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2"/>
  </p:notesMasterIdLst>
  <p:handoutMasterIdLst>
    <p:handoutMasterId r:id="rId23"/>
  </p:handoutMasterIdLst>
  <p:sldIdLst>
    <p:sldId id="256" r:id="rId3"/>
    <p:sldId id="469" r:id="rId4"/>
    <p:sldId id="664" r:id="rId5"/>
    <p:sldId id="4807" r:id="rId6"/>
    <p:sldId id="4844" r:id="rId7"/>
    <p:sldId id="4845" r:id="rId8"/>
    <p:sldId id="4838" r:id="rId9"/>
    <p:sldId id="4846" r:id="rId10"/>
    <p:sldId id="4843" r:id="rId11"/>
    <p:sldId id="4842" r:id="rId12"/>
    <p:sldId id="4823" r:id="rId13"/>
    <p:sldId id="344" r:id="rId14"/>
    <p:sldId id="4847" r:id="rId15"/>
    <p:sldId id="4789" r:id="rId16"/>
    <p:sldId id="4810" r:id="rId17"/>
    <p:sldId id="4811" r:id="rId18"/>
    <p:sldId id="4812" r:id="rId19"/>
    <p:sldId id="305" r:id="rId20"/>
    <p:sldId id="4801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66"/>
    <a:srgbClr val="389077"/>
    <a:srgbClr val="0066FF"/>
    <a:srgbClr val="D9D9D9"/>
    <a:srgbClr val="009A46"/>
    <a:srgbClr val="FFFFFF"/>
    <a:srgbClr val="D1FFF0"/>
    <a:srgbClr val="89FFD8"/>
    <a:srgbClr val="007033"/>
    <a:srgbClr val="F57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6327"/>
  </p:normalViewPr>
  <p:slideViewPr>
    <p:cSldViewPr snapToGrid="0" snapToObjects="1">
      <p:cViewPr varScale="1">
        <p:scale>
          <a:sx n="94" d="100"/>
          <a:sy n="94" d="100"/>
        </p:scale>
        <p:origin x="165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6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14-Nov-22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31" y="30276"/>
            <a:ext cx="1566136" cy="781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0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7"/>
            <a:ext cx="2743200" cy="232229"/>
          </a:xfrm>
        </p:spPr>
        <p:txBody>
          <a:bodyPr/>
          <a:lstStyle/>
          <a:p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5"/>
            <a:ext cx="4114800" cy="300493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51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3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935" y="128905"/>
            <a:ext cx="94270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B3775A-8A6A-4B0D-9090-8FA3D7B7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6"/>
            <a:ext cx="2743200" cy="232229"/>
          </a:xfrm>
        </p:spPr>
        <p:txBody>
          <a:bodyPr/>
          <a:lstStyle/>
          <a:p>
            <a:r>
              <a:rPr lang="en-US"/>
              <a:t>8 Sept 2022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887459-32D9-49B9-8832-E43859DF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4"/>
            <a:ext cx="4114800" cy="300493"/>
          </a:xfrm>
        </p:spPr>
        <p:txBody>
          <a:bodyPr/>
          <a:lstStyle/>
          <a:p>
            <a:r>
              <a:rPr lang="en-US"/>
              <a:t>AUSE and ALBA Users' meeting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18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 dirty="0" err="1"/>
              <a:t>Introduction</a:t>
            </a:r>
            <a:r>
              <a:rPr lang="it-IT" dirty="0"/>
              <a:t> to ALBA II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446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54660"/>
            <a:ext cx="10515600" cy="906915"/>
          </a:xfrm>
        </p:spPr>
        <p:txBody>
          <a:bodyPr anchor="t">
            <a:normAutofit/>
          </a:bodyPr>
          <a:lstStyle>
            <a:lvl1pPr>
              <a:defRPr sz="3733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178551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12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7338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62" r:id="rId8"/>
    <p:sldLayoutId id="2147483693" r:id="rId9"/>
    <p:sldLayoutId id="2147483695" r:id="rId10"/>
    <p:sldLayoutId id="2147483696" r:id="rId11"/>
    <p:sldLayoutId id="214748369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 November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Introduction to ALBA II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lls.es/event/1259/timetable/#20221114" TargetMode="External"/><Relationship Id="rId2" Type="http://schemas.openxmlformats.org/officeDocument/2006/relationships/hyperlink" Target="https://indico.cells.es/event/1230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130E7-8DF5-4BA4-833D-625E99B4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8" b="16115"/>
          <a:stretch/>
        </p:blipFill>
        <p:spPr>
          <a:xfrm>
            <a:off x="2462" y="1026429"/>
            <a:ext cx="12189538" cy="583157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7272115" y="690971"/>
            <a:ext cx="35675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i="1" dirty="0">
                <a:solidFill>
                  <a:srgbClr val="092F56"/>
                </a:solidFill>
                <a:cs typeface="Arial" panose="020B0604020202020204" pitchFamily="34" charset="0"/>
              </a:rPr>
              <a:t>Caterina Biscari</a:t>
            </a:r>
          </a:p>
          <a:p>
            <a:pPr algn="r"/>
            <a:endParaRPr lang="es-ES" sz="12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14 </a:t>
            </a:r>
            <a:r>
              <a:rPr lang="es-ES" sz="2000" i="1" dirty="0" err="1">
                <a:solidFill>
                  <a:srgbClr val="009282"/>
                </a:solidFill>
                <a:cs typeface="Arial" panose="020B0604020202020204" pitchFamily="34" charset="0"/>
              </a:rPr>
              <a:t>November</a:t>
            </a:r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 2022</a:t>
            </a:r>
          </a:p>
          <a:p>
            <a:pPr algn="r"/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ALBA II Long </a:t>
            </a:r>
            <a:r>
              <a:rPr lang="es-ES" sz="2000" i="1" dirty="0" err="1">
                <a:solidFill>
                  <a:srgbClr val="009282"/>
                </a:solidFill>
                <a:cs typeface="Arial" panose="020B0604020202020204" pitchFamily="34" charset="0"/>
              </a:rPr>
              <a:t>BLs</a:t>
            </a:r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 Workshop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4206796" y="98289"/>
            <a:ext cx="663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err="1">
                <a:solidFill>
                  <a:srgbClr val="092F56"/>
                </a:solidFill>
                <a:cs typeface="Arial" panose="020B0604020202020204" pitchFamily="34" charset="0"/>
              </a:rPr>
              <a:t>Introduction</a:t>
            </a:r>
            <a:r>
              <a:rPr lang="es-ES" sz="4000" b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cs typeface="Arial" panose="020B0604020202020204" pitchFamily="34" charset="0"/>
              </a:rPr>
              <a:t>to</a:t>
            </a:r>
            <a:r>
              <a:rPr lang="es-ES" sz="4000" b="1" dirty="0">
                <a:solidFill>
                  <a:srgbClr val="092F56"/>
                </a:solidFill>
                <a:cs typeface="Arial" panose="020B0604020202020204" pitchFamily="34" charset="0"/>
              </a:rPr>
              <a:t> ALBA II</a:t>
            </a:r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B12D-6F26-4B57-9029-D854C75E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II Long BL call – open now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0C52C-4761-4C38-A47B-656DC04F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E1E6-9E2D-4EEA-9C1C-18BBA9269262}" type="datetime1">
              <a:rPr lang="es-ES" smtClean="0"/>
              <a:pPr/>
              <a:t>14/11/2022</a:t>
            </a:fld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F30F3-46B8-4D6D-13B9-2FF3CE285013}"/>
              </a:ext>
            </a:extLst>
          </p:cNvPr>
          <p:cNvSpPr txBox="1"/>
          <p:nvPr/>
        </p:nvSpPr>
        <p:spPr>
          <a:xfrm>
            <a:off x="94050" y="1091166"/>
            <a:ext cx="12097949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400" b="1" u="sng" dirty="0"/>
              <a:t>ALBA II’s long beamlines will be made for the users and will be selected from the users proposals for new beamlines.</a:t>
            </a:r>
            <a:r>
              <a:rPr lang="en-US" sz="2400" dirty="0"/>
              <a:t> Current call asks for scientific cases of instruments which are fully exploiting ALBA II’s capabilities and use the capabilities of long beamlines.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21352-21A6-E862-FCC1-FD21E9C31EAF}"/>
              </a:ext>
            </a:extLst>
          </p:cNvPr>
          <p:cNvSpPr txBox="1"/>
          <p:nvPr/>
        </p:nvSpPr>
        <p:spPr>
          <a:xfrm>
            <a:off x="94051" y="2364100"/>
            <a:ext cx="61851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Long beamline options at ALBA II will provide: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ID beamlines and 1 super bend option up to high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beamlines can provide optimal conditions for high resolution imaging instruments.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space will allow to install multiple end stations dedicated to specific scientific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stations can be within an independent safety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stations can be integrated with research institutes, including complex preparation, operando, or complementary characterization and computing infrastructure.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AA777-75DB-B724-6C41-F5811965E4AA}"/>
              </a:ext>
            </a:extLst>
          </p:cNvPr>
          <p:cNvSpPr txBox="1"/>
          <p:nvPr/>
        </p:nvSpPr>
        <p:spPr>
          <a:xfrm>
            <a:off x="6547382" y="2291495"/>
            <a:ext cx="5550568" cy="4031873"/>
          </a:xfrm>
          <a:prstGeom prst="rect">
            <a:avLst/>
          </a:prstGeom>
          <a:solidFill>
            <a:srgbClr val="007466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Call for long beamlines is now open; all users are welcome to participate and define the future of their user facility</a:t>
            </a:r>
            <a:r>
              <a:rPr lang="en-ES" sz="2000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lang="en-ES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Call opened on 19.10.2022 </a:t>
            </a:r>
            <a:r>
              <a:rPr lang="en-E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and will close on 16.12.2022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en-E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nformation to the call:</a:t>
            </a:r>
            <a:br>
              <a:rPr lang="en-E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https://indico.cells.es/event/1230/</a:t>
            </a:r>
            <a:endParaRPr lang="en-ES" sz="16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Workshop to discuss proposals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today </a:t>
            </a:r>
            <a:r>
              <a:rPr lang="en-E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GB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https://indico.cells.es/event/1259/timetable/#20221114</a:t>
            </a:r>
            <a:r>
              <a:rPr lang="en-GB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Ideas for partnerships are welcome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end Jan 2023 – ITRP evaluation – Invitation to prepare proposals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mid April 2023 – Proposals submission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mid May 2023 – Evaluation of proposals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June 2023 – Prioritized list for </a:t>
            </a:r>
            <a:r>
              <a:rPr 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istruments</a:t>
            </a: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1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B0EAB-955E-4106-B015-2BDDFD34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List of available ports for ALBA II (in green)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67B298-8173-4EEB-BA0A-2B111F76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5DEFBA-4FA7-47EC-9540-0AC546D837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8309" y="1648326"/>
          <a:ext cx="4058920" cy="4714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28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Straight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XAIRA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308mm displacement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/ Large Beta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3Sbar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&amp; Pinhole3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LOREA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CLAESS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CIRCE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BOREAS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FAXTOR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INJECTION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875ABD-D800-41C5-B27B-B34E25A5E9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75313" y="999306"/>
          <a:ext cx="5703887" cy="5363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5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Super Bend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SR02_QD_3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?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MIRAS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SR02_QD_1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SR03_QD_1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Limited space due to 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SR04_QD_2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SR05_QD_1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MISTRAL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SR07_QD_2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SR08_QD_2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NOTOS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 (-2.5º)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Superbend requires to move BL 480mm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Truck entrance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SR09_QD_4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CLAESS  – Used for Pinhole2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SR11_QD_2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SR12_QD_2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MINERVA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eALBA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SR13_QD_3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SR14_QD_4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SR15_QD_4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Pinhole1 + Xanadu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184E2-5740-4042-BBAC-C5B60DC3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AUSE and ALBA Users' meeting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80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2711" y="178354"/>
            <a:ext cx="9426575" cy="5032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>
                <a:latin typeface="+mn-lt"/>
              </a:rPr>
              <a:t>Total available photon</a:t>
            </a:r>
            <a:r>
              <a:rPr lang="en-ES" sz="3200" b="1" dirty="0">
                <a:latin typeface="+mn-lt"/>
              </a:rPr>
              <a:t>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11D3-6D3C-5048-A365-C8DF7CF8B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8460" y="1006380"/>
            <a:ext cx="9826625" cy="4487862"/>
          </a:xfrm>
        </p:spPr>
        <p:txBody>
          <a:bodyPr/>
          <a:lstStyle/>
          <a:p>
            <a:r>
              <a:rPr lang="en-ES" sz="2000" dirty="0"/>
              <a:t>13 IDs</a:t>
            </a:r>
          </a:p>
          <a:p>
            <a:pPr lvl="1"/>
            <a:r>
              <a:rPr lang="en-ES" sz="2000" dirty="0"/>
              <a:t>12 </a:t>
            </a:r>
            <a:r>
              <a:rPr lang="en-US" sz="2000" dirty="0"/>
              <a:t>low</a:t>
            </a:r>
            <a:r>
              <a:rPr lang="en-ES" sz="2000" dirty="0"/>
              <a:t> beta</a:t>
            </a:r>
            <a:r>
              <a:rPr lang="en-US" sz="2000" dirty="0"/>
              <a:t> (10 in use)				</a:t>
            </a:r>
            <a:r>
              <a:rPr lang="en-US" sz="2000" b="1" dirty="0">
                <a:solidFill>
                  <a:srgbClr val="FF0000"/>
                </a:solidFill>
              </a:rPr>
              <a:t>2 for long beamlines</a:t>
            </a:r>
            <a:endParaRPr lang="en-ES" sz="2000" b="1" dirty="0">
              <a:solidFill>
                <a:srgbClr val="FF0000"/>
              </a:solidFill>
            </a:endParaRPr>
          </a:p>
          <a:p>
            <a:pPr lvl="1"/>
            <a:r>
              <a:rPr lang="en-ES" sz="2000" dirty="0"/>
              <a:t>1 high beta</a:t>
            </a:r>
            <a:r>
              <a:rPr lang="en-US" sz="2000" dirty="0"/>
              <a:t>					</a:t>
            </a:r>
            <a:r>
              <a:rPr lang="en-US" sz="2000" b="1" dirty="0">
                <a:solidFill>
                  <a:srgbClr val="FF0000"/>
                </a:solidFill>
              </a:rPr>
              <a:t>1 for medium-length beamline</a:t>
            </a:r>
            <a:endParaRPr lang="en-ES" sz="2000" b="1" dirty="0">
              <a:solidFill>
                <a:srgbClr val="FF0000"/>
              </a:solidFill>
            </a:endParaRPr>
          </a:p>
          <a:p>
            <a:pPr lvl="1"/>
            <a:endParaRPr lang="en-ES" sz="2000" dirty="0"/>
          </a:p>
          <a:p>
            <a:r>
              <a:rPr lang="en-ES" sz="2000" dirty="0"/>
              <a:t>13 bendings</a:t>
            </a:r>
            <a:r>
              <a:rPr lang="en-US" sz="2000" dirty="0"/>
              <a:t> (4 in use)</a:t>
            </a:r>
            <a:endParaRPr lang="en-ES" sz="2000" dirty="0"/>
          </a:p>
          <a:p>
            <a:pPr lvl="1"/>
            <a:r>
              <a:rPr lang="en-ES" sz="2000" dirty="0"/>
              <a:t>Keep the bending beamlines MISTRAL &amp; MINERVA with 1T bending</a:t>
            </a:r>
          </a:p>
          <a:p>
            <a:pPr lvl="1"/>
            <a:r>
              <a:rPr lang="en-US" sz="2000" dirty="0"/>
              <a:t>Change </a:t>
            </a:r>
            <a:r>
              <a:rPr lang="en-ES" sz="2000" dirty="0"/>
              <a:t>NOTOS </a:t>
            </a:r>
            <a:r>
              <a:rPr lang="en-US" sz="2000" dirty="0"/>
              <a:t>bending </a:t>
            </a:r>
            <a:r>
              <a:rPr lang="en-ES" sz="2000" dirty="0"/>
              <a:t>to a 3T </a:t>
            </a:r>
            <a:r>
              <a:rPr lang="en-US" sz="2000" dirty="0" err="1"/>
              <a:t>Superbend</a:t>
            </a:r>
            <a:endParaRPr lang="en-ES" sz="2000" dirty="0"/>
          </a:p>
          <a:p>
            <a:pPr lvl="1"/>
            <a:r>
              <a:rPr lang="en-ES" sz="2000" dirty="0"/>
              <a:t>4 more possible with 1T bending</a:t>
            </a:r>
          </a:p>
          <a:p>
            <a:pPr lvl="1"/>
            <a:r>
              <a:rPr lang="en-ES" sz="2000" dirty="0"/>
              <a:t>5 more possible with either 1T or </a:t>
            </a:r>
            <a:r>
              <a:rPr lang="en-US" sz="2000" dirty="0"/>
              <a:t>up to </a:t>
            </a:r>
            <a:r>
              <a:rPr lang="en-ES" sz="2000" dirty="0"/>
              <a:t>3T bending</a:t>
            </a:r>
            <a:r>
              <a:rPr lang="en-US" sz="2000" dirty="0"/>
              <a:t>	</a:t>
            </a:r>
            <a:r>
              <a:rPr lang="en-US" sz="2000" b="1" dirty="0">
                <a:solidFill>
                  <a:srgbClr val="FF0000"/>
                </a:solidFill>
              </a:rPr>
              <a:t>1 for long beamline</a:t>
            </a:r>
          </a:p>
          <a:p>
            <a:pPr lvl="1"/>
            <a:r>
              <a:rPr lang="en-ES" sz="2000" dirty="0"/>
              <a:t>MIRAS – IR Beamline</a:t>
            </a:r>
            <a:r>
              <a:rPr lang="en-US" sz="2000" dirty="0"/>
              <a:t> - c</a:t>
            </a:r>
            <a:r>
              <a:rPr lang="en-ES" sz="2000" dirty="0"/>
              <a:t>ould be maintained in the same position</a:t>
            </a:r>
            <a:r>
              <a:rPr lang="en-US" sz="2000" dirty="0"/>
              <a:t>. M</a:t>
            </a:r>
            <a:r>
              <a:rPr lang="en-ES" sz="2000" dirty="0"/>
              <a:t>echanical desi</a:t>
            </a:r>
            <a:r>
              <a:rPr lang="en-US" sz="2000" dirty="0" err="1"/>
              <a:t>gn</a:t>
            </a:r>
            <a:r>
              <a:rPr lang="en-ES" sz="2000" dirty="0"/>
              <a:t> of the extraction from the SR has to be investigated</a:t>
            </a:r>
          </a:p>
          <a:p>
            <a:pPr lvl="1"/>
            <a:endParaRPr lang="en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92DA8-98E6-1D44-9A01-FB3F7006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6209881"/>
            <a:ext cx="1364585" cy="6481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29BBE-69FA-4984-B37C-7EC08935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AUSE and ALBA Users' meeting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49B2A-3CC4-44D6-A62E-4D3659E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53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DB3EB-E52D-4C8E-943B-226B251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547" y="148223"/>
            <a:ext cx="10090325" cy="1325563"/>
          </a:xfrm>
        </p:spPr>
        <p:txBody>
          <a:bodyPr/>
          <a:lstStyle/>
          <a:p>
            <a:r>
              <a:rPr lang="en-US" sz="2800" dirty="0"/>
              <a:t>Long BLs technical information (available at the call webpage)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E7C86-8229-4319-B749-C6D07421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C5807-6BD9-4E15-A29D-B8D10EE5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Introduction to ALBA II</a:t>
            </a:r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84A2A-ADC1-4A6A-A40A-E3B636AB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28" y="884685"/>
            <a:ext cx="4787526" cy="5088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AED0F-C2BE-4597-AB53-7745E81B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499" y="628332"/>
            <a:ext cx="5301683" cy="61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7C6313-363F-449D-80E7-B1A598E5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35" y="903132"/>
            <a:ext cx="5438930" cy="3269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A4388-8286-4901-AEBB-D53A7FAC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39" y="4046638"/>
            <a:ext cx="2629744" cy="1126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AB6478-575A-45EE-A38F-456B0F9A4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" y="789706"/>
            <a:ext cx="6145649" cy="318579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D50A80E-A244-4D87-9031-051C8CC32B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5435" y="3942509"/>
          <a:ext cx="543028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281">
                  <a:extLst>
                    <a:ext uri="{9D8B030D-6E8A-4147-A177-3AD203B41FA5}">
                      <a16:colId xmlns:a16="http://schemas.microsoft.com/office/drawing/2014/main" val="391065991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812420189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72841571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2958582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303447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</a:t>
                      </a:r>
                      <a:r>
                        <a:rPr lang="en-US" baseline="-25000" dirty="0" err="1"/>
                        <a:t>min</a:t>
                      </a:r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</a:t>
                      </a:r>
                      <a:r>
                        <a:rPr lang="en-US" baseline="-25000" dirty="0" err="1"/>
                        <a:t>max</a:t>
                      </a:r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-25000" dirty="0"/>
                        <a:t>x</a:t>
                      </a:r>
                      <a:r>
                        <a:rPr lang="en-US" dirty="0"/>
                        <a:t>,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-25000" dirty="0">
                          <a:latin typeface="+mn-lt"/>
                        </a:rPr>
                        <a:t>y</a:t>
                      </a:r>
                      <a:r>
                        <a:rPr lang="en-US" baseline="0" dirty="0">
                          <a:latin typeface="+mn-lt"/>
                        </a:rPr>
                        <a:t>, D</a:t>
                      </a:r>
                      <a:r>
                        <a:rPr lang="en-US" baseline="-25000" dirty="0"/>
                        <a:t>x</a:t>
                      </a:r>
                      <a:endParaRPr lang="en-US" baseline="-25000" dirty="0">
                        <a:latin typeface="+mn-lt"/>
                      </a:endParaRPr>
                    </a:p>
                    <a:p>
                      <a:pPr algn="ctr"/>
                      <a:r>
                        <a:rPr lang="en-US" b="0" baseline="-25000" dirty="0">
                          <a:latin typeface="+mn-lt"/>
                        </a:rPr>
                        <a:t> </a:t>
                      </a:r>
                      <a:r>
                        <a:rPr lang="en-US" b="0" baseline="0" dirty="0">
                          <a:latin typeface="+mn-lt"/>
                        </a:rPr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0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2.0, 2.4, 0.0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55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1.0, 5.0, 0.018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903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2.0, 2.4, 0.0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47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35/60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56/200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11.8, 10.0, 0.0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93816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3DA21CF-5940-48AF-AB3A-924963AE0526}"/>
              </a:ext>
            </a:extLst>
          </p:cNvPr>
          <p:cNvSpPr/>
          <p:nvPr/>
        </p:nvSpPr>
        <p:spPr>
          <a:xfrm>
            <a:off x="2646262" y="103073"/>
            <a:ext cx="6459638" cy="82402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BLs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layouts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97285-2F67-4618-9CDA-641393C01B62}"/>
              </a:ext>
            </a:extLst>
          </p:cNvPr>
          <p:cNvSpPr txBox="1"/>
          <p:nvPr/>
        </p:nvSpPr>
        <p:spPr>
          <a:xfrm>
            <a:off x="1498547" y="6157378"/>
            <a:ext cx="422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refers to distance from source to sample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B3592E-36BF-4B50-AB66-E2629C891BD9}"/>
              </a:ext>
            </a:extLst>
          </p:cNvPr>
          <p:cNvSpPr/>
          <p:nvPr/>
        </p:nvSpPr>
        <p:spPr>
          <a:xfrm>
            <a:off x="292338" y="1628207"/>
            <a:ext cx="1148631" cy="537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position for MSPD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38FF36-B42B-4B08-B671-3739EFB1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AUSE and ALBA Users' meeting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69584-40A5-47D6-9600-F0D8D0BA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036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01C743-4A88-4243-B96C-C19BCC58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698F0-4EB6-4635-BCDB-CDEF44A4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AUSE and ALBA Users' meeting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08C3C-765C-4515-9DCF-931C49BEEF42}"/>
              </a:ext>
            </a:extLst>
          </p:cNvPr>
          <p:cNvSpPr txBox="1"/>
          <p:nvPr/>
        </p:nvSpPr>
        <p:spPr>
          <a:xfrm>
            <a:off x="2423160" y="205740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BL port 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F80877-513C-4147-8053-9B20E3558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012462">
            <a:off x="1057280" y="1002736"/>
            <a:ext cx="3625732" cy="4048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70DC3-F5F9-406F-B83B-0004DD57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39807">
            <a:off x="3283187" y="2634841"/>
            <a:ext cx="4735898" cy="338785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FCD6E8-E064-49EA-A8C1-D6C24EC88C63}"/>
              </a:ext>
            </a:extLst>
          </p:cNvPr>
          <p:cNvCxnSpPr/>
          <p:nvPr/>
        </p:nvCxnSpPr>
        <p:spPr>
          <a:xfrm>
            <a:off x="7036308" y="4160520"/>
            <a:ext cx="3799332" cy="5897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193EE64-19DE-4496-A38F-32867763A731}"/>
              </a:ext>
            </a:extLst>
          </p:cNvPr>
          <p:cNvSpPr txBox="1"/>
          <p:nvPr/>
        </p:nvSpPr>
        <p:spPr>
          <a:xfrm rot="2176963">
            <a:off x="3481691" y="1470511"/>
            <a:ext cx="1307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JEMCA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9BEEF8-E33E-421D-AE75-5835618EB55B}"/>
              </a:ext>
            </a:extLst>
          </p:cNvPr>
          <p:cNvSpPr txBox="1"/>
          <p:nvPr/>
        </p:nvSpPr>
        <p:spPr>
          <a:xfrm>
            <a:off x="6396936" y="1064567"/>
            <a:ext cx="5522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source: ID</a:t>
            </a:r>
          </a:p>
          <a:p>
            <a:r>
              <a:rPr lang="en-US" dirty="0"/>
              <a:t>Beam size x2 with respect to other ID sections</a:t>
            </a:r>
          </a:p>
          <a:p>
            <a:r>
              <a:rPr lang="en-US" dirty="0"/>
              <a:t>Beam divergence x 0.5 with respect to other ID sections</a:t>
            </a:r>
          </a:p>
          <a:p>
            <a:r>
              <a:rPr lang="en-US" dirty="0"/>
              <a:t>Space inside the experimental hall</a:t>
            </a:r>
          </a:p>
          <a:p>
            <a:r>
              <a:rPr lang="en-US" dirty="0"/>
              <a:t>Space inside ALBA building near JEMCA</a:t>
            </a:r>
          </a:p>
          <a:p>
            <a:r>
              <a:rPr lang="en-US" dirty="0"/>
              <a:t>Space outside ALBA up to 200 m from source but with ground slope: experimental station should be high with respect to ground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01EA86-2555-4C26-95D5-26F581D5C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687" y="5120666"/>
            <a:ext cx="2008597" cy="13774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42EAD4-AEFB-418A-B680-F3C8B2FAD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853" y="3150161"/>
            <a:ext cx="2629744" cy="1126087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5A336EC-1256-46FB-AB3B-666263A6F2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2839" y="189326"/>
          <a:ext cx="5430281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281">
                  <a:extLst>
                    <a:ext uri="{9D8B030D-6E8A-4147-A177-3AD203B41FA5}">
                      <a16:colId xmlns:a16="http://schemas.microsoft.com/office/drawing/2014/main" val="391065991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812420189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72841571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2958582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303447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D</a:t>
                      </a:r>
                      <a:r>
                        <a:rPr lang="en-US" sz="1400" baseline="-25000" dirty="0" err="1"/>
                        <a:t>min</a:t>
                      </a:r>
                      <a:r>
                        <a:rPr lang="en-US" sz="1400" dirty="0"/>
                        <a:t> </a:t>
                      </a:r>
                    </a:p>
                    <a:p>
                      <a:pPr algn="ctr"/>
                      <a:r>
                        <a:rPr lang="en-US" sz="1400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D</a:t>
                      </a:r>
                      <a:r>
                        <a:rPr lang="en-US" sz="1400" baseline="-25000" dirty="0" err="1"/>
                        <a:t>max</a:t>
                      </a:r>
                      <a:r>
                        <a:rPr lang="en-US" sz="1400" dirty="0"/>
                        <a:t> </a:t>
                      </a:r>
                    </a:p>
                    <a:p>
                      <a:pPr algn="ctr"/>
                      <a:r>
                        <a:rPr lang="en-US" sz="1400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400" baseline="-25000" dirty="0"/>
                        <a:t>x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400" baseline="-25000" dirty="0">
                          <a:latin typeface="+mn-lt"/>
                        </a:rPr>
                        <a:t>y</a:t>
                      </a:r>
                      <a:r>
                        <a:rPr lang="en-US" sz="1400" baseline="0" dirty="0">
                          <a:latin typeface="+mn-lt"/>
                        </a:rPr>
                        <a:t>, D</a:t>
                      </a:r>
                      <a:r>
                        <a:rPr lang="en-US" sz="1400" baseline="-25000" dirty="0"/>
                        <a:t>x</a:t>
                      </a:r>
                      <a:endParaRPr lang="en-US" sz="1400" baseline="-25000" dirty="0">
                        <a:latin typeface="+mn-lt"/>
                      </a:endParaRPr>
                    </a:p>
                    <a:p>
                      <a:pPr algn="ctr"/>
                      <a:r>
                        <a:rPr lang="en-US" sz="1400" b="0" baseline="-25000" dirty="0">
                          <a:latin typeface="+mn-lt"/>
                        </a:rPr>
                        <a:t> </a:t>
                      </a:r>
                      <a:r>
                        <a:rPr lang="en-US" sz="1400" b="0" baseline="0" dirty="0">
                          <a:latin typeface="+mn-lt"/>
                        </a:rPr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0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35/60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56/200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11.8, 10.0, 0.0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938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41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EA273-3B96-40F9-8ADD-8D02A518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5EE0D-CF94-44D7-B4F8-0BE79A59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AUSE and ALBA Users' meeting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9B3CC-07AA-48D3-BB57-7AB5DD3E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0" y="923222"/>
            <a:ext cx="5445370" cy="388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56AD4-FEAB-4357-A19A-81DB625F5F36}"/>
              </a:ext>
            </a:extLst>
          </p:cNvPr>
          <p:cNvSpPr txBox="1"/>
          <p:nvPr/>
        </p:nvSpPr>
        <p:spPr>
          <a:xfrm>
            <a:off x="2423160" y="205740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BL ports 2 and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4496F-1918-45CD-9406-497AB3C9E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283" y="597666"/>
            <a:ext cx="6062227" cy="364382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0D7EA0-20DF-4B4E-BE8F-85DCA3F5F6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58945" y="1883486"/>
          <a:ext cx="5430281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281">
                  <a:extLst>
                    <a:ext uri="{9D8B030D-6E8A-4147-A177-3AD203B41FA5}">
                      <a16:colId xmlns:a16="http://schemas.microsoft.com/office/drawing/2014/main" val="391065991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812420189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72841571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2958582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303447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</a:t>
                      </a:r>
                      <a:r>
                        <a:rPr lang="en-US" sz="1200" baseline="-25000" dirty="0" err="1"/>
                        <a:t>min</a:t>
                      </a:r>
                      <a:r>
                        <a:rPr lang="en-US" sz="1200" dirty="0"/>
                        <a:t> </a:t>
                      </a:r>
                    </a:p>
                    <a:p>
                      <a:pPr algn="ctr"/>
                      <a:r>
                        <a:rPr lang="en-US" sz="1200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</a:t>
                      </a:r>
                      <a:r>
                        <a:rPr lang="en-US" sz="1200" baseline="-25000" dirty="0" err="1"/>
                        <a:t>max</a:t>
                      </a:r>
                      <a:r>
                        <a:rPr lang="en-US" sz="1200" dirty="0"/>
                        <a:t> </a:t>
                      </a:r>
                    </a:p>
                    <a:p>
                      <a:pPr algn="ctr"/>
                      <a:r>
                        <a:rPr lang="en-US" sz="1200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baseline="-25000" dirty="0"/>
                        <a:t>x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baseline="-25000" dirty="0">
                          <a:latin typeface="+mn-lt"/>
                        </a:rPr>
                        <a:t>y</a:t>
                      </a:r>
                      <a:r>
                        <a:rPr lang="en-US" sz="1200" baseline="0" dirty="0">
                          <a:latin typeface="+mn-lt"/>
                        </a:rPr>
                        <a:t>, D</a:t>
                      </a:r>
                      <a:r>
                        <a:rPr lang="en-US" sz="1200" baseline="-25000" dirty="0"/>
                        <a:t>x</a:t>
                      </a:r>
                      <a:endParaRPr lang="en-US" sz="1200" baseline="-25000" dirty="0">
                        <a:latin typeface="+mn-lt"/>
                      </a:endParaRPr>
                    </a:p>
                    <a:p>
                      <a:pPr algn="ctr"/>
                      <a:r>
                        <a:rPr lang="en-US" sz="1200" b="0" baseline="-25000" dirty="0">
                          <a:latin typeface="+mn-lt"/>
                        </a:rPr>
                        <a:t> </a:t>
                      </a:r>
                      <a:r>
                        <a:rPr lang="en-US" sz="1200" b="0" baseline="0" dirty="0">
                          <a:latin typeface="+mn-lt"/>
                        </a:rPr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0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2.0, 2.4, 0.0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55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2.0, 2.4, 0.0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47957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67C16C-A43C-4FF4-86F3-9F3D73BA677E}"/>
              </a:ext>
            </a:extLst>
          </p:cNvPr>
          <p:cNvCxnSpPr/>
          <p:nvPr/>
        </p:nvCxnSpPr>
        <p:spPr>
          <a:xfrm>
            <a:off x="3916496" y="238515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BEFEC0-49F6-4646-851C-B0733B271CBA}"/>
              </a:ext>
            </a:extLst>
          </p:cNvPr>
          <p:cNvCxnSpPr/>
          <p:nvPr/>
        </p:nvCxnSpPr>
        <p:spPr>
          <a:xfrm>
            <a:off x="3894463" y="2368627"/>
            <a:ext cx="7083845" cy="2005069"/>
          </a:xfrm>
          <a:prstGeom prst="straightConnector1">
            <a:avLst/>
          </a:prstGeom>
          <a:ln w="28575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7C8645-F865-46EF-8F4C-E057E9727F44}"/>
              </a:ext>
            </a:extLst>
          </p:cNvPr>
          <p:cNvCxnSpPr>
            <a:cxnSpLocks/>
          </p:cNvCxnSpPr>
          <p:nvPr/>
        </p:nvCxnSpPr>
        <p:spPr>
          <a:xfrm>
            <a:off x="3930072" y="3855844"/>
            <a:ext cx="2878352" cy="2467838"/>
          </a:xfrm>
          <a:prstGeom prst="straightConnector1">
            <a:avLst/>
          </a:prstGeom>
          <a:ln w="28575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97C544-B6D0-44D4-9FD6-DE966A98831F}"/>
              </a:ext>
            </a:extLst>
          </p:cNvPr>
          <p:cNvSpPr txBox="1"/>
          <p:nvPr/>
        </p:nvSpPr>
        <p:spPr>
          <a:xfrm>
            <a:off x="5931570" y="4142035"/>
            <a:ext cx="5522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source: ID</a:t>
            </a:r>
          </a:p>
          <a:p>
            <a:r>
              <a:rPr lang="en-US" dirty="0"/>
              <a:t>Beam size and divergence small on both planes</a:t>
            </a:r>
          </a:p>
          <a:p>
            <a:r>
              <a:rPr lang="en-US" dirty="0"/>
              <a:t>Space inside the experimental hall</a:t>
            </a:r>
          </a:p>
          <a:p>
            <a:r>
              <a:rPr lang="en-US" dirty="0"/>
              <a:t>Space outside ALBA from 130 (port2) and 170 m (port4) from source in the new plots</a:t>
            </a:r>
          </a:p>
          <a:p>
            <a:r>
              <a:rPr lang="en-US" dirty="0"/>
              <a:t>Port 4 occupied now by MSPD. Planning MSPD upgrade and reallocation on port 33</a:t>
            </a:r>
          </a:p>
        </p:txBody>
      </p:sp>
    </p:spTree>
    <p:extLst>
      <p:ext uri="{BB962C8B-B14F-4D97-AF65-F5344CB8AC3E}">
        <p14:creationId xmlns:p14="http://schemas.microsoft.com/office/powerpoint/2010/main" val="743893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EA273-3B96-40F9-8ADD-8D02A518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5EE0D-CF94-44D7-B4F8-0BE79A59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AUSE and ALBA Users' meeting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9B3CC-07AA-48D3-BB57-7AB5DD3E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0" y="923222"/>
            <a:ext cx="5445370" cy="388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56AD4-FEAB-4357-A19A-81DB625F5F36}"/>
              </a:ext>
            </a:extLst>
          </p:cNvPr>
          <p:cNvSpPr txBox="1"/>
          <p:nvPr/>
        </p:nvSpPr>
        <p:spPr>
          <a:xfrm>
            <a:off x="2423160" y="205740"/>
            <a:ext cx="1875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BL ports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4496F-1918-45CD-9406-497AB3C9E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85" b="34012"/>
          <a:stretch/>
        </p:blipFill>
        <p:spPr>
          <a:xfrm>
            <a:off x="5661499" y="1122754"/>
            <a:ext cx="6062227" cy="118437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0D7EA0-20DF-4B4E-BE8F-85DCA3F5F6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85098" y="233216"/>
          <a:ext cx="5430281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281">
                  <a:extLst>
                    <a:ext uri="{9D8B030D-6E8A-4147-A177-3AD203B41FA5}">
                      <a16:colId xmlns:a16="http://schemas.microsoft.com/office/drawing/2014/main" val="391065991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812420189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72841571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2958582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303447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</a:t>
                      </a:r>
                      <a:r>
                        <a:rPr lang="en-US" sz="1200" baseline="-25000" dirty="0" err="1"/>
                        <a:t>min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</a:t>
                      </a:r>
                      <a:r>
                        <a:rPr lang="en-US" sz="1200" baseline="-25000" dirty="0" err="1"/>
                        <a:t>max</a:t>
                      </a:r>
                      <a:r>
                        <a:rPr lang="en-US" sz="1200" dirty="0"/>
                        <a:t> </a:t>
                      </a:r>
                    </a:p>
                    <a:p>
                      <a:pPr algn="ctr"/>
                      <a:r>
                        <a:rPr lang="en-US" sz="1200" b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baseline="-25000" dirty="0"/>
                        <a:t>x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baseline="-25000" dirty="0">
                          <a:latin typeface="+mn-lt"/>
                        </a:rPr>
                        <a:t>y</a:t>
                      </a:r>
                      <a:r>
                        <a:rPr lang="en-US" sz="1200" baseline="0" dirty="0">
                          <a:latin typeface="+mn-lt"/>
                        </a:rPr>
                        <a:t>, D</a:t>
                      </a:r>
                      <a:r>
                        <a:rPr lang="en-US" sz="1200" baseline="-25000" dirty="0"/>
                        <a:t>x</a:t>
                      </a:r>
                      <a:endParaRPr lang="en-US" sz="1200" baseline="-25000" dirty="0">
                        <a:latin typeface="+mn-lt"/>
                      </a:endParaRPr>
                    </a:p>
                    <a:p>
                      <a:pPr algn="ctr"/>
                      <a:r>
                        <a:rPr lang="en-US" sz="1200" b="0" baseline="-25000" dirty="0">
                          <a:latin typeface="+mn-lt"/>
                        </a:rPr>
                        <a:t> </a:t>
                      </a:r>
                      <a:r>
                        <a:rPr lang="en-US" sz="1200" b="0" baseline="0" dirty="0">
                          <a:latin typeface="+mn-lt"/>
                        </a:rPr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0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1.0, 5.0, 0.018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550012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67C16C-A43C-4FF4-86F3-9F3D73BA677E}"/>
              </a:ext>
            </a:extLst>
          </p:cNvPr>
          <p:cNvCxnSpPr/>
          <p:nvPr/>
        </p:nvCxnSpPr>
        <p:spPr>
          <a:xfrm>
            <a:off x="3916496" y="238515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BEFEC0-49F6-4646-851C-B0733B271CBA}"/>
              </a:ext>
            </a:extLst>
          </p:cNvPr>
          <p:cNvCxnSpPr>
            <a:cxnSpLocks/>
          </p:cNvCxnSpPr>
          <p:nvPr/>
        </p:nvCxnSpPr>
        <p:spPr>
          <a:xfrm>
            <a:off x="3641075" y="2550193"/>
            <a:ext cx="6241055" cy="3130446"/>
          </a:xfrm>
          <a:prstGeom prst="straightConnector1">
            <a:avLst/>
          </a:prstGeom>
          <a:ln w="28575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97C544-B6D0-44D4-9FD6-DE966A98831F}"/>
              </a:ext>
            </a:extLst>
          </p:cNvPr>
          <p:cNvSpPr txBox="1"/>
          <p:nvPr/>
        </p:nvSpPr>
        <p:spPr>
          <a:xfrm>
            <a:off x="5894647" y="2439835"/>
            <a:ext cx="5522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source: </a:t>
            </a:r>
            <a:r>
              <a:rPr lang="en-US" dirty="0" err="1"/>
              <a:t>Superbend</a:t>
            </a:r>
            <a:r>
              <a:rPr lang="en-US" dirty="0"/>
              <a:t> up to 3 T</a:t>
            </a:r>
          </a:p>
          <a:p>
            <a:r>
              <a:rPr lang="en-US" dirty="0"/>
              <a:t>Beam size and divergence small on both planes</a:t>
            </a:r>
          </a:p>
          <a:p>
            <a:r>
              <a:rPr lang="en-US" dirty="0"/>
              <a:t>Space inside the experimental hall</a:t>
            </a:r>
          </a:p>
          <a:p>
            <a:r>
              <a:rPr lang="en-US" dirty="0"/>
              <a:t>Space outside ALBA from 140 m on from source in the new plots</a:t>
            </a:r>
          </a:p>
          <a:p>
            <a:r>
              <a:rPr lang="en-US" dirty="0"/>
              <a:t>Port 4 occupied now by MSPD. Planning MSPD upgrade and reallocation on port 33</a:t>
            </a:r>
          </a:p>
        </p:txBody>
      </p:sp>
    </p:spTree>
    <p:extLst>
      <p:ext uri="{BB962C8B-B14F-4D97-AF65-F5344CB8AC3E}">
        <p14:creationId xmlns:p14="http://schemas.microsoft.com/office/powerpoint/2010/main" val="270435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07731"/>
            <a:ext cx="11407933" cy="5042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93266" y="170122"/>
            <a:ext cx="4528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ALBA II tentative timeline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6148865" y="5507887"/>
            <a:ext cx="7397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C4EC3-2F1D-4AEF-B417-79CD26364C3F}"/>
              </a:ext>
            </a:extLst>
          </p:cNvPr>
          <p:cNvSpPr txBox="1"/>
          <p:nvPr/>
        </p:nvSpPr>
        <p:spPr>
          <a:xfrm>
            <a:off x="979260" y="6062403"/>
            <a:ext cx="1136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Timeline depending on funding availability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E6AAF6-3EF7-4C0E-8ED5-E7D686E9D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43A2B7-18D4-498B-80D7-293A0E35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420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9D63E1-257A-4CAF-9FE7-FF8D078AC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22591" r="-652" b="17537"/>
          <a:stretch/>
        </p:blipFill>
        <p:spPr>
          <a:xfrm>
            <a:off x="-1" y="1287312"/>
            <a:ext cx="12304753" cy="52108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05D2-0490-4541-8AC8-76E7960E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19</a:t>
            </a:fld>
            <a:endParaRPr lang="es-E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6824F-04E1-404C-8E1D-C36256A2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56236-0B60-4018-A963-B4C6DC52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Introduction to ALBA II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6EACE-3BE2-433C-8483-079F13E35AD1}"/>
              </a:ext>
            </a:extLst>
          </p:cNvPr>
          <p:cNvSpPr txBox="1"/>
          <p:nvPr/>
        </p:nvSpPr>
        <p:spPr>
          <a:xfrm>
            <a:off x="7351622" y="697429"/>
            <a:ext cx="3114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Questions welcome</a:t>
            </a:r>
          </a:p>
        </p:txBody>
      </p:sp>
    </p:spTree>
    <p:extLst>
      <p:ext uri="{BB962C8B-B14F-4D97-AF65-F5344CB8AC3E}">
        <p14:creationId xmlns:p14="http://schemas.microsoft.com/office/powerpoint/2010/main" val="309022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2B4A55-AFC7-48C6-BB30-6019DA712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34" y="3288800"/>
            <a:ext cx="2232279" cy="1708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0" y="128816"/>
            <a:ext cx="6553200" cy="954107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ALBA Synchrotron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5E8BB-413E-BB49-A060-50554695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54">
              <a:defRPr/>
            </a:pPr>
            <a:fld id="{393CF724-F9E0-44B8-95BD-D38D8B22F53D}" type="slidenum">
              <a:rPr lang="es-ES">
                <a:solidFill>
                  <a:prstClr val="white"/>
                </a:solidFill>
              </a:rPr>
              <a:pPr defTabSz="914354">
                <a:defRPr/>
              </a:pPr>
              <a:t>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1889529" y="637131"/>
            <a:ext cx="8153400" cy="4267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/>
              <a:t>50% national Government (</a:t>
            </a:r>
            <a:r>
              <a:rPr lang="en-US" sz="1600" i="1" dirty="0" err="1"/>
              <a:t>Ministerio</a:t>
            </a:r>
            <a:r>
              <a:rPr lang="en-US" sz="1600" i="1" dirty="0"/>
              <a:t> de </a:t>
            </a:r>
            <a:r>
              <a:rPr lang="en-US" sz="1600" i="1" dirty="0" err="1"/>
              <a:t>Ciencia</a:t>
            </a:r>
            <a:r>
              <a:rPr lang="en-US" sz="1600" i="1" dirty="0"/>
              <a:t> e </a:t>
            </a:r>
            <a:r>
              <a:rPr lang="en-US" sz="1600" i="1" dirty="0" err="1"/>
              <a:t>Innovación</a:t>
            </a:r>
            <a:r>
              <a:rPr lang="en-US" sz="1600" i="1" dirty="0"/>
              <a:t>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/>
              <a:t>50% regional GenCat (Department de </a:t>
            </a:r>
            <a:r>
              <a:rPr lang="en-US" sz="1600" i="1" dirty="0" err="1"/>
              <a:t>Recerca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Universitats</a:t>
            </a:r>
            <a:r>
              <a:rPr lang="en-US" sz="1600" i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9893-6142-B84A-BEF8-66ED5EB44937}"/>
              </a:ext>
            </a:extLst>
          </p:cNvPr>
          <p:cNvSpPr txBox="1"/>
          <p:nvPr/>
        </p:nvSpPr>
        <p:spPr>
          <a:xfrm>
            <a:off x="1246095" y="955674"/>
            <a:ext cx="2348752" cy="585719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Autofit/>
          </a:bodyPr>
          <a:lstStyle/>
          <a:p>
            <a:pPr defTabSz="914354">
              <a:defRPr/>
            </a:pPr>
            <a:endParaRPr lang="en-ES" sz="37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F1B19-A59D-4A8B-9F4F-E136ABDA8AEE}"/>
              </a:ext>
            </a:extLst>
          </p:cNvPr>
          <p:cNvSpPr/>
          <p:nvPr/>
        </p:nvSpPr>
        <p:spPr>
          <a:xfrm>
            <a:off x="3816520" y="1407600"/>
            <a:ext cx="4059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dirty="0"/>
              <a:t>Chemistry and Material Science</a:t>
            </a:r>
          </a:p>
          <a:p>
            <a:r>
              <a:rPr lang="en-US" sz="1867" i="1" dirty="0"/>
              <a:t>Energy material, catalysts, environment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E97C08-6A39-483E-BD4C-CDEC1C3C5B72}"/>
              </a:ext>
            </a:extLst>
          </p:cNvPr>
          <p:cNvSpPr/>
          <p:nvPr/>
        </p:nvSpPr>
        <p:spPr>
          <a:xfrm>
            <a:off x="404869" y="1424541"/>
            <a:ext cx="2867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dirty="0"/>
              <a:t>Life Science</a:t>
            </a:r>
          </a:p>
          <a:p>
            <a:r>
              <a:rPr lang="en-US" sz="1867" i="1" dirty="0"/>
              <a:t>From the protein to the cell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B46178-27D9-482E-B68A-08B29A52558C}"/>
              </a:ext>
            </a:extLst>
          </p:cNvPr>
          <p:cNvSpPr/>
          <p:nvPr/>
        </p:nvSpPr>
        <p:spPr>
          <a:xfrm>
            <a:off x="8035870" y="1407599"/>
            <a:ext cx="3529533" cy="103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33" b="1" dirty="0"/>
              <a:t>Electronic and Magnetic Structure of Matter</a:t>
            </a:r>
          </a:p>
          <a:p>
            <a:pPr algn="r"/>
            <a:r>
              <a:rPr lang="en-US" sz="1867" i="1" dirty="0"/>
              <a:t>Advanced materials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677C2E-8AC1-4546-B38F-AE58FEBB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39" y="2249491"/>
            <a:ext cx="1712419" cy="10929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C34C54-66DB-4625-8BCB-25E23EFCB1BE}"/>
              </a:ext>
            </a:extLst>
          </p:cNvPr>
          <p:cNvSpPr/>
          <p:nvPr/>
        </p:nvSpPr>
        <p:spPr>
          <a:xfrm>
            <a:off x="1193648" y="4967541"/>
            <a:ext cx="2232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Cell infected by covid-19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4B5690-8600-48EB-8A9D-58124D32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305" y="2095707"/>
            <a:ext cx="2855644" cy="29767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518C52-F34B-49BB-A80F-2EB2A2FE29ED}"/>
              </a:ext>
            </a:extLst>
          </p:cNvPr>
          <p:cNvSpPr/>
          <p:nvPr/>
        </p:nvSpPr>
        <p:spPr>
          <a:xfrm>
            <a:off x="4549913" y="4977211"/>
            <a:ext cx="2005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Battery developments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AB335A-A161-442E-9C7B-0BFBF22C5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406" y="2523197"/>
            <a:ext cx="2443843" cy="24652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22C1495-D36A-44C9-958D-BACDA39A1855}"/>
              </a:ext>
            </a:extLst>
          </p:cNvPr>
          <p:cNvSpPr/>
          <p:nvPr/>
        </p:nvSpPr>
        <p:spPr>
          <a:xfrm>
            <a:off x="8563998" y="5051626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Nanomagnetism</a:t>
            </a:r>
            <a:r>
              <a:rPr lang="en-US" sz="1600" i="1" dirty="0"/>
              <a:t> for data storage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0B95C-81C7-458A-B63C-51CD2ACF3878}"/>
              </a:ext>
            </a:extLst>
          </p:cNvPr>
          <p:cNvSpPr/>
          <p:nvPr/>
        </p:nvSpPr>
        <p:spPr>
          <a:xfrm>
            <a:off x="495117" y="6029619"/>
            <a:ext cx="609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2D4F"/>
                </a:solidFill>
              </a:rPr>
              <a:t>Drug design, characterization and biological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2D4F"/>
                </a:solidFill>
              </a:rPr>
              <a:t>Catalysis and environmental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7A01F-EFCF-43A3-9637-0AA7B1FB67C5}"/>
              </a:ext>
            </a:extLst>
          </p:cNvPr>
          <p:cNvSpPr/>
          <p:nvPr/>
        </p:nvSpPr>
        <p:spPr>
          <a:xfrm>
            <a:off x="6543211" y="6029619"/>
            <a:ext cx="46609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2D4F"/>
                </a:solidFill>
              </a:rPr>
              <a:t>Magnetic nanomaterials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2D4F"/>
                </a:solidFill>
              </a:rPr>
              <a:t>Materials for energy-related applications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D8F24D-ADED-4932-BC09-5D383104796B}"/>
              </a:ext>
            </a:extLst>
          </p:cNvPr>
          <p:cNvSpPr/>
          <p:nvPr/>
        </p:nvSpPr>
        <p:spPr>
          <a:xfrm>
            <a:off x="500694" y="5684540"/>
            <a:ext cx="1070341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22D4F"/>
                </a:solidFill>
              </a:rPr>
              <a:t>Scientific pillars</a:t>
            </a:r>
          </a:p>
        </p:txBody>
      </p:sp>
    </p:spTree>
    <p:extLst>
      <p:ext uri="{BB962C8B-B14F-4D97-AF65-F5344CB8AC3E}">
        <p14:creationId xmlns:p14="http://schemas.microsoft.com/office/powerpoint/2010/main" val="235933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0457" y="2364476"/>
            <a:ext cx="2430847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ALBA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key features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9610" y="1145764"/>
            <a:ext cx="243084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+300 yearly experiments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3792" y="2099871"/>
            <a:ext cx="22316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+2500 publications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5388" y="5209503"/>
            <a:ext cx="18279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+230 staff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2047" y="655796"/>
            <a:ext cx="21712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+ 2200 yearly user visits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1096" y="1386887"/>
            <a:ext cx="308191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3400 national and 3200 international users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43317" y="2807805"/>
            <a:ext cx="218991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+7500 yearly public visits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3633" y="4237553"/>
            <a:ext cx="311450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Beamlines:</a:t>
            </a:r>
          </a:p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10 in operation</a:t>
            </a:r>
          </a:p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 in commissioning</a:t>
            </a:r>
          </a:p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 in construction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3074" y="3953316"/>
            <a:ext cx="22693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+250 trained students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198" y="81673"/>
            <a:ext cx="1972623" cy="481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195" y="614354"/>
            <a:ext cx="1873624" cy="4017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438" y="81674"/>
            <a:ext cx="987759" cy="92978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8720A85-2532-4333-BED4-29463F9761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CD5E0-3C0A-4E68-A3E9-C9584F2F61BA}"/>
              </a:ext>
            </a:extLst>
          </p:cNvPr>
          <p:cNvSpPr txBox="1"/>
          <p:nvPr/>
        </p:nvSpPr>
        <p:spPr>
          <a:xfrm>
            <a:off x="535958" y="6122486"/>
            <a:ext cx="378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Planning the upgrade towards ALBA 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61F0B-1E89-4E62-824B-78D135A21E80}"/>
              </a:ext>
            </a:extLst>
          </p:cNvPr>
          <p:cNvSpPr txBox="1"/>
          <p:nvPr/>
        </p:nvSpPr>
        <p:spPr>
          <a:xfrm>
            <a:off x="1829418" y="4517006"/>
            <a:ext cx="21712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Gev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Light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ED2D2C-473F-40CB-A520-3AA2757178C2}"/>
              </a:ext>
            </a:extLst>
          </p:cNvPr>
          <p:cNvSpPr txBox="1"/>
          <p:nvPr/>
        </p:nvSpPr>
        <p:spPr>
          <a:xfrm>
            <a:off x="836046" y="3633952"/>
            <a:ext cx="31145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JEMCA – EM center</a:t>
            </a:r>
          </a:p>
        </p:txBody>
      </p:sp>
    </p:spTree>
    <p:extLst>
      <p:ext uri="{BB962C8B-B14F-4D97-AF65-F5344CB8AC3E}">
        <p14:creationId xmlns:p14="http://schemas.microsoft.com/office/powerpoint/2010/main" val="21982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03C97E-9290-46AA-8DE2-4D9F6FF9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48" y="2471595"/>
            <a:ext cx="11078633" cy="2537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50CEC-F7E2-4291-9653-74AC17E3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417" y="270306"/>
            <a:ext cx="9848383" cy="819193"/>
          </a:xfrm>
        </p:spPr>
        <p:txBody>
          <a:bodyPr/>
          <a:lstStyle/>
          <a:p>
            <a:r>
              <a:rPr lang="en-US" dirty="0"/>
              <a:t>Evolution from 3</a:t>
            </a:r>
            <a:r>
              <a:rPr lang="en-US" baseline="30000" dirty="0"/>
              <a:t>rd</a:t>
            </a:r>
            <a:r>
              <a:rPr lang="en-US" dirty="0"/>
              <a:t> to 4</a:t>
            </a:r>
            <a:r>
              <a:rPr lang="en-US" baseline="30000" dirty="0"/>
              <a:t>th</a:t>
            </a:r>
            <a:r>
              <a:rPr lang="en-US" dirty="0"/>
              <a:t> generation in Europe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728AD7-C539-4417-88B9-12851001853C}"/>
              </a:ext>
            </a:extLst>
          </p:cNvPr>
          <p:cNvCxnSpPr/>
          <p:nvPr/>
        </p:nvCxnSpPr>
        <p:spPr>
          <a:xfrm>
            <a:off x="5992238" y="2811294"/>
            <a:ext cx="0" cy="23572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41CD95-434E-4585-B6A5-7305ABD6D685}"/>
              </a:ext>
            </a:extLst>
          </p:cNvPr>
          <p:cNvSpPr txBox="1"/>
          <p:nvPr/>
        </p:nvSpPr>
        <p:spPr>
          <a:xfrm>
            <a:off x="5626977" y="5168563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Today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9ADBB-5B11-4415-8442-212E8D0C1671}"/>
              </a:ext>
            </a:extLst>
          </p:cNvPr>
          <p:cNvSpPr txBox="1"/>
          <p:nvPr/>
        </p:nvSpPr>
        <p:spPr>
          <a:xfrm>
            <a:off x="5063067" y="1505263"/>
            <a:ext cx="612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LEAPS ESAPS2022 aiming at harmonizing upgrades to avoid contemporaneous dark times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B5DAF-F170-4547-8A9B-E01153CC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 November 2022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3C5EC-4D7A-4BE8-A1A4-9FF758EB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Introduction to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043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402844-1445-472A-845F-6C0FE9F9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01" y="1580706"/>
            <a:ext cx="7960824" cy="4852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5E7880-ACBC-411A-87F9-9F074F6ABBF3}"/>
              </a:ext>
            </a:extLst>
          </p:cNvPr>
          <p:cNvSpPr txBox="1"/>
          <p:nvPr/>
        </p:nvSpPr>
        <p:spPr>
          <a:xfrm flipH="1">
            <a:off x="3982011" y="203749"/>
            <a:ext cx="437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From ALBA to ALBA II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598D2-8F78-4169-B371-9ADC90C15871}"/>
              </a:ext>
            </a:extLst>
          </p:cNvPr>
          <p:cNvSpPr txBox="1"/>
          <p:nvPr/>
        </p:nvSpPr>
        <p:spPr>
          <a:xfrm>
            <a:off x="8504371" y="829184"/>
            <a:ext cx="3624293" cy="5632311"/>
          </a:xfrm>
          <a:prstGeom prst="rect">
            <a:avLst/>
          </a:prstGeom>
          <a:solidFill>
            <a:srgbClr val="00928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fontAlgn="base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changes from ALBA to ALBA II: </a:t>
            </a:r>
          </a:p>
          <a:p>
            <a:pPr marL="342900" indent="-342900" fontAlgn="base">
              <a:buAutoNum type="alphaLcParenR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Renewing the accelerator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dimensions of the photon beam and increases its brightness </a:t>
            </a:r>
          </a:p>
          <a:p>
            <a:pPr marL="342900" indent="-342900" fontAlgn="base">
              <a:buAutoNum type="alphaLcParenR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lines of more than 100m in length enhance resolution and coherence properties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positioning themselves at the forefront of technology for the use of synchrotron light</a:t>
            </a:r>
          </a:p>
          <a:p>
            <a:pPr marL="342900" indent="-342900" fontAlgn="base">
              <a:buAutoNum type="alphaLcParenR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Updating the existing lines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update the lines to state of the art instruments and will allow to optimize the portfolio</a:t>
            </a:r>
          </a:p>
          <a:p>
            <a:pPr marL="342900" indent="-342900" fontAlgn="base">
              <a:buAutoNum type="alphaLcParenR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automated data pipeline and updating the computing infrastructure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the facility into big-data world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71B12E-B339-419D-9CC3-F322FF5DF8F6}"/>
              </a:ext>
            </a:extLst>
          </p:cNvPr>
          <p:cNvSpPr/>
          <p:nvPr/>
        </p:nvSpPr>
        <p:spPr>
          <a:xfrm>
            <a:off x="277773" y="843447"/>
            <a:ext cx="8076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ALBA II is bringing life to ALBA for the next 20-30 years. </a:t>
            </a:r>
            <a:r>
              <a:rPr lang="en-US" dirty="0"/>
              <a:t> The upgrade brings the capabilities of the facility to the forefront of synchrotron light experiments and allows to update the program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6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542A5C-9B73-4C12-AB1E-D8337814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5B50A-0806-4E6D-BB30-E37C7CA2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 November 2022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F8B47-9A9F-4096-BDEF-10DDD86B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Introduction to ALBA II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794D5-AF5F-4BCB-A063-718CEB7E36EF}"/>
              </a:ext>
            </a:extLst>
          </p:cNvPr>
          <p:cNvSpPr txBox="1"/>
          <p:nvPr/>
        </p:nvSpPr>
        <p:spPr>
          <a:xfrm>
            <a:off x="1128047" y="899318"/>
            <a:ext cx="8365303" cy="92333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Jul   - First presentation of ALBA II storage ring upgrade ideas to SAC</a:t>
            </a:r>
          </a:p>
          <a:p>
            <a:r>
              <a:rPr lang="en-US" dirty="0"/>
              <a:t>Nov - Presentation of ALBA II  preliminary upgrade plans to SAC</a:t>
            </a:r>
          </a:p>
          <a:p>
            <a:r>
              <a:rPr lang="en-US" b="1" dirty="0"/>
              <a:t>Dec</a:t>
            </a:r>
            <a:r>
              <a:rPr lang="en-US" dirty="0"/>
              <a:t> - Pre-white paper presented to Council – </a:t>
            </a:r>
            <a:r>
              <a:rPr lang="en-US" b="1" dirty="0"/>
              <a:t>Go ahead from Council to start the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15938-1C74-4715-9E2B-28E47F8DE1C6}"/>
              </a:ext>
            </a:extLst>
          </p:cNvPr>
          <p:cNvSpPr txBox="1"/>
          <p:nvPr/>
        </p:nvSpPr>
        <p:spPr>
          <a:xfrm>
            <a:off x="1498547" y="2169257"/>
            <a:ext cx="9522925" cy="175432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Along the whole year – Preparing the scientific case - Colloquia and workshops with participation of hundreds of researchers from all over the world - </a:t>
            </a:r>
            <a:r>
              <a:rPr lang="en-US" b="1" dirty="0">
                <a:cs typeface="Arial" panose="020B0604020202020204" pitchFamily="34" charset="0"/>
              </a:rPr>
              <a:t>ALBA Scientific Sections review</a:t>
            </a:r>
          </a:p>
          <a:p>
            <a:r>
              <a:rPr lang="en-US" b="1" dirty="0"/>
              <a:t>Advancing in the design of the accelerator upgrade</a:t>
            </a:r>
            <a:endParaRPr lang="en-US" dirty="0"/>
          </a:p>
          <a:p>
            <a:r>
              <a:rPr lang="en-US" dirty="0"/>
              <a:t>Mar – 2021-2024 ALBA strategy plan including ALBA II</a:t>
            </a:r>
          </a:p>
          <a:p>
            <a:r>
              <a:rPr lang="en-US" dirty="0"/>
              <a:t>Jun  – ALBA II Day – Call for ideas on ALBA II Beamlines for starting a new BL on 2021 </a:t>
            </a:r>
          </a:p>
          <a:p>
            <a:r>
              <a:rPr lang="en-US" b="1" dirty="0"/>
              <a:t>Jul   – 1</a:t>
            </a:r>
            <a:r>
              <a:rPr lang="en-US" b="1" baseline="30000" dirty="0"/>
              <a:t>st</a:t>
            </a:r>
            <a:r>
              <a:rPr lang="en-US" b="1" dirty="0"/>
              <a:t> funding for ‘ALBA II Enabling Technologies’ – Recovery funds – 7.5 M€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78E53-C7DD-4A03-AA1B-115CF39C4E7A}"/>
              </a:ext>
            </a:extLst>
          </p:cNvPr>
          <p:cNvSpPr txBox="1"/>
          <p:nvPr/>
        </p:nvSpPr>
        <p:spPr>
          <a:xfrm>
            <a:off x="2027785" y="4316992"/>
            <a:ext cx="9645542" cy="1477328"/>
          </a:xfrm>
          <a:prstGeom prst="rect">
            <a:avLst/>
          </a:prstGeom>
          <a:noFill/>
          <a:ln w="38100">
            <a:solidFill>
              <a:srgbClr val="389077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Advancing in the design of the accelerator upgrade</a:t>
            </a:r>
          </a:p>
          <a:p>
            <a:r>
              <a:rPr lang="en-US" b="1" dirty="0"/>
              <a:t>Jan  - Funding for a full new beamline – 10 M€ </a:t>
            </a:r>
            <a:endParaRPr lang="en-US" dirty="0"/>
          </a:p>
          <a:p>
            <a:r>
              <a:rPr lang="en-US" b="1" dirty="0"/>
              <a:t>Feb – Decision on the 14</a:t>
            </a:r>
            <a:r>
              <a:rPr lang="en-US" b="1" baseline="30000" dirty="0"/>
              <a:t>th</a:t>
            </a:r>
            <a:r>
              <a:rPr lang="en-US" b="1" dirty="0"/>
              <a:t> ALBA BL (3Sbar)</a:t>
            </a:r>
          </a:p>
          <a:p>
            <a:r>
              <a:rPr lang="en-US" b="1" dirty="0"/>
              <a:t>Sep - </a:t>
            </a:r>
            <a:r>
              <a:rPr lang="en-US" dirty="0"/>
              <a:t>Call for ideas on ALBA II LONG Beamlines for starting a new BL on 2022, in case of new funding  </a:t>
            </a:r>
            <a:endParaRPr lang="en-US" b="1" dirty="0"/>
          </a:p>
          <a:p>
            <a:r>
              <a:rPr lang="en-US" b="1" dirty="0"/>
              <a:t>Oct - Official Council agreement on assignment of the new plots</a:t>
            </a: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53C9516A-72D5-4634-9942-F06C4FE3EA10}"/>
              </a:ext>
            </a:extLst>
          </p:cNvPr>
          <p:cNvSpPr/>
          <p:nvPr/>
        </p:nvSpPr>
        <p:spPr>
          <a:xfrm rot="20631744">
            <a:off x="1047697" y="3320514"/>
            <a:ext cx="630882" cy="1476415"/>
          </a:xfrm>
          <a:prstGeom prst="curvedRightArrow">
            <a:avLst>
              <a:gd name="adj1" fmla="val 25000"/>
              <a:gd name="adj2" fmla="val 50000"/>
              <a:gd name="adj3" fmla="val 0"/>
            </a:avLst>
          </a:prstGeom>
          <a:gradFill>
            <a:gsLst>
              <a:gs pos="0">
                <a:srgbClr val="0066FF"/>
              </a:gs>
              <a:gs pos="100000">
                <a:srgbClr val="38907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21CE4C-62AA-4201-B39F-0A595293C7B9}"/>
              </a:ext>
            </a:extLst>
          </p:cNvPr>
          <p:cNvSpPr txBox="1"/>
          <p:nvPr/>
        </p:nvSpPr>
        <p:spPr>
          <a:xfrm>
            <a:off x="3707355" y="107373"/>
            <a:ext cx="5023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ALBA II short history - Key dates so far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5738D00-B0EF-4446-978A-F86189A4EF90}"/>
              </a:ext>
            </a:extLst>
          </p:cNvPr>
          <p:cNvSpPr/>
          <p:nvPr/>
        </p:nvSpPr>
        <p:spPr>
          <a:xfrm>
            <a:off x="173837" y="899318"/>
            <a:ext cx="761403" cy="1166639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2020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7260359-3B49-42F9-AFFB-FDE6FD1C3136}"/>
              </a:ext>
            </a:extLst>
          </p:cNvPr>
          <p:cNvSpPr/>
          <p:nvPr/>
        </p:nvSpPr>
        <p:spPr>
          <a:xfrm>
            <a:off x="173837" y="2249624"/>
            <a:ext cx="761403" cy="1593591"/>
          </a:xfrm>
          <a:prstGeom prst="down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2021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37E4DE8-31E5-4CB7-80E3-B37015C61474}"/>
              </a:ext>
            </a:extLst>
          </p:cNvPr>
          <p:cNvSpPr/>
          <p:nvPr/>
        </p:nvSpPr>
        <p:spPr>
          <a:xfrm>
            <a:off x="207750" y="4316992"/>
            <a:ext cx="761403" cy="1477328"/>
          </a:xfrm>
          <a:prstGeom prst="downArrow">
            <a:avLst/>
          </a:prstGeom>
          <a:solidFill>
            <a:srgbClr val="3890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D18066-886D-4FF0-AF4B-0B2F1ED00AF4}"/>
              </a:ext>
            </a:extLst>
          </p:cNvPr>
          <p:cNvSpPr/>
          <p:nvPr/>
        </p:nvSpPr>
        <p:spPr>
          <a:xfrm>
            <a:off x="4832527" y="6013220"/>
            <a:ext cx="7001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ALBA II approval and Long term agreement (2023-2037) in negotiation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625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F4CA86-7008-4A32-9D3A-F41FB346A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8" b="16115"/>
          <a:stretch/>
        </p:blipFill>
        <p:spPr>
          <a:xfrm>
            <a:off x="-1" y="3080877"/>
            <a:ext cx="8456667" cy="3777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9A245-1CF0-4E7E-AE92-5782B3DE7780}"/>
              </a:ext>
            </a:extLst>
          </p:cNvPr>
          <p:cNvSpPr txBox="1"/>
          <p:nvPr/>
        </p:nvSpPr>
        <p:spPr>
          <a:xfrm flipH="1">
            <a:off x="3909940" y="293837"/>
            <a:ext cx="437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ALBA II design as today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1CEE1-A093-46F7-BE03-DDFC84B3DD45}"/>
              </a:ext>
            </a:extLst>
          </p:cNvPr>
          <p:cNvSpPr txBox="1"/>
          <p:nvPr/>
        </p:nvSpPr>
        <p:spPr>
          <a:xfrm flipH="1">
            <a:off x="606764" y="1074355"/>
            <a:ext cx="78951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4</a:t>
            </a:r>
            <a:r>
              <a:rPr lang="en-US" sz="2400" baseline="30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generation light source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Emittance 150 pm (30 times smaller than ALBA)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Current 300 mA (+ 20% with respect to ALBA)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brilliance by orders of magnitude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coherence</a:t>
            </a:r>
          </a:p>
          <a:p>
            <a:pPr marL="285737" indent="-285737" defTabSz="1219140">
              <a:buFontTx/>
              <a:buChar char="-"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Advanced properties for imaging, spectroscopy, diffraction</a:t>
            </a:r>
          </a:p>
          <a:p>
            <a:pPr marL="285737" indent="-285737" defTabSz="1219140">
              <a:buFontTx/>
              <a:buChar char="-"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285737" indent="-285737" defTabSz="1219140">
              <a:buFontTx/>
              <a:buChar char="-"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26BB4-4C52-4BA0-A23A-F4B6C01E9C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610601" y="1441302"/>
            <a:ext cx="3294380" cy="2588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B62C7-9C5A-49DC-B614-B7B352F3AA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089731"/>
            <a:ext cx="3294380" cy="2051763"/>
          </a:xfrm>
          <a:prstGeom prst="rect">
            <a:avLst/>
          </a:prstGeom>
          <a:noFill/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10E9D0B-56CD-40D9-9402-2EE8D1B3DD07}"/>
              </a:ext>
            </a:extLst>
          </p:cNvPr>
          <p:cNvSpPr/>
          <p:nvPr/>
        </p:nvSpPr>
        <p:spPr>
          <a:xfrm>
            <a:off x="9503854" y="6061476"/>
            <a:ext cx="1800519" cy="658137"/>
          </a:xfrm>
          <a:prstGeom prst="rightArrow">
            <a:avLst/>
          </a:prstGeom>
          <a:solidFill>
            <a:srgbClr val="5B9BD5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From ALBA to ALBA II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DC6A4E-4042-46F3-B90B-4A01DCD02B85}"/>
              </a:ext>
            </a:extLst>
          </p:cNvPr>
          <p:cNvSpPr/>
          <p:nvPr/>
        </p:nvSpPr>
        <p:spPr>
          <a:xfrm rot="16200000">
            <a:off x="10750369" y="4694059"/>
            <a:ext cx="863372" cy="394292"/>
          </a:xfrm>
          <a:prstGeom prst="rightArrow">
            <a:avLst/>
          </a:prstGeom>
          <a:solidFill>
            <a:srgbClr val="5B9BD5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accent5">
                    <a:lumMod val="50000"/>
                  </a:schemeClr>
                </a:solidFill>
              </a:rPr>
              <a:t>Coherence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018A6A1-5B16-446A-A542-B337754E5114}"/>
              </a:ext>
            </a:extLst>
          </p:cNvPr>
          <p:cNvSpPr/>
          <p:nvPr/>
        </p:nvSpPr>
        <p:spPr>
          <a:xfrm>
            <a:off x="10039548" y="1778861"/>
            <a:ext cx="1024235" cy="658137"/>
          </a:xfrm>
          <a:prstGeom prst="rightArrow">
            <a:avLst/>
          </a:prstGeom>
          <a:solidFill>
            <a:srgbClr val="5B9BD5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FLUX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5DCAA-7CE7-434D-A2B7-6945A841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42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16BF-B3D4-4415-8630-D3856538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BFF38-CD9C-4E94-8DA6-7C4B8C6EA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CE05F-B4DB-4356-8027-B6F1D115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8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E3019-6C04-43F2-A309-13708109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1CE81E-3AAD-43F6-B21B-EDFAC4AD79EE}"/>
              </a:ext>
            </a:extLst>
          </p:cNvPr>
          <p:cNvSpPr/>
          <p:nvPr/>
        </p:nvSpPr>
        <p:spPr>
          <a:xfrm>
            <a:off x="4020295" y="82050"/>
            <a:ext cx="5242164" cy="955634"/>
          </a:xfrm>
          <a:prstGeom prst="rect">
            <a:avLst/>
          </a:prstGeom>
          <a:solidFill>
            <a:srgbClr val="D9D9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Accelerator systems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example of on-going developments</a:t>
            </a:r>
          </a:p>
        </p:txBody>
      </p:sp>
    </p:spTree>
    <p:extLst>
      <p:ext uri="{BB962C8B-B14F-4D97-AF65-F5344CB8AC3E}">
        <p14:creationId xmlns:p14="http://schemas.microsoft.com/office/powerpoint/2010/main" val="404201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BCCF3-3BCD-4775-86CB-71BDAF12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C51EB-2443-4957-95EB-EDA44FB35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2"/>
          <a:stretch/>
        </p:blipFill>
        <p:spPr>
          <a:xfrm>
            <a:off x="0" y="1656966"/>
            <a:ext cx="12192000" cy="44554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9503DF-4FD0-4514-B8A1-554E491658ED}"/>
              </a:ext>
            </a:extLst>
          </p:cNvPr>
          <p:cNvGrpSpPr/>
          <p:nvPr/>
        </p:nvGrpSpPr>
        <p:grpSpPr>
          <a:xfrm>
            <a:off x="2950833" y="859168"/>
            <a:ext cx="9241167" cy="5903030"/>
            <a:chOff x="2950833" y="859168"/>
            <a:chExt cx="9241167" cy="59030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B8E825-BDB5-42D7-9AD3-0F7A6E378971}"/>
                </a:ext>
              </a:extLst>
            </p:cNvPr>
            <p:cNvSpPr/>
            <p:nvPr/>
          </p:nvSpPr>
          <p:spPr>
            <a:xfrm>
              <a:off x="7867522" y="859168"/>
              <a:ext cx="4324478" cy="2129509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709C8B-2E82-4E5F-900C-383CAC1772DF}"/>
                </a:ext>
              </a:extLst>
            </p:cNvPr>
            <p:cNvSpPr/>
            <p:nvPr/>
          </p:nvSpPr>
          <p:spPr>
            <a:xfrm>
              <a:off x="7867522" y="2981518"/>
              <a:ext cx="4324478" cy="3603389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AEC67B-9CD6-4A14-80F0-97A84BD87074}"/>
                </a:ext>
              </a:extLst>
            </p:cNvPr>
            <p:cNvSpPr/>
            <p:nvPr/>
          </p:nvSpPr>
          <p:spPr>
            <a:xfrm>
              <a:off x="6510534" y="3268309"/>
              <a:ext cx="1356988" cy="3017314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DE27-FE49-4AD7-9F2A-C5E46F4132EA}"/>
                </a:ext>
              </a:extLst>
            </p:cNvPr>
            <p:cNvSpPr/>
            <p:nvPr/>
          </p:nvSpPr>
          <p:spPr>
            <a:xfrm>
              <a:off x="2950833" y="3744884"/>
              <a:ext cx="1713221" cy="2769303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60CB09-AFE6-4D0F-8A38-8F0387A442DA}"/>
                </a:ext>
              </a:extLst>
            </p:cNvPr>
            <p:cNvSpPr/>
            <p:nvPr/>
          </p:nvSpPr>
          <p:spPr>
            <a:xfrm>
              <a:off x="4664055" y="3744884"/>
              <a:ext cx="1846480" cy="3017314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0087C0-1301-48AF-8AE2-A2B7909B9718}"/>
                </a:ext>
              </a:extLst>
            </p:cNvPr>
            <p:cNvSpPr/>
            <p:nvPr/>
          </p:nvSpPr>
          <p:spPr>
            <a:xfrm>
              <a:off x="5202349" y="3570042"/>
              <a:ext cx="1356988" cy="174842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EFA11C-40C2-429F-93BF-2AFB077CEAF5}"/>
              </a:ext>
            </a:extLst>
          </p:cNvPr>
          <p:cNvSpPr txBox="1"/>
          <p:nvPr/>
        </p:nvSpPr>
        <p:spPr>
          <a:xfrm>
            <a:off x="3397498" y="310767"/>
            <a:ext cx="5915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Enlarging ALBA research 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CE1B7-C2FD-4FBC-B2AD-C2ABC1FB0F3E}"/>
              </a:ext>
            </a:extLst>
          </p:cNvPr>
          <p:cNvSpPr txBox="1"/>
          <p:nvPr/>
        </p:nvSpPr>
        <p:spPr>
          <a:xfrm>
            <a:off x="3397498" y="3912981"/>
            <a:ext cx="8084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potential of ALBAII is boosted by the </a:t>
            </a:r>
            <a:r>
              <a:rPr lang="en-US" sz="2400" b="1" dirty="0"/>
              <a:t>availability of nearby green field </a:t>
            </a:r>
            <a:r>
              <a:rPr lang="en-US" sz="2400" dirty="0"/>
              <a:t>– Activities for plot urbanization just started</a:t>
            </a:r>
          </a:p>
          <a:p>
            <a:r>
              <a:rPr lang="en-US" sz="2400" dirty="0"/>
              <a:t>Space for long beamlines experimental stations and space for other research institutions </a:t>
            </a:r>
          </a:p>
          <a:p>
            <a:r>
              <a:rPr lang="en-US" sz="2400" dirty="0"/>
              <a:t>Building capacity up to 40000 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ALBA II will use ~ 10000 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Partnerships welcome to profit from the opportunity</a:t>
            </a:r>
          </a:p>
        </p:txBody>
      </p:sp>
    </p:spTree>
    <p:extLst>
      <p:ext uri="{BB962C8B-B14F-4D97-AF65-F5344CB8AC3E}">
        <p14:creationId xmlns:p14="http://schemas.microsoft.com/office/powerpoint/2010/main" val="35866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</TotalTime>
  <Words>1636</Words>
  <Application>Microsoft Office PowerPoint</Application>
  <PresentationFormat>Widescreen</PresentationFormat>
  <Paragraphs>370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ClanOT-Book</vt:lpstr>
      <vt:lpstr>Roboto</vt:lpstr>
      <vt:lpstr>Symbol</vt:lpstr>
      <vt:lpstr>Tema de Office</vt:lpstr>
      <vt:lpstr>Custom Design</vt:lpstr>
      <vt:lpstr>PowerPoint Presentation</vt:lpstr>
      <vt:lpstr>ALBA Synchrotron</vt:lpstr>
      <vt:lpstr>PowerPoint Presentation</vt:lpstr>
      <vt:lpstr>Evolution from 3rd to 4th generation in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II Long BL call – open now</vt:lpstr>
      <vt:lpstr>List of available ports for ALBA II (in green)</vt:lpstr>
      <vt:lpstr>Total available photon sources</vt:lpstr>
      <vt:lpstr>Long BLs technical information (available at the call webpage)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Caterina Biscari</cp:lastModifiedBy>
  <cp:revision>172</cp:revision>
  <dcterms:created xsi:type="dcterms:W3CDTF">2020-10-01T11:03:13Z</dcterms:created>
  <dcterms:modified xsi:type="dcterms:W3CDTF">2022-11-14T09:25:56Z</dcterms:modified>
  <cp:category/>
</cp:coreProperties>
</file>