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70" r:id="rId13"/>
    <p:sldId id="271" r:id="rId14"/>
    <p:sldId id="272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306A5-CEC3-410D-8D0F-27E92BF0BCD2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82478-746F-40C4-91AC-C31117F971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854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865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04AFD-85E9-464C-B506-8A9433905EA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230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49705-6C16-4962-955E-EBD66644607B}" type="datetime1">
              <a:rPr lang="en-GB" smtClean="0"/>
              <a:t>03/11/2022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Ben Shepherd • PMs at STFC • PerMaLIC workshop 2022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9253-4C8D-495D-825A-FD10C943827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685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463D8-D703-446D-9846-EC0478058AB4}" type="datetime1">
              <a:rPr lang="en-GB" smtClean="0"/>
              <a:t>03/11/2022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Ben Shepherd • PMs at STFC • PerMaLIC workshop 2022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9253-4C8D-495D-825A-FD10C943827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7659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7BC1-8796-4844-BB5A-0CBB054B5556}" type="datetime1">
              <a:rPr lang="en-GB" smtClean="0"/>
              <a:t>03/11/2022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Ben Shepherd • PMs at STFC • PerMaLIC workshop 2022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9253-4C8D-495D-825A-FD10C943827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275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639D6-6415-4F87-91B9-A2AE99A76319}" type="datetime1">
              <a:rPr lang="en-GB" smtClean="0"/>
              <a:t>03/11/2022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Ben Shepherd • PMs at STFC • PerMaLIC workshop 2022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9253-4C8D-495D-825A-FD10C943827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06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5FB97-EC45-4A48-B550-06E0042B9BCA}" type="datetime1">
              <a:rPr lang="en-GB" smtClean="0"/>
              <a:t>03/11/2022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Ben Shepherd • PMs at STFC • PerMaLIC workshop 2022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9253-4C8D-495D-825A-FD10C943827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159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FA43-509F-456F-BC9D-671B4822748F}" type="datetime1">
              <a:rPr lang="en-GB" smtClean="0"/>
              <a:t>03/11/2022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Ben Shepherd • PMs at STFC • PerMaLIC workshop 2022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9253-4C8D-495D-825A-FD10C943827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7244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25AB-1D4C-4296-B49E-C7CF60A577C4}" type="datetime1">
              <a:rPr lang="en-GB" smtClean="0"/>
              <a:t>03/11/2022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Ben Shepherd • PMs at STFC • PerMaLIC workshop 2022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9253-4C8D-495D-825A-FD10C943827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5097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10E49-43CC-4CC1-A898-942CD9FE9B26}" type="datetime1">
              <a:rPr lang="en-GB" smtClean="0"/>
              <a:t>03/11/2022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Ben Shepherd • PMs at STFC • PerMaLIC workshop 2022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9253-4C8D-495D-825A-FD10C943827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0524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9B15-B177-4833-B2F1-B623E1BE2829}" type="datetime1">
              <a:rPr lang="en-GB" smtClean="0"/>
              <a:t>03/11/2022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Ben Shepherd • PMs at STFC • PerMaLIC workshop 2022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9253-4C8D-495D-825A-FD10C943827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1861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A093E-CD30-42C4-A599-82B616351D7D}" type="datetime1">
              <a:rPr lang="en-GB" smtClean="0"/>
              <a:t>03/11/2022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Ben Shepherd • PMs at STFC • PerMaLIC workshop 2022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9253-4C8D-495D-825A-FD10C943827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5649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1F337-E207-47C7-9DBE-6A7694F8D2B4}" type="datetime1">
              <a:rPr lang="en-GB" smtClean="0"/>
              <a:t>03/11/2022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Ben Shepherd • PMs at STFC • PerMaLIC workshop 2022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9253-4C8D-495D-825A-FD10C943827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8971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2593E-37FB-4FE6-9E19-D3E4A5D636DF}" type="datetime1">
              <a:rPr lang="en-GB" smtClean="0"/>
              <a:t>03/11/2022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Ben Shepherd • PMs at STFC • PerMaLIC workshop 2022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E9253-4C8D-495D-825A-FD10C943827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516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jacow.org/IPAC2014/papers/tupro113.pdf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Permanent Magnets at STFC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Ben Shepherd</a:t>
            </a:r>
          </a:p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</a:t>
            </a:r>
            <a:r>
              <a:rPr lang="en-GB" dirty="0" err="1" smtClean="0"/>
              <a:t>PerMaLIC</a:t>
            </a:r>
            <a:r>
              <a:rPr lang="en-GB" dirty="0" smtClean="0"/>
              <a:t> Workshop</a:t>
            </a:r>
            <a:endParaRPr lang="en-GB" dirty="0" smtClean="0"/>
          </a:p>
          <a:p>
            <a:r>
              <a:rPr lang="en-GB" dirty="0" smtClean="0"/>
              <a:t>ALBA</a:t>
            </a:r>
            <a:endParaRPr lang="en-GB" dirty="0" smtClean="0"/>
          </a:p>
          <a:p>
            <a:r>
              <a:rPr lang="en-GB" dirty="0" smtClean="0"/>
              <a:t>3 November </a:t>
            </a:r>
            <a:r>
              <a:rPr lang="en-GB" dirty="0" smtClean="0"/>
              <a:t>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937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674451" y="2016202"/>
            <a:ext cx="7828280" cy="4789917"/>
            <a:chOff x="0" y="2068083"/>
            <a:chExt cx="7828280" cy="478991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E5A8EB-7299-C965-96AA-997223B57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2068083"/>
              <a:ext cx="4389120" cy="478991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0E5A8EB-7299-C965-96AA-997223B57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8600" y="2068083"/>
              <a:ext cx="6329680" cy="478991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ZEPTO vs electromagnet performance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Ben Shepherd • PMs at STFC • PerMaLIC workshop 2022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F87261-AB17-F8B0-6E7D-F58346DE9A51}"/>
              </a:ext>
            </a:extLst>
          </p:cNvPr>
          <p:cNvSpPr txBox="1"/>
          <p:nvPr/>
        </p:nvSpPr>
        <p:spPr>
          <a:xfrm>
            <a:off x="2178630" y="3454922"/>
            <a:ext cx="81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ZEPTO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4AA1B63-D036-D5B6-477F-4D6A5EE67233}"/>
              </a:ext>
            </a:extLst>
          </p:cNvPr>
          <p:cNvCxnSpPr/>
          <p:nvPr/>
        </p:nvCxnSpPr>
        <p:spPr>
          <a:xfrm flipH="1">
            <a:off x="2256122" y="3741641"/>
            <a:ext cx="123986" cy="1782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727" y="1835289"/>
            <a:ext cx="5644355" cy="2462522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Minor trajectory corrections after turning ZEPTO up to nominal field</a:t>
            </a:r>
          </a:p>
          <a:p>
            <a:r>
              <a:rPr lang="en-GB" dirty="0" smtClean="0"/>
              <a:t>Injection efficiency returned to normal level (70%)</a:t>
            </a:r>
          </a:p>
          <a:p>
            <a:r>
              <a:rPr lang="en-GB" dirty="0" smtClean="0"/>
              <a:t>Now running </a:t>
            </a:r>
            <a:r>
              <a:rPr lang="en-GB" b="1" dirty="0" smtClean="0"/>
              <a:t>in user mode </a:t>
            </a:r>
            <a:r>
              <a:rPr lang="en-GB" dirty="0" smtClean="0"/>
              <a:t>with </a:t>
            </a:r>
            <a:r>
              <a:rPr lang="en-GB" b="1" dirty="0" smtClean="0"/>
              <a:t>top-up injection</a:t>
            </a:r>
          </a:p>
          <a:p>
            <a:r>
              <a:rPr lang="en-GB" dirty="0" smtClean="0"/>
              <a:t>Beam shape on screen for same field: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15" name="zepto-dl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0727" y="3670758"/>
            <a:ext cx="5716872" cy="27629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67866" y="3345244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EMQ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9958372" y="3345244"/>
            <a:ext cx="779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ZEPTO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848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191BE6-C880-9210-45C9-6B29DD132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261848"/>
            <a:ext cx="4038894" cy="2506900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7F6964-4447-4704-9504-9FBDC646A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329" y="1563913"/>
            <a:ext cx="5686451" cy="32002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F63B12-EBDB-40D5-B47E-AC7AF751A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4730" y="4981892"/>
            <a:ext cx="3328964" cy="1735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CFB7F8-DEAB-4342-9160-3021CF2815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7216" y="4768748"/>
            <a:ext cx="3247514" cy="19697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06F204-E029-4E71-B8A8-F16DA369D0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700" y="4677753"/>
            <a:ext cx="4020820" cy="1925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16" y="174625"/>
            <a:ext cx="10515600" cy="1325563"/>
          </a:xfrm>
        </p:spPr>
        <p:txBody>
          <a:bodyPr/>
          <a:lstStyle/>
          <a:p>
            <a:r>
              <a:rPr lang="en-GB" dirty="0" smtClean="0"/>
              <a:t>HEPTO: coil-adjustable PMs for light sources</a:t>
            </a: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522712" y="70351"/>
            <a:ext cx="1562482" cy="890277"/>
            <a:chOff x="4099560" y="306063"/>
            <a:chExt cx="1562482" cy="890277"/>
          </a:xfrm>
        </p:grpSpPr>
        <p:sp>
          <p:nvSpPr>
            <p:cNvPr id="12" name="Rectangle 11"/>
            <p:cNvSpPr/>
            <p:nvPr/>
          </p:nvSpPr>
          <p:spPr>
            <a:xfrm>
              <a:off x="4099560" y="306063"/>
              <a:ext cx="1554480" cy="8902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01447" y="306064"/>
              <a:ext cx="1560595" cy="890236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10495661" y="910859"/>
            <a:ext cx="1608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ifast-project.eu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8658567" y="33183"/>
            <a:ext cx="1834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Slide: Alex Hinton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29416" y="1095525"/>
            <a:ext cx="4626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 smtClean="0"/>
              <a:t>Hybrid Electro-Permanent Tuneable Optics</a:t>
            </a:r>
            <a:endParaRPr lang="en-GB" sz="20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543027" y="1280191"/>
            <a:ext cx="431515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Central dipole field: </a:t>
            </a:r>
            <a:r>
              <a:rPr lang="en-GB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0.695 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Central gradient: </a:t>
            </a:r>
            <a:r>
              <a:rPr lang="en-GB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32.4 </a:t>
            </a:r>
            <a:r>
              <a:rPr lang="en-GB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T/m </a:t>
            </a:r>
            <a:endParaRPr lang="en-GB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Magnetic length: </a:t>
            </a:r>
            <a:r>
              <a:rPr lang="en-GB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0.870 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Integrated dipole field: </a:t>
            </a:r>
            <a:r>
              <a:rPr lang="en-GB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0.605 Tm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Integrated gradient: </a:t>
            </a:r>
            <a:r>
              <a:rPr lang="en-GB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28.2 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Good </a:t>
            </a:r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field region radius: </a:t>
            </a:r>
            <a:r>
              <a:rPr lang="en-GB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7 mm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Field quality ΔB/B within GFR: </a:t>
            </a:r>
            <a:r>
              <a:rPr lang="en-GB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5x10</a:t>
            </a:r>
            <a:r>
              <a:rPr lang="en-GB" b="1" baseline="30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-4</a:t>
            </a:r>
            <a:endParaRPr lang="en-GB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Gradient quality ΔG/G within GFR: </a:t>
            </a:r>
            <a:r>
              <a:rPr lang="en-GB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1x10</a:t>
            </a:r>
            <a:r>
              <a:rPr lang="en-GB" b="1" baseline="30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-3</a:t>
            </a:r>
            <a:endParaRPr lang="en-GB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Integrated multipoles </a:t>
            </a:r>
            <a:r>
              <a:rPr lang="en-GB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&lt; 10</a:t>
            </a:r>
            <a:r>
              <a:rPr lang="en-GB" b="1" baseline="30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-3</a:t>
            </a:r>
            <a:endParaRPr lang="en-GB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Integrated field quality </a:t>
            </a:r>
            <a:r>
              <a:rPr lang="en-GB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&lt; 10</a:t>
            </a:r>
            <a:r>
              <a:rPr lang="en-GB" b="1" baseline="30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-4</a:t>
            </a:r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Dipole tuning range: </a:t>
            </a:r>
            <a:r>
              <a:rPr lang="en-GB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±</a:t>
            </a:r>
            <a:r>
              <a:rPr lang="en-GB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2.5%</a:t>
            </a:r>
            <a:endParaRPr lang="en-GB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Gradient tuning range: </a:t>
            </a:r>
            <a:r>
              <a:rPr lang="en-GB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±</a:t>
            </a:r>
            <a:r>
              <a:rPr lang="en-GB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2.5%</a:t>
            </a:r>
            <a:endParaRPr lang="en-GB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2577" y="1303981"/>
            <a:ext cx="1641698" cy="484554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Ben Shepherd • PMs at STFC • PerMaLIC workshop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001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286" y="479469"/>
            <a:ext cx="6601096" cy="21747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86" y="464271"/>
            <a:ext cx="10515600" cy="1325563"/>
          </a:xfrm>
        </p:spPr>
        <p:txBody>
          <a:bodyPr/>
          <a:lstStyle/>
          <a:p>
            <a:r>
              <a:rPr lang="en-GB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ECRIS: adjustable </a:t>
            </a:r>
            <a:br>
              <a:rPr lang="en-GB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GB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PM dipole for ion sources</a:t>
            </a:r>
            <a:endParaRPr lang="en-GB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5686" y="2074929"/>
            <a:ext cx="6201228" cy="4351338"/>
          </a:xfrm>
        </p:spPr>
        <p:txBody>
          <a:bodyPr/>
          <a:lstStyle/>
          <a:p>
            <a:r>
              <a:rPr lang="en-GB" dirty="0" smtClean="0"/>
              <a:t>Compact ion source applicable to</a:t>
            </a:r>
          </a:p>
          <a:p>
            <a:pPr lvl="1"/>
            <a:r>
              <a:rPr lang="en-GB" dirty="0" smtClean="0"/>
              <a:t>Thin Films centre</a:t>
            </a:r>
          </a:p>
          <a:p>
            <a:pPr lvl="1"/>
            <a:r>
              <a:rPr lang="en-GB" dirty="0" smtClean="0"/>
              <a:t>Materials characterisation at ISIS</a:t>
            </a:r>
          </a:p>
          <a:p>
            <a:r>
              <a:rPr lang="en-GB" dirty="0" smtClean="0"/>
              <a:t>Includes PM-based m/q separator</a:t>
            </a:r>
          </a:p>
          <a:p>
            <a:pPr lvl="1"/>
            <a:r>
              <a:rPr lang="en-GB" dirty="0" smtClean="0"/>
              <a:t>Simpler than traditional EM-based system</a:t>
            </a:r>
          </a:p>
          <a:p>
            <a:r>
              <a:rPr lang="en-GB" dirty="0" smtClean="0"/>
              <a:t>Mechanical adjustment: </a:t>
            </a:r>
            <a:r>
              <a:rPr lang="en-GB" b="1" dirty="0" smtClean="0"/>
              <a:t>65-87 </a:t>
            </a:r>
            <a:r>
              <a:rPr lang="en-GB" b="1" dirty="0" err="1" smtClean="0"/>
              <a:t>mT</a:t>
            </a:r>
            <a:endParaRPr lang="en-GB" b="1" dirty="0" smtClean="0"/>
          </a:p>
          <a:p>
            <a:r>
              <a:rPr lang="en-GB" dirty="0" smtClean="0"/>
              <a:t>Assembled and tested at DL in 2022</a:t>
            </a:r>
          </a:p>
          <a:p>
            <a:r>
              <a:rPr lang="en-GB" dirty="0" smtClean="0"/>
              <a:t>Excellent agreement with modelling</a:t>
            </a:r>
          </a:p>
          <a:p>
            <a:r>
              <a:rPr lang="en-GB" dirty="0" smtClean="0"/>
              <a:t>Field quality </a:t>
            </a:r>
            <a:r>
              <a:rPr lang="en-GB" b="1" dirty="0" smtClean="0"/>
              <a:t>5x10</a:t>
            </a:r>
            <a:r>
              <a:rPr lang="en-GB" b="1" baseline="30000" dirty="0" smtClean="0"/>
              <a:t>-4</a:t>
            </a:r>
            <a:endParaRPr lang="en-GB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040718" y="0"/>
            <a:ext cx="515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Olli Tarvainen </a:t>
            </a:r>
            <a:r>
              <a:rPr lang="en-GB" i="1" dirty="0" smtClean="0"/>
              <a:t>et al</a:t>
            </a:r>
            <a:r>
              <a:rPr lang="en-GB" dirty="0" smtClean="0"/>
              <a:t>, Nuclear Physics B (2022), in press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3517"/>
          <a:stretch/>
        </p:blipFill>
        <p:spPr>
          <a:xfrm>
            <a:off x="6151154" y="2764386"/>
            <a:ext cx="5820228" cy="19632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153" y="4727605"/>
            <a:ext cx="5503229" cy="192318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Ben Shepherd • PMs at STFC • PerMaLIC workshop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560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1646"/>
          </a:xfrm>
        </p:spPr>
        <p:txBody>
          <a:bodyPr>
            <a:normAutofit/>
          </a:bodyPr>
          <a:lstStyle/>
          <a:p>
            <a:r>
              <a:rPr lang="en-GB" sz="3200" b="1" dirty="0" err="1" smtClean="0">
                <a:latin typeface="+mn-lt"/>
              </a:rPr>
              <a:t>Shimmable</a:t>
            </a:r>
            <a:r>
              <a:rPr lang="en-GB" sz="3200" b="1" dirty="0" smtClean="0">
                <a:latin typeface="+mn-lt"/>
              </a:rPr>
              <a:t> Hybrid </a:t>
            </a:r>
            <a:r>
              <a:rPr lang="en-GB" sz="3200" b="1" dirty="0" err="1" smtClean="0">
                <a:latin typeface="+mn-lt"/>
              </a:rPr>
              <a:t>Halbach</a:t>
            </a:r>
            <a:r>
              <a:rPr lang="en-GB" sz="3200" b="1" dirty="0" smtClean="0">
                <a:latin typeface="+mn-lt"/>
              </a:rPr>
              <a:t> quadrupoles for EPAC</a:t>
            </a:r>
            <a:endParaRPr lang="en-GB" sz="3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6983"/>
            <a:ext cx="3906795" cy="3769455"/>
          </a:xfrm>
        </p:spPr>
        <p:txBody>
          <a:bodyPr>
            <a:normAutofit fontScale="92500" lnSpcReduction="20000"/>
          </a:bodyPr>
          <a:lstStyle/>
          <a:p>
            <a:r>
              <a:rPr lang="en-GB" sz="2200" dirty="0" smtClean="0"/>
              <a:t>EPAC is the </a:t>
            </a:r>
            <a:r>
              <a:rPr lang="en-GB" sz="2200" b="1" dirty="0" smtClean="0"/>
              <a:t>Extreme Photonics Application Centre</a:t>
            </a:r>
            <a:r>
              <a:rPr lang="en-GB" sz="2200" dirty="0" smtClean="0"/>
              <a:t>, currently under construction at RAL</a:t>
            </a:r>
          </a:p>
          <a:p>
            <a:r>
              <a:rPr lang="en-GB" sz="2200" dirty="0" smtClean="0"/>
              <a:t>ASTeC is responsible for designing an </a:t>
            </a:r>
            <a:r>
              <a:rPr lang="en-GB" sz="2200" b="1" dirty="0" smtClean="0"/>
              <a:t>electron beamline </a:t>
            </a:r>
            <a:r>
              <a:rPr lang="en-GB" sz="2200" dirty="0" smtClean="0"/>
              <a:t>to capture an electron bunch accelerated in a </a:t>
            </a:r>
            <a:r>
              <a:rPr lang="en-GB" sz="2200" b="1" dirty="0" smtClean="0"/>
              <a:t>Laser Plasma</a:t>
            </a:r>
            <a:r>
              <a:rPr lang="en-GB" sz="2200" dirty="0" smtClean="0"/>
              <a:t> </a:t>
            </a:r>
            <a:r>
              <a:rPr lang="en-GB" sz="2200" dirty="0" smtClean="0"/>
              <a:t>system</a:t>
            </a:r>
            <a:endParaRPr lang="en-GB" sz="2200" dirty="0" smtClean="0"/>
          </a:p>
          <a:p>
            <a:r>
              <a:rPr lang="en-GB" sz="2200" dirty="0" smtClean="0"/>
              <a:t>High divergence bunches with energies from </a:t>
            </a:r>
            <a:r>
              <a:rPr lang="en-GB" sz="2200" b="1" dirty="0" smtClean="0"/>
              <a:t>100 MeV </a:t>
            </a:r>
            <a:r>
              <a:rPr lang="en-GB" sz="2200" dirty="0" smtClean="0"/>
              <a:t>to </a:t>
            </a:r>
            <a:r>
              <a:rPr lang="en-GB" sz="2200" b="1" dirty="0" smtClean="0"/>
              <a:t>several</a:t>
            </a:r>
            <a:r>
              <a:rPr lang="en-GB" sz="2200" dirty="0" smtClean="0"/>
              <a:t> </a:t>
            </a:r>
            <a:r>
              <a:rPr lang="en-GB" sz="2200" b="1" dirty="0" smtClean="0"/>
              <a:t>GeV</a:t>
            </a:r>
            <a:r>
              <a:rPr lang="en-GB" sz="2200" dirty="0" smtClean="0"/>
              <a:t> are anticipated</a:t>
            </a:r>
          </a:p>
          <a:p>
            <a:r>
              <a:rPr lang="en-GB" sz="2200" dirty="0" smtClean="0"/>
              <a:t>To capture and focus the </a:t>
            </a:r>
            <a:r>
              <a:rPr lang="en-GB" sz="2200" dirty="0" smtClean="0"/>
              <a:t>bunches, </a:t>
            </a:r>
            <a:r>
              <a:rPr lang="en-GB" sz="2200" dirty="0" smtClean="0"/>
              <a:t>a beamline comprising </a:t>
            </a:r>
            <a:r>
              <a:rPr lang="en-GB" sz="2200" b="1" dirty="0" smtClean="0"/>
              <a:t>10 high strength fixed gradient small aperture quadrupoles </a:t>
            </a:r>
            <a:r>
              <a:rPr lang="en-GB" sz="2200" dirty="0" smtClean="0"/>
              <a:t>is </a:t>
            </a:r>
            <a:r>
              <a:rPr lang="en-GB" sz="2200" dirty="0" smtClean="0"/>
              <a:t>proposed</a:t>
            </a:r>
            <a:endParaRPr lang="en-GB" sz="2200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557099"/>
              </p:ext>
            </p:extLst>
          </p:nvPr>
        </p:nvGraphicFramePr>
        <p:xfrm>
          <a:off x="1141519" y="5176439"/>
          <a:ext cx="3098927" cy="148336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092960">
                  <a:extLst>
                    <a:ext uri="{9D8B030D-6E8A-4147-A177-3AD203B41FA5}">
                      <a16:colId xmlns:a16="http://schemas.microsoft.com/office/drawing/2014/main" val="1724259893"/>
                    </a:ext>
                  </a:extLst>
                </a:gridCol>
                <a:gridCol w="1005967">
                  <a:extLst>
                    <a:ext uri="{9D8B030D-6E8A-4147-A177-3AD203B41FA5}">
                      <a16:colId xmlns:a16="http://schemas.microsoft.com/office/drawing/2014/main" val="718337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Peak Gradient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500 T/m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787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Physical Length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2543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Integrated Gradient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&gt; 25 T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442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Internal Radius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 mm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15909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025573" y="0"/>
            <a:ext cx="2166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Slide: Neil Thompson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18" t="2227" r="34599" b="20801"/>
          <a:stretch/>
        </p:blipFill>
        <p:spPr>
          <a:xfrm>
            <a:off x="4970020" y="2215887"/>
            <a:ext cx="7058373" cy="44439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23829" y="2385056"/>
            <a:ext cx="19476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Poles: </a:t>
            </a:r>
            <a:r>
              <a:rPr lang="en-GB" sz="1400" dirty="0" smtClean="0">
                <a:solidFill>
                  <a:schemeClr val="bg1"/>
                </a:solidFill>
              </a:rPr>
              <a:t>1006 Steel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17037" y="3537885"/>
            <a:ext cx="17746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PM Blocks: </a:t>
            </a:r>
            <a:r>
              <a:rPr lang="en-GB" sz="1400" dirty="0" smtClean="0">
                <a:solidFill>
                  <a:schemeClr val="bg1"/>
                </a:solidFill>
              </a:rPr>
              <a:t>VACODYM-764-TP</a:t>
            </a:r>
          </a:p>
          <a:p>
            <a:r>
              <a:rPr lang="en-GB" sz="1400" dirty="0" err="1" smtClean="0">
                <a:solidFill>
                  <a:schemeClr val="bg1"/>
                </a:solidFill>
              </a:rPr>
              <a:t>NdFeB</a:t>
            </a:r>
            <a:r>
              <a:rPr lang="en-GB" sz="1400" dirty="0" smtClean="0">
                <a:solidFill>
                  <a:schemeClr val="bg1"/>
                </a:solidFill>
              </a:rPr>
              <a:t>, </a:t>
            </a:r>
            <a:r>
              <a:rPr lang="en-GB" sz="1400" i="1" dirty="0" smtClean="0">
                <a:solidFill>
                  <a:schemeClr val="bg1"/>
                </a:solidFill>
              </a:rPr>
              <a:t>B</a:t>
            </a:r>
            <a:r>
              <a:rPr lang="en-GB" sz="1400" i="1" baseline="-25000" dirty="0" smtClean="0">
                <a:solidFill>
                  <a:schemeClr val="bg1"/>
                </a:solidFill>
              </a:rPr>
              <a:t>r</a:t>
            </a:r>
            <a:r>
              <a:rPr lang="en-GB" sz="1400" dirty="0" smtClean="0">
                <a:solidFill>
                  <a:schemeClr val="bg1"/>
                </a:solidFill>
              </a:rPr>
              <a:t> 1.37 T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921912" y="1827911"/>
            <a:ext cx="426413" cy="16182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8273405" y="1827911"/>
            <a:ext cx="524737" cy="19388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435237" y="1827911"/>
            <a:ext cx="535849" cy="22262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269261" y="1290796"/>
            <a:ext cx="3000272" cy="5232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ysClr val="windowText" lastClr="000000"/>
                </a:solidFill>
              </a:rPr>
              <a:t>3 </a:t>
            </a:r>
            <a:r>
              <a:rPr lang="en-GB" sz="1400" b="1" dirty="0" err="1" smtClean="0">
                <a:solidFill>
                  <a:sysClr val="windowText" lastClr="000000"/>
                </a:solidFill>
              </a:rPr>
              <a:t>insertable</a:t>
            </a:r>
            <a:r>
              <a:rPr lang="en-GB" sz="1400" b="1" dirty="0" smtClean="0">
                <a:solidFill>
                  <a:sysClr val="windowText" lastClr="000000"/>
                </a:solidFill>
              </a:rPr>
              <a:t> tuning rods for each pole: </a:t>
            </a:r>
            <a:r>
              <a:rPr lang="en-GB" sz="1400" dirty="0" smtClean="0">
                <a:solidFill>
                  <a:sysClr val="windowText" lastClr="000000"/>
                </a:solidFill>
              </a:rPr>
              <a:t>1006 Steel</a:t>
            </a:r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48324" y="4015924"/>
            <a:ext cx="92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Rod-1</a:t>
            </a:r>
            <a:endParaRPr lang="en-GB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8092118" y="3814883"/>
            <a:ext cx="686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Rod-2</a:t>
            </a:r>
            <a:endParaRPr lang="en-GB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417522" y="3358943"/>
            <a:ext cx="6756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Rod-3</a:t>
            </a:r>
            <a:endParaRPr lang="en-GB" sz="1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9094221" y="4285312"/>
            <a:ext cx="1020452" cy="1020452"/>
            <a:chOff x="8626642" y="459110"/>
            <a:chExt cx="950496" cy="950496"/>
          </a:xfrm>
        </p:grpSpPr>
        <p:sp>
          <p:nvSpPr>
            <p:cNvPr id="17" name="Oval 16"/>
            <p:cNvSpPr/>
            <p:nvPr/>
          </p:nvSpPr>
          <p:spPr>
            <a:xfrm>
              <a:off x="8626642" y="459110"/>
              <a:ext cx="950496" cy="9504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8679019" y="507810"/>
              <a:ext cx="857776" cy="8577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9647563" y="1013753"/>
            <a:ext cx="2264315" cy="73866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ysClr val="windowText" lastClr="000000"/>
                </a:solidFill>
              </a:rPr>
              <a:t>Vacuum pipe</a:t>
            </a:r>
          </a:p>
          <a:p>
            <a:pPr algn="ctr"/>
            <a:r>
              <a:rPr lang="en-GB" sz="1400" b="1" dirty="0" smtClean="0">
                <a:solidFill>
                  <a:sysClr val="windowText" lastClr="000000"/>
                </a:solidFill>
              </a:rPr>
              <a:t>Inner radius 4.0 mm</a:t>
            </a:r>
          </a:p>
          <a:p>
            <a:pPr algn="ctr"/>
            <a:r>
              <a:rPr lang="en-GB" sz="1400" b="1" dirty="0" smtClean="0">
                <a:solidFill>
                  <a:sysClr val="windowText" lastClr="000000"/>
                </a:solidFill>
              </a:rPr>
              <a:t>Outer radius 4.5 mm</a:t>
            </a:r>
            <a:endParaRPr lang="en-GB" sz="1400" b="1" dirty="0" smtClean="0">
              <a:solidFill>
                <a:sysClr val="windowText" lastClr="00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9794530" y="1767879"/>
            <a:ext cx="715605" cy="2569717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226209"/>
              </p:ext>
            </p:extLst>
          </p:nvPr>
        </p:nvGraphicFramePr>
        <p:xfrm>
          <a:off x="6096000" y="4739674"/>
          <a:ext cx="1494410" cy="14833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604330">
                  <a:extLst>
                    <a:ext uri="{9D8B030D-6E8A-4147-A177-3AD203B41FA5}">
                      <a16:colId xmlns:a16="http://schemas.microsoft.com/office/drawing/2014/main" val="1075538241"/>
                    </a:ext>
                  </a:extLst>
                </a:gridCol>
                <a:gridCol w="890080">
                  <a:extLst>
                    <a:ext uri="{9D8B030D-6E8A-4147-A177-3AD203B41FA5}">
                      <a16:colId xmlns:a16="http://schemas.microsoft.com/office/drawing/2014/main" val="23137694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Rod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Δ</a:t>
                      </a:r>
                      <a:r>
                        <a:rPr lang="en-GB" baseline="0" dirty="0" smtClean="0"/>
                        <a:t>G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3471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 T/m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736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8 T/m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6344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16 T/m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222406"/>
                  </a:ext>
                </a:extLst>
              </a:tr>
            </a:tbl>
          </a:graphicData>
        </a:graphic>
      </p:graphicFrame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Ben Shepherd • PMs at STFC • PerMaLIC workshop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272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624412" y="541795"/>
            <a:ext cx="6108168" cy="6335016"/>
            <a:chOff x="2628680" y="315251"/>
            <a:chExt cx="6108168" cy="6335016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680" y="315251"/>
              <a:ext cx="4871632" cy="6271706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5064496" y="426325"/>
              <a:ext cx="20509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/>
                <a:t>Assembly tooling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694458" y="1157787"/>
              <a:ext cx="126867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Hand wheel</a:t>
              </a:r>
              <a:endParaRPr lang="en-GB" sz="1100" dirty="0"/>
            </a:p>
          </p:txBody>
        </p:sp>
        <p:cxnSp>
          <p:nvCxnSpPr>
            <p:cNvPr id="74" name="Straight Connector 73"/>
            <p:cNvCxnSpPr/>
            <p:nvPr/>
          </p:nvCxnSpPr>
          <p:spPr>
            <a:xfrm>
              <a:off x="5031786" y="908744"/>
              <a:ext cx="690807" cy="337645"/>
            </a:xfrm>
            <a:prstGeom prst="line">
              <a:avLst/>
            </a:prstGeom>
            <a:ln>
              <a:solidFill>
                <a:schemeClr val="tx1"/>
              </a:solidFill>
              <a:head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4820771" y="1429249"/>
              <a:ext cx="690807" cy="337645"/>
            </a:xfrm>
            <a:prstGeom prst="line">
              <a:avLst/>
            </a:prstGeom>
            <a:ln>
              <a:solidFill>
                <a:schemeClr val="tx1"/>
              </a:solidFill>
              <a:head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5539597" y="1720199"/>
              <a:ext cx="126867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Gearbox</a:t>
              </a:r>
              <a:endParaRPr lang="en-GB" sz="1100" dirty="0"/>
            </a:p>
          </p:txBody>
        </p:sp>
        <p:cxnSp>
          <p:nvCxnSpPr>
            <p:cNvPr id="77" name="Straight Connector 76"/>
            <p:cNvCxnSpPr/>
            <p:nvPr/>
          </p:nvCxnSpPr>
          <p:spPr>
            <a:xfrm flipV="1">
              <a:off x="4684917" y="2526529"/>
              <a:ext cx="1009541" cy="337645"/>
            </a:xfrm>
            <a:prstGeom prst="line">
              <a:avLst/>
            </a:prstGeom>
            <a:ln>
              <a:solidFill>
                <a:schemeClr val="tx1"/>
              </a:solidFill>
              <a:head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5652139" y="2409516"/>
              <a:ext cx="12686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Linear guides and leadscrew</a:t>
              </a:r>
              <a:endParaRPr lang="en-GB" sz="11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919425" y="3338103"/>
              <a:ext cx="12686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Magnet block holder assembly</a:t>
              </a:r>
              <a:endParaRPr lang="en-GB" sz="1100" dirty="0"/>
            </a:p>
          </p:txBody>
        </p:sp>
        <p:cxnSp>
          <p:nvCxnSpPr>
            <p:cNvPr id="81" name="Straight Connector 80"/>
            <p:cNvCxnSpPr/>
            <p:nvPr/>
          </p:nvCxnSpPr>
          <p:spPr>
            <a:xfrm flipV="1">
              <a:off x="5345723" y="3812345"/>
              <a:ext cx="759655" cy="534573"/>
            </a:xfrm>
            <a:prstGeom prst="line">
              <a:avLst/>
            </a:prstGeom>
            <a:ln>
              <a:solidFill>
                <a:schemeClr val="tx1"/>
              </a:solidFill>
              <a:head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4482843" y="3823908"/>
              <a:ext cx="1353165" cy="11627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2" name="Straight Connector 81"/>
            <p:cNvCxnSpPr/>
            <p:nvPr/>
          </p:nvCxnSpPr>
          <p:spPr>
            <a:xfrm flipH="1" flipV="1">
              <a:off x="3590034" y="2926490"/>
              <a:ext cx="1122643" cy="1251615"/>
            </a:xfrm>
            <a:prstGeom prst="line">
              <a:avLst/>
            </a:prstGeom>
            <a:ln>
              <a:solidFill>
                <a:schemeClr val="tx1"/>
              </a:solidFill>
              <a:head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5976183" y="4122727"/>
              <a:ext cx="12686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Remove aluminium spacer to enable magnet assembly</a:t>
              </a:r>
              <a:endParaRPr lang="en-GB" sz="1100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949277" y="6050103"/>
              <a:ext cx="178757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Set base block position and lock into position with pin in indexing feature</a:t>
              </a:r>
              <a:endParaRPr lang="en-GB" sz="1100" dirty="0"/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6006905" y="5655215"/>
              <a:ext cx="984738" cy="675247"/>
            </a:xfrm>
            <a:prstGeom prst="line">
              <a:avLst/>
            </a:prstGeom>
            <a:ln>
              <a:solidFill>
                <a:schemeClr val="tx1"/>
              </a:solidFill>
              <a:head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48" y="3823908"/>
            <a:ext cx="2283906" cy="202279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62"/>
          <a:stretch/>
        </p:blipFill>
        <p:spPr>
          <a:xfrm>
            <a:off x="7891975" y="3622135"/>
            <a:ext cx="4209887" cy="273405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226" y="432911"/>
            <a:ext cx="3373369" cy="262283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40227" y="1109176"/>
            <a:ext cx="2408909" cy="2664596"/>
            <a:chOff x="625568" y="872476"/>
            <a:chExt cx="2408909" cy="2664596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568" y="872476"/>
              <a:ext cx="2408909" cy="2664596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1207772" y="2760153"/>
              <a:ext cx="126867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Magnet block</a:t>
              </a:r>
              <a:endParaRPr lang="en-GB" sz="11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469770" y="1726426"/>
              <a:ext cx="12686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Magnet block holder</a:t>
              </a:r>
              <a:endParaRPr lang="en-GB" sz="1100" dirty="0"/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2123536" y="6227206"/>
            <a:ext cx="12686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Clamping screws</a:t>
            </a:r>
            <a:endParaRPr lang="en-GB" sz="1100" dirty="0"/>
          </a:p>
        </p:txBody>
      </p:sp>
      <p:cxnSp>
        <p:nvCxnSpPr>
          <p:cNvPr id="65" name="Straight Connector 64"/>
          <p:cNvCxnSpPr/>
          <p:nvPr/>
        </p:nvCxnSpPr>
        <p:spPr>
          <a:xfrm>
            <a:off x="2151240" y="5231937"/>
            <a:ext cx="244382" cy="976326"/>
          </a:xfrm>
          <a:prstGeom prst="line">
            <a:avLst/>
          </a:prstGeom>
          <a:ln>
            <a:solidFill>
              <a:schemeClr val="tx1"/>
            </a:solidFill>
            <a:head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84742" y="6057929"/>
            <a:ext cx="1268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Clamping pads (yellow)</a:t>
            </a:r>
            <a:endParaRPr lang="en-GB" sz="1100" dirty="0"/>
          </a:p>
        </p:txBody>
      </p:sp>
      <p:cxnSp>
        <p:nvCxnSpPr>
          <p:cNvPr id="68" name="Straight Connector 67"/>
          <p:cNvCxnSpPr/>
          <p:nvPr/>
        </p:nvCxnSpPr>
        <p:spPr>
          <a:xfrm flipH="1">
            <a:off x="1143420" y="5034989"/>
            <a:ext cx="459180" cy="1022940"/>
          </a:xfrm>
          <a:prstGeom prst="line">
            <a:avLst/>
          </a:prstGeom>
          <a:ln>
            <a:solidFill>
              <a:schemeClr val="tx1"/>
            </a:solidFill>
            <a:head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559635" y="3610615"/>
            <a:ext cx="12686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Clamping finger</a:t>
            </a:r>
            <a:endParaRPr lang="en-GB" sz="1100" dirty="0"/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2461846" y="3862980"/>
            <a:ext cx="208057" cy="568343"/>
          </a:xfrm>
          <a:prstGeom prst="line">
            <a:avLst/>
          </a:prstGeom>
          <a:ln>
            <a:solidFill>
              <a:schemeClr val="tx1"/>
            </a:solidFill>
            <a:head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230685" y="1627866"/>
            <a:ext cx="205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Magnet block holder assembly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0745131" y="3174823"/>
            <a:ext cx="1268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Remove clamping screws</a:t>
            </a:r>
            <a:endParaRPr lang="en-GB" sz="1100" dirty="0"/>
          </a:p>
        </p:txBody>
      </p:sp>
      <p:cxnSp>
        <p:nvCxnSpPr>
          <p:cNvPr id="86" name="Straight Connector 85"/>
          <p:cNvCxnSpPr/>
          <p:nvPr/>
        </p:nvCxnSpPr>
        <p:spPr>
          <a:xfrm>
            <a:off x="10785472" y="1789640"/>
            <a:ext cx="370208" cy="1356154"/>
          </a:xfrm>
          <a:prstGeom prst="line">
            <a:avLst/>
          </a:prstGeom>
          <a:ln>
            <a:solidFill>
              <a:schemeClr val="tx1"/>
            </a:solidFill>
            <a:head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7941233" y="376756"/>
            <a:ext cx="1268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Continue translating magnet block into position by turning screw</a:t>
            </a:r>
            <a:endParaRPr lang="en-GB" sz="1100" dirty="0"/>
          </a:p>
        </p:txBody>
      </p:sp>
      <p:cxnSp>
        <p:nvCxnSpPr>
          <p:cNvPr id="88" name="Straight Connector 87"/>
          <p:cNvCxnSpPr/>
          <p:nvPr/>
        </p:nvCxnSpPr>
        <p:spPr>
          <a:xfrm flipH="1">
            <a:off x="9144000" y="720495"/>
            <a:ext cx="1149102" cy="75994"/>
          </a:xfrm>
          <a:prstGeom prst="line">
            <a:avLst/>
          </a:prstGeom>
          <a:ln>
            <a:solidFill>
              <a:schemeClr val="tx1"/>
            </a:solidFill>
            <a:head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10176869" y="5362630"/>
            <a:ext cx="1601493" cy="1072115"/>
          </a:xfrm>
          <a:prstGeom prst="line">
            <a:avLst/>
          </a:prstGeom>
          <a:ln>
            <a:solidFill>
              <a:schemeClr val="tx1"/>
            </a:solidFill>
            <a:head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6623297" y="1604610"/>
            <a:ext cx="12686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Magnet block clamped with clamping finger</a:t>
            </a:r>
            <a:endParaRPr lang="en-GB" sz="1100" dirty="0"/>
          </a:p>
        </p:txBody>
      </p:sp>
      <p:cxnSp>
        <p:nvCxnSpPr>
          <p:cNvPr id="96" name="Straight Connector 95"/>
          <p:cNvCxnSpPr/>
          <p:nvPr/>
        </p:nvCxnSpPr>
        <p:spPr>
          <a:xfrm flipH="1">
            <a:off x="7624689" y="1575582"/>
            <a:ext cx="633046" cy="365759"/>
          </a:xfrm>
          <a:prstGeom prst="line">
            <a:avLst/>
          </a:prstGeom>
          <a:ln>
            <a:solidFill>
              <a:schemeClr val="tx1"/>
            </a:solidFill>
            <a:head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10382418" y="6430724"/>
            <a:ext cx="17875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 smtClean="0"/>
              <a:t>Add clamp ring and remove clamp fingers</a:t>
            </a:r>
            <a:endParaRPr lang="en-GB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10603776" y="-27563"/>
            <a:ext cx="1551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Slide: Clive Hill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3115"/>
            <a:ext cx="10515600" cy="964501"/>
          </a:xfrm>
        </p:spPr>
        <p:txBody>
          <a:bodyPr>
            <a:normAutofit/>
          </a:bodyPr>
          <a:lstStyle/>
          <a:p>
            <a:r>
              <a:rPr lang="en-GB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Assembly of </a:t>
            </a:r>
            <a:r>
              <a:rPr lang="en-GB" sz="4000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Halbach</a:t>
            </a:r>
            <a:r>
              <a:rPr lang="en-GB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quadrupole</a:t>
            </a:r>
            <a:endParaRPr lang="en-GB" sz="40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Ben Shepherd • PMs at STFC • PerMaLIC workshop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559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ZEPTO magnets provide a viable highly-adjustable alternative to electromagnets for many accelerator applications</a:t>
            </a:r>
          </a:p>
          <a:p>
            <a:r>
              <a:rPr lang="en-GB" dirty="0" smtClean="0"/>
              <a:t>ZEPTO </a:t>
            </a:r>
            <a:r>
              <a:rPr lang="en-GB" dirty="0" smtClean="0"/>
              <a:t>technology is now being used on a user </a:t>
            </a:r>
            <a:r>
              <a:rPr lang="en-GB" dirty="0" smtClean="0"/>
              <a:t>facility</a:t>
            </a:r>
          </a:p>
          <a:p>
            <a:endParaRPr lang="en-GB" dirty="0" smtClean="0"/>
          </a:p>
          <a:p>
            <a:r>
              <a:rPr lang="en-GB" dirty="0" smtClean="0"/>
              <a:t>More PM technology is being developed and deployed</a:t>
            </a:r>
          </a:p>
          <a:p>
            <a:endParaRPr lang="en-GB" dirty="0"/>
          </a:p>
          <a:p>
            <a:r>
              <a:rPr lang="en-GB" i="1" dirty="0" smtClean="0">
                <a:solidFill>
                  <a:schemeClr val="accent1">
                    <a:lumMod val="50000"/>
                  </a:schemeClr>
                </a:solidFill>
              </a:rPr>
              <a:t>Acknowledgments: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Alex 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Bainbridge, 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Alex Hinton, Olli Tarvainen, Neil Thompson</a:t>
            </a:r>
            <a:endParaRPr lang="en-GB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Ben Shepherd • PMs at STFC • PerMaLIC workshop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203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6-25-up-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4527"/>
          <a:stretch/>
        </p:blipFill>
        <p:spPr>
          <a:xfrm>
            <a:off x="7427879" y="619587"/>
            <a:ext cx="4345021" cy="338274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The ZEPTO concept</a:t>
            </a:r>
            <a:endParaRPr lang="en-GB" dirty="0">
              <a:solidFill>
                <a:schemeClr val="accent2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33" y="4261713"/>
            <a:ext cx="1565490" cy="2459762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780" y="4261714"/>
            <a:ext cx="1639841" cy="245976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Ben Shepherd • PMs at STFC • PerMaLIC workshop 2022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8871347" y="52428"/>
            <a:ext cx="3320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b="1" dirty="0" smtClean="0">
                <a:latin typeface="Arial" panose="020B0604020202020204" pitchFamily="34" charset="0"/>
              </a:rPr>
              <a:t>Shepherd </a:t>
            </a:r>
            <a:r>
              <a:rPr lang="en-GB" sz="1400" b="1" i="1" dirty="0" smtClean="0">
                <a:latin typeface="Arial" panose="020B0604020202020204" pitchFamily="34" charset="0"/>
              </a:rPr>
              <a:t>et al</a:t>
            </a:r>
            <a:r>
              <a:rPr lang="en-GB" sz="1400" dirty="0" smtClean="0">
                <a:latin typeface="Arial" panose="020B0604020202020204" pitchFamily="34" charset="0"/>
              </a:rPr>
              <a:t>, IPAC2014 </a:t>
            </a:r>
            <a:r>
              <a:rPr lang="en-GB" sz="1400" dirty="0" smtClean="0">
                <a:latin typeface="Arial" panose="020B0604020202020204" pitchFamily="34" charset="0"/>
                <a:hlinkClick r:id="rId7"/>
              </a:rPr>
              <a:t>TUPRO113</a:t>
            </a:r>
            <a:r>
              <a:rPr lang="en-GB" sz="1400" dirty="0">
                <a:latin typeface="Arial" panose="020B0604020202020204" pitchFamily="34" charset="0"/>
              </a:rPr>
              <a:t> </a:t>
            </a:r>
            <a:endParaRPr lang="en-GB" sz="1400" dirty="0" smtClean="0"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8" r="13943"/>
          <a:stretch/>
        </p:blipFill>
        <p:spPr>
          <a:xfrm>
            <a:off x="9982200" y="4256792"/>
            <a:ext cx="2092411" cy="2463887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5316" y="1316117"/>
            <a:ext cx="7355785" cy="5131500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 smtClean="0"/>
              <a:t>Ze</a:t>
            </a:r>
            <a:r>
              <a:rPr lang="en-GB" dirty="0" smtClean="0"/>
              <a:t>ro-</a:t>
            </a:r>
            <a:r>
              <a:rPr lang="en-GB" b="1" dirty="0" smtClean="0"/>
              <a:t>P</a:t>
            </a:r>
            <a:r>
              <a:rPr lang="en-GB" dirty="0" smtClean="0"/>
              <a:t>ower </a:t>
            </a:r>
            <a:r>
              <a:rPr lang="en-GB" b="1" dirty="0" smtClean="0"/>
              <a:t>T</a:t>
            </a:r>
            <a:r>
              <a:rPr lang="en-GB" dirty="0" smtClean="0"/>
              <a:t>uneable </a:t>
            </a:r>
            <a:r>
              <a:rPr lang="en-GB" b="1" dirty="0" smtClean="0"/>
              <a:t>O</a:t>
            </a:r>
            <a:r>
              <a:rPr lang="en-GB" dirty="0" smtClean="0"/>
              <a:t>ptics</a:t>
            </a:r>
          </a:p>
          <a:p>
            <a:r>
              <a:rPr lang="en-GB" dirty="0" smtClean="0"/>
              <a:t>Highly adjustable PM quadrupole and dipole magnets to replace electromagnets</a:t>
            </a:r>
          </a:p>
          <a:p>
            <a:pPr lvl="1"/>
            <a:r>
              <a:rPr lang="en-GB" dirty="0"/>
              <a:t>Large </a:t>
            </a:r>
            <a:r>
              <a:rPr lang="en-GB" b="1" dirty="0"/>
              <a:t>tuning </a:t>
            </a:r>
            <a:r>
              <a:rPr lang="en-GB" b="1" dirty="0" smtClean="0"/>
              <a:t>range </a:t>
            </a:r>
            <a:r>
              <a:rPr lang="en-GB" dirty="0" smtClean="0"/>
              <a:t>using motors to move PMs</a:t>
            </a:r>
            <a:endParaRPr lang="en-GB" dirty="0"/>
          </a:p>
          <a:p>
            <a:pPr lvl="1"/>
            <a:r>
              <a:rPr lang="en-GB" dirty="0" smtClean="0"/>
              <a:t>Same </a:t>
            </a:r>
            <a:r>
              <a:rPr lang="en-GB" b="1" dirty="0" smtClean="0"/>
              <a:t>physical footprint</a:t>
            </a:r>
          </a:p>
          <a:p>
            <a:pPr lvl="1"/>
            <a:r>
              <a:rPr lang="en-GB" dirty="0" smtClean="0"/>
              <a:t>No </a:t>
            </a:r>
            <a:r>
              <a:rPr lang="en-GB" b="1" dirty="0" smtClean="0"/>
              <a:t>energy usage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sz="1900" dirty="0" smtClean="0"/>
              <a:t>(except a tiny amount when adjusting)</a:t>
            </a:r>
            <a:endParaRPr lang="en-GB" dirty="0" smtClean="0"/>
          </a:p>
          <a:p>
            <a:pPr lvl="1"/>
            <a:r>
              <a:rPr lang="en-GB" dirty="0" smtClean="0"/>
              <a:t>Less </a:t>
            </a:r>
            <a:r>
              <a:rPr lang="en-GB" b="1" dirty="0" smtClean="0"/>
              <a:t>infrastructure </a:t>
            </a:r>
            <a:r>
              <a:rPr lang="en-GB" dirty="0" smtClean="0"/>
              <a:t>required </a:t>
            </a:r>
            <a:br>
              <a:rPr lang="en-GB" dirty="0" smtClean="0"/>
            </a:br>
            <a:r>
              <a:rPr lang="en-GB" sz="1900" dirty="0" smtClean="0"/>
              <a:t>(no big current cables, power supplies, cooling)</a:t>
            </a:r>
            <a:endParaRPr lang="en-GB" dirty="0" smtClean="0"/>
          </a:p>
          <a:p>
            <a:r>
              <a:rPr lang="en-GB" dirty="0" smtClean="0"/>
              <a:t>Prototypes built </a:t>
            </a:r>
            <a:r>
              <a:rPr lang="en-GB" dirty="0" smtClean="0"/>
              <a:t>at </a:t>
            </a:r>
            <a:r>
              <a:rPr lang="en-GB" dirty="0" smtClean="0"/>
              <a:t>Daresbury: </a:t>
            </a:r>
            <a:r>
              <a:rPr lang="en-GB" b="1" dirty="0" smtClean="0"/>
              <a:t>2 quads</a:t>
            </a:r>
            <a:r>
              <a:rPr lang="en-GB" dirty="0" smtClean="0"/>
              <a:t>, </a:t>
            </a:r>
            <a:r>
              <a:rPr lang="en-GB" b="1" dirty="0" smtClean="0"/>
              <a:t>1 dipole</a:t>
            </a:r>
            <a:endParaRPr lang="en-GB" b="1" dirty="0" smtClean="0"/>
          </a:p>
          <a:p>
            <a:pPr lvl="1"/>
            <a:r>
              <a:rPr lang="en-GB" b="1" dirty="0" smtClean="0"/>
              <a:t>27 mm </a:t>
            </a:r>
            <a:r>
              <a:rPr lang="en-GB" dirty="0" smtClean="0"/>
              <a:t>aperture </a:t>
            </a:r>
            <a:r>
              <a:rPr lang="en-GB" sz="1900" dirty="0" smtClean="0"/>
              <a:t>(40 mm for dipole)</a:t>
            </a:r>
            <a:endParaRPr lang="en-GB" dirty="0" smtClean="0"/>
          </a:p>
          <a:p>
            <a:pPr lvl="1"/>
            <a:r>
              <a:rPr lang="en-GB" b="1" dirty="0" smtClean="0"/>
              <a:t>230 mm </a:t>
            </a:r>
            <a:r>
              <a:rPr lang="en-GB" dirty="0" smtClean="0"/>
              <a:t>length</a:t>
            </a:r>
          </a:p>
          <a:p>
            <a:pPr lvl="1"/>
            <a:r>
              <a:rPr lang="en-GB" b="1" dirty="0" smtClean="0"/>
              <a:t>15-60 T/m, 4-35 </a:t>
            </a:r>
            <a:r>
              <a:rPr lang="en-GB" b="1" dirty="0" smtClean="0"/>
              <a:t>T/m, 0.55-1.1 T </a:t>
            </a:r>
            <a:r>
              <a:rPr lang="en-GB" dirty="0" smtClean="0"/>
              <a:t>ranges</a:t>
            </a:r>
          </a:p>
          <a:p>
            <a:pPr lvl="1"/>
            <a:r>
              <a:rPr lang="en-GB" dirty="0" smtClean="0"/>
              <a:t>Fixed </a:t>
            </a:r>
            <a:r>
              <a:rPr lang="en-GB" dirty="0" smtClean="0"/>
              <a:t>steel poles</a:t>
            </a:r>
            <a:r>
              <a:rPr lang="en-GB" dirty="0" smtClean="0"/>
              <a:t>, movable </a:t>
            </a:r>
            <a:r>
              <a:rPr lang="en-GB" dirty="0" err="1" smtClean="0"/>
              <a:t>NdFeB</a:t>
            </a:r>
            <a:r>
              <a:rPr lang="en-GB" dirty="0" smtClean="0"/>
              <a:t> PMs</a:t>
            </a:r>
            <a:endParaRPr lang="en-GB" dirty="0" smtClean="0"/>
          </a:p>
          <a:p>
            <a:pPr lvl="1"/>
            <a:r>
              <a:rPr lang="en-GB" dirty="0" smtClean="0"/>
              <a:t>Simple control system with one motor</a:t>
            </a: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626740" y="425679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Q1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9389656" y="425462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Q2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11617435" y="4254622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060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nimation">
            <a:hlinkClick r:id="" action="ppaction://media"/>
            <a:extLst>
              <a:ext uri="{FF2B5EF4-FFF2-40B4-BE49-F238E27FC236}">
                <a16:creationId xmlns:a16="http://schemas.microsoft.com/office/drawing/2014/main" id="{EA5273ED-BF84-4CA4-89B4-A97C1BCB6E48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r="39250"/>
          <a:stretch/>
        </p:blipFill>
        <p:spPr>
          <a:xfrm>
            <a:off x="6389339" y="1094473"/>
            <a:ext cx="5570432" cy="515766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63B4CD-0761-4F28-A6FE-B9B43D5DB162}"/>
              </a:ext>
            </a:extLst>
          </p:cNvPr>
          <p:cNvSpPr txBox="1"/>
          <p:nvPr/>
        </p:nvSpPr>
        <p:spPr>
          <a:xfrm>
            <a:off x="403340" y="345182"/>
            <a:ext cx="8673985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ZEPTO @ Diamond Light Source</a:t>
            </a:r>
            <a:endParaRPr lang="en-US" sz="44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ttps://www.diamond.ac.uk/dam/jcr:069ef40e-dc67-4e46-95ad-8c0b88316a9d/AerialLinkedIn_RT.2020-02-21-14-40-24.jpg">
            <a:extLst>
              <a:ext uri="{FF2B5EF4-FFF2-40B4-BE49-F238E27FC236}">
                <a16:creationId xmlns:a16="http://schemas.microsoft.com/office/drawing/2014/main" id="{52356DE1-E0EF-46EC-857D-F60746F6A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30087"/>
          <a:stretch/>
        </p:blipFill>
        <p:spPr bwMode="auto">
          <a:xfrm>
            <a:off x="552157" y="3525714"/>
            <a:ext cx="5380892" cy="217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B6567D5-B1E7-4FB2-9AA5-EE8D7C0868AB}"/>
              </a:ext>
            </a:extLst>
          </p:cNvPr>
          <p:cNvSpPr txBox="1">
            <a:spLocks/>
          </p:cNvSpPr>
          <p:nvPr/>
        </p:nvSpPr>
        <p:spPr>
          <a:xfrm>
            <a:off x="552157" y="1139033"/>
            <a:ext cx="531574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GB" sz="1800" dirty="0" smtClean="0">
                <a:solidFill>
                  <a:schemeClr val="tx2"/>
                </a:solidFill>
              </a:rPr>
              <a:t>ZEPTO </a:t>
            </a:r>
            <a:r>
              <a:rPr lang="en-GB" sz="1800" dirty="0">
                <a:solidFill>
                  <a:schemeClr val="tx2"/>
                </a:solidFill>
              </a:rPr>
              <a:t>technology </a:t>
            </a:r>
            <a:r>
              <a:rPr lang="en-GB" sz="1800" dirty="0" smtClean="0">
                <a:solidFill>
                  <a:schemeClr val="tx2"/>
                </a:solidFill>
              </a:rPr>
              <a:t>is applicable anywhere that adjustable DC magnets are required, </a:t>
            </a:r>
            <a:r>
              <a:rPr lang="en-GB" sz="1800" dirty="0">
                <a:solidFill>
                  <a:schemeClr val="tx2"/>
                </a:solidFill>
              </a:rPr>
              <a:t>and can be used as an </a:t>
            </a:r>
            <a:r>
              <a:rPr lang="en-GB" sz="1800" b="1" dirty="0">
                <a:solidFill>
                  <a:schemeClr val="tx2"/>
                </a:solidFill>
              </a:rPr>
              <a:t>energy saving</a:t>
            </a:r>
            <a:r>
              <a:rPr lang="en-GB" sz="1800" dirty="0">
                <a:solidFill>
                  <a:schemeClr val="tx2"/>
                </a:solidFill>
              </a:rPr>
              <a:t> `drop-in' replacement for electromagnets on accelerators such as existing light sources.</a:t>
            </a:r>
          </a:p>
          <a:p>
            <a:pPr marL="0" indent="0">
              <a:buFont typeface="Wingdings" pitchFamily="2" charset="2"/>
              <a:buNone/>
            </a:pPr>
            <a:r>
              <a:rPr lang="en-GB" sz="1800" dirty="0">
                <a:solidFill>
                  <a:schemeClr val="tx2"/>
                </a:solidFill>
              </a:rPr>
              <a:t>We have developed a new ZEPTO quadrupole for the booster-to-storage ring section of Diamond Light Source.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251527" y="989160"/>
            <a:ext cx="1793786" cy="5282028"/>
            <a:chOff x="6324099" y="1387297"/>
            <a:chExt cx="1518044" cy="44700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39128D-BCE0-4574-BF3C-0D2E97911143}"/>
                </a:ext>
              </a:extLst>
            </p:cNvPr>
            <p:cNvSpPr txBox="1"/>
            <p:nvPr/>
          </p:nvSpPr>
          <p:spPr>
            <a:xfrm>
              <a:off x="6611112" y="5488035"/>
              <a:ext cx="9235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5F0706-B8C2-4E13-A7F3-49019D02898A}"/>
                </a:ext>
              </a:extLst>
            </p:cNvPr>
            <p:cNvSpPr txBox="1"/>
            <p:nvPr/>
          </p:nvSpPr>
          <p:spPr>
            <a:xfrm>
              <a:off x="6611112" y="4966510"/>
              <a:ext cx="923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0.2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020B52-DB95-46D7-9F20-F09596C7AD94}"/>
                </a:ext>
              </a:extLst>
            </p:cNvPr>
            <p:cNvSpPr txBox="1"/>
            <p:nvPr/>
          </p:nvSpPr>
          <p:spPr>
            <a:xfrm>
              <a:off x="6611112" y="4421524"/>
              <a:ext cx="923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0.4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300D99-1C5E-4D92-A462-78C4A03308C5}"/>
                </a:ext>
              </a:extLst>
            </p:cNvPr>
            <p:cNvSpPr txBox="1"/>
            <p:nvPr/>
          </p:nvSpPr>
          <p:spPr>
            <a:xfrm>
              <a:off x="6606540" y="2309853"/>
              <a:ext cx="923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1.2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E92F95-CB7E-4BBC-83BC-377DB7FB55EA}"/>
                </a:ext>
              </a:extLst>
            </p:cNvPr>
            <p:cNvSpPr txBox="1"/>
            <p:nvPr/>
          </p:nvSpPr>
          <p:spPr>
            <a:xfrm>
              <a:off x="6611112" y="3365585"/>
              <a:ext cx="923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0.8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A57745-5B59-4C00-A1F3-442C34B03985}"/>
                </a:ext>
              </a:extLst>
            </p:cNvPr>
            <p:cNvSpPr txBox="1"/>
            <p:nvPr/>
          </p:nvSpPr>
          <p:spPr>
            <a:xfrm>
              <a:off x="6611112" y="2854632"/>
              <a:ext cx="923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1.0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36B33D-0AE1-4254-B4D9-9D78941BC1EF}"/>
                </a:ext>
              </a:extLst>
            </p:cNvPr>
            <p:cNvSpPr txBox="1"/>
            <p:nvPr/>
          </p:nvSpPr>
          <p:spPr>
            <a:xfrm>
              <a:off x="6606540" y="3910571"/>
              <a:ext cx="923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0.6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4E8299E-7973-4D96-8BC6-C4C733F773EB}"/>
                </a:ext>
              </a:extLst>
            </p:cNvPr>
            <p:cNvSpPr txBox="1"/>
            <p:nvPr/>
          </p:nvSpPr>
          <p:spPr>
            <a:xfrm>
              <a:off x="6611112" y="1798693"/>
              <a:ext cx="923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1.4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A00CE31-C253-4291-8EB7-C2EC4BF6B295}"/>
                </a:ext>
              </a:extLst>
            </p:cNvPr>
            <p:cNvSpPr txBox="1"/>
            <p:nvPr/>
          </p:nvSpPr>
          <p:spPr>
            <a:xfrm>
              <a:off x="6611112" y="4985743"/>
              <a:ext cx="9235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0.2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BFFEA8-D35F-4E74-AD4B-EBA12108DFD1}"/>
                </a:ext>
              </a:extLst>
            </p:cNvPr>
            <p:cNvSpPr txBox="1"/>
            <p:nvPr/>
          </p:nvSpPr>
          <p:spPr>
            <a:xfrm>
              <a:off x="6611112" y="4440757"/>
              <a:ext cx="9235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0.4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1DEA0FB-9AB8-4C75-8270-2230650F07E4}"/>
                </a:ext>
              </a:extLst>
            </p:cNvPr>
            <p:cNvSpPr txBox="1"/>
            <p:nvPr/>
          </p:nvSpPr>
          <p:spPr>
            <a:xfrm>
              <a:off x="6606540" y="2329086"/>
              <a:ext cx="9235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1.2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3642B6-DE5E-4E74-B296-29255EE11A7A}"/>
                </a:ext>
              </a:extLst>
            </p:cNvPr>
            <p:cNvSpPr txBox="1"/>
            <p:nvPr/>
          </p:nvSpPr>
          <p:spPr>
            <a:xfrm>
              <a:off x="6611112" y="3384818"/>
              <a:ext cx="9235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0.8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C4996F7-1C32-4AD6-9EC7-8A4CF04EF692}"/>
                </a:ext>
              </a:extLst>
            </p:cNvPr>
            <p:cNvSpPr txBox="1"/>
            <p:nvPr/>
          </p:nvSpPr>
          <p:spPr>
            <a:xfrm>
              <a:off x="6611112" y="2873865"/>
              <a:ext cx="9235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1.0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95778D-BB2C-49D9-BA84-D00A3C4B1594}"/>
                </a:ext>
              </a:extLst>
            </p:cNvPr>
            <p:cNvSpPr txBox="1"/>
            <p:nvPr/>
          </p:nvSpPr>
          <p:spPr>
            <a:xfrm>
              <a:off x="6606540" y="3929804"/>
              <a:ext cx="9235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0.6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81E31D1-4901-4AB6-BA43-24C496162B75}"/>
                </a:ext>
              </a:extLst>
            </p:cNvPr>
            <p:cNvSpPr txBox="1"/>
            <p:nvPr/>
          </p:nvSpPr>
          <p:spPr>
            <a:xfrm>
              <a:off x="6611112" y="1817926"/>
              <a:ext cx="9235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1.4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7FC2960-7F7A-4B11-8D95-FC3813580728}"/>
                </a:ext>
              </a:extLst>
            </p:cNvPr>
            <p:cNvSpPr/>
            <p:nvPr/>
          </p:nvSpPr>
          <p:spPr>
            <a:xfrm>
              <a:off x="6711696" y="1673352"/>
              <a:ext cx="713232" cy="1061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7070155-B2E5-4A81-8BB0-6AA6C333BC13}"/>
                </a:ext>
              </a:extLst>
            </p:cNvPr>
            <p:cNvSpPr txBox="1"/>
            <p:nvPr/>
          </p:nvSpPr>
          <p:spPr>
            <a:xfrm>
              <a:off x="6324099" y="1387297"/>
              <a:ext cx="15180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/>
                <a:t>Contours B (T)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FC5D87-7FA0-428D-9C65-5D0D6319A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Ben Shepherd • PMs at STFC • PerMaLIC workshop 2022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926206" y="33183"/>
            <a:ext cx="2208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Slide: Alex Bainbridge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648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53"/>
    </mc:Choice>
    <mc:Fallback xmlns="">
      <p:transition spd="slow" advTm="84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9689" objId="5"/>
        <p14:playEvt time="44519" objId="5"/>
        <p14:playEvt time="48734" objId="5"/>
        <p14:playEvt time="52978" objId="5"/>
        <p14:playEvt time="57225" objId="5"/>
        <p14:playEvt time="61471" objId="5"/>
        <p14:playEvt time="65702" objId="5"/>
        <p14:playEvt time="69929" objId="5"/>
        <p14:playEvt time="74178" objId="5"/>
        <p14:playEvt time="78425" objId="5"/>
        <p14:playEvt time="82669" objId="5"/>
        <p14:stopEvt time="84453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EEC804E-DCC9-40E9-B54E-E3F87E824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40" y="1281005"/>
            <a:ext cx="3441988" cy="3645238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161" y="993532"/>
            <a:ext cx="5358060" cy="3868946"/>
          </a:xfrm>
        </p:spPr>
      </p:pic>
      <p:sp>
        <p:nvSpPr>
          <p:cNvPr id="7" name="TextBox 6"/>
          <p:cNvSpPr txBox="1"/>
          <p:nvPr/>
        </p:nvSpPr>
        <p:spPr>
          <a:xfrm>
            <a:off x="307140" y="2418925"/>
            <a:ext cx="17371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OPERA 3D model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1535837" y="1625600"/>
            <a:ext cx="2158709" cy="189106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  <a:stCxn id="21" idx="1"/>
          </p:cNvCxnSpPr>
          <p:nvPr/>
        </p:nvCxnSpPr>
        <p:spPr>
          <a:xfrm flipH="1">
            <a:off x="1875668" y="2889979"/>
            <a:ext cx="2121856" cy="107889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flipH="1" flipV="1">
            <a:off x="3126624" y="4104542"/>
            <a:ext cx="922173" cy="272301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694545" y="1199387"/>
            <a:ext cx="2521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SmCo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blocks attached to vertical motion system with 90mm movement range and 1 µm precision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97524" y="2520647"/>
            <a:ext cx="21461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Fixed “inner yoke” defines the quadrupole field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48797" y="3700742"/>
            <a:ext cx="2146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Fixed “outer yoke” can steer flux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away from the beam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allowing the gradient to be adjusted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2425778" y="4439928"/>
            <a:ext cx="670246" cy="121920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081639" y="5392495"/>
            <a:ext cx="2392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No magnetic contact between yokes, the gap between is filled with aluminium for rigidity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6801263" y="4926243"/>
            <a:ext cx="4589430" cy="1454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Simulations predicted a gradient tuning range from 23 T/m down to 0.35 T/m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The outer yoke acts as a short circuit for the flux,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allowing the magnet to be ‘turned off’.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1DFD1E-241B-4737-A294-1585E472A9C2}"/>
              </a:ext>
            </a:extLst>
          </p:cNvPr>
          <p:cNvSpPr txBox="1"/>
          <p:nvPr/>
        </p:nvSpPr>
        <p:spPr>
          <a:xfrm>
            <a:off x="403340" y="345182"/>
            <a:ext cx="8252387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ZEPTO-Q3</a:t>
            </a:r>
            <a:endParaRPr lang="en-US" sz="44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19672E-4A59-4E78-AF56-5DB81535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Ben Shepherd • PMs at STFC • PerMaLIC workshop 2022</a:t>
            </a:r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1A2513B-C582-429F-96CA-8C429DB30185}"/>
              </a:ext>
            </a:extLst>
          </p:cNvPr>
          <p:cNvCxnSpPr>
            <a:cxnSpLocks/>
          </p:cNvCxnSpPr>
          <p:nvPr/>
        </p:nvCxnSpPr>
        <p:spPr>
          <a:xfrm flipV="1">
            <a:off x="923354" y="4767309"/>
            <a:ext cx="503598" cy="240552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A82E801-F0B8-426A-AE6E-7DF0C93E1ACF}"/>
              </a:ext>
            </a:extLst>
          </p:cNvPr>
          <p:cNvSpPr txBox="1"/>
          <p:nvPr/>
        </p:nvSpPr>
        <p:spPr>
          <a:xfrm>
            <a:off x="190008" y="5092625"/>
            <a:ext cx="2392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32 mm aperture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926206" y="33183"/>
            <a:ext cx="2208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Slide: Alex Bainbridge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847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73"/>
    </mc:Choice>
    <mc:Fallback xmlns="">
      <p:transition spd="slow" advTm="7287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347" y="454207"/>
            <a:ext cx="5086511" cy="4491621"/>
          </a:xfrm>
        </p:spPr>
      </p:pic>
      <p:sp>
        <p:nvSpPr>
          <p:cNvPr id="3" name="TextBox 2"/>
          <p:cNvSpPr txBox="1"/>
          <p:nvPr/>
        </p:nvSpPr>
        <p:spPr>
          <a:xfrm>
            <a:off x="206016" y="1265975"/>
            <a:ext cx="592222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Previous ZEPTO magnets used large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NdFeB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blocks to produce the magnetic flux, which are difficult to manufacture and handle.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New magnet uses a “carriage” with a number of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smaller blocks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set into an aluminium latticework. 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Advantages over larger single blocks which include: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Blocks are easier and cheaper to manufacture.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Damaged single blocks may be replaced instead of the entire carriage.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Variation in block BH curves may be compensated.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Modular magnet "families" may be created by strategic removal of blocks.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The gaps between blocks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do not affect field quality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as the flux must pass through a steel pole before reaching the beam.</a:t>
            </a:r>
          </a:p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721848" y="5040668"/>
            <a:ext cx="4961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We use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SmCo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instead of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NdFeB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for improved radiation hardness and temperature stability.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 thermal shunts are needed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F950E6-F75D-4784-9B62-363195C7C63C}"/>
              </a:ext>
            </a:extLst>
          </p:cNvPr>
          <p:cNvSpPr txBox="1"/>
          <p:nvPr/>
        </p:nvSpPr>
        <p:spPr>
          <a:xfrm>
            <a:off x="403340" y="345182"/>
            <a:ext cx="8252387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C55077-E628-4235-8FAB-B81E02AE8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Ben Shepherd • PMs at STFC • PerMaLIC workshop 2022</a:t>
            </a:r>
            <a:endParaRPr lang="en-US" dirty="0"/>
          </a:p>
        </p:txBody>
      </p:sp>
      <p:sp>
        <p:nvSpPr>
          <p:cNvPr id="7" name="Arrow: Up-Down 6">
            <a:extLst>
              <a:ext uri="{FF2B5EF4-FFF2-40B4-BE49-F238E27FC236}">
                <a16:creationId xmlns:a16="http://schemas.microsoft.com/office/drawing/2014/main" id="{CE0F4243-1DA8-45DF-AF3F-BD232156DC62}"/>
              </a:ext>
            </a:extLst>
          </p:cNvPr>
          <p:cNvSpPr/>
          <p:nvPr/>
        </p:nvSpPr>
        <p:spPr>
          <a:xfrm rot="2527378">
            <a:off x="10313445" y="1717581"/>
            <a:ext cx="172934" cy="364579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8DC840-8D3F-4D44-812A-F99FD7DACC45}"/>
              </a:ext>
            </a:extLst>
          </p:cNvPr>
          <p:cNvSpPr txBox="1"/>
          <p:nvPr/>
        </p:nvSpPr>
        <p:spPr>
          <a:xfrm rot="18510982">
            <a:off x="10058399" y="35608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300 mm</a:t>
            </a:r>
          </a:p>
        </p:txBody>
      </p:sp>
      <p:sp>
        <p:nvSpPr>
          <p:cNvPr id="10" name="Arrow: Up-Down 9">
            <a:extLst>
              <a:ext uri="{FF2B5EF4-FFF2-40B4-BE49-F238E27FC236}">
                <a16:creationId xmlns:a16="http://schemas.microsoft.com/office/drawing/2014/main" id="{1F27497C-667E-4D19-B23A-35EAC6CA48D6}"/>
              </a:ext>
            </a:extLst>
          </p:cNvPr>
          <p:cNvSpPr/>
          <p:nvPr/>
        </p:nvSpPr>
        <p:spPr>
          <a:xfrm rot="17231505">
            <a:off x="8022828" y="4190068"/>
            <a:ext cx="169084" cy="56840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DF541C-20C5-4699-BD1B-D68079692CF9}"/>
              </a:ext>
            </a:extLst>
          </p:cNvPr>
          <p:cNvSpPr txBox="1"/>
          <p:nvPr/>
        </p:nvSpPr>
        <p:spPr>
          <a:xfrm rot="989864">
            <a:off x="7609185" y="4469544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33 mm</a:t>
            </a:r>
          </a:p>
        </p:txBody>
      </p:sp>
      <p:sp>
        <p:nvSpPr>
          <p:cNvPr id="12" name="Arrow: Up-Down 11">
            <a:extLst>
              <a:ext uri="{FF2B5EF4-FFF2-40B4-BE49-F238E27FC236}">
                <a16:creationId xmlns:a16="http://schemas.microsoft.com/office/drawing/2014/main" id="{7405F4A2-ADBA-4177-8237-BDBF9951B5E4}"/>
              </a:ext>
            </a:extLst>
          </p:cNvPr>
          <p:cNvSpPr/>
          <p:nvPr/>
        </p:nvSpPr>
        <p:spPr>
          <a:xfrm>
            <a:off x="6314631" y="3356427"/>
            <a:ext cx="169084" cy="67454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AE3FB3-6BAF-479F-8A72-060170F9C5E4}"/>
              </a:ext>
            </a:extLst>
          </p:cNvPr>
          <p:cNvSpPr txBox="1"/>
          <p:nvPr/>
        </p:nvSpPr>
        <p:spPr>
          <a:xfrm>
            <a:off x="5965136" y="3987591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50 mm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26206" y="33183"/>
            <a:ext cx="2208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Slide: Alex Bainbridge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2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44"/>
    </mc:Choice>
    <mc:Fallback xmlns="">
      <p:transition spd="slow" advTm="9624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5491" y="1440002"/>
            <a:ext cx="350098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In previous ZEPTO quadrupoles field measurements revealed the magnetic centre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moving as function of magnet block position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mostly vertically, due to unexpectedly magnetic components.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Expecting this, each magnet carriage now has a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dedicated motor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and associated driving ball screw to help compensate. 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Look-up table can be applied to either carriage position to compensate and </a:t>
            </a:r>
            <a:r>
              <a:rPr lang="en-GB" sz="1600" b="1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restore the magnetic centre</a:t>
            </a:r>
            <a:r>
              <a:rPr lang="en-GB" sz="16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geometric centre. </a:t>
            </a:r>
          </a:p>
          <a:p>
            <a:r>
              <a:rPr lang="en-GB" sz="1200" dirty="0"/>
              <a:t/>
            </a:r>
            <a:br>
              <a:rPr lang="en-GB" sz="1200" dirty="0"/>
            </a:br>
            <a:endParaRPr lang="en-GB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082" y="958788"/>
            <a:ext cx="3771918" cy="46711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B8278D-873B-4BFB-9F29-2767CA99BF23}"/>
              </a:ext>
            </a:extLst>
          </p:cNvPr>
          <p:cNvSpPr txBox="1"/>
          <p:nvPr/>
        </p:nvSpPr>
        <p:spPr>
          <a:xfrm>
            <a:off x="403340" y="345182"/>
            <a:ext cx="8252387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 motor system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291E02-3749-41DA-8774-C6C7D3229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5922" y="4413788"/>
            <a:ext cx="4742309" cy="2028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BB52B0-8A5E-4738-9F40-B9EE727902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0812" y="1146911"/>
            <a:ext cx="2854603" cy="32668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A0972B-0B64-4AA9-8C82-284EC420E6F9}"/>
              </a:ext>
            </a:extLst>
          </p:cNvPr>
          <p:cNvSpPr txBox="1"/>
          <p:nvPr/>
        </p:nvSpPr>
        <p:spPr>
          <a:xfrm>
            <a:off x="7819442" y="6210956"/>
            <a:ext cx="2316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effectLst/>
              </a:rPr>
              <a:t>Shepherd et al, </a:t>
            </a:r>
            <a:r>
              <a:rPr lang="en-GB" sz="1000" dirty="0">
                <a:effectLst/>
              </a:rPr>
              <a:t>IPAC’14, Dresden, Germany, paper TUPRO113.</a:t>
            </a:r>
            <a:endParaRPr lang="en-GB" sz="1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69834B-BD0A-4AF5-8374-CC10432E8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Ben Shepherd • PMs at STFC • PerMaLIC workshop 2022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FBFFC6-EDA6-4311-B5C7-E46430A5D673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8655727" y="729903"/>
            <a:ext cx="557883" cy="71010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68040E6-9027-41E1-9883-46A4956048DD}"/>
              </a:ext>
            </a:extLst>
          </p:cNvPr>
          <p:cNvSpPr txBox="1"/>
          <p:nvPr/>
        </p:nvSpPr>
        <p:spPr>
          <a:xfrm>
            <a:off x="8325469" y="441707"/>
            <a:ext cx="2146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Motor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D47C2B5-060E-40CD-9381-C455D0F2FC6B}"/>
              </a:ext>
            </a:extLst>
          </p:cNvPr>
          <p:cNvCxnSpPr>
            <a:cxnSpLocks/>
          </p:cNvCxnSpPr>
          <p:nvPr/>
        </p:nvCxnSpPr>
        <p:spPr>
          <a:xfrm flipH="1">
            <a:off x="9759359" y="729902"/>
            <a:ext cx="222842" cy="238616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986226A-AC45-4C93-B191-B53546525EDB}"/>
              </a:ext>
            </a:extLst>
          </p:cNvPr>
          <p:cNvSpPr txBox="1"/>
          <p:nvPr/>
        </p:nvSpPr>
        <p:spPr>
          <a:xfrm>
            <a:off x="9677945" y="441707"/>
            <a:ext cx="2146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PM Carriage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43EA5F7-9B18-47C7-8E71-5D2AFEE64FC2}"/>
              </a:ext>
            </a:extLst>
          </p:cNvPr>
          <p:cNvCxnSpPr>
            <a:cxnSpLocks/>
          </p:cNvCxnSpPr>
          <p:nvPr/>
        </p:nvCxnSpPr>
        <p:spPr>
          <a:xfrm flipH="1">
            <a:off x="11178861" y="864526"/>
            <a:ext cx="337249" cy="2564474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B45A785-41B5-4172-820A-C9061943CEA8}"/>
              </a:ext>
            </a:extLst>
          </p:cNvPr>
          <p:cNvSpPr txBox="1"/>
          <p:nvPr/>
        </p:nvSpPr>
        <p:spPr>
          <a:xfrm>
            <a:off x="10971424" y="557116"/>
            <a:ext cx="2146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Ball screw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BE266FB-D4E6-4182-BBA7-CF81801C039B}"/>
              </a:ext>
            </a:extLst>
          </p:cNvPr>
          <p:cNvCxnSpPr>
            <a:cxnSpLocks/>
          </p:cNvCxnSpPr>
          <p:nvPr/>
        </p:nvCxnSpPr>
        <p:spPr>
          <a:xfrm flipH="1" flipV="1">
            <a:off x="10378924" y="4349113"/>
            <a:ext cx="709286" cy="1426246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28C4B44-882A-4D0C-92DA-41C94A3BE36B}"/>
              </a:ext>
            </a:extLst>
          </p:cNvPr>
          <p:cNvSpPr txBox="1"/>
          <p:nvPr/>
        </p:nvSpPr>
        <p:spPr>
          <a:xfrm>
            <a:off x="10550189" y="5723860"/>
            <a:ext cx="2146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Carriage holder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926206" y="33183"/>
            <a:ext cx="2208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Slide: Alex Bainbridge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816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90"/>
    </mc:Choice>
    <mc:Fallback xmlns="">
      <p:transition spd="slow" advTm="72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  <p:bldP spid="17" grpId="0"/>
      <p:bldP spid="19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C75BB7-DED2-43F0-9988-1E960FBB631A}"/>
              </a:ext>
            </a:extLst>
          </p:cNvPr>
          <p:cNvSpPr txBox="1"/>
          <p:nvPr/>
        </p:nvSpPr>
        <p:spPr>
          <a:xfrm>
            <a:off x="403340" y="345182"/>
            <a:ext cx="8252387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Split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CA2D26-4B2B-41E6-85A1-7A18824A5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55" y="1114623"/>
            <a:ext cx="6839196" cy="45231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0B3D92-8ACA-486E-A701-4C766D2E1398}"/>
              </a:ext>
            </a:extLst>
          </p:cNvPr>
          <p:cNvSpPr txBox="1"/>
          <p:nvPr/>
        </p:nvSpPr>
        <p:spPr>
          <a:xfrm>
            <a:off x="305592" y="1289082"/>
            <a:ext cx="4594882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Electromagnetic quadrupoles can typically be split for installation around an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existing vacuum vessel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– previous ZEPTO quadrupoles could not.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new version may be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split about the vertical axis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and reassembled around an existing vacuum system using a dedicated assembly frame.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This allows replacements or repair to be conducted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without needing to keep the accelerator offline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for the additional time needed to restore the quality of the vacuum.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4B007C-D172-4F57-A2BF-28E75D8F4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Ben Shepherd • PMs at STFC • PerMaLIC workshop 2022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4B4B03A-A80E-40BC-9E96-B34A7FFE401E}"/>
              </a:ext>
            </a:extLst>
          </p:cNvPr>
          <p:cNvCxnSpPr>
            <a:cxnSpLocks/>
          </p:cNvCxnSpPr>
          <p:nvPr/>
        </p:nvCxnSpPr>
        <p:spPr>
          <a:xfrm flipV="1">
            <a:off x="7830105" y="3994951"/>
            <a:ext cx="825623" cy="1997476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99B7577-F41C-415E-AE6B-1500CFBC8E51}"/>
              </a:ext>
            </a:extLst>
          </p:cNvPr>
          <p:cNvSpPr txBox="1"/>
          <p:nvPr/>
        </p:nvSpPr>
        <p:spPr>
          <a:xfrm>
            <a:off x="7080311" y="5895927"/>
            <a:ext cx="2146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Vacuum chamber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D406B6F-0316-4DE3-896D-C04ED33EACC6}"/>
              </a:ext>
            </a:extLst>
          </p:cNvPr>
          <p:cNvCxnSpPr>
            <a:cxnSpLocks/>
          </p:cNvCxnSpPr>
          <p:nvPr/>
        </p:nvCxnSpPr>
        <p:spPr>
          <a:xfrm flipH="1">
            <a:off x="8242916" y="961977"/>
            <a:ext cx="14056" cy="2110559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A40B1B2-6398-42C2-9558-E6B4561DCFD5}"/>
              </a:ext>
            </a:extLst>
          </p:cNvPr>
          <p:cNvSpPr txBox="1"/>
          <p:nvPr/>
        </p:nvSpPr>
        <p:spPr>
          <a:xfrm>
            <a:off x="7537511" y="515080"/>
            <a:ext cx="1757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Temporary PM carriage holder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82DE2A-F9E4-4E75-B6D4-126EE66DE4AC}"/>
              </a:ext>
            </a:extLst>
          </p:cNvPr>
          <p:cNvCxnSpPr>
            <a:cxnSpLocks/>
          </p:cNvCxnSpPr>
          <p:nvPr/>
        </p:nvCxnSpPr>
        <p:spPr>
          <a:xfrm>
            <a:off x="6871317" y="856492"/>
            <a:ext cx="387657" cy="2368444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42BC9FD-F865-49CB-A26F-29A5EF92644C}"/>
              </a:ext>
            </a:extLst>
          </p:cNvPr>
          <p:cNvSpPr txBox="1"/>
          <p:nvPr/>
        </p:nvSpPr>
        <p:spPr>
          <a:xfrm>
            <a:off x="5471551" y="539061"/>
            <a:ext cx="1652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Pre-bolted inner and outer yokes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A23CC54-9E46-4E60-A223-17A73CE56B0E}"/>
              </a:ext>
            </a:extLst>
          </p:cNvPr>
          <p:cNvCxnSpPr>
            <a:cxnSpLocks/>
          </p:cNvCxnSpPr>
          <p:nvPr/>
        </p:nvCxnSpPr>
        <p:spPr>
          <a:xfrm flipH="1" flipV="1">
            <a:off x="9907480" y="3429000"/>
            <a:ext cx="594803" cy="2466927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FFEB11B-AA57-4BBC-B555-92A304D4B9A2}"/>
              </a:ext>
            </a:extLst>
          </p:cNvPr>
          <p:cNvSpPr txBox="1"/>
          <p:nvPr/>
        </p:nvSpPr>
        <p:spPr>
          <a:xfrm>
            <a:off x="10303389" y="5894684"/>
            <a:ext cx="2146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Yoke supports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AE1A5FD-CB6E-493F-AB2F-E89C64D979C3}"/>
              </a:ext>
            </a:extLst>
          </p:cNvPr>
          <p:cNvCxnSpPr>
            <a:cxnSpLocks/>
          </p:cNvCxnSpPr>
          <p:nvPr/>
        </p:nvCxnSpPr>
        <p:spPr>
          <a:xfrm flipV="1">
            <a:off x="9405522" y="4128117"/>
            <a:ext cx="327106" cy="176781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7145E94-EAAB-488B-9678-486821B4A9D4}"/>
              </a:ext>
            </a:extLst>
          </p:cNvPr>
          <p:cNvSpPr txBox="1"/>
          <p:nvPr/>
        </p:nvSpPr>
        <p:spPr>
          <a:xfrm>
            <a:off x="9196270" y="5895927"/>
            <a:ext cx="2146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Rail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926206" y="33183"/>
            <a:ext cx="2208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Slide: Alex Bainbridge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408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88"/>
    </mc:Choice>
    <mc:Fallback xmlns="">
      <p:transition spd="slow" advTm="8438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C75BB7-DED2-43F0-9988-1E960FBB631A}"/>
              </a:ext>
            </a:extLst>
          </p:cNvPr>
          <p:cNvSpPr txBox="1"/>
          <p:nvPr/>
        </p:nvSpPr>
        <p:spPr>
          <a:xfrm>
            <a:off x="403340" y="345182"/>
            <a:ext cx="8252387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Split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0B3D92-8ACA-486E-A701-4C766D2E1398}"/>
              </a:ext>
            </a:extLst>
          </p:cNvPr>
          <p:cNvSpPr txBox="1"/>
          <p:nvPr/>
        </p:nvSpPr>
        <p:spPr>
          <a:xfrm>
            <a:off x="305592" y="1289082"/>
            <a:ext cx="4594882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Electromagnetic quadrupoles can typically be split for installation around an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existing vacuum vessel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– previous ZEPTO quadrupoles could not.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new version may be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split about the vertical axis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and reassembled around an existing vacuum system using a dedicated assembly frame.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This allows replacements or repair to be conducted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without needing to keep the accelerator offline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for the additional time needed to restore the quality of the vacuum.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BEAC2BE3-171C-406F-9790-DC7CBAF5D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310" y="0"/>
            <a:ext cx="5382826" cy="685753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E2817E-2DE4-433D-8FEA-5A3D86E5D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Ben Shepherd • PMs at STFC • PerMaLIC workshop 2022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926206" y="33183"/>
            <a:ext cx="2208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Slide: Alex Bainbridge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365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91"/>
    </mc:Choice>
    <mc:Fallback xmlns="">
      <p:transition spd="slow" advTm="2629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Ben Shepherd • PMs at STFC • PerMaLIC workshop 2022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135" y="938258"/>
            <a:ext cx="5750285" cy="4312714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7044" y="1282202"/>
            <a:ext cx="5750282" cy="4312714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27403" y="1069359"/>
            <a:ext cx="5750285" cy="4312714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43" y="1069359"/>
            <a:ext cx="5750286" cy="4312714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3335" y="1151098"/>
            <a:ext cx="5750285" cy="431271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35" y="970216"/>
            <a:ext cx="5750285" cy="4312714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3115" y="1193749"/>
            <a:ext cx="5750285" cy="431271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72092" y="982785"/>
            <a:ext cx="5750285" cy="4312714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28709" y="1083911"/>
            <a:ext cx="5750288" cy="4312715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7604" y="1183058"/>
            <a:ext cx="5750288" cy="4312715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8390" y="1195628"/>
            <a:ext cx="5750285" cy="431271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681" y="1282202"/>
            <a:ext cx="5750285" cy="4312714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ZEPTO-Q3 installation</a:t>
            </a:r>
            <a:endParaRPr lang="en-GB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4960" y="5249663"/>
            <a:ext cx="2766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Installation frame</a:t>
            </a:r>
            <a:endParaRPr lang="en-GB" sz="28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9120" y="5300885"/>
            <a:ext cx="3531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Dummy magnet holder</a:t>
            </a:r>
            <a:endParaRPr lang="en-GB" sz="28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47231" y="4726443"/>
            <a:ext cx="3545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Frame around pedestal</a:t>
            </a:r>
            <a:endParaRPr lang="en-GB" sz="28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26698" y="3941613"/>
            <a:ext cx="3759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Bringing in magnet sides</a:t>
            </a:r>
            <a:endParaRPr lang="en-GB" sz="28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76517" y="4316453"/>
            <a:ext cx="35718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Assemble sides around </a:t>
            </a:r>
            <a:br>
              <a:rPr lang="en-GB" sz="28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GB" sz="28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dummy magnets</a:t>
            </a:r>
            <a:endParaRPr lang="en-GB" sz="28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08266" y="3146036"/>
            <a:ext cx="3972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Permanent magnet blocks</a:t>
            </a:r>
            <a:endParaRPr lang="en-GB" sz="28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36930" y="3585887"/>
            <a:ext cx="28786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Place PMs around </a:t>
            </a:r>
            <a:br>
              <a:rPr lang="en-GB" sz="28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GB" sz="28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vacuum chamber</a:t>
            </a:r>
            <a:endParaRPr lang="en-GB" sz="28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87957" y="3420215"/>
            <a:ext cx="3308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Bring in magnet sides</a:t>
            </a:r>
            <a:endParaRPr lang="en-GB" sz="28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07671" y="4345571"/>
            <a:ext cx="34241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Magnet sides to meet </a:t>
            </a:r>
            <a:br>
              <a:rPr lang="en-GB" sz="28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GB" sz="28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PMs in centre</a:t>
            </a:r>
            <a:endParaRPr lang="en-GB" sz="28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89724" y="3495003"/>
            <a:ext cx="3683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Fully assembled magnet</a:t>
            </a:r>
            <a:endParaRPr lang="en-GB" sz="28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62406" y="4032907"/>
            <a:ext cx="3713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Protective Perspex cover</a:t>
            </a:r>
            <a:endParaRPr lang="en-GB" sz="28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955636" y="1387028"/>
            <a:ext cx="4226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i="1" dirty="0" smtClean="0"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Installation complete</a:t>
            </a:r>
            <a:endParaRPr lang="en-GB" sz="3600" b="1" i="1" dirty="0">
              <a:solidFill>
                <a:schemeClr val="accent6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80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|2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3207</TotalTime>
  <Words>1368</Words>
  <Application>Microsoft Office PowerPoint</Application>
  <PresentationFormat>Widescreen</PresentationFormat>
  <Paragraphs>233</Paragraphs>
  <Slides>15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 Theme</vt:lpstr>
      <vt:lpstr>Permanent Magnets at STFC</vt:lpstr>
      <vt:lpstr>The ZEPTO concept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ZEPTO-Q3 installation</vt:lpstr>
      <vt:lpstr>ZEPTO vs electromagnet performance</vt:lpstr>
      <vt:lpstr>HEPTO: coil-adjustable PMs for light sources</vt:lpstr>
      <vt:lpstr>ECRIS: adjustable  PM dipole for ion sources</vt:lpstr>
      <vt:lpstr>Shimmable Hybrid Halbach quadrupoles for EPAC</vt:lpstr>
      <vt:lpstr>Assembly of Halbach quadrupole</vt:lpstr>
      <vt:lpstr>Conclusions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ZEPTO:  Tuneable Permanent Magnets</dc:title>
  <dc:creator>Shepherd, Ben (STFC,DL,AST)</dc:creator>
  <cp:lastModifiedBy>Shepherd, Ben (STFC,DL,AST)</cp:lastModifiedBy>
  <cp:revision>22</cp:revision>
  <dcterms:created xsi:type="dcterms:W3CDTF">2022-10-04T14:25:04Z</dcterms:created>
  <dcterms:modified xsi:type="dcterms:W3CDTF">2022-11-03T13:03:51Z</dcterms:modified>
</cp:coreProperties>
</file>