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5" r:id="rId3"/>
    <p:sldId id="318" r:id="rId4"/>
    <p:sldId id="266" r:id="rId5"/>
    <p:sldId id="267" r:id="rId6"/>
    <p:sldId id="288" r:id="rId7"/>
    <p:sldId id="314" r:id="rId8"/>
    <p:sldId id="315" r:id="rId9"/>
    <p:sldId id="268" r:id="rId10"/>
    <p:sldId id="286" r:id="rId11"/>
    <p:sldId id="270" r:id="rId12"/>
    <p:sldId id="273" r:id="rId13"/>
    <p:sldId id="316" r:id="rId14"/>
    <p:sldId id="282" r:id="rId15"/>
    <p:sldId id="272" r:id="rId16"/>
    <p:sldId id="276" r:id="rId17"/>
    <p:sldId id="277" r:id="rId18"/>
    <p:sldId id="319" r:id="rId19"/>
    <p:sldId id="317" r:id="rId20"/>
    <p:sldId id="320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AEE0"/>
    <a:srgbClr val="262673"/>
    <a:srgbClr val="212B61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6" autoAdjust="0"/>
    <p:restoredTop sz="91405" autoAdjust="0"/>
  </p:normalViewPr>
  <p:slideViewPr>
    <p:cSldViewPr>
      <p:cViewPr varScale="1">
        <p:scale>
          <a:sx n="68" d="100"/>
          <a:sy n="68" d="100"/>
        </p:scale>
        <p:origin x="49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0BFFF-B756-4D43-8444-49E02FF72B47}" type="datetimeFigureOut">
              <a:rPr lang="en-GB" smtClean="0"/>
              <a:pPr/>
              <a:t>03/11/2022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A67B-6AF7-43D9-BF37-BA4943828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76059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EA35E-4229-4B54-8044-491F298F1703}" type="datetimeFigureOut">
              <a:rPr lang="en-GB" smtClean="0"/>
              <a:pPr/>
              <a:t>03/11/2022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5BBA-A02C-4BD3-B2AF-0C84CD08A6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2502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5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267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TDR Comment: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quadrupoles have a large gradient range. How does the field quality varies in this range?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Bulk low carbon steel could be another low cost option. We prefer laminated to reduce response time to changes when carrying out accelerator physics measurements.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27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95BBA-A02C-4BD3-B2AF-0C84CD08A61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23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Box 3"/>
          <p:cNvSpPr txBox="1"/>
          <p:nvPr userDrawn="1"/>
        </p:nvSpPr>
        <p:spPr>
          <a:xfrm>
            <a:off x="2255572" y="4797403"/>
            <a:ext cx="7680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0" dirty="0">
                <a:solidFill>
                  <a:schemeClr val="bg1">
                    <a:lumMod val="50000"/>
                  </a:schemeClr>
                </a:solidFill>
              </a:rPr>
              <a:t>Diamond-II Machine Advisory Committee #4</a:t>
            </a:r>
          </a:p>
          <a:p>
            <a:pPr algn="ctr"/>
            <a:r>
              <a:rPr lang="en-GB" sz="2400" baseline="0" dirty="0">
                <a:solidFill>
                  <a:schemeClr val="bg1">
                    <a:lumMod val="50000"/>
                  </a:schemeClr>
                </a:solidFill>
              </a:rPr>
              <a:t>March </a:t>
            </a:r>
            <a:r>
              <a:rPr lang="en-GB" sz="2400" baseline="0" dirty="0" err="1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sz="2400" baseline="30000" dirty="0" err="1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en-GB" sz="2400" baseline="0" dirty="0" err="1">
                <a:solidFill>
                  <a:schemeClr val="bg1">
                    <a:lumMod val="50000"/>
                  </a:schemeClr>
                </a:solidFill>
              </a:rPr>
              <a:t>-3</a:t>
            </a:r>
            <a:r>
              <a:rPr lang="en-GB" sz="2400" baseline="30000" dirty="0" err="1">
                <a:solidFill>
                  <a:schemeClr val="bg1">
                    <a:lumMod val="50000"/>
                  </a:schemeClr>
                </a:solidFill>
              </a:rPr>
              <a:t>rd</a:t>
            </a:r>
            <a:r>
              <a:rPr lang="en-GB" sz="2400" baseline="0" dirty="0">
                <a:solidFill>
                  <a:schemeClr val="bg1">
                    <a:lumMod val="50000"/>
                  </a:schemeClr>
                </a:solidFill>
              </a:rPr>
              <a:t> 2022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735149" y="4293096"/>
            <a:ext cx="6721705" cy="504304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dirty="0"/>
              <a:t>Name, Surname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10E47F8-B957-481B-972D-938803DC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351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Name, Diamond-II </a:t>
            </a:r>
            <a:r>
              <a:rPr lang="en-GB" dirty="0" err="1"/>
              <a:t>MAC#4</a:t>
            </a:r>
            <a:r>
              <a:rPr lang="en-GB" dirty="0"/>
              <a:t>, Mar. </a:t>
            </a:r>
            <a:r>
              <a:rPr lang="en-GB" dirty="0" err="1"/>
              <a:t>1</a:t>
            </a:r>
            <a:r>
              <a:rPr lang="en-GB" baseline="30000" dirty="0" err="1"/>
              <a:t>st</a:t>
            </a:r>
            <a:r>
              <a:rPr lang="en-GB" dirty="0" err="1"/>
              <a:t>-3</a:t>
            </a:r>
            <a:r>
              <a:rPr lang="en-GB" baseline="30000" dirty="0" err="1"/>
              <a:t>rd</a:t>
            </a:r>
            <a:r>
              <a:rPr lang="en-GB" dirty="0"/>
              <a:t>  2022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39351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Name, Diamond-II </a:t>
            </a:r>
            <a:r>
              <a:rPr lang="en-GB" dirty="0" err="1"/>
              <a:t>MAC#4</a:t>
            </a:r>
            <a:r>
              <a:rPr lang="en-GB" dirty="0"/>
              <a:t>, Mar. </a:t>
            </a:r>
            <a:r>
              <a:rPr lang="en-GB" dirty="0" err="1"/>
              <a:t>1</a:t>
            </a:r>
            <a:r>
              <a:rPr lang="en-GB" baseline="30000" dirty="0" err="1"/>
              <a:t>st</a:t>
            </a:r>
            <a:r>
              <a:rPr lang="en-GB" dirty="0" err="1"/>
              <a:t>-3</a:t>
            </a:r>
            <a:r>
              <a:rPr lang="en-GB" baseline="30000" dirty="0" err="1"/>
              <a:t>rd</a:t>
            </a:r>
            <a:r>
              <a:rPr lang="en-GB" dirty="0"/>
              <a:t>  2022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9351" y="836712"/>
            <a:ext cx="11713301" cy="5688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39351" y="-99391"/>
            <a:ext cx="11713301" cy="72008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48396" y="6525344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351" y="836712"/>
            <a:ext cx="11713301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38078-CB6F-47FB-BFBE-C54AE55CE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39" y="4853562"/>
            <a:ext cx="4788024" cy="201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S:\TE24\NS\diamond logo approved.gif">
            <a:extLst>
              <a:ext uri="{FF2B5EF4-FFF2-40B4-BE49-F238E27FC236}">
                <a16:creationId xmlns:a16="http://schemas.microsoft.com/office/drawing/2014/main" id="{2F63724D-8DAE-435A-9C76-F6D48E20BF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2" y="6381328"/>
            <a:ext cx="1436016" cy="4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71DCA16A-5C51-445A-93AC-F0DFAC695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9351" y="6525344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Name, Diamond-II </a:t>
            </a:r>
            <a:r>
              <a:rPr lang="en-GB" dirty="0" err="1"/>
              <a:t>MAC#4</a:t>
            </a:r>
            <a:r>
              <a:rPr lang="en-GB" dirty="0"/>
              <a:t>, Mar. </a:t>
            </a:r>
            <a:r>
              <a:rPr lang="en-GB" dirty="0" err="1"/>
              <a:t>1</a:t>
            </a:r>
            <a:r>
              <a:rPr lang="en-GB" baseline="30000" dirty="0" err="1"/>
              <a:t>st</a:t>
            </a:r>
            <a:r>
              <a:rPr lang="en-GB" dirty="0" err="1"/>
              <a:t>-3</a:t>
            </a:r>
            <a:r>
              <a:rPr lang="en-GB" baseline="30000" dirty="0" err="1"/>
              <a:t>rd</a:t>
            </a:r>
            <a:r>
              <a:rPr lang="en-GB" dirty="0"/>
              <a:t> 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Diamond-II Magnets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FA0BC-AB17-45F0-848B-F7EA5F11E957}"/>
              </a:ext>
            </a:extLst>
          </p:cNvPr>
          <p:cNvSpPr txBox="1"/>
          <p:nvPr/>
        </p:nvSpPr>
        <p:spPr>
          <a:xfrm>
            <a:off x="3215680" y="4797400"/>
            <a:ext cx="57606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575360" y="4293096"/>
            <a:ext cx="5041279" cy="1224136"/>
          </a:xfrm>
        </p:spPr>
        <p:txBody>
          <a:bodyPr>
            <a:normAutofit/>
          </a:bodyPr>
          <a:lstStyle/>
          <a:p>
            <a:r>
              <a:rPr lang="en-GB" dirty="0"/>
              <a:t>Alfie Shahveh</a:t>
            </a:r>
          </a:p>
          <a:p>
            <a:r>
              <a:rPr lang="en-GB" dirty="0"/>
              <a:t>2nd PerMaLIC Workshop</a:t>
            </a:r>
          </a:p>
        </p:txBody>
      </p:sp>
    </p:spTree>
    <p:extLst>
      <p:ext uri="{BB962C8B-B14F-4D97-AF65-F5344CB8AC3E}">
        <p14:creationId xmlns:p14="http://schemas.microsoft.com/office/powerpoint/2010/main" val="1061980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DQ Magnets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C659B-B4DE-4139-B4FB-DB5ABFC0871B}"/>
              </a:ext>
            </a:extLst>
          </p:cNvPr>
          <p:cNvSpPr txBox="1"/>
          <p:nvPr/>
        </p:nvSpPr>
        <p:spPr>
          <a:xfrm>
            <a:off x="245258" y="661776"/>
            <a:ext cx="4986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/>
              <a:t>DQ measurements (WIP)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CF24CF-B4F4-4717-9C81-587753C9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57" y="1412776"/>
            <a:ext cx="9898886" cy="447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5E948B-8F82-45AF-924C-20BCB4C45CB1}"/>
              </a:ext>
            </a:extLst>
          </p:cNvPr>
          <p:cNvSpPr txBox="1"/>
          <p:nvPr/>
        </p:nvSpPr>
        <p:spPr>
          <a:xfrm>
            <a:off x="8688288" y="58052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Courtesy: Ben Nicholson</a:t>
            </a:r>
          </a:p>
        </p:txBody>
      </p:sp>
    </p:spTree>
    <p:extLst>
      <p:ext uri="{BB962C8B-B14F-4D97-AF65-F5344CB8AC3E}">
        <p14:creationId xmlns:p14="http://schemas.microsoft.com/office/powerpoint/2010/main" val="317346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F3ED3F2-4B67-4E0E-A276-5C4B7DB78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1"/>
          <a:stretch/>
        </p:blipFill>
        <p:spPr>
          <a:xfrm>
            <a:off x="9253063" y="3434273"/>
            <a:ext cx="2840207" cy="2880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Quadrupoles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51EE6-C8AA-4081-AE99-8DB522862F2F}"/>
              </a:ext>
            </a:extLst>
          </p:cNvPr>
          <p:cNvSpPr txBox="1"/>
          <p:nvPr/>
        </p:nvSpPr>
        <p:spPr>
          <a:xfrm>
            <a:off x="623392" y="692696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Quadrupoles operating range is relatively wide, the multipoles controlled during the whole range (b6 is current dependent due to saturation of poles)</a:t>
            </a:r>
          </a:p>
          <a:p>
            <a:endParaRPr lang="en-GB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E535D-83E8-40B5-B90A-5A49370065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816"/>
          <a:stretch/>
        </p:blipFill>
        <p:spPr>
          <a:xfrm>
            <a:off x="10586812" y="1001074"/>
            <a:ext cx="1541954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784D5-EE30-4416-8C75-7B482B9BD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29" r="28673"/>
          <a:stretch/>
        </p:blipFill>
        <p:spPr>
          <a:xfrm>
            <a:off x="9216757" y="1025274"/>
            <a:ext cx="1296144" cy="14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C87C66-E4B3-483F-8648-85035008E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18"/>
          <a:stretch/>
        </p:blipFill>
        <p:spPr>
          <a:xfrm>
            <a:off x="10137004" y="2482142"/>
            <a:ext cx="1121908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4B824-7E0A-49A5-A933-255E22671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4" y="2396520"/>
            <a:ext cx="91929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8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Quadrupoles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51EE6-C8AA-4081-AE99-8DB522862F2F}"/>
              </a:ext>
            </a:extLst>
          </p:cNvPr>
          <p:cNvSpPr txBox="1"/>
          <p:nvPr/>
        </p:nvSpPr>
        <p:spPr>
          <a:xfrm>
            <a:off x="623392" y="692696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Excitation curve of Q-L250-R120 magnets</a:t>
            </a:r>
          </a:p>
          <a:p>
            <a:endParaRPr lang="en-GB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F74216-E5C5-4B69-AD15-C07092209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15" y="1261994"/>
            <a:ext cx="10835130" cy="45807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213F15-12EB-4722-8764-DF95D04AA1C9}"/>
              </a:ext>
            </a:extLst>
          </p:cNvPr>
          <p:cNvSpPr txBox="1"/>
          <p:nvPr/>
        </p:nvSpPr>
        <p:spPr>
          <a:xfrm>
            <a:off x="9288356" y="584269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Courtesy: Ben Nicholson</a:t>
            </a:r>
          </a:p>
        </p:txBody>
      </p:sp>
    </p:spTree>
    <p:extLst>
      <p:ext uri="{BB962C8B-B14F-4D97-AF65-F5344CB8AC3E}">
        <p14:creationId xmlns:p14="http://schemas.microsoft.com/office/powerpoint/2010/main" val="51361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523BE92-F20B-4AE5-AB50-E0210989F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96"/>
          <a:stretch/>
        </p:blipFill>
        <p:spPr>
          <a:xfrm>
            <a:off x="7660115" y="2852936"/>
            <a:ext cx="3976561" cy="355104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5D99BC-D4AE-4CFB-B88B-4A34635921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B1AA45-18DA-4EFA-963F-E73205EF8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Anti-bend Quadrupoles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FD608-E68C-408C-84C4-0C2F020B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988BD5-6AFA-47D6-9C73-3B8444C27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2" r="31767"/>
          <a:stretch/>
        </p:blipFill>
        <p:spPr>
          <a:xfrm>
            <a:off x="8920753" y="602016"/>
            <a:ext cx="2880000" cy="3199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12896A-E798-44D4-8076-740B8551C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969051"/>
            <a:ext cx="6334293" cy="4919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767087-E371-4E81-AA6C-1FBA38AA4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35" y="968307"/>
            <a:ext cx="6340390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3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35D99BC-D4AE-4CFB-B88B-4A34635921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A. Shahveh, 2nd PerMaLIC Workshop, Nov. 3rd-4th 2022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C7E0B313-A8A1-4E27-AEDE-85B2D56AC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81" y="764704"/>
            <a:ext cx="6481638" cy="302418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B1AA45-18DA-4EFA-963F-E73205EF8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Anti-bend Quadrupoles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FD608-E68C-408C-84C4-0C2F020B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4DECA-C5D8-461E-A0AB-C8FF3FC12045}"/>
              </a:ext>
            </a:extLst>
          </p:cNvPr>
          <p:cNvSpPr txBox="1"/>
          <p:nvPr/>
        </p:nvSpPr>
        <p:spPr>
          <a:xfrm>
            <a:off x="1343472" y="3861048"/>
            <a:ext cx="103691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 anti-bends have a consistent reverse bend angle of 2.618 </a:t>
            </a:r>
            <a:r>
              <a:rPr lang="en-GB" sz="2000" dirty="0" err="1"/>
              <a:t>mrad</a:t>
            </a:r>
            <a:r>
              <a:rPr lang="en-GB" sz="2000" dirty="0"/>
              <a:t> (corresponding to 204 </a:t>
            </a:r>
            <a:r>
              <a:rPr lang="en-GB" sz="2000" dirty="0" err="1"/>
              <a:t>mT</a:t>
            </a:r>
            <a:r>
              <a:rPr lang="en-GB" sz="20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Each magnet includes trim coils for up to ±10 </a:t>
            </a:r>
            <a:r>
              <a:rPr lang="en-GB" sz="2000" dirty="0" err="1"/>
              <a:t>mT</a:t>
            </a:r>
            <a:r>
              <a:rPr lang="en-GB" sz="2000" dirty="0"/>
              <a:t> dipole field (5 % of bend angle).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Much like the DQ magnet, a strong sextupole component is induced of up to 5.8×10</a:t>
            </a:r>
            <a:r>
              <a:rPr lang="en-GB" sz="2000" baseline="30000" dirty="0"/>
              <a:t>-3</a:t>
            </a:r>
            <a:r>
              <a:rPr lang="en-GB" sz="20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FE70B-D8C3-4F05-88AA-7113FC16B3CE}"/>
              </a:ext>
            </a:extLst>
          </p:cNvPr>
          <p:cNvSpPr txBox="1"/>
          <p:nvPr/>
        </p:nvSpPr>
        <p:spPr>
          <a:xfrm>
            <a:off x="3863752" y="76470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Anti-bend at 56.6 T/m (3.6 mm offset)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33B3A-3F92-4B1D-8C2F-83AB46C28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213" y="5846386"/>
            <a:ext cx="271295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81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Sextupoles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51EE6-C8AA-4081-AE99-8DB522862F2F}"/>
              </a:ext>
            </a:extLst>
          </p:cNvPr>
          <p:cNvSpPr txBox="1"/>
          <p:nvPr/>
        </p:nvSpPr>
        <p:spPr>
          <a:xfrm>
            <a:off x="623392" y="692696"/>
            <a:ext cx="10945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Sextupoles are categorised in 2 different inscribed radius, R=12 mm and R=15 mm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Max strength (including contingency) is 3500 T/m^2 and 5000 T/m^2 for R= 15mm and R=12 mm respectively (excitation curve when all correctors are ON shown below)</a:t>
            </a:r>
          </a:p>
          <a:p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652B7F-1D9B-4880-8678-A1EFD20CC4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49" r="29449"/>
          <a:stretch/>
        </p:blipFill>
        <p:spPr>
          <a:xfrm>
            <a:off x="8654759" y="1902224"/>
            <a:ext cx="3456384" cy="3505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27B0F-CF14-41D4-9984-FF29AD25B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916832"/>
            <a:ext cx="8535423" cy="37692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03D0B0-D21C-41A2-A0CF-1333A1EC1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213" y="5846386"/>
            <a:ext cx="271295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3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Octupoles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51EE6-C8AA-4081-AE99-8DB522862F2F}"/>
              </a:ext>
            </a:extLst>
          </p:cNvPr>
          <p:cNvSpPr txBox="1"/>
          <p:nvPr/>
        </p:nvSpPr>
        <p:spPr>
          <a:xfrm>
            <a:off x="239351" y="960869"/>
            <a:ext cx="6264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Octupoles are relatively low strength, hence they are tiny magnets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Octupole max strength 70,000.0 T/m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Radius 14 mm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5F1C50-747F-479B-967A-FD9368BFF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1" r="56501"/>
          <a:stretch/>
        </p:blipFill>
        <p:spPr>
          <a:xfrm>
            <a:off x="8715472" y="2492896"/>
            <a:ext cx="2705141" cy="2749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74023-449C-4637-BAF7-8E645BF29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219391"/>
            <a:ext cx="8040216" cy="34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3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51EE6-C8AA-4081-AE99-8DB522862F2F}"/>
              </a:ext>
            </a:extLst>
          </p:cNvPr>
          <p:cNvSpPr txBox="1"/>
          <p:nvPr/>
        </p:nvSpPr>
        <p:spPr>
          <a:xfrm>
            <a:off x="397660" y="820420"/>
            <a:ext cx="11098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Slow correctors are literally two H-shape dipoles with additional coils that rotated 90 degrees (to reduce cross-talk between Bx and By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Slow correctors of this shape always have poor field quality, its been checked by AP an it looks OK. </a:t>
            </a:r>
          </a:p>
          <a:p>
            <a:endParaRPr lang="en-GB" sz="2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3C0B625-AB4A-45FB-99A9-AB6DD7DD6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B9A6FB8-4F4C-4E47-A434-90466B12B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0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B02E7DC-7291-48C0-803D-E856DAC79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1B0A33-EC6F-4D10-A713-6FE5429AD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531052"/>
            <a:ext cx="9840416" cy="32997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34D6F8-7C9D-48CC-B9CD-958AF398402C}"/>
              </a:ext>
            </a:extLst>
          </p:cNvPr>
          <p:cNvSpPr txBox="1"/>
          <p:nvPr/>
        </p:nvSpPr>
        <p:spPr>
          <a:xfrm>
            <a:off x="1271464" y="21327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Fast correctors: 20 urad deflection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6E1DE-19E7-4576-8D6F-386ADCD16E66}"/>
              </a:ext>
            </a:extLst>
          </p:cNvPr>
          <p:cNvSpPr txBox="1"/>
          <p:nvPr/>
        </p:nvSpPr>
        <p:spPr>
          <a:xfrm>
            <a:off x="6335459" y="208697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Slow correctors: 1 mrad deflection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47421D-841F-4DA1-AFC3-8F8D7F2B0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1" y="2157043"/>
            <a:ext cx="11748569" cy="3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2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551EE6-C8AA-4081-AE99-8DB522862F2F}"/>
              </a:ext>
            </a:extLst>
          </p:cNvPr>
          <p:cNvSpPr txBox="1"/>
          <p:nvPr/>
        </p:nvSpPr>
        <p:spPr>
          <a:xfrm>
            <a:off x="397660" y="820420"/>
            <a:ext cx="11098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Magnet design work almost complete but cross-talk studies on a variety of magnet groups are done which require adjustment of the designed magnets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DQ prototype measurements is half-way through and the early results showed a good agreement between model and measurements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DL magnet prototype method statement and risk assessment document are being prepared for in-house manufacturing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The measurement lab and assembly workshop preparations are ongoing </a:t>
            </a:r>
          </a:p>
          <a:p>
            <a:endParaRPr lang="en-GB" sz="2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3C0B625-AB4A-45FB-99A9-AB6DD7DD6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1B9A6FB8-4F4C-4E47-A434-90466B12B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0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76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0512F9B-F227-4DB6-900D-7B28E8792210}"/>
              </a:ext>
            </a:extLst>
          </p:cNvPr>
          <p:cNvSpPr txBox="1"/>
          <p:nvPr/>
        </p:nvSpPr>
        <p:spPr>
          <a:xfrm>
            <a:off x="1631504" y="1844824"/>
            <a:ext cx="99371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Any Questions?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							Thanks for your attention</a:t>
            </a: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8D56F1B-FD02-A5ED-A7F2-CB99E576B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</p:spTree>
    <p:extLst>
      <p:ext uri="{BB962C8B-B14F-4D97-AF65-F5344CB8AC3E}">
        <p14:creationId xmlns:p14="http://schemas.microsoft.com/office/powerpoint/2010/main" val="106024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70FB0DF-1CAF-042E-4864-A7DD44149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35"/>
          <a:stretch/>
        </p:blipFill>
        <p:spPr>
          <a:xfrm>
            <a:off x="119336" y="1339773"/>
            <a:ext cx="6862588" cy="440594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72C3370-A974-ED84-08CA-B3AA88140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Diamond-II magnets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097C2B-5FE2-91E2-55BF-831735AD2A44}"/>
              </a:ext>
            </a:extLst>
          </p:cNvPr>
          <p:cNvGrpSpPr/>
          <p:nvPr/>
        </p:nvGrpSpPr>
        <p:grpSpPr>
          <a:xfrm>
            <a:off x="6722129" y="692696"/>
            <a:ext cx="5251865" cy="5644221"/>
            <a:chOff x="484455" y="596152"/>
            <a:chExt cx="5044088" cy="55250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ABABFE4-F94C-70CB-33E0-7826C83B5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15"/>
            <a:stretch/>
          </p:blipFill>
          <p:spPr>
            <a:xfrm>
              <a:off x="484455" y="596152"/>
              <a:ext cx="5037253" cy="40319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F4A8E9-8198-77BD-738E-15D7F7671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9" r="1513" b="4671"/>
            <a:stretch/>
          </p:blipFill>
          <p:spPr>
            <a:xfrm>
              <a:off x="491290" y="4604664"/>
              <a:ext cx="5037253" cy="151656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42DAD2-B368-1271-3A2D-B6F49C514DFE}"/>
              </a:ext>
            </a:extLst>
          </p:cNvPr>
          <p:cNvSpPr txBox="1"/>
          <p:nvPr/>
        </p:nvSpPr>
        <p:spPr>
          <a:xfrm>
            <a:off x="7680176" y="6279047"/>
            <a:ext cx="3816424" cy="371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1032 magnets..</a:t>
            </a:r>
          </a:p>
        </p:txBody>
      </p:sp>
    </p:spTree>
    <p:extLst>
      <p:ext uri="{BB962C8B-B14F-4D97-AF65-F5344CB8AC3E}">
        <p14:creationId xmlns:p14="http://schemas.microsoft.com/office/powerpoint/2010/main" val="63296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DEE7A8F-94CF-3F42-3A52-6206415A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51" y="-99391"/>
            <a:ext cx="11713301" cy="720080"/>
          </a:xfrm>
        </p:spPr>
        <p:txBody>
          <a:bodyPr/>
          <a:lstStyle/>
          <a:p>
            <a:r>
              <a:rPr lang="en-GB" dirty="0"/>
              <a:t>Backup Slides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2A4667-65AE-73FA-AB09-6312823CABC6}"/>
              </a:ext>
            </a:extLst>
          </p:cNvPr>
          <p:cNvSpPr txBox="1"/>
          <p:nvPr/>
        </p:nvSpPr>
        <p:spPr>
          <a:xfrm>
            <a:off x="397660" y="820420"/>
            <a:ext cx="11098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err="1"/>
              <a:t>tt</a:t>
            </a:r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C2083-B0B5-0C12-7757-5BD781DE4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728" y="1728037"/>
            <a:ext cx="2682928" cy="3542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9613E3-C884-2015-35A9-1C103252FDA3}"/>
              </a:ext>
            </a:extLst>
          </p:cNvPr>
          <p:cNvCxnSpPr>
            <a:cxnSpLocks/>
          </p:cNvCxnSpPr>
          <p:nvPr/>
        </p:nvCxnSpPr>
        <p:spPr>
          <a:xfrm>
            <a:off x="8688288" y="1728037"/>
            <a:ext cx="864096" cy="548835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AC83EE-B46D-C6DE-FB4D-7B22640B3981}"/>
              </a:ext>
            </a:extLst>
          </p:cNvPr>
          <p:cNvGrpSpPr/>
          <p:nvPr/>
        </p:nvGrpSpPr>
        <p:grpSpPr>
          <a:xfrm>
            <a:off x="695400" y="1239600"/>
            <a:ext cx="8424936" cy="4378799"/>
            <a:chOff x="695400" y="1239600"/>
            <a:chExt cx="8424936" cy="437879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5A3CFF7-3002-5B92-074E-132390419C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4"/>
            <a:stretch/>
          </p:blipFill>
          <p:spPr bwMode="auto">
            <a:xfrm>
              <a:off x="695400" y="1239600"/>
              <a:ext cx="8424936" cy="437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89FB36-F4BD-3498-BA41-B32FC98E4151}"/>
                </a:ext>
              </a:extLst>
            </p:cNvPr>
            <p:cNvSpPr/>
            <p:nvPr/>
          </p:nvSpPr>
          <p:spPr>
            <a:xfrm>
              <a:off x="1127448" y="3284984"/>
              <a:ext cx="496855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997FE2B-ACF4-7E3D-9339-B8B19B7BAB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</p:spTree>
    <p:extLst>
      <p:ext uri="{BB962C8B-B14F-4D97-AF65-F5344CB8AC3E}">
        <p14:creationId xmlns:p14="http://schemas.microsoft.com/office/powerpoint/2010/main" val="3544676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DL Magnets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21</a:t>
            </a:fld>
            <a:endParaRPr lang="en-GB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64BC68D-D312-4EFC-9578-DDA95697023F}"/>
              </a:ext>
            </a:extLst>
          </p:cNvPr>
          <p:cNvGrpSpPr/>
          <p:nvPr/>
        </p:nvGrpSpPr>
        <p:grpSpPr>
          <a:xfrm>
            <a:off x="1055440" y="611182"/>
            <a:ext cx="10306081" cy="5839618"/>
            <a:chOff x="1739857" y="813443"/>
            <a:chExt cx="10306081" cy="583961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E541B61-6F36-4B73-BE5E-63D34CBD3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956" t="-407" r="1923"/>
            <a:stretch/>
          </p:blipFill>
          <p:spPr>
            <a:xfrm>
              <a:off x="8176808" y="813443"/>
              <a:ext cx="3869130" cy="327139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16A4AD5-80DD-42DD-891B-43CD99996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67" t="8792" r="5875" b="6157"/>
            <a:stretch/>
          </p:blipFill>
          <p:spPr>
            <a:xfrm>
              <a:off x="6765907" y="4576580"/>
              <a:ext cx="5280031" cy="2076481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F4832CB-C15D-4AE8-B2A5-E0DF863AB4DA}"/>
                </a:ext>
              </a:extLst>
            </p:cNvPr>
            <p:cNvGrpSpPr/>
            <p:nvPr/>
          </p:nvGrpSpPr>
          <p:grpSpPr>
            <a:xfrm>
              <a:off x="1739857" y="2228065"/>
              <a:ext cx="10285161" cy="4399252"/>
              <a:chOff x="1813288" y="-908875"/>
              <a:chExt cx="10285161" cy="4399252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9F02C01-BB31-4AC8-AE61-09D64B8989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326" t="22059" r="1340" b="3782"/>
              <a:stretch/>
            </p:blipFill>
            <p:spPr>
              <a:xfrm>
                <a:off x="1813288" y="1672711"/>
                <a:ext cx="4379413" cy="1817666"/>
              </a:xfrm>
              <a:prstGeom prst="rect">
                <a:avLst/>
              </a:prstGeom>
            </p:spPr>
          </p:pic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CBA267E-78D6-4707-A081-2D551B5241B2}"/>
                  </a:ext>
                </a:extLst>
              </p:cNvPr>
              <p:cNvGrpSpPr/>
              <p:nvPr/>
            </p:nvGrpSpPr>
            <p:grpSpPr>
              <a:xfrm>
                <a:off x="2399648" y="-908875"/>
                <a:ext cx="9698801" cy="3626419"/>
                <a:chOff x="2690948" y="-862699"/>
                <a:chExt cx="9698801" cy="3626419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E6A3525-2463-4EE2-B434-ADAFEAB89F64}"/>
                    </a:ext>
                  </a:extLst>
                </p:cNvPr>
                <p:cNvGrpSpPr/>
                <p:nvPr/>
              </p:nvGrpSpPr>
              <p:grpSpPr>
                <a:xfrm>
                  <a:off x="2875126" y="-862699"/>
                  <a:ext cx="9514623" cy="3563688"/>
                  <a:chOff x="978262" y="2725350"/>
                  <a:chExt cx="9514623" cy="3563688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3CCAA55-3F6D-4E5B-8D62-95BFECBC65CA}"/>
                      </a:ext>
                    </a:extLst>
                  </p:cNvPr>
                  <p:cNvSpPr txBox="1"/>
                  <p:nvPr/>
                </p:nvSpPr>
                <p:spPr>
                  <a:xfrm>
                    <a:off x="6417176" y="4387952"/>
                    <a:ext cx="1623575" cy="36933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/>
                      <a:t>Thermal shunts</a:t>
                    </a:r>
                  </a:p>
                </p:txBody>
              </p: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0794B775-AF4F-4374-9A9D-3E43BB60805E}"/>
                      </a:ext>
                    </a:extLst>
                  </p:cNvPr>
                  <p:cNvCxnSpPr>
                    <a:cxnSpLocks/>
                    <a:stCxn id="30" idx="1"/>
                    <a:endCxn id="12" idx="3"/>
                  </p:cNvCxnSpPr>
                  <p:nvPr/>
                </p:nvCxnSpPr>
                <p:spPr>
                  <a:xfrm flipH="1">
                    <a:off x="2210846" y="4572618"/>
                    <a:ext cx="4206330" cy="1604340"/>
                  </a:xfrm>
                  <a:prstGeom prst="straightConnector1">
                    <a:avLst/>
                  </a:prstGeom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21C0483A-390E-4851-8A62-44A7B29F73A1}"/>
                      </a:ext>
                    </a:extLst>
                  </p:cNvPr>
                  <p:cNvCxnSpPr>
                    <a:cxnSpLocks/>
                    <a:stCxn id="38" idx="1"/>
                    <a:endCxn id="34" idx="3"/>
                  </p:cNvCxnSpPr>
                  <p:nvPr/>
                </p:nvCxnSpPr>
                <p:spPr>
                  <a:xfrm flipH="1">
                    <a:off x="2210847" y="4609907"/>
                    <a:ext cx="6445833" cy="1679131"/>
                  </a:xfrm>
                  <a:prstGeom prst="straightConnector1">
                    <a:avLst/>
                  </a:prstGeom>
                  <a:ln w="9525" cap="flat" cmpd="sng" algn="ctr">
                    <a:solidFill>
                      <a:srgbClr val="00206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5D9851B0-D578-45BF-AFAB-6174AEA8640B}"/>
                      </a:ext>
                    </a:extLst>
                  </p:cNvPr>
                  <p:cNvSpPr txBox="1"/>
                  <p:nvPr/>
                </p:nvSpPr>
                <p:spPr>
                  <a:xfrm>
                    <a:off x="8656680" y="4425241"/>
                    <a:ext cx="1836205" cy="369332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00206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/>
                      <a:t>Magnetic shunts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28717A6B-42D7-4CB7-97EF-84C16438F9B2}"/>
                      </a:ext>
                    </a:extLst>
                  </p:cNvPr>
                  <p:cNvSpPr txBox="1"/>
                  <p:nvPr/>
                </p:nvSpPr>
                <p:spPr>
                  <a:xfrm>
                    <a:off x="978262" y="2725350"/>
                    <a:ext cx="2143720" cy="92333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00206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dirty="0"/>
                      <a:t>All Shunts are placed both sides, only on top of PM blocks</a:t>
                    </a:r>
                  </a:p>
                </p:txBody>
              </p:sp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0EBB1B0-40B0-4712-8DE6-C0BE2A42B087}"/>
                    </a:ext>
                  </a:extLst>
                </p:cNvPr>
                <p:cNvSpPr/>
                <p:nvPr/>
              </p:nvSpPr>
              <p:spPr>
                <a:xfrm>
                  <a:off x="2690948" y="2539560"/>
                  <a:ext cx="1416762" cy="98698"/>
                </a:xfrm>
                <a:prstGeom prst="rect">
                  <a:avLst/>
                </a:prstGeom>
                <a:noFill/>
                <a:ln w="3175">
                  <a:solidFill>
                    <a:srgbClr val="FF0000"/>
                  </a:solidFill>
                  <a:extLst>
                    <a:ext uri="{C807C97D-BFC1-408E-A445-0C87EB9F89A2}">
                      <ask:lineSketchStyleProps xmlns:ask="http://schemas.microsoft.com/office/drawing/2018/sketchyshapes" sd="3597573597">
                        <a:custGeom>
                          <a:avLst/>
                          <a:gdLst>
                            <a:gd name="connsiteX0" fmla="*/ 0 w 1551567"/>
                            <a:gd name="connsiteY0" fmla="*/ 0 h 105380"/>
                            <a:gd name="connsiteX1" fmla="*/ 486158 w 1551567"/>
                            <a:gd name="connsiteY1" fmla="*/ 0 h 105380"/>
                            <a:gd name="connsiteX2" fmla="*/ 1018862 w 1551567"/>
                            <a:gd name="connsiteY2" fmla="*/ 0 h 105380"/>
                            <a:gd name="connsiteX3" fmla="*/ 1551567 w 1551567"/>
                            <a:gd name="connsiteY3" fmla="*/ 0 h 105380"/>
                            <a:gd name="connsiteX4" fmla="*/ 1551567 w 1551567"/>
                            <a:gd name="connsiteY4" fmla="*/ 105380 h 105380"/>
                            <a:gd name="connsiteX5" fmla="*/ 1003347 w 1551567"/>
                            <a:gd name="connsiteY5" fmla="*/ 105380 h 105380"/>
                            <a:gd name="connsiteX6" fmla="*/ 470642 w 1551567"/>
                            <a:gd name="connsiteY6" fmla="*/ 105380 h 105380"/>
                            <a:gd name="connsiteX7" fmla="*/ 0 w 1551567"/>
                            <a:gd name="connsiteY7" fmla="*/ 105380 h 105380"/>
                            <a:gd name="connsiteX8" fmla="*/ 0 w 1551567"/>
                            <a:gd name="connsiteY8" fmla="*/ 0 h 10538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51567" h="105380" extrusionOk="0">
                              <a:moveTo>
                                <a:pt x="0" y="0"/>
                              </a:moveTo>
                              <a:cubicBezTo>
                                <a:pt x="231688" y="-11262"/>
                                <a:pt x="333429" y="-5923"/>
                                <a:pt x="486158" y="0"/>
                              </a:cubicBezTo>
                              <a:cubicBezTo>
                                <a:pt x="638887" y="5923"/>
                                <a:pt x="836986" y="20372"/>
                                <a:pt x="1018862" y="0"/>
                              </a:cubicBezTo>
                              <a:cubicBezTo>
                                <a:pt x="1200738" y="-20372"/>
                                <a:pt x="1308578" y="-20300"/>
                                <a:pt x="1551567" y="0"/>
                              </a:cubicBezTo>
                              <a:cubicBezTo>
                                <a:pt x="1546630" y="46969"/>
                                <a:pt x="1547253" y="69461"/>
                                <a:pt x="1551567" y="105380"/>
                              </a:cubicBezTo>
                              <a:cubicBezTo>
                                <a:pt x="1308599" y="94264"/>
                                <a:pt x="1135044" y="109584"/>
                                <a:pt x="1003347" y="105380"/>
                              </a:cubicBezTo>
                              <a:cubicBezTo>
                                <a:pt x="871650" y="101176"/>
                                <a:pt x="673188" y="115542"/>
                                <a:pt x="470642" y="105380"/>
                              </a:cubicBezTo>
                              <a:cubicBezTo>
                                <a:pt x="268097" y="95218"/>
                                <a:pt x="106807" y="127825"/>
                                <a:pt x="0" y="105380"/>
                              </a:cubicBezTo>
                              <a:cubicBezTo>
                                <a:pt x="-1393" y="77077"/>
                                <a:pt x="3267" y="3812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982E247-2062-459B-BC61-217573FC67F2}"/>
                    </a:ext>
                  </a:extLst>
                </p:cNvPr>
                <p:cNvSpPr/>
                <p:nvPr/>
              </p:nvSpPr>
              <p:spPr>
                <a:xfrm>
                  <a:off x="2690949" y="2638258"/>
                  <a:ext cx="1416762" cy="125462"/>
                </a:xfrm>
                <a:prstGeom prst="rect">
                  <a:avLst/>
                </a:prstGeom>
                <a:noFill/>
                <a:ln w="31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597573597">
                        <a:custGeom>
                          <a:avLst/>
                          <a:gdLst>
                            <a:gd name="connsiteX0" fmla="*/ 0 w 1551567"/>
                            <a:gd name="connsiteY0" fmla="*/ 0 h 117642"/>
                            <a:gd name="connsiteX1" fmla="*/ 486158 w 1551567"/>
                            <a:gd name="connsiteY1" fmla="*/ 0 h 117642"/>
                            <a:gd name="connsiteX2" fmla="*/ 1018862 w 1551567"/>
                            <a:gd name="connsiteY2" fmla="*/ 0 h 117642"/>
                            <a:gd name="connsiteX3" fmla="*/ 1551567 w 1551567"/>
                            <a:gd name="connsiteY3" fmla="*/ 0 h 117642"/>
                            <a:gd name="connsiteX4" fmla="*/ 1551567 w 1551567"/>
                            <a:gd name="connsiteY4" fmla="*/ 117642 h 117642"/>
                            <a:gd name="connsiteX5" fmla="*/ 1003347 w 1551567"/>
                            <a:gd name="connsiteY5" fmla="*/ 117642 h 117642"/>
                            <a:gd name="connsiteX6" fmla="*/ 470642 w 1551567"/>
                            <a:gd name="connsiteY6" fmla="*/ 117642 h 117642"/>
                            <a:gd name="connsiteX7" fmla="*/ 0 w 1551567"/>
                            <a:gd name="connsiteY7" fmla="*/ 117642 h 117642"/>
                            <a:gd name="connsiteX8" fmla="*/ 0 w 1551567"/>
                            <a:gd name="connsiteY8" fmla="*/ 0 h 1176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1551567" h="117642" extrusionOk="0">
                              <a:moveTo>
                                <a:pt x="0" y="0"/>
                              </a:moveTo>
                              <a:cubicBezTo>
                                <a:pt x="231688" y="-11262"/>
                                <a:pt x="333429" y="-5923"/>
                                <a:pt x="486158" y="0"/>
                              </a:cubicBezTo>
                              <a:cubicBezTo>
                                <a:pt x="638887" y="5923"/>
                                <a:pt x="836986" y="20372"/>
                                <a:pt x="1018862" y="0"/>
                              </a:cubicBezTo>
                              <a:cubicBezTo>
                                <a:pt x="1200738" y="-20372"/>
                                <a:pt x="1308578" y="-20300"/>
                                <a:pt x="1551567" y="0"/>
                              </a:cubicBezTo>
                              <a:cubicBezTo>
                                <a:pt x="1546164" y="56595"/>
                                <a:pt x="1551278" y="83175"/>
                                <a:pt x="1551567" y="117642"/>
                              </a:cubicBezTo>
                              <a:cubicBezTo>
                                <a:pt x="1308599" y="106526"/>
                                <a:pt x="1135044" y="121846"/>
                                <a:pt x="1003347" y="117642"/>
                              </a:cubicBezTo>
                              <a:cubicBezTo>
                                <a:pt x="871650" y="113438"/>
                                <a:pt x="673188" y="127804"/>
                                <a:pt x="470642" y="117642"/>
                              </a:cubicBezTo>
                              <a:cubicBezTo>
                                <a:pt x="268097" y="107480"/>
                                <a:pt x="106807" y="140087"/>
                                <a:pt x="0" y="117642"/>
                              </a:cubicBezTo>
                              <a:cubicBezTo>
                                <a:pt x="747" y="86363"/>
                                <a:pt x="-3281" y="3342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Non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CCA35-2722-75CF-7516-4C7FADE298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</p:spTree>
    <p:extLst>
      <p:ext uri="{BB962C8B-B14F-4D97-AF65-F5344CB8AC3E}">
        <p14:creationId xmlns:p14="http://schemas.microsoft.com/office/powerpoint/2010/main" val="2534529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DL Magnets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9B7F7-93C1-4005-A137-67D00AA374FB}"/>
              </a:ext>
            </a:extLst>
          </p:cNvPr>
          <p:cNvSpPr txBox="1"/>
          <p:nvPr/>
        </p:nvSpPr>
        <p:spPr>
          <a:xfrm>
            <a:off x="479976" y="977440"/>
            <a:ext cx="51709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Design Parameters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Magnet gap: 25 mm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Magnetic Field:</a:t>
            </a:r>
          </a:p>
          <a:p>
            <a:r>
              <a:rPr lang="en-GB" dirty="0"/>
              <a:t>DL2/3: 0.33-0.75 T</a:t>
            </a:r>
          </a:p>
          <a:p>
            <a:r>
              <a:rPr lang="en-GB" dirty="0"/>
              <a:t>DL1/4: 0.33-0.83 T</a:t>
            </a:r>
          </a:p>
          <a:p>
            <a:r>
              <a:rPr lang="en-GB" b="1" dirty="0"/>
              <a:t>Yoke and Assembly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The magnet end-tuners added, in simulation the perform very well (1.5% tuning range)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Its performance is planned to validate in prototype DL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First and last modules length shortened (by 3 mm) to reach the required field integral.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Total Iron yoke weight ~385 kg</a:t>
            </a:r>
          </a:p>
          <a:p>
            <a:r>
              <a:rPr lang="en-GB" b="1" dirty="0"/>
              <a:t>PM Blocks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Material: Sm</a:t>
            </a:r>
            <a:r>
              <a:rPr lang="en-GB" baseline="-25000" dirty="0"/>
              <a:t>2</a:t>
            </a:r>
            <a:r>
              <a:rPr lang="en-GB" dirty="0"/>
              <a:t>Co</a:t>
            </a:r>
            <a:r>
              <a:rPr lang="en-GB" baseline="-25000" dirty="0"/>
              <a:t>17 </a:t>
            </a:r>
            <a:endParaRPr lang="en-GB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Full(quarter) block size: 35(8.75)x70x30 mm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³</a:t>
            </a:r>
            <a:endParaRPr lang="en-GB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GB" dirty="0"/>
              <a:t>104 blocks (2 types)per magnet (~ 49 kg)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1EABC5-A8AC-45CA-AC0F-BF8952756497}"/>
              </a:ext>
            </a:extLst>
          </p:cNvPr>
          <p:cNvGrpSpPr/>
          <p:nvPr/>
        </p:nvGrpSpPr>
        <p:grpSpPr>
          <a:xfrm>
            <a:off x="6312024" y="854710"/>
            <a:ext cx="5400000" cy="4924044"/>
            <a:chOff x="6096000" y="1035728"/>
            <a:chExt cx="5400000" cy="49240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ECAC13-E9A9-44FD-8736-E5867FCA1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304322"/>
              <a:ext cx="5400000" cy="22336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AEFA89-E90B-4FFA-B142-51FDCC7E9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3726083"/>
              <a:ext cx="5400000" cy="22336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9A4111-2576-4DA3-A1AF-1E4D3E6FD809}"/>
                </a:ext>
              </a:extLst>
            </p:cNvPr>
            <p:cNvSpPr txBox="1"/>
            <p:nvPr/>
          </p:nvSpPr>
          <p:spPr>
            <a:xfrm>
              <a:off x="7859896" y="1035728"/>
              <a:ext cx="187220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DL2 and DL3</a:t>
              </a:r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endParaRPr lang="en-GB" dirty="0"/>
            </a:p>
            <a:p>
              <a:pPr algn="ctr"/>
              <a:r>
                <a:rPr lang="en-GB" dirty="0"/>
                <a:t>DL1 and DL4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23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DL Magnets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C659B-B4DE-4139-B4FB-DB5ABFC0871B}"/>
              </a:ext>
            </a:extLst>
          </p:cNvPr>
          <p:cNvSpPr txBox="1"/>
          <p:nvPr/>
        </p:nvSpPr>
        <p:spPr>
          <a:xfrm>
            <a:off x="659396" y="670385"/>
            <a:ext cx="1087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/>
              <a:t>Thermal shunt performance and end tuners to correct the field integral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A8F575-CC4C-489B-B541-43ABEAB0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1" y="1629000"/>
            <a:ext cx="5509091" cy="36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D1F297-7805-4B1C-8F57-8738A8F5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957" y="1629000"/>
            <a:ext cx="550363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4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DL Magnets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C659B-B4DE-4139-B4FB-DB5ABFC0871B}"/>
              </a:ext>
            </a:extLst>
          </p:cNvPr>
          <p:cNvSpPr txBox="1"/>
          <p:nvPr/>
        </p:nvSpPr>
        <p:spPr>
          <a:xfrm>
            <a:off x="659396" y="670385"/>
            <a:ext cx="1087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/>
              <a:t>Multipoles along the trajectory and along the magnet axis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D1AAE8-9425-44CB-8B04-4C260077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970" y="1247709"/>
            <a:ext cx="8086059" cy="43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95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2BF04CE1-F43C-4239-B70E-4A32A1C19B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9" t="9188" r="22276" b="12834"/>
          <a:stretch/>
        </p:blipFill>
        <p:spPr>
          <a:xfrm>
            <a:off x="172119" y="2151985"/>
            <a:ext cx="4501988" cy="393124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DL Magnet prototype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C659B-B4DE-4139-B4FB-DB5ABFC0871B}"/>
              </a:ext>
            </a:extLst>
          </p:cNvPr>
          <p:cNvSpPr txBox="1"/>
          <p:nvPr/>
        </p:nvSpPr>
        <p:spPr>
          <a:xfrm>
            <a:off x="543059" y="1052736"/>
            <a:ext cx="3780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Some parts delivered and some being delivered before Christmas</a:t>
            </a:r>
          </a:p>
          <a:p>
            <a:endParaRPr lang="en-GB" sz="2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BC6DBB-BDD4-4ADD-99FF-4A7F27BD8C86}"/>
              </a:ext>
            </a:extLst>
          </p:cNvPr>
          <p:cNvGrpSpPr/>
          <p:nvPr/>
        </p:nvGrpSpPr>
        <p:grpSpPr>
          <a:xfrm>
            <a:off x="4698570" y="919760"/>
            <a:ext cx="7335139" cy="4757081"/>
            <a:chOff x="119336" y="1120191"/>
            <a:chExt cx="7335139" cy="4757081"/>
          </a:xfrm>
        </p:grpSpPr>
        <p:pic>
          <p:nvPicPr>
            <p:cNvPr id="9" name="Picture 8" descr="A picture containing indoor, device, miller, stacked&#10;&#10;Description automatically generated">
              <a:extLst>
                <a:ext uri="{FF2B5EF4-FFF2-40B4-BE49-F238E27FC236}">
                  <a16:creationId xmlns:a16="http://schemas.microsoft.com/office/drawing/2014/main" id="{86EAF8B3-65FC-49C7-A905-1F943F2E0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16333" r="12201" b="3802"/>
            <a:stretch/>
          </p:blipFill>
          <p:spPr>
            <a:xfrm>
              <a:off x="119336" y="1120192"/>
              <a:ext cx="3240000" cy="2464449"/>
            </a:xfrm>
            <a:prstGeom prst="rect">
              <a:avLst/>
            </a:prstGeom>
          </p:spPr>
        </p:pic>
        <p:pic>
          <p:nvPicPr>
            <p:cNvPr id="12" name="Picture 11" descr="A picture containing device, miller&#10;&#10;Description automatically generated">
              <a:extLst>
                <a:ext uri="{FF2B5EF4-FFF2-40B4-BE49-F238E27FC236}">
                  <a16:creationId xmlns:a16="http://schemas.microsoft.com/office/drawing/2014/main" id="{6B4D3226-9054-4ACA-8C67-3F2585E12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4" t="25126" r="20075" b="14300"/>
            <a:stretch/>
          </p:blipFill>
          <p:spPr>
            <a:xfrm>
              <a:off x="119336" y="3625271"/>
              <a:ext cx="3240000" cy="2252001"/>
            </a:xfrm>
            <a:prstGeom prst="rect">
              <a:avLst/>
            </a:prstGeom>
          </p:spPr>
        </p:pic>
        <p:pic>
          <p:nvPicPr>
            <p:cNvPr id="14" name="Picture 13" descr="A picture containing container, box, stack&#10;&#10;Description automatically generated">
              <a:extLst>
                <a:ext uri="{FF2B5EF4-FFF2-40B4-BE49-F238E27FC236}">
                  <a16:creationId xmlns:a16="http://schemas.microsoft.com/office/drawing/2014/main" id="{0FD50EE6-5A69-4352-BB97-2CBEA23CF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t="19496" r="14601" b="14029"/>
            <a:stretch/>
          </p:blipFill>
          <p:spPr>
            <a:xfrm>
              <a:off x="3494475" y="1120191"/>
              <a:ext cx="3960000" cy="473032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F13EA43-50CA-4428-B21B-AA8AA782A47C}"/>
              </a:ext>
            </a:extLst>
          </p:cNvPr>
          <p:cNvSpPr txBox="1"/>
          <p:nvPr/>
        </p:nvSpPr>
        <p:spPr>
          <a:xfrm>
            <a:off x="8472264" y="16534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PM Blocks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D24026-98A5-4424-A5DE-75DE2D0B745E}"/>
              </a:ext>
            </a:extLst>
          </p:cNvPr>
          <p:cNvSpPr txBox="1"/>
          <p:nvPr/>
        </p:nvSpPr>
        <p:spPr>
          <a:xfrm>
            <a:off x="4710768" y="2994170"/>
            <a:ext cx="16290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Insertion tool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A91DC-EEEE-444A-A4D3-9F4E75D0D75B}"/>
              </a:ext>
            </a:extLst>
          </p:cNvPr>
          <p:cNvSpPr txBox="1"/>
          <p:nvPr/>
        </p:nvSpPr>
        <p:spPr>
          <a:xfrm>
            <a:off x="4721500" y="5253245"/>
            <a:ext cx="22221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DL magnet support</a:t>
            </a:r>
          </a:p>
        </p:txBody>
      </p:sp>
    </p:spTree>
    <p:extLst>
      <p:ext uri="{BB962C8B-B14F-4D97-AF65-F5344CB8AC3E}">
        <p14:creationId xmlns:p14="http://schemas.microsoft.com/office/powerpoint/2010/main" val="3028047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DQ Magnet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97782D2D-F4E8-4C60-96C7-4A58ED0A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1698" y="6077344"/>
            <a:ext cx="629471" cy="286764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ABD97-8C73-451B-81DB-9B8CDE3ED036}"/>
              </a:ext>
            </a:extLst>
          </p:cNvPr>
          <p:cNvSpPr txBox="1"/>
          <p:nvPr/>
        </p:nvSpPr>
        <p:spPr>
          <a:xfrm>
            <a:off x="623393" y="620689"/>
            <a:ext cx="61922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Field Quality @ 10 mm :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B/B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≤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5.0E-03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Lowering the weight and power to minimum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Straight yoke and bent pole tips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Max deformation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≤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5 um (using aluminium spacers)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eff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for B and G is different (G is shorter), hence local G’s slightly increased to compensate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B and G are capable of tuning independently, while a relatively large sextupole error appeared as soon as the nominal set point is left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22499-D183-4B05-8C82-625D4CA47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898819"/>
            <a:ext cx="5638404" cy="3201808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0A5F92-E4F1-4CB0-BBDC-0FDA1D66D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C8F9A7-6498-4AB3-BDB0-59A7BC280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637"/>
          <a:stretch/>
        </p:blipFill>
        <p:spPr>
          <a:xfrm>
            <a:off x="6460548" y="1359697"/>
            <a:ext cx="5108059" cy="453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DQ Magnet</a:t>
            </a:r>
          </a:p>
        </p:txBody>
      </p:sp>
      <p:sp>
        <p:nvSpPr>
          <p:cNvPr id="54" name="Slide Number Placeholder 4">
            <a:extLst>
              <a:ext uri="{FF2B5EF4-FFF2-40B4-BE49-F238E27FC236}">
                <a16:creationId xmlns:a16="http://schemas.microsoft.com/office/drawing/2014/main" id="{97782D2D-F4E8-4C60-96C7-4A58ED0A5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1698" y="6077344"/>
            <a:ext cx="629471" cy="286764"/>
          </a:xfrm>
        </p:spPr>
        <p:txBody>
          <a:bodyPr/>
          <a:lstStyle/>
          <a:p>
            <a:fld id="{58EEFB2D-35A7-4BFF-A166-F5B8E811460E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BABD97-8C73-451B-81DB-9B8CDE3ED036}"/>
              </a:ext>
            </a:extLst>
          </p:cNvPr>
          <p:cNvSpPr txBox="1"/>
          <p:nvPr/>
        </p:nvSpPr>
        <p:spPr>
          <a:xfrm>
            <a:off x="623393" y="620689"/>
            <a:ext cx="6192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/>
              <a:t>Multipole errors at 10 mm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0A5F92-E4F1-4CB0-BBDC-0FDA1D66D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294077-8723-4B42-92EA-8675A208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9" y="1777127"/>
            <a:ext cx="11516342" cy="3542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25C147-4941-4E5E-8AAE-6F575F73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32" y="1777127"/>
            <a:ext cx="11528535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8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0181A1-137C-4F3A-A8AE-0AB7A21B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DQ Magnet prototype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2BCA-9FA8-4C11-910E-D64BED1A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FB2D-35A7-4BFF-A166-F5B8E811460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C69E46E-F508-4640-B511-3CCF66E39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351" y="6475648"/>
            <a:ext cx="940904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A. Shahveh, 2nd PerMaLIC Workshop, Nov. 3rd-4th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C659B-B4DE-4139-B4FB-DB5ABFC0871B}"/>
              </a:ext>
            </a:extLst>
          </p:cNvPr>
          <p:cNvSpPr txBox="1"/>
          <p:nvPr/>
        </p:nvSpPr>
        <p:spPr>
          <a:xfrm>
            <a:off x="245258" y="661776"/>
            <a:ext cx="49866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/>
              <a:t>The first prototype has been built and delivered to Diamond in January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/>
              <a:t>Stretched wire measurements done, a good agreement between model field and measurements is seen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/>
              <a:t>Hall probe measurements planned to be taken for establishing a better relationship between straight field integral and field integral along the trajectory</a:t>
            </a:r>
          </a:p>
        </p:txBody>
      </p:sp>
      <p:pic>
        <p:nvPicPr>
          <p:cNvPr id="7" name="Picture 6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95F77CEF-035B-40A3-9F8D-54DBAF5C9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/>
          <a:stretch/>
        </p:blipFill>
        <p:spPr>
          <a:xfrm>
            <a:off x="8995049" y="714923"/>
            <a:ext cx="3020748" cy="2520000"/>
          </a:xfrm>
          <a:prstGeom prst="rect">
            <a:avLst/>
          </a:prstGeom>
        </p:spPr>
      </p:pic>
      <p:pic>
        <p:nvPicPr>
          <p:cNvPr id="10" name="Picture 9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0F19AC6C-E32D-4D0E-B68C-EF00DE1F6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4" b="19930"/>
          <a:stretch/>
        </p:blipFill>
        <p:spPr>
          <a:xfrm>
            <a:off x="8995049" y="3329157"/>
            <a:ext cx="3020748" cy="2520000"/>
          </a:xfrm>
          <a:prstGeom prst="rect">
            <a:avLst/>
          </a:prstGeom>
        </p:spPr>
      </p:pic>
      <p:pic>
        <p:nvPicPr>
          <p:cNvPr id="12" name="Picture 11" descr="A picture containing indoor, equipment&#10;&#10;Description automatically generated">
            <a:extLst>
              <a:ext uri="{FF2B5EF4-FFF2-40B4-BE49-F238E27FC236}">
                <a16:creationId xmlns:a16="http://schemas.microsoft.com/office/drawing/2014/main" id="{E081864F-AAF1-4903-B600-8116546451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>
            <a:off x="5386915" y="722868"/>
            <a:ext cx="3537117" cy="51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40360"/>
      </p:ext>
    </p:extLst>
  </p:cSld>
  <p:clrMapOvr>
    <a:masterClrMapping/>
  </p:clrMapOvr>
</p:sld>
</file>

<file path=ppt/theme/theme1.xml><?xml version="1.0" encoding="utf-8"?>
<a:theme xmlns:a="http://schemas.openxmlformats.org/drawingml/2006/main" name="DDBA_slides_templat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DDBA_slides_template3</Template>
  <TotalTime>9282</TotalTime>
  <Words>961</Words>
  <Application>Microsoft Office PowerPoint</Application>
  <PresentationFormat>Widescreen</PresentationFormat>
  <Paragraphs>150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Comic Sans MS</vt:lpstr>
      <vt:lpstr>Times</vt:lpstr>
      <vt:lpstr>Wingdings</vt:lpstr>
      <vt:lpstr>DDBA_slides_template3</vt:lpstr>
      <vt:lpstr>Diamond-II Magnets</vt:lpstr>
      <vt:lpstr>Diamond-II magnets</vt:lpstr>
      <vt:lpstr>DL Magnets</vt:lpstr>
      <vt:lpstr>DL Magnets</vt:lpstr>
      <vt:lpstr>DL Magnets</vt:lpstr>
      <vt:lpstr>DL Magnet prototype</vt:lpstr>
      <vt:lpstr>DQ Magnet</vt:lpstr>
      <vt:lpstr>DQ Magnet</vt:lpstr>
      <vt:lpstr>DQ Magnet prototype</vt:lpstr>
      <vt:lpstr>DQ Magnets</vt:lpstr>
      <vt:lpstr>Quadrupoles</vt:lpstr>
      <vt:lpstr>Quadrupoles</vt:lpstr>
      <vt:lpstr>Anti-bend Quadrupoles</vt:lpstr>
      <vt:lpstr>Anti-bend Quadrupoles</vt:lpstr>
      <vt:lpstr>Sextupoles</vt:lpstr>
      <vt:lpstr>Octupoles</vt:lpstr>
      <vt:lpstr>Correctors</vt:lpstr>
      <vt:lpstr>Summary</vt:lpstr>
      <vt:lpstr>PowerPoint Presentation</vt:lpstr>
      <vt:lpstr>Backup Slides</vt:lpstr>
      <vt:lpstr>DL Magnets</vt:lpstr>
    </vt:vector>
  </TitlesOfParts>
  <Company>Authorised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Guenther Rehm</dc:creator>
  <cp:lastModifiedBy>Shahveh, Abolfazl (DLSLtd,RAL,TEC)</cp:lastModifiedBy>
  <cp:revision>396</cp:revision>
  <dcterms:created xsi:type="dcterms:W3CDTF">2013-11-19T11:09:08Z</dcterms:created>
  <dcterms:modified xsi:type="dcterms:W3CDTF">2022-11-03T16:59:20Z</dcterms:modified>
</cp:coreProperties>
</file>