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44"/>
  </p:notesMasterIdLst>
  <p:handoutMasterIdLst>
    <p:handoutMasterId r:id="rId45"/>
  </p:handoutMasterIdLst>
  <p:sldIdLst>
    <p:sldId id="256" r:id="rId3"/>
    <p:sldId id="4841" r:id="rId4"/>
    <p:sldId id="4811" r:id="rId5"/>
    <p:sldId id="531" r:id="rId6"/>
    <p:sldId id="268" r:id="rId7"/>
    <p:sldId id="286" r:id="rId8"/>
    <p:sldId id="288" r:id="rId9"/>
    <p:sldId id="755" r:id="rId10"/>
    <p:sldId id="823" r:id="rId11"/>
    <p:sldId id="841" r:id="rId12"/>
    <p:sldId id="4815" r:id="rId13"/>
    <p:sldId id="1123" r:id="rId14"/>
    <p:sldId id="4836" r:id="rId15"/>
    <p:sldId id="300" r:id="rId16"/>
    <p:sldId id="302" r:id="rId17"/>
    <p:sldId id="4810" r:id="rId18"/>
    <p:sldId id="4807" r:id="rId19"/>
    <p:sldId id="4838" r:id="rId20"/>
    <p:sldId id="338" r:id="rId21"/>
    <p:sldId id="824" r:id="rId22"/>
    <p:sldId id="4800" r:id="rId23"/>
    <p:sldId id="296" r:id="rId24"/>
    <p:sldId id="837" r:id="rId25"/>
    <p:sldId id="814" r:id="rId26"/>
    <p:sldId id="4840" r:id="rId27"/>
    <p:sldId id="844" r:id="rId28"/>
    <p:sldId id="4834" r:id="rId29"/>
    <p:sldId id="863" r:id="rId30"/>
    <p:sldId id="295" r:id="rId31"/>
    <p:sldId id="4798" r:id="rId32"/>
    <p:sldId id="4787" r:id="rId33"/>
    <p:sldId id="4793" r:id="rId34"/>
    <p:sldId id="4791" r:id="rId35"/>
    <p:sldId id="4835" r:id="rId36"/>
    <p:sldId id="311" r:id="rId37"/>
    <p:sldId id="305" r:id="rId38"/>
    <p:sldId id="803" r:id="rId39"/>
    <p:sldId id="4802" r:id="rId40"/>
    <p:sldId id="4806" r:id="rId41"/>
    <p:sldId id="4774" r:id="rId42"/>
    <p:sldId id="4801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F82"/>
    <a:srgbClr val="009999"/>
    <a:srgbClr val="0066FF"/>
    <a:srgbClr val="BA7212"/>
    <a:srgbClr val="E98F17"/>
    <a:srgbClr val="D1FFF0"/>
    <a:srgbClr val="89FFD8"/>
    <a:srgbClr val="007033"/>
    <a:srgbClr val="009A46"/>
    <a:srgbClr val="F57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9"/>
    <p:restoredTop sz="96327"/>
  </p:normalViewPr>
  <p:slideViewPr>
    <p:cSldViewPr snapToGrid="0" snapToObjects="1">
      <p:cViewPr varScale="1">
        <p:scale>
          <a:sx n="100" d="100"/>
          <a:sy n="100" d="100"/>
        </p:scale>
        <p:origin x="437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504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08/09/2022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08-Sep-22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79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68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7349"/>
            <a:ext cx="9427028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 Biscari - Towards ALBA II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54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Biscari - Towards ALBA II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4C0B-8DBA-40D8-9D89-11D83A5B8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0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C. Biscari - Towards ALBA II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350" y="836712"/>
            <a:ext cx="11713301" cy="5688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39350" y="-99391"/>
            <a:ext cx="11713301" cy="63094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93409" y="6550191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434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3094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65100" y="6504666"/>
            <a:ext cx="2743200" cy="23222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446771" y="6492875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443F-E7D3-4212-BF9D-487D47CA621F}" type="slidenum">
              <a:rPr lang="en-GB" altLang="en-US"/>
              <a:pPr>
                <a:defRPr/>
              </a:pPr>
              <a:t>‹#›</a:t>
            </a:fld>
            <a:r>
              <a:rPr lang="en-GB" altLang="en-US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944680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4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9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393CF724-F9E0-44B8-95BD-D38D8B22F53D}" type="slidenum">
              <a:rPr lang="en-US" sz="1350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0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702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49364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C. Biscari - Towards ALBA II</a:t>
            </a:r>
            <a:endParaRPr lang="es-E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C59D5F5-F71F-4C25-B614-6CA6666B67D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786813" y="6550223"/>
            <a:ext cx="2566987" cy="30777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smtClean="0">
                <a:latin typeface="+mn-lt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SAC 33</a:t>
            </a:r>
          </a:p>
        </p:txBody>
      </p:sp>
    </p:spTree>
    <p:extLst>
      <p:ext uri="{BB962C8B-B14F-4D97-AF65-F5344CB8AC3E}">
        <p14:creationId xmlns:p14="http://schemas.microsoft.com/office/powerpoint/2010/main" val="48839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5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60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100" i="1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588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54660"/>
            <a:ext cx="10515600" cy="906915"/>
          </a:xfrm>
        </p:spPr>
        <p:txBody>
          <a:bodyPr anchor="t">
            <a:normAutofit/>
          </a:bodyPr>
          <a:lstStyle>
            <a:lvl1pPr>
              <a:defRPr sz="3733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178551"/>
            <a:ext cx="10515600" cy="41973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447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57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446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379200" y="655022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400" smtClean="0"/>
              <a:pPr algn="r"/>
              <a:t>‹#›</a:t>
            </a:fld>
            <a:endParaRPr lang="es-ES" sz="140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C. Biscari - Towards ALBA II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03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4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w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9B6E8-5416-4965-8A65-20D995138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Biscari - Towards ALBA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62" r:id="rId7"/>
    <p:sldLayoutId id="2147483664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2" r:id="rId18"/>
    <p:sldLayoutId id="2147483705" r:id="rId19"/>
    <p:sldLayoutId id="2147483706" r:id="rId20"/>
    <p:sldLayoutId id="2147483707" r:id="rId21"/>
    <p:sldLayoutId id="2147483708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Biscari - Towards ALBA II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0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lls.es/e/workshop-APXPS" TargetMode="External"/><Relationship Id="rId3" Type="http://schemas.openxmlformats.org/officeDocument/2006/relationships/hyperlink" Target="https://indico.cells.es/e/ALBAII/workshop-2D-materials" TargetMode="External"/><Relationship Id="rId7" Type="http://schemas.openxmlformats.org/officeDocument/2006/relationships/hyperlink" Target="https://indico.cells.es/e/ALBAII/workshop-catalysis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.cells.es/e/ALBAII/workshop-peem" TargetMode="External"/><Relationship Id="rId5" Type="http://schemas.openxmlformats.org/officeDocument/2006/relationships/hyperlink" Target="https://indico.cells.es/e/ALBAII/workshop-time-resolved-Xray-science" TargetMode="External"/><Relationship Id="rId10" Type="http://schemas.openxmlformats.org/officeDocument/2006/relationships/hyperlink" Target="https://indico.cells.es/event/822" TargetMode="External"/><Relationship Id="rId4" Type="http://schemas.openxmlformats.org/officeDocument/2006/relationships/hyperlink" Target="http://indico.cells.es/e/ALBAII/workshop-spintronics" TargetMode="External"/><Relationship Id="rId9" Type="http://schemas.openxmlformats.org/officeDocument/2006/relationships/hyperlink" Target="https://indico.cells.es/event/620/overview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7199447" y="5035073"/>
            <a:ext cx="3567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>
                <a:solidFill>
                  <a:srgbClr val="092F56"/>
                </a:solidFill>
                <a:cs typeface="Arial" panose="020B0604020202020204" pitchFamily="34" charset="0"/>
              </a:rPr>
              <a:t>Caterina Biscari</a:t>
            </a: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8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September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2022 </a:t>
            </a:r>
          </a:p>
          <a:p>
            <a:pPr algn="r"/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AUSE and ALBA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Users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’ meeting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4134128" y="4421860"/>
            <a:ext cx="663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092F56"/>
                </a:solidFill>
                <a:cs typeface="Arial" panose="020B0604020202020204" pitchFamily="34" charset="0"/>
              </a:rPr>
              <a:t>Towards ALBA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1A82E-EA32-460A-ADE6-20A4122A8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70" y="660399"/>
            <a:ext cx="7170130" cy="3362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6BA32-D923-4277-8BCF-D2D29221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613" y="6325394"/>
            <a:ext cx="1813685" cy="38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7338C-0846-4BE0-9276-E2CA7C035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4359602" y="6325394"/>
            <a:ext cx="1813685" cy="3961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AD247-5D76-4A03-95AB-A1C6B4F8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592" y="6305088"/>
            <a:ext cx="1813686" cy="4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6A80-2081-4460-BBEE-7FB2FEA53B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16713" y="9525"/>
            <a:ext cx="5475287" cy="5905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Evolution of the strategy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42317B-EF84-424D-9295-93D39FCBA6FB}"/>
              </a:ext>
            </a:extLst>
          </p:cNvPr>
          <p:cNvSpPr/>
          <p:nvPr/>
        </p:nvSpPr>
        <p:spPr>
          <a:xfrm>
            <a:off x="491691" y="983794"/>
            <a:ext cx="11913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2010-2014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F845F-4017-4FC9-9857-4E9509FD8649}"/>
              </a:ext>
            </a:extLst>
          </p:cNvPr>
          <p:cNvSpPr/>
          <p:nvPr/>
        </p:nvSpPr>
        <p:spPr>
          <a:xfrm>
            <a:off x="491691" y="2218949"/>
            <a:ext cx="119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2013-2016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C5D4F-95CB-46A6-A526-F249C0B192C5}"/>
              </a:ext>
            </a:extLst>
          </p:cNvPr>
          <p:cNvSpPr txBox="1"/>
          <p:nvPr/>
        </p:nvSpPr>
        <p:spPr>
          <a:xfrm>
            <a:off x="365408" y="3297035"/>
            <a:ext cx="1443917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2017-2020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274C9-56DB-4D3C-907E-56D196F1A2FA}"/>
              </a:ext>
            </a:extLst>
          </p:cNvPr>
          <p:cNvSpPr/>
          <p:nvPr/>
        </p:nvSpPr>
        <p:spPr>
          <a:xfrm>
            <a:off x="491691" y="4678214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A92CD-E1D3-4A64-9985-CF8C17AB406F}"/>
              </a:ext>
            </a:extLst>
          </p:cNvPr>
          <p:cNvSpPr txBox="1"/>
          <p:nvPr/>
        </p:nvSpPr>
        <p:spPr>
          <a:xfrm>
            <a:off x="1955986" y="4678214"/>
            <a:ext cx="10172701" cy="1957636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Autofit/>
          </a:bodyPr>
          <a:lstStyle/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Contribute to the improvement of well-being and progress of society as a whole through provision of scientific instruments dedicated to solving societal challenges such as health, environment, energy and communication. </a:t>
            </a:r>
          </a:p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 as a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catalyst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regional and national collaborations addressing overarching societal challenges</a:t>
            </a:r>
          </a:p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ALBA II project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DADC88-0FE7-4A70-B5A2-932746D60794}"/>
              </a:ext>
            </a:extLst>
          </p:cNvPr>
          <p:cNvSpPr/>
          <p:nvPr/>
        </p:nvSpPr>
        <p:spPr>
          <a:xfrm>
            <a:off x="2027591" y="3297035"/>
            <a:ext cx="10029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 center of excellence in synchrotron radiation (SR) science and technology at European level and consolidate the status of CELLS as a recognized world class facility in its field.</a:t>
            </a:r>
          </a:p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BLs in 2020 – based on new investments and ERDF funds</a:t>
            </a:r>
          </a:p>
          <a:p>
            <a:pPr marL="283464" marR="0" lvl="0" indent="-2834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planning ALBA II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9B004-501D-4EBD-A941-5458A8A2CFC4}"/>
              </a:ext>
            </a:extLst>
          </p:cNvPr>
          <p:cNvSpPr/>
          <p:nvPr/>
        </p:nvSpPr>
        <p:spPr>
          <a:xfrm>
            <a:off x="2027591" y="693891"/>
            <a:ext cx="100294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research in, deliver and maintain methods and techniques with which to conduct cutting edge Synchrotron Light based research and development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to increase # of BLs at the rhythm of 1.5/year – Not done due to lack of new investment funds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BLs in 2020 - based on new investments, ALBA to be refurbished in 2035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00538B-6A35-4C2B-AFCD-BD61C22F14EC}"/>
              </a:ext>
            </a:extLst>
          </p:cNvPr>
          <p:cNvSpPr/>
          <p:nvPr/>
        </p:nvSpPr>
        <p:spPr>
          <a:xfrm>
            <a:off x="2027591" y="2111227"/>
            <a:ext cx="9612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expertise and promote the utilization of Synchrotron Light by working with the Spanish and international scientific communities;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BLs in 2020 – based on new investments </a:t>
            </a:r>
          </a:p>
        </p:txBody>
      </p:sp>
    </p:spTree>
    <p:extLst>
      <p:ext uri="{BB962C8B-B14F-4D97-AF65-F5344CB8AC3E}">
        <p14:creationId xmlns:p14="http://schemas.microsoft.com/office/powerpoint/2010/main" val="98433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D440-DF90-47E3-ACBC-7C9719147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231" y="57378"/>
            <a:ext cx="9427028" cy="749243"/>
          </a:xfrm>
        </p:spPr>
        <p:txBody>
          <a:bodyPr/>
          <a:lstStyle/>
          <a:p>
            <a:r>
              <a:rPr lang="en-US" sz="3200" b="1" dirty="0"/>
              <a:t>ALBA II Project first steps and new SP 21-24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98D7C-99D2-41DD-A0DD-1E7B7FC566BF}"/>
              </a:ext>
            </a:extLst>
          </p:cNvPr>
          <p:cNvSpPr txBox="1"/>
          <p:nvPr/>
        </p:nvSpPr>
        <p:spPr>
          <a:xfrm>
            <a:off x="1306267" y="806621"/>
            <a:ext cx="9579466" cy="16312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Spring 2020 – First preliminary design of low emittance lattice for ALBA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September/October 2020 – Preliminary plan for ALBA II Project and informal presentation to funding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December 2020 – Approval from </a:t>
            </a:r>
            <a:r>
              <a:rPr lang="en-US" sz="2000" dirty="0" err="1">
                <a:cs typeface="Arial" panose="020B0604020202020204" pitchFamily="34" charset="0"/>
              </a:rPr>
              <a:t>Consejo</a:t>
            </a:r>
            <a:r>
              <a:rPr lang="en-US" sz="2000" dirty="0">
                <a:cs typeface="Arial" panose="020B0604020202020204" pitchFamily="34" charset="0"/>
              </a:rPr>
              <a:t> Rector to start the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March-April 2021 – Preparation of Strategy Plan 2021-24 including ALBA II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0B04CF-BAFA-4862-911D-FB62294CF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0" y="2685848"/>
            <a:ext cx="1825261" cy="2599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306D9F-1FD1-435C-9F73-2EC997D9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83" y="3991623"/>
            <a:ext cx="1830865" cy="2588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CA75A-F911-4D2F-B7E9-71F60C733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42" y="3206106"/>
            <a:ext cx="2204942" cy="3144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E0CA6-771B-4FDF-B234-E04948E51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395" y="2685848"/>
            <a:ext cx="2044847" cy="2902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61BE1-D121-4333-BE4B-0D902A208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907" y="2332763"/>
            <a:ext cx="2204942" cy="3145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316BDC-94E5-440D-95FA-F75A6BC38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136" y="2638786"/>
            <a:ext cx="2471471" cy="34811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FBB494-D21A-490B-A26D-E4AADEF9FDF1}"/>
              </a:ext>
            </a:extLst>
          </p:cNvPr>
          <p:cNvSpPr/>
          <p:nvPr/>
        </p:nvSpPr>
        <p:spPr>
          <a:xfrm>
            <a:off x="7669504" y="6434200"/>
            <a:ext cx="4287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/>
              <a:t>https://www.cells.es/en/about/strategic-plans/</a:t>
            </a:r>
          </a:p>
        </p:txBody>
      </p:sp>
    </p:spTree>
    <p:extLst>
      <p:ext uri="{BB962C8B-B14F-4D97-AF65-F5344CB8AC3E}">
        <p14:creationId xmlns:p14="http://schemas.microsoft.com/office/powerpoint/2010/main" val="174549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EA5C6E-3620-4A39-A48F-E35DD7FF7028}"/>
              </a:ext>
            </a:extLst>
          </p:cNvPr>
          <p:cNvSpPr txBox="1"/>
          <p:nvPr/>
        </p:nvSpPr>
        <p:spPr>
          <a:xfrm>
            <a:off x="2796268" y="192001"/>
            <a:ext cx="7697620" cy="861774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Strategy Plan 2021-2024 – Evaluation received March 2022</a:t>
            </a:r>
          </a:p>
          <a:p>
            <a:r>
              <a:rPr lang="en-US" sz="2400" b="1" dirty="0">
                <a:cs typeface="Arial" panose="020B0604020202020204" pitchFamily="34" charset="0"/>
              </a:rPr>
              <a:t>Positive evaluation, including plans for ALBA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F964D-E61E-45BB-A43D-A44943438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88" y="1651101"/>
            <a:ext cx="9511104" cy="4050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4E413-EAA8-402F-8E87-3D0AB1CD28E9}"/>
              </a:ext>
            </a:extLst>
          </p:cNvPr>
          <p:cNvSpPr txBox="1"/>
          <p:nvPr/>
        </p:nvSpPr>
        <p:spPr>
          <a:xfrm>
            <a:off x="310000" y="1129300"/>
            <a:ext cx="6182077" cy="49244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Annex C includes the proposed investment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056EB-F1ED-4D8D-8182-B5E2B32750AE}"/>
              </a:ext>
            </a:extLst>
          </p:cNvPr>
          <p:cNvSpPr txBox="1"/>
          <p:nvPr/>
        </p:nvSpPr>
        <p:spPr>
          <a:xfrm>
            <a:off x="1398494" y="5832832"/>
            <a:ext cx="1010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proposed investments evaluators have provided those with High/Medium/Low priority which are eligible for funding through ordinary budget/ERDF/Recovery funds</a:t>
            </a:r>
          </a:p>
        </p:txBody>
      </p:sp>
    </p:spTree>
    <p:extLst>
      <p:ext uri="{BB962C8B-B14F-4D97-AF65-F5344CB8AC3E}">
        <p14:creationId xmlns:p14="http://schemas.microsoft.com/office/powerpoint/2010/main" val="38433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542572-89C4-407D-9FB6-60987BB99138}"/>
              </a:ext>
            </a:extLst>
          </p:cNvPr>
          <p:cNvSpPr/>
          <p:nvPr/>
        </p:nvSpPr>
        <p:spPr>
          <a:xfrm>
            <a:off x="3582298" y="731903"/>
            <a:ext cx="45375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End 2020: ALBA II kick-off</a:t>
            </a:r>
          </a:p>
          <a:p>
            <a:r>
              <a:rPr lang="en-US" sz="3200" b="1" dirty="0"/>
              <a:t>2021: Project start-up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3569D-F994-4B1C-A90C-7F125352CF29}"/>
              </a:ext>
            </a:extLst>
          </p:cNvPr>
          <p:cNvSpPr txBox="1"/>
          <p:nvPr/>
        </p:nvSpPr>
        <p:spPr>
          <a:xfrm>
            <a:off x="9316227" y="5774608"/>
            <a:ext cx="108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9F82"/>
                </a:solidFill>
              </a:rPr>
              <a:t>New logo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95546-2964-4F45-9C74-FDD75CB06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89" y="4275668"/>
            <a:ext cx="2981908" cy="1345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A3833D-3FD5-43E4-AFD2-D3A8730BC9EB}"/>
              </a:ext>
            </a:extLst>
          </p:cNvPr>
          <p:cNvSpPr txBox="1"/>
          <p:nvPr/>
        </p:nvSpPr>
        <p:spPr>
          <a:xfrm>
            <a:off x="211636" y="2240676"/>
            <a:ext cx="120872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Checking feasibility of a low emittance ring in the ALBA tunnel (see Francis’ talk)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Reviewing the present instruments and the scientific reach (see Klaus’ talk)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Starting the conceptual design and the definition of the preliminary budget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Starting the process for the project approval</a:t>
            </a:r>
          </a:p>
        </p:txBody>
      </p:sp>
    </p:spTree>
    <p:extLst>
      <p:ext uri="{BB962C8B-B14F-4D97-AF65-F5344CB8AC3E}">
        <p14:creationId xmlns:p14="http://schemas.microsoft.com/office/powerpoint/2010/main" val="315111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3446" y="663091"/>
            <a:ext cx="10311448" cy="5578825"/>
            <a:chOff x="1765778" y="954001"/>
            <a:chExt cx="8865710" cy="45899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778" y="954001"/>
              <a:ext cx="7240700" cy="4589999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9083675" y="1449388"/>
              <a:ext cx="12843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000099"/>
                  </a:solidFill>
                </a:rPr>
                <a:t>DBA/TBA</a:t>
              </a:r>
            </a:p>
          </p:txBody>
        </p:sp>
        <p:sp>
          <p:nvSpPr>
            <p:cNvPr id="12" name="Down Arrow 11"/>
            <p:cNvSpPr>
              <a:spLocks noChangeArrowheads="1"/>
            </p:cNvSpPr>
            <p:nvPr/>
          </p:nvSpPr>
          <p:spPr bwMode="auto">
            <a:xfrm>
              <a:off x="9463089" y="1881189"/>
              <a:ext cx="485775" cy="642937"/>
            </a:xfrm>
            <a:prstGeom prst="downArrow">
              <a:avLst>
                <a:gd name="adj1" fmla="val 50000"/>
                <a:gd name="adj2" fmla="val 49908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8867776" y="2709863"/>
              <a:ext cx="169227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0000"/>
                  </a:solidFill>
                </a:rPr>
                <a:t>MBA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0000"/>
                  </a:solidFill>
                </a:rPr>
                <a:t>+ technology</a:t>
              </a:r>
            </a:p>
          </p:txBody>
        </p:sp>
        <p:sp>
          <p:nvSpPr>
            <p:cNvPr id="14" name="Down Arrow 13"/>
            <p:cNvSpPr>
              <a:spLocks noChangeArrowheads="1"/>
            </p:cNvSpPr>
            <p:nvPr/>
          </p:nvSpPr>
          <p:spPr bwMode="auto">
            <a:xfrm>
              <a:off x="9480550" y="3759200"/>
              <a:ext cx="484188" cy="642938"/>
            </a:xfrm>
            <a:prstGeom prst="downArrow">
              <a:avLst>
                <a:gd name="adj1" fmla="val 50000"/>
                <a:gd name="adj2" fmla="val 50072"/>
              </a:avLst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B0F0"/>
                </a:solidFill>
              </a:endParaRP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8940800" y="4430713"/>
              <a:ext cx="169068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F0"/>
                  </a:solidFill>
                </a:rPr>
                <a:t>On-axis inj.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00B0F0"/>
                  </a:solidFill>
                </a:rPr>
                <a:t>+ technology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575720" y="1484784"/>
              <a:ext cx="4176464" cy="1728192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75720" y="2348880"/>
              <a:ext cx="4176464" cy="1728192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575720" y="2718000"/>
              <a:ext cx="4176464" cy="1728192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3027345" y="4019628"/>
            <a:ext cx="2289175" cy="763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9" name="Equation" r:id="rId4" imgW="1143000" imgH="381000" progId="Equation.DSMT4">
                    <p:embed/>
                  </p:oleObj>
                </mc:Choice>
                <mc:Fallback>
                  <p:oleObj name="Equation" r:id="rId4" imgW="1143000" imgH="381000" progId="Equation.DSMT4">
                    <p:embed/>
                    <p:pic>
                      <p:nvPicPr>
                        <p:cNvPr id="21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7345" y="4019628"/>
                          <a:ext cx="2289175" cy="763588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TextBox 4"/>
          <p:cNvSpPr txBox="1"/>
          <p:nvPr/>
        </p:nvSpPr>
        <p:spPr>
          <a:xfrm flipH="1">
            <a:off x="1913707" y="32802"/>
            <a:ext cx="75317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From 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to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generation synchrotron light sources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353660" y="6172826"/>
            <a:ext cx="3703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Courtesy of Riccardo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Bartolini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158747" y="1179638"/>
            <a:ext cx="109728" cy="109728"/>
          </a:xfrm>
          <a:prstGeom prst="ellips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58747" y="1445826"/>
            <a:ext cx="109728" cy="1097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7132993" y="1720431"/>
            <a:ext cx="135482" cy="137160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13368" y="1073829"/>
            <a:ext cx="234657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In operation</a:t>
            </a:r>
          </a:p>
          <a:p>
            <a:r>
              <a:rPr lang="en-US" dirty="0">
                <a:solidFill>
                  <a:srgbClr val="FF0000"/>
                </a:solidFill>
              </a:rPr>
              <a:t>Proposals/construction</a:t>
            </a:r>
          </a:p>
          <a:p>
            <a:r>
              <a:rPr lang="en-US" dirty="0">
                <a:solidFill>
                  <a:srgbClr val="00B0F0"/>
                </a:solidFill>
              </a:rPr>
              <a:t>Proposals </a:t>
            </a:r>
          </a:p>
        </p:txBody>
      </p:sp>
      <p:sp>
        <p:nvSpPr>
          <p:cNvPr id="22" name="Footer Placeholder 6"/>
          <p:cNvSpPr txBox="1">
            <a:spLocks/>
          </p:cNvSpPr>
          <p:nvPr/>
        </p:nvSpPr>
        <p:spPr>
          <a:xfrm>
            <a:off x="13447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10/10/19 – ALBA User Meeting – ALBA Future</a:t>
            </a:r>
          </a:p>
        </p:txBody>
      </p:sp>
    </p:spTree>
    <p:extLst>
      <p:ext uri="{BB962C8B-B14F-4D97-AF65-F5344CB8AC3E}">
        <p14:creationId xmlns:p14="http://schemas.microsoft.com/office/powerpoint/2010/main" val="51306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85788" y="705222"/>
            <a:ext cx="8482064" cy="4799392"/>
            <a:chOff x="2181000" y="1044001"/>
            <a:chExt cx="8418738" cy="47879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000" y="1044001"/>
              <a:ext cx="7426818" cy="4787949"/>
            </a:xfrm>
            <a:prstGeom prst="rect">
              <a:avLst/>
            </a:prstGeom>
          </p:spPr>
        </p:pic>
        <p:graphicFrame>
          <p:nvGraphicFramePr>
            <p:cNvPr id="11269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3339616" y="1319213"/>
            <a:ext cx="1093788" cy="71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Equation" r:id="rId4" imgW="545760" imgH="355320" progId="Equation.DSMT4">
                    <p:embed/>
                  </p:oleObj>
                </mc:Choice>
                <mc:Fallback>
                  <p:oleObj name="Equation" r:id="rId4" imgW="545760" imgH="355320" progId="Equation.DSMT4">
                    <p:embed/>
                    <p:pic>
                      <p:nvPicPr>
                        <p:cNvPr id="11269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9616" y="1319213"/>
                          <a:ext cx="1093788" cy="711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74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4787417" y="1296989"/>
            <a:ext cx="1958975" cy="763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5" name="Equation" r:id="rId6" imgW="977900" imgH="381000" progId="Equation.3">
                    <p:embed/>
                  </p:oleObj>
                </mc:Choice>
                <mc:Fallback>
                  <p:oleObj name="Equation" r:id="rId6" imgW="977900" imgH="381000" progId="Equation.3">
                    <p:embed/>
                    <p:pic>
                      <p:nvPicPr>
                        <p:cNvPr id="11274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7417" y="1296989"/>
                          <a:ext cx="1958975" cy="763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Oval 2"/>
            <p:cNvSpPr>
              <a:spLocks noChangeArrowheads="1"/>
            </p:cNvSpPr>
            <p:nvPr/>
          </p:nvSpPr>
          <p:spPr bwMode="auto">
            <a:xfrm rot="20913671">
              <a:off x="3443123" y="3684843"/>
              <a:ext cx="5434617" cy="1333500"/>
            </a:xfrm>
            <a:prstGeom prst="ellipse">
              <a:avLst/>
            </a:prstGeom>
            <a:solidFill>
              <a:srgbClr val="0033CC">
                <a:alpha val="30196"/>
              </a:srgbClr>
            </a:solidFill>
            <a:ln w="38100" algn="ctr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 rot="20913671">
              <a:off x="3561233" y="2033124"/>
              <a:ext cx="5443531" cy="1410097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8567255" y="2565400"/>
              <a:ext cx="7524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FF0000"/>
                  </a:solidFill>
                </a:rPr>
                <a:t>MBA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8119554" y="4409114"/>
              <a:ext cx="12303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33CC"/>
                  </a:solidFill>
                </a:rPr>
                <a:t>DBA/TBA</a:t>
              </a:r>
            </a:p>
          </p:txBody>
        </p:sp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9372601" y="2024064"/>
              <a:ext cx="9366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ym typeface="Symbol" panose="05050102010706020507" pitchFamily="18" charset="2"/>
                </a:rPr>
                <a:t> = 1</a:t>
              </a:r>
              <a:r>
                <a:rPr lang="en-GB" altLang="en-US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Å</a:t>
              </a:r>
              <a:endParaRPr lang="en-GB" altLang="en-US" sz="1800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9372600" y="2970213"/>
              <a:ext cx="11191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ym typeface="Symbol" panose="05050102010706020507" pitchFamily="18" charset="2"/>
                </a:rPr>
                <a:t> = 1 </a:t>
              </a:r>
              <a:r>
                <a:rPr lang="en-GB" altLang="en-US" sz="1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nm</a:t>
              </a:r>
              <a:endParaRPr lang="en-GB" altLang="en-US" sz="1800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9372600" y="3876675"/>
              <a:ext cx="12271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ym typeface="Symbol" panose="05050102010706020507" pitchFamily="18" charset="2"/>
                </a:rPr>
                <a:t> = 10 </a:t>
              </a:r>
              <a:r>
                <a:rPr lang="en-GB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nm</a:t>
              </a:r>
              <a:endParaRPr lang="en-GB" altLang="en-US" sz="1800" dirty="0"/>
            </a:p>
          </p:txBody>
        </p:sp>
        <p:sp>
          <p:nvSpPr>
            <p:cNvPr id="11282" name="TextBox 6"/>
            <p:cNvSpPr txBox="1">
              <a:spLocks noChangeArrowheads="1"/>
            </p:cNvSpPr>
            <p:nvPr/>
          </p:nvSpPr>
          <p:spPr bwMode="auto">
            <a:xfrm>
              <a:off x="8027468" y="5452815"/>
              <a:ext cx="255746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i="1" dirty="0"/>
                <a:t>readapted from G. </a:t>
              </a:r>
              <a:r>
                <a:rPr lang="en-GB" altLang="en-US" sz="1200" i="1" dirty="0" err="1"/>
                <a:t>Schroer</a:t>
              </a:r>
              <a:r>
                <a:rPr lang="en-GB" altLang="en-US" sz="1200" i="1" dirty="0"/>
                <a:t> (DESY)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130066" y="2205038"/>
              <a:ext cx="6121400" cy="47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27"/>
            <p:cNvCxnSpPr>
              <a:cxnSpLocks noChangeShapeType="1"/>
            </p:cNvCxnSpPr>
            <p:nvPr/>
          </p:nvCxnSpPr>
          <p:spPr bwMode="auto">
            <a:xfrm>
              <a:off x="3130066" y="3141664"/>
              <a:ext cx="6121400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Arrow Connector 28"/>
            <p:cNvCxnSpPr>
              <a:cxnSpLocks noChangeShapeType="1"/>
            </p:cNvCxnSpPr>
            <p:nvPr/>
          </p:nvCxnSpPr>
          <p:spPr bwMode="auto">
            <a:xfrm>
              <a:off x="3130066" y="4076701"/>
              <a:ext cx="6121400" cy="476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67" name="Line 10"/>
          <p:cNvSpPr>
            <a:spLocks noChangeShapeType="1"/>
          </p:cNvSpPr>
          <p:nvPr/>
        </p:nvSpPr>
        <p:spPr bwMode="auto">
          <a:xfrm>
            <a:off x="2230723" y="705222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670050" y="125632"/>
            <a:ext cx="8821738" cy="6842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(quasi-) diffraction limited light sources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1427576" y="4984421"/>
            <a:ext cx="37033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Courtesy of Riccardo 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Bartolini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9712" y="5516230"/>
                <a:ext cx="11894421" cy="12986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Even in the limit of zero beam emittance the phase space of the radiation emission from an undulator is itself finite due to diffraction effects at the source. For single-mode photon emission, the corresponding diffraction-limited ‘emittance’ of the photon beam is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  <a:ea typeface="Cambria Math"/>
                        </a:rPr>
                        <m:t>𝜀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𝑝h𝑜𝑡𝑜𝑛</m:t>
                          </m:r>
                        </m:e>
                      </m:d>
                      <m:r>
                        <a:rPr lang="en-US" sz="1600" i="1"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1600" i="1">
                          <a:latin typeface="Cambria Math"/>
                          <a:ea typeface="Cambria Math"/>
                        </a:rPr>
                        <m:t>=0.159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=98.66[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𝑝𝑚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𝑟𝑎𝑑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]/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1600" i="1">
                          <a:latin typeface="Cambria Math"/>
                          <a:ea typeface="Cambria Math"/>
                        </a:rPr>
                        <m:t>[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𝑘𝑒𝑉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A light source is ‘diffraction limited’ when the e- beam emittance is less than that of the radiated photon beam at the desired X-ray </a:t>
                </a:r>
                <a:r>
                  <a:rPr lang="en-US" sz="1600" dirty="0">
                    <a:latin typeface="Symbol" panose="05050102010706020507" pitchFamily="18" charset="2"/>
                  </a:rPr>
                  <a:t>l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12" y="5516230"/>
                <a:ext cx="11894421" cy="1298625"/>
              </a:xfrm>
              <a:prstGeom prst="rect">
                <a:avLst/>
              </a:prstGeom>
              <a:blipFill>
                <a:blip r:embed="rId8"/>
                <a:stretch>
                  <a:fillRect l="-308" t="-1408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73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dirty="0"/>
              <a:t>LEL 2022 workshop at ALBA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905000"/>
            <a:ext cx="4343400" cy="41549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57717" r="9770"/>
          <a:stretch/>
        </p:blipFill>
        <p:spPr>
          <a:xfrm>
            <a:off x="6205083" y="3657600"/>
            <a:ext cx="4125897" cy="1447800"/>
          </a:xfrm>
        </p:spPr>
      </p:pic>
      <p:sp>
        <p:nvSpPr>
          <p:cNvPr id="7" name="TextBox 6"/>
          <p:cNvSpPr txBox="1"/>
          <p:nvPr/>
        </p:nvSpPr>
        <p:spPr>
          <a:xfrm>
            <a:off x="1931098" y="1143000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26-29 June 2022, face-to-face meeting at the ALBA Maxwell auditorium dedicated to </a:t>
            </a:r>
            <a:r>
              <a:rPr lang="en-US" sz="2000" b="1" dirty="0"/>
              <a:t>low emittance lattice </a:t>
            </a:r>
            <a:r>
              <a:rPr lang="en-US" sz="2000" dirty="0"/>
              <a:t>design for high brightness light 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1" y="2362201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52 accelerator experts presented 12 synchrotron upgrade projects from all around the world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14CC266-0C5E-4837-AE65-CA46CF4F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57717" r="9770"/>
          <a:stretch/>
        </p:blipFill>
        <p:spPr>
          <a:xfrm>
            <a:off x="6950964" y="3953095"/>
            <a:ext cx="4125897" cy="1447800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6A3600A-EEFE-409D-8259-540D07D48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83" y="2019300"/>
            <a:ext cx="4343400" cy="41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3C97E-9290-46AA-8DE2-4D9F6FF9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48" y="2471595"/>
            <a:ext cx="11078633" cy="2537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50CEC-F7E2-4291-9653-74AC17E3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417" y="270306"/>
            <a:ext cx="9848383" cy="819193"/>
          </a:xfrm>
        </p:spPr>
        <p:txBody>
          <a:bodyPr/>
          <a:lstStyle/>
          <a:p>
            <a:r>
              <a:rPr lang="en-US" dirty="0"/>
              <a:t>Evolution from 3</a:t>
            </a:r>
            <a:r>
              <a:rPr lang="en-US" baseline="30000" dirty="0"/>
              <a:t>rd</a:t>
            </a:r>
            <a:r>
              <a:rPr lang="en-US" dirty="0"/>
              <a:t> to 4</a:t>
            </a:r>
            <a:r>
              <a:rPr lang="en-US" baseline="30000" dirty="0"/>
              <a:t>th</a:t>
            </a:r>
            <a:r>
              <a:rPr lang="en-US" dirty="0"/>
              <a:t> generation in Europe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728AD7-C539-4417-88B9-12851001853C}"/>
              </a:ext>
            </a:extLst>
          </p:cNvPr>
          <p:cNvCxnSpPr/>
          <p:nvPr/>
        </p:nvCxnSpPr>
        <p:spPr>
          <a:xfrm>
            <a:off x="5992238" y="2811294"/>
            <a:ext cx="0" cy="23572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41CD95-434E-4585-B6A5-7305ABD6D685}"/>
              </a:ext>
            </a:extLst>
          </p:cNvPr>
          <p:cNvSpPr txBox="1"/>
          <p:nvPr/>
        </p:nvSpPr>
        <p:spPr>
          <a:xfrm>
            <a:off x="5626977" y="5168563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Today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9ADBB-5B11-4415-8442-212E8D0C1671}"/>
              </a:ext>
            </a:extLst>
          </p:cNvPr>
          <p:cNvSpPr txBox="1"/>
          <p:nvPr/>
        </p:nvSpPr>
        <p:spPr>
          <a:xfrm>
            <a:off x="5063067" y="1505263"/>
            <a:ext cx="61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LEAPS ESAPS2022 aiming at harmonizing </a:t>
            </a:r>
            <a:r>
              <a:rPr lang="en-US" dirty="0" err="1"/>
              <a:t>upgradesto</a:t>
            </a:r>
            <a:r>
              <a:rPr lang="en-US" dirty="0"/>
              <a:t> avoid contemporaneous dark times</a:t>
            </a:r>
          </a:p>
        </p:txBody>
      </p:sp>
    </p:spTree>
    <p:extLst>
      <p:ext uri="{BB962C8B-B14F-4D97-AF65-F5344CB8AC3E}">
        <p14:creationId xmlns:p14="http://schemas.microsoft.com/office/powerpoint/2010/main" val="1200439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803BBA-721E-4E2C-A057-685BBA7E63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8259" y="3608211"/>
            <a:ext cx="7483364" cy="2862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9A245-1CF0-4E7E-AE92-5782B3DE7780}"/>
              </a:ext>
            </a:extLst>
          </p:cNvPr>
          <p:cNvSpPr txBox="1"/>
          <p:nvPr/>
        </p:nvSpPr>
        <p:spPr>
          <a:xfrm flipH="1">
            <a:off x="3909940" y="293837"/>
            <a:ext cx="4372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ALBA II design as today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1CEE1-A093-46F7-BE03-DDFC84B3DD45}"/>
              </a:ext>
            </a:extLst>
          </p:cNvPr>
          <p:cNvSpPr txBox="1"/>
          <p:nvPr/>
        </p:nvSpPr>
        <p:spPr>
          <a:xfrm flipH="1">
            <a:off x="606764" y="1074355"/>
            <a:ext cx="78951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4</a:t>
            </a:r>
            <a:r>
              <a:rPr lang="en-US" sz="2400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generation light source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Emittance 150 pm (30 times smaller than ALBA)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Current 300 mA (+ 20% with respect to ALBA)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brilliance by orders of magnitude</a:t>
            </a:r>
          </a:p>
          <a:p>
            <a:pPr marL="285737" indent="-285737" defTabSz="1219140">
              <a:buFontTx/>
              <a:buChar char="-"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coherence</a:t>
            </a:r>
          </a:p>
          <a:p>
            <a:pPr marL="285737" indent="-285737" defTabSz="1219140">
              <a:buFontTx/>
              <a:buChar char="-"/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Advanced properties for imaging, spectroscopy, diffraction</a:t>
            </a:r>
          </a:p>
          <a:p>
            <a:pPr marL="285737" indent="-285737" defTabSz="1219140">
              <a:buFontTx/>
              <a:buChar char="-"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85737" indent="-285737" defTabSz="1219140">
              <a:buFontTx/>
              <a:buChar char="-"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26BB4-4C52-4BA0-A23A-F4B6C01E9C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10601" y="1441302"/>
            <a:ext cx="3294380" cy="2588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B62C7-9C5A-49DC-B614-B7B352F3AA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089731"/>
            <a:ext cx="3294380" cy="2051763"/>
          </a:xfrm>
          <a:prstGeom prst="rect">
            <a:avLst/>
          </a:prstGeom>
          <a:noFill/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10E9D0B-56CD-40D9-9402-2EE8D1B3DD07}"/>
              </a:ext>
            </a:extLst>
          </p:cNvPr>
          <p:cNvSpPr/>
          <p:nvPr/>
        </p:nvSpPr>
        <p:spPr>
          <a:xfrm>
            <a:off x="9503854" y="6061476"/>
            <a:ext cx="1800519" cy="658137"/>
          </a:xfrm>
          <a:prstGeom prst="rightArrow">
            <a:avLst/>
          </a:prstGeom>
          <a:solidFill>
            <a:srgbClr val="5B9BD5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From ALBA to ALBA II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DC6A4E-4042-46F3-B90B-4A01DCD02B85}"/>
              </a:ext>
            </a:extLst>
          </p:cNvPr>
          <p:cNvSpPr/>
          <p:nvPr/>
        </p:nvSpPr>
        <p:spPr>
          <a:xfrm rot="16200000">
            <a:off x="10750369" y="4694059"/>
            <a:ext cx="863372" cy="394292"/>
          </a:xfrm>
          <a:prstGeom prst="rightArrow">
            <a:avLst/>
          </a:prstGeom>
          <a:solidFill>
            <a:srgbClr val="5B9BD5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accent5">
                    <a:lumMod val="50000"/>
                  </a:schemeClr>
                </a:solidFill>
              </a:rPr>
              <a:t>Coherence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018A6A1-5B16-446A-A542-B337754E5114}"/>
              </a:ext>
            </a:extLst>
          </p:cNvPr>
          <p:cNvSpPr/>
          <p:nvPr/>
        </p:nvSpPr>
        <p:spPr>
          <a:xfrm>
            <a:off x="10039548" y="1778861"/>
            <a:ext cx="1024235" cy="658137"/>
          </a:xfrm>
          <a:prstGeom prst="rightArrow">
            <a:avLst/>
          </a:prstGeom>
          <a:solidFill>
            <a:srgbClr val="5B9BD5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FLUX</a:t>
            </a:r>
          </a:p>
        </p:txBody>
      </p:sp>
    </p:spTree>
    <p:extLst>
      <p:ext uri="{BB962C8B-B14F-4D97-AF65-F5344CB8AC3E}">
        <p14:creationId xmlns:p14="http://schemas.microsoft.com/office/powerpoint/2010/main" val="3573421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53D0C-DC7B-B148-9823-A0F6963F6B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2" y="6209881"/>
            <a:ext cx="1364585" cy="64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CFA3B5-13D7-894A-A750-E1EDC7123D6C}"/>
              </a:ext>
            </a:extLst>
          </p:cNvPr>
          <p:cNvSpPr txBox="1"/>
          <p:nvPr/>
        </p:nvSpPr>
        <p:spPr>
          <a:xfrm>
            <a:off x="615236" y="991554"/>
            <a:ext cx="8294663" cy="117097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From 	 2 x 8 	double-bend lattice (DBA)</a:t>
            </a:r>
          </a:p>
          <a:p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o	1 x 16 multi-bend lattice (</a:t>
            </a:r>
            <a:r>
              <a:rPr lang="en-E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6BA</a:t>
            </a:r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E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Presented at </a:t>
            </a:r>
            <a:r>
              <a:rPr lang="en-ES" sz="1600" i="1" dirty="0">
                <a:latin typeface="Arial" panose="020B0604020202020204" pitchFamily="34" charset="0"/>
                <a:cs typeface="Arial" panose="020B0604020202020204" pitchFamily="34" charset="0"/>
              </a:rPr>
              <a:t>IPAC2021: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1E3BD-1B10-D54B-B593-899F6EF8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78" y="3084491"/>
            <a:ext cx="4033812" cy="31319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24D894-0B74-F94A-A778-A0904407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806" y="172216"/>
            <a:ext cx="10372925" cy="673552"/>
          </a:xfrm>
        </p:spPr>
        <p:txBody>
          <a:bodyPr/>
          <a:lstStyle/>
          <a:p>
            <a:pPr algn="r"/>
            <a:r>
              <a:rPr lang="en-US" sz="3200" b="1" dirty="0"/>
              <a:t>Optics solution for ALBA low emittance ring </a:t>
            </a:r>
            <a:br>
              <a:rPr lang="en-US" sz="3200" b="1" dirty="0"/>
            </a:br>
            <a:r>
              <a:rPr lang="en-US" sz="3200" dirty="0"/>
              <a:t>(see Francis talk)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03A5-FB1F-EB44-9C05-E69EEA571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36" y="2292493"/>
            <a:ext cx="3919301" cy="796737"/>
          </a:xfrm>
          <a:prstGeom prst="rect">
            <a:avLst/>
          </a:prstGeom>
        </p:spPr>
      </p:pic>
      <p:pic>
        <p:nvPicPr>
          <p:cNvPr id="9" name="Image2">
            <a:extLst>
              <a:ext uri="{FF2B5EF4-FFF2-40B4-BE49-F238E27FC236}">
                <a16:creationId xmlns:a16="http://schemas.microsoft.com/office/drawing/2014/main" id="{64D2D2D8-C290-404C-8B6E-E3C831D88A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598" y="1280010"/>
            <a:ext cx="5729592" cy="3608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41CB1-6834-4668-AB05-756852BE1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798" y="5266371"/>
            <a:ext cx="6619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1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0689-D0DA-4EAA-9A00-D972FE05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99" y="248418"/>
            <a:ext cx="8853668" cy="1325563"/>
          </a:xfrm>
        </p:spPr>
        <p:txBody>
          <a:bodyPr/>
          <a:lstStyle/>
          <a:p>
            <a:r>
              <a:rPr lang="en-US" dirty="0"/>
              <a:t>Why ALBA II?	</a:t>
            </a:r>
            <a:br>
              <a:rPr lang="en-US" dirty="0"/>
            </a:br>
            <a:r>
              <a:rPr lang="en-US" sz="3200" dirty="0"/>
              <a:t>Answering your needs and </a:t>
            </a:r>
            <a:br>
              <a:rPr lang="en-US" sz="3200" dirty="0"/>
            </a:br>
            <a:r>
              <a:rPr lang="en-US" sz="3200" dirty="0"/>
              <a:t>providing you capacities for facing the future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602005-B37D-4B0F-BAC2-772DDBA7B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12" r="24266"/>
          <a:stretch/>
        </p:blipFill>
        <p:spPr>
          <a:xfrm>
            <a:off x="2327806" y="1742988"/>
            <a:ext cx="6938961" cy="4750216"/>
          </a:xfrm>
        </p:spPr>
      </p:pic>
    </p:spTree>
    <p:extLst>
      <p:ext uri="{BB962C8B-B14F-4D97-AF65-F5344CB8AC3E}">
        <p14:creationId xmlns:p14="http://schemas.microsoft.com/office/powerpoint/2010/main" val="125942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B26D4-F76E-437F-A441-BFC9A3351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90" y="-11117"/>
            <a:ext cx="865177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64226D-893E-45F5-9B51-2E5104EF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26" y="165157"/>
            <a:ext cx="9427028" cy="102965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ALBA II Layout</a:t>
            </a:r>
            <a:br>
              <a:rPr lang="en-US" b="1" dirty="0"/>
            </a:br>
            <a:r>
              <a:rPr lang="en-US" sz="3100" dirty="0"/>
              <a:t>in ALBA tunnel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A0EB0-BD4D-4E48-9E0C-134A7E0F1F3A}"/>
              </a:ext>
            </a:extLst>
          </p:cNvPr>
          <p:cNvSpPr/>
          <p:nvPr/>
        </p:nvSpPr>
        <p:spPr>
          <a:xfrm>
            <a:off x="352425" y="2363301"/>
            <a:ext cx="3238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ALBA II ports:</a:t>
            </a:r>
          </a:p>
          <a:p>
            <a:endParaRPr lang="en-US" sz="2000" dirty="0"/>
          </a:p>
          <a:p>
            <a:r>
              <a:rPr lang="en-ES" sz="2000" dirty="0"/>
              <a:t>13 IDs</a:t>
            </a:r>
          </a:p>
          <a:p>
            <a:pPr lvl="1"/>
            <a:r>
              <a:rPr lang="en-ES" sz="2000" dirty="0"/>
              <a:t>12 </a:t>
            </a:r>
            <a:r>
              <a:rPr lang="en-US" sz="2000" dirty="0"/>
              <a:t>low</a:t>
            </a:r>
            <a:r>
              <a:rPr lang="en-ES" sz="2000" dirty="0"/>
              <a:t> beta</a:t>
            </a:r>
            <a:r>
              <a:rPr lang="en-US" sz="2000" dirty="0"/>
              <a:t> (10 in use)</a:t>
            </a:r>
            <a:endParaRPr lang="en-ES" sz="2000" dirty="0"/>
          </a:p>
          <a:p>
            <a:pPr lvl="1"/>
            <a:r>
              <a:rPr lang="en-ES" sz="2000" dirty="0"/>
              <a:t>1 high beta</a:t>
            </a:r>
          </a:p>
          <a:p>
            <a:pPr lvl="1"/>
            <a:endParaRPr lang="en-ES" sz="2000" dirty="0"/>
          </a:p>
          <a:p>
            <a:r>
              <a:rPr lang="en-ES" sz="2000" dirty="0"/>
              <a:t>13 bendings</a:t>
            </a:r>
            <a:r>
              <a:rPr lang="en-US" sz="2000" dirty="0"/>
              <a:t> (4 in use)</a:t>
            </a:r>
            <a:endParaRPr lang="en-ES" sz="2000" dirty="0"/>
          </a:p>
        </p:txBody>
      </p:sp>
    </p:spTree>
    <p:extLst>
      <p:ext uri="{BB962C8B-B14F-4D97-AF65-F5344CB8AC3E}">
        <p14:creationId xmlns:p14="http://schemas.microsoft.com/office/powerpoint/2010/main" val="205992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BA166-A85F-46ED-85C7-DA3D5ADD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21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FF30F-D6CC-4741-AB90-537C3103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9018F-30CE-487A-AD81-0029E4E42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278A1-7E78-4FBE-8C5B-1D2AC6A1D255}"/>
              </a:ext>
            </a:extLst>
          </p:cNvPr>
          <p:cNvSpPr/>
          <p:nvPr/>
        </p:nvSpPr>
        <p:spPr>
          <a:xfrm>
            <a:off x="3316977" y="165524"/>
            <a:ext cx="5041298" cy="800100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Prototyping accelerator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7AF10-5B02-4A0B-A24B-936589627B61}"/>
              </a:ext>
            </a:extLst>
          </p:cNvPr>
          <p:cNvSpPr txBox="1"/>
          <p:nvPr/>
        </p:nvSpPr>
        <p:spPr>
          <a:xfrm>
            <a:off x="503324" y="1169719"/>
            <a:ext cx="11099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ALBA01</a:t>
            </a:r>
            <a:r>
              <a:rPr lang="en-US" sz="2000" dirty="0"/>
              <a:t>: </a:t>
            </a:r>
            <a:r>
              <a:rPr lang="en-US" sz="2000" b="1" dirty="0"/>
              <a:t>Enabling advanced technologies for ALBA II </a:t>
            </a:r>
          </a:p>
          <a:p>
            <a:r>
              <a:rPr lang="en-US" dirty="0"/>
              <a:t>Funded (7.5 ME) and on-going  (see Francis’ talk)</a:t>
            </a:r>
          </a:p>
          <a:p>
            <a:r>
              <a:rPr lang="en-US" dirty="0"/>
              <a:t>Includes </a:t>
            </a:r>
          </a:p>
          <a:p>
            <a:r>
              <a:rPr lang="en-US" sz="2000" b="1" dirty="0">
                <a:solidFill>
                  <a:srgbClr val="4472C4"/>
                </a:solidFill>
              </a:rPr>
              <a:t>Design, and prototype construction of:</a:t>
            </a:r>
          </a:p>
          <a:p>
            <a:pPr lvl="1"/>
            <a:r>
              <a:rPr lang="en-US" sz="2000" b="1" dirty="0">
                <a:solidFill>
                  <a:srgbClr val="4472C4"/>
                </a:solidFill>
              </a:rPr>
              <a:t>Magnets</a:t>
            </a:r>
          </a:p>
          <a:p>
            <a:pPr lvl="1"/>
            <a:r>
              <a:rPr lang="en-US" sz="2000" b="1" dirty="0">
                <a:solidFill>
                  <a:srgbClr val="4472C4"/>
                </a:solidFill>
              </a:rPr>
              <a:t>NEG Coated vacuum chambers</a:t>
            </a:r>
          </a:p>
          <a:p>
            <a:pPr lvl="1"/>
            <a:r>
              <a:rPr lang="en-US" sz="2000" b="1" dirty="0">
                <a:solidFill>
                  <a:srgbClr val="4472C4"/>
                </a:solidFill>
              </a:rPr>
              <a:t>Pulsed magnets</a:t>
            </a:r>
          </a:p>
          <a:p>
            <a:pPr lvl="1"/>
            <a:r>
              <a:rPr lang="en-US" sz="2000" b="1" dirty="0">
                <a:solidFill>
                  <a:srgbClr val="4472C4"/>
                </a:solidFill>
              </a:rPr>
              <a:t>Girder for arc assembly tests</a:t>
            </a:r>
          </a:p>
          <a:p>
            <a:r>
              <a:rPr lang="en-US" sz="2000" b="1" dirty="0">
                <a:solidFill>
                  <a:srgbClr val="4472C4"/>
                </a:solidFill>
              </a:rPr>
              <a:t>Superconducting Undulator</a:t>
            </a:r>
          </a:p>
          <a:p>
            <a:endParaRPr lang="en-US" sz="2000" b="1" dirty="0">
              <a:solidFill>
                <a:srgbClr val="4472C4"/>
              </a:solidFill>
            </a:endParaRP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5ACE1-A09D-763F-4FF8-9D13EF9F1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647" y="4167768"/>
            <a:ext cx="4226344" cy="138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D7F8F4-5599-4C29-9430-18B376AA9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641" y="1025327"/>
            <a:ext cx="2220594" cy="20400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569678-8D92-489E-AB3B-0992D31CC5C1}"/>
              </a:ext>
            </a:extLst>
          </p:cNvPr>
          <p:cNvSpPr/>
          <p:nvPr/>
        </p:nvSpPr>
        <p:spPr>
          <a:xfrm>
            <a:off x="9866751" y="2951848"/>
            <a:ext cx="17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Dynamic Aperture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6EB2B1-2D40-44E2-9A69-2F44C209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681" y="1300085"/>
            <a:ext cx="3408213" cy="1685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6786E6-C248-41EF-9809-85A84D6BAD30}"/>
              </a:ext>
            </a:extLst>
          </p:cNvPr>
          <p:cNvSpPr txBox="1"/>
          <p:nvPr/>
        </p:nvSpPr>
        <p:spPr>
          <a:xfrm>
            <a:off x="5837626" y="5678346"/>
            <a:ext cx="542873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Planning dedicated ALBA II MAC meetings from 2023 on</a:t>
            </a:r>
          </a:p>
          <a:p>
            <a:r>
              <a:rPr lang="en-US" dirty="0"/>
              <a:t>Plus special advisory for ALBA01 end of this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E7270-338C-4887-84B5-86882346A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808" y="4391260"/>
            <a:ext cx="3054059" cy="15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2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6655859" y="1937642"/>
            <a:ext cx="5248275" cy="337288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Upgrade of existing BLs (to be effective the sooner and profit from ALBA)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Complement the existing techniques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Include JEMCA in the full scenario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Define the new BLs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8675" y="155527"/>
            <a:ext cx="10515600" cy="1255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dirty="0"/>
              <a:t>Science: from ALBA to ALBA II : </a:t>
            </a:r>
          </a:p>
          <a:p>
            <a:r>
              <a:rPr lang="en-US" sz="2800" dirty="0"/>
              <a:t>Building on ALBA strengths</a:t>
            </a:r>
          </a:p>
          <a:p>
            <a:r>
              <a:rPr lang="en-US" sz="2800" dirty="0"/>
              <a:t>Filling ALBA gaps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11291" y="646477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FE405-0011-41B9-A090-E6317C5D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" y="1842361"/>
            <a:ext cx="6125633" cy="332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16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007A-04A9-4C62-82CF-CDEC2DDB7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45" y="1852405"/>
            <a:ext cx="10201329" cy="1127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88B43-B733-4778-BAA5-E1D94A938C67}"/>
              </a:ext>
            </a:extLst>
          </p:cNvPr>
          <p:cNvSpPr txBox="1"/>
          <p:nvPr/>
        </p:nvSpPr>
        <p:spPr>
          <a:xfrm>
            <a:off x="1233602" y="687667"/>
            <a:ext cx="8421536" cy="113877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Several events with user and </a:t>
            </a:r>
            <a:r>
              <a:rPr lang="en-US" sz="2400" b="1" dirty="0">
                <a:cs typeface="Arial" panose="020B0604020202020204" pitchFamily="34" charset="0"/>
              </a:rPr>
              <a:t>ALBA users community involvement</a:t>
            </a:r>
          </a:p>
          <a:p>
            <a:r>
              <a:rPr lang="en-US" sz="2400" dirty="0">
                <a:cs typeface="Arial" panose="020B0604020202020204" pitchFamily="34" charset="0"/>
              </a:rPr>
              <a:t>About 20 </a:t>
            </a:r>
            <a:r>
              <a:rPr lang="en-US" sz="2400" b="1" dirty="0">
                <a:cs typeface="Arial" panose="020B0604020202020204" pitchFamily="34" charset="0"/>
              </a:rPr>
              <a:t>colloquia</a:t>
            </a:r>
            <a:r>
              <a:rPr lang="en-US" sz="2400" dirty="0">
                <a:cs typeface="Arial" panose="020B0604020202020204" pitchFamily="34" charset="0"/>
              </a:rPr>
              <a:t>, most of them with video available</a:t>
            </a:r>
          </a:p>
          <a:p>
            <a:r>
              <a:rPr lang="en-US" sz="2000" dirty="0">
                <a:cs typeface="Arial" panose="020B0604020202020204" pitchFamily="34" charset="0"/>
              </a:rPr>
              <a:t>See https://www.cells.es/en/science-at-alba/alba-ii-colloquium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3F297-B6B5-44E0-A99B-3098B974941F}"/>
              </a:ext>
            </a:extLst>
          </p:cNvPr>
          <p:cNvSpPr txBox="1"/>
          <p:nvPr/>
        </p:nvSpPr>
        <p:spPr>
          <a:xfrm>
            <a:off x="1088205" y="3321711"/>
            <a:ext cx="9465861" cy="298543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+ ALBA II Workshops</a:t>
            </a:r>
          </a:p>
          <a:p>
            <a:r>
              <a:rPr lang="en-US" sz="2000" dirty="0"/>
              <a:t>12 April: "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2D materials and synchrotron radiation</a:t>
            </a:r>
            <a:r>
              <a:rPr lang="en-US" sz="2000" dirty="0"/>
              <a:t>“</a:t>
            </a:r>
          </a:p>
          <a:p>
            <a:r>
              <a:rPr lang="en-US" sz="2000" dirty="0"/>
              <a:t>17 May: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Spintronics and synchrotron radiation</a:t>
            </a:r>
            <a:r>
              <a:rPr lang="en-US" sz="2000" dirty="0"/>
              <a:t>”</a:t>
            </a:r>
          </a:p>
          <a:p>
            <a:r>
              <a:rPr lang="en-US" sz="2000" dirty="0"/>
              <a:t>31 May: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Coherence and time-resolved X-ray science</a:t>
            </a:r>
            <a:r>
              <a:rPr lang="en-US" sz="2000" dirty="0"/>
              <a:t>”</a:t>
            </a:r>
          </a:p>
          <a:p>
            <a:r>
              <a:rPr lang="en-US" sz="2000" dirty="0"/>
              <a:t>7 July: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PEEM Workshop</a:t>
            </a:r>
            <a:r>
              <a:rPr lang="en-US" sz="2000" dirty="0">
                <a:solidFill>
                  <a:srgbClr val="112E50"/>
                </a:solidFill>
                <a:latin typeface="Abel"/>
              </a:rPr>
              <a:t>”</a:t>
            </a:r>
            <a:endParaRPr lang="en-US" sz="2000" dirty="0"/>
          </a:p>
          <a:p>
            <a:r>
              <a:rPr lang="en-US" sz="2000" dirty="0"/>
              <a:t>19 July: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Catalysis: present and future perspectives</a:t>
            </a:r>
            <a:r>
              <a:rPr lang="en-US" sz="2000" dirty="0">
                <a:solidFill>
                  <a:srgbClr val="112E50"/>
                </a:solidFill>
                <a:latin typeface="Abel"/>
              </a:rPr>
              <a:t>”</a:t>
            </a:r>
          </a:p>
          <a:p>
            <a:r>
              <a:rPr lang="en-US" sz="2000" dirty="0">
                <a:solidFill>
                  <a:srgbClr val="112E50"/>
                </a:solidFill>
                <a:latin typeface="Abel"/>
              </a:rPr>
              <a:t>9 September: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APXPS</a:t>
            </a:r>
            <a:r>
              <a:rPr lang="en-US" sz="2000" dirty="0">
                <a:solidFill>
                  <a:srgbClr val="112E50"/>
                </a:solidFill>
                <a:latin typeface="Abel"/>
              </a:rPr>
              <a:t>”</a:t>
            </a:r>
          </a:p>
          <a:p>
            <a:r>
              <a:rPr lang="en-US" sz="2000" dirty="0">
                <a:solidFill>
                  <a:srgbClr val="112E50"/>
                </a:solidFill>
                <a:latin typeface="Abel"/>
              </a:rPr>
              <a:t>4 October: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Hard X-Rays for coherent, time-resolved and imaging experiments at ALBA II</a:t>
            </a:r>
            <a:r>
              <a:rPr lang="en-US" sz="2000" dirty="0">
                <a:solidFill>
                  <a:srgbClr val="112E50"/>
                </a:solidFill>
                <a:latin typeface="Abel"/>
              </a:rPr>
              <a:t>”</a:t>
            </a:r>
            <a:endParaRPr lang="en-US" sz="2000" dirty="0"/>
          </a:p>
          <a:p>
            <a:r>
              <a:rPr lang="en-US" sz="2000" dirty="0">
                <a:cs typeface="Arial" panose="020B0604020202020204" pitchFamily="34" charset="0"/>
              </a:rPr>
              <a:t>28 October: “</a:t>
            </a:r>
            <a:r>
              <a:rPr lang="en-US" sz="2000" dirty="0">
                <a:solidFill>
                  <a:srgbClr val="112E50"/>
                </a:solidFill>
                <a:latin typeface="Abe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 and Instrumental Advances in High Pressure techniques</a:t>
            </a:r>
            <a:r>
              <a:rPr lang="en-US" sz="2000" dirty="0">
                <a:solidFill>
                  <a:srgbClr val="112E50"/>
                </a:solidFill>
                <a:latin typeface="Abel"/>
              </a:rPr>
              <a:t>”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D3C23F-23F6-4388-A66B-F8662CB0E9FE}"/>
              </a:ext>
            </a:extLst>
          </p:cNvPr>
          <p:cNvSpPr txBox="1">
            <a:spLocks/>
          </p:cNvSpPr>
          <p:nvPr/>
        </p:nvSpPr>
        <p:spPr>
          <a:xfrm>
            <a:off x="1285119" y="61664"/>
            <a:ext cx="9984014" cy="5587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2021 - Preparing the Science case of ALBA II:</a:t>
            </a:r>
            <a:r>
              <a:rPr lang="en-US" sz="2400" dirty="0"/>
              <a:t> </a:t>
            </a:r>
            <a:r>
              <a:rPr lang="en-US" sz="3200" b="1" dirty="0"/>
              <a:t>Colloquia &amp; Workshops</a:t>
            </a:r>
          </a:p>
        </p:txBody>
      </p:sp>
    </p:spTree>
    <p:extLst>
      <p:ext uri="{BB962C8B-B14F-4D97-AF65-F5344CB8AC3E}">
        <p14:creationId xmlns:p14="http://schemas.microsoft.com/office/powerpoint/2010/main" val="134815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9088914" y="6494868"/>
            <a:ext cx="2743200" cy="307777"/>
          </a:xfrm>
        </p:spPr>
        <p:txBody>
          <a:bodyPr/>
          <a:lstStyle/>
          <a:p>
            <a:pPr algn="r"/>
            <a:fld id="{EB907111-9BA3-429C-B58F-D3E75446DC83}" type="datetime1">
              <a:rPr lang="es-ES" smtClean="0"/>
              <a:pPr algn="r"/>
              <a:t>08/09/2022</a:t>
            </a:fld>
            <a:endParaRPr lang="es-ES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04B5BF2D-E9B9-F64C-AE6F-247D74721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60" y="917863"/>
            <a:ext cx="10578279" cy="5730893"/>
          </a:xfrm>
        </p:spPr>
        <p:txBody>
          <a:bodyPr>
            <a:noAutofit/>
          </a:bodyPr>
          <a:lstStyle/>
          <a:p>
            <a:r>
              <a:rPr lang="en-US" sz="2400" dirty="0"/>
              <a:t>Areas of review:</a:t>
            </a:r>
          </a:p>
          <a:p>
            <a:pPr lvl="1"/>
            <a:r>
              <a:rPr lang="en-US" sz="1867" b="1" dirty="0"/>
              <a:t>Structural Molecular Biology </a:t>
            </a:r>
            <a:r>
              <a:rPr lang="en-US" sz="1867" dirty="0"/>
              <a:t>(focus area: health).</a:t>
            </a:r>
          </a:p>
          <a:p>
            <a:pPr lvl="1"/>
            <a:r>
              <a:rPr lang="en-US" sz="1867" b="1" dirty="0"/>
              <a:t>Cellular Biology (focus area: health).</a:t>
            </a:r>
          </a:p>
          <a:p>
            <a:pPr lvl="1"/>
            <a:r>
              <a:rPr lang="en-US" sz="1867" b="1" dirty="0"/>
              <a:t>Chemical and Material Sciences </a:t>
            </a:r>
            <a:r>
              <a:rPr lang="en-US" sz="1867" dirty="0"/>
              <a:t>(focus area: batteries, catalysis).</a:t>
            </a:r>
          </a:p>
          <a:p>
            <a:pPr lvl="1"/>
            <a:r>
              <a:rPr lang="en-US" sz="1867" b="1" dirty="0"/>
              <a:t>Electronic and Magnetic Structure </a:t>
            </a:r>
            <a:r>
              <a:rPr lang="en-US" sz="1867" dirty="0"/>
              <a:t>(focus area: sustainable information technology).</a:t>
            </a:r>
          </a:p>
          <a:p>
            <a:r>
              <a:rPr lang="en-US" sz="2400" dirty="0"/>
              <a:t>General goals of the review</a:t>
            </a:r>
            <a:r>
              <a:rPr lang="en-GB" sz="2400" dirty="0"/>
              <a:t>:</a:t>
            </a:r>
          </a:p>
          <a:p>
            <a:pPr lvl="1"/>
            <a:r>
              <a:rPr lang="en-GB" sz="1867" dirty="0"/>
              <a:t>Provides ownership to the section team by creating mission and strategy in a bottom up approach.</a:t>
            </a:r>
          </a:p>
          <a:p>
            <a:pPr lvl="1"/>
            <a:r>
              <a:rPr lang="en-GB" sz="1867" dirty="0"/>
              <a:t>Is there a clear defined vision for the reviewed area which</a:t>
            </a:r>
          </a:p>
          <a:p>
            <a:pPr marL="1676358" lvl="2" indent="-457189">
              <a:buFont typeface="+mj-lt"/>
              <a:buAutoNum type="alphaLcParenR"/>
            </a:pPr>
            <a:r>
              <a:rPr lang="en-GB" sz="1867" dirty="0"/>
              <a:t>Brands ALBA giving it a unique role within the synchrotron community.</a:t>
            </a:r>
          </a:p>
          <a:p>
            <a:pPr marL="1676358" lvl="2" indent="-457189">
              <a:buFont typeface="+mj-lt"/>
              <a:buAutoNum type="alphaLcParenR"/>
            </a:pPr>
            <a:r>
              <a:rPr lang="en-GB" sz="1867" dirty="0"/>
              <a:t>Matches the societal needs of the next 2 decades. </a:t>
            </a:r>
          </a:p>
          <a:p>
            <a:pPr marL="1676358" lvl="2" indent="-457189">
              <a:buFont typeface="+mj-lt"/>
              <a:buAutoNum type="alphaLcParenR"/>
            </a:pPr>
            <a:r>
              <a:rPr lang="en-GB" sz="1867" dirty="0"/>
              <a:t>Reflects the expected needs of the Spanish community.</a:t>
            </a:r>
          </a:p>
          <a:p>
            <a:pPr lvl="1"/>
            <a:r>
              <a:rPr lang="en-GB" sz="1867" dirty="0"/>
              <a:t>Are the risks understood and is the strategy appropriate to fulfil the mission?</a:t>
            </a:r>
          </a:p>
          <a:p>
            <a:r>
              <a:rPr lang="en-GB" sz="2400" dirty="0"/>
              <a:t>Documentation:</a:t>
            </a:r>
          </a:p>
          <a:p>
            <a:pPr lvl="1"/>
            <a:r>
              <a:rPr lang="en-GB" sz="1867" dirty="0"/>
              <a:t>Webpage with all talks.</a:t>
            </a:r>
          </a:p>
          <a:p>
            <a:pPr lvl="1"/>
            <a:r>
              <a:rPr lang="en-GB" sz="1867" dirty="0"/>
              <a:t>Written review documentation.</a:t>
            </a:r>
          </a:p>
          <a:p>
            <a:pPr lvl="1"/>
            <a:r>
              <a:rPr lang="en-GB" sz="1867" dirty="0"/>
              <a:t>Review report.</a:t>
            </a:r>
          </a:p>
          <a:p>
            <a:pPr marL="609585" lvl="1" indent="0">
              <a:buNone/>
            </a:pP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B41351-281E-4AD3-BCFC-A761D39C136E}"/>
              </a:ext>
            </a:extLst>
          </p:cNvPr>
          <p:cNvSpPr txBox="1">
            <a:spLocks/>
          </p:cNvSpPr>
          <p:nvPr/>
        </p:nvSpPr>
        <p:spPr>
          <a:xfrm>
            <a:off x="1382486" y="165157"/>
            <a:ext cx="9984014" cy="5587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 dirty="0"/>
              <a:t>2021 - Preparing the Science case of ALBA II:</a:t>
            </a:r>
            <a:r>
              <a:rPr lang="en-US" sz="2400" dirty="0"/>
              <a:t> </a:t>
            </a:r>
            <a:r>
              <a:rPr lang="en-US" sz="3200" b="1" dirty="0"/>
              <a:t>Section Reviews</a:t>
            </a:r>
          </a:p>
        </p:txBody>
      </p:sp>
    </p:spTree>
    <p:extLst>
      <p:ext uri="{BB962C8B-B14F-4D97-AF65-F5344CB8AC3E}">
        <p14:creationId xmlns:p14="http://schemas.microsoft.com/office/powerpoint/2010/main" val="196753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B169-7B0A-4012-8C88-09FF2236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II Day 30 June 2021 – on line event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A17C8-9B44-46AB-B260-2F37DAA2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481" y="4195233"/>
            <a:ext cx="5393283" cy="2366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CFB819-4399-4389-A912-6E4F7B3D5113}"/>
              </a:ext>
            </a:extLst>
          </p:cNvPr>
          <p:cNvSpPr/>
          <p:nvPr/>
        </p:nvSpPr>
        <p:spPr>
          <a:xfrm>
            <a:off x="618835" y="998939"/>
            <a:ext cx="103751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bel"/>
              </a:rPr>
              <a:t>Presentation to the user community of ALBA II project and plans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bel"/>
              </a:rPr>
              <a:t>more than 260 participants,</a:t>
            </a:r>
          </a:p>
          <a:p>
            <a:pPr algn="just"/>
            <a:endParaRPr lang="en-US" b="1" dirty="0">
              <a:solidFill>
                <a:srgbClr val="000000"/>
              </a:solidFill>
              <a:latin typeface="Abel"/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  <a:latin typeface="Abel"/>
              </a:rPr>
              <a:t>First session</a:t>
            </a:r>
            <a:r>
              <a:rPr lang="en-US" dirty="0">
                <a:solidFill>
                  <a:srgbClr val="000000"/>
                </a:solidFill>
                <a:latin typeface="Abel"/>
              </a:rPr>
              <a:t>: dedicated to overview on the user perspectives, strategy and mission for academic and industrial communities, the future of the accelerator, the beamlines, and the partnership strategy for ALBA II.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Abel"/>
              </a:rPr>
              <a:t>Second session:</a:t>
            </a:r>
            <a:r>
              <a:rPr lang="en-US" dirty="0">
                <a:solidFill>
                  <a:srgbClr val="000000"/>
                </a:solidFill>
                <a:latin typeface="Abel"/>
              </a:rPr>
              <a:t> focused on the main strategy fields for the future facility: Health, Information Technology, and Materials &amp; Energy. After a short introduction to each of them, a breakout session for each topic was opened so attendees could further discuss them.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Abel"/>
              </a:rPr>
              <a:t>Closing</a:t>
            </a:r>
            <a:r>
              <a:rPr lang="en-US" dirty="0">
                <a:solidFill>
                  <a:srgbClr val="000000"/>
                </a:solidFill>
                <a:latin typeface="Abel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bel"/>
              </a:rPr>
              <a:t>session</a:t>
            </a:r>
            <a:r>
              <a:rPr lang="en-US" dirty="0">
                <a:solidFill>
                  <a:srgbClr val="000000"/>
                </a:solidFill>
                <a:latin typeface="Abel"/>
              </a:rPr>
              <a:t> covered a summary of each of the breakout sessions and the conclusions and closing remarks. </a:t>
            </a:r>
            <a:r>
              <a:rPr lang="en-US" b="1" dirty="0">
                <a:solidFill>
                  <a:srgbClr val="000000"/>
                </a:solidFill>
                <a:latin typeface="Abel"/>
              </a:rPr>
              <a:t>A new call for beamline concept proposals was presented</a:t>
            </a:r>
            <a:r>
              <a:rPr lang="en-US" dirty="0">
                <a:solidFill>
                  <a:srgbClr val="000000"/>
                </a:solidFill>
                <a:latin typeface="Abel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1523299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B83B-13E1-483B-AB91-656AD6E0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22" y="684086"/>
            <a:ext cx="11051513" cy="924581"/>
          </a:xfrm>
        </p:spPr>
        <p:txBody>
          <a:bodyPr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3200" b="1" baseline="30000" dirty="0">
                <a:solidFill>
                  <a:schemeClr val="accent5">
                    <a:lumMod val="50000"/>
                  </a:schemeClr>
                </a:solidFill>
              </a:rPr>
              <a:t>st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call for new BLs proposals</a:t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Starting to choose the new ALBA II Instruments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41272-93BB-4139-AA7A-26230E71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26</a:t>
            </a:fld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D593C-4A7E-4721-A3C9-ED9DAF63D5F9}"/>
              </a:ext>
            </a:extLst>
          </p:cNvPr>
          <p:cNvSpPr txBox="1"/>
          <p:nvPr/>
        </p:nvSpPr>
        <p:spPr>
          <a:xfrm>
            <a:off x="764489" y="1719637"/>
            <a:ext cx="10315223" cy="34778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BL concepts input started at ALBA, by ALBA scientists, in collaboration with external collaborators (April/May 2021), resulting in 6 draft proposals, plus other 10 preliminary concepts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Call open on beginning of July 2021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Deadline for </a:t>
            </a:r>
            <a:r>
              <a:rPr lang="en-US" sz="2000" b="1" dirty="0">
                <a:cs typeface="Arial" panose="020B0604020202020204" pitchFamily="34" charset="0"/>
              </a:rPr>
              <a:t>concepts</a:t>
            </a:r>
            <a:r>
              <a:rPr lang="en-US" sz="2000" dirty="0">
                <a:cs typeface="Arial" panose="020B0604020202020204" pitchFamily="34" charset="0"/>
              </a:rPr>
              <a:t>: beginning of September 2021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Selection of </a:t>
            </a:r>
            <a:r>
              <a:rPr lang="en-US" sz="2000" b="1" dirty="0">
                <a:cs typeface="Arial" panose="020B0604020202020204" pitchFamily="34" charset="0"/>
              </a:rPr>
              <a:t>few BL proposals for first short beamlines </a:t>
            </a:r>
            <a:r>
              <a:rPr lang="en-US" sz="2000" dirty="0">
                <a:cs typeface="Arial" panose="020B0604020202020204" pitchFamily="34" charset="0"/>
              </a:rPr>
              <a:t>to be fully developed: September 2021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Presentation of these BL proposals deadline: beginning of December 2021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Evaluation of BL proposals: January 2022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Decision on the first two ALBA II BLs</a:t>
            </a:r>
            <a:r>
              <a:rPr lang="en-US" sz="2000" dirty="0">
                <a:cs typeface="Arial" panose="020B0604020202020204" pitchFamily="34" charset="0"/>
              </a:rPr>
              <a:t>: February 2022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5B37A-31FE-474E-A67F-605B397EDFDB}"/>
              </a:ext>
            </a:extLst>
          </p:cNvPr>
          <p:cNvSpPr txBox="1"/>
          <p:nvPr/>
        </p:nvSpPr>
        <p:spPr>
          <a:xfrm>
            <a:off x="4176073" y="5475700"/>
            <a:ext cx="675332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Possibility for funding one/two BLs in 2022 was then foreseen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Finally funding for a single BL was granted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F41BC-77BA-4545-8267-8C7A08078A86}"/>
              </a:ext>
            </a:extLst>
          </p:cNvPr>
          <p:cNvSpPr txBox="1"/>
          <p:nvPr/>
        </p:nvSpPr>
        <p:spPr>
          <a:xfrm>
            <a:off x="4176073" y="118659"/>
            <a:ext cx="4890954" cy="533544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US" sz="2667" b="1" dirty="0">
                <a:cs typeface="Arial" panose="020B0604020202020204" pitchFamily="34" charset="0"/>
              </a:rPr>
              <a:t>30 June 2021: within ALBA II DAY</a:t>
            </a:r>
          </a:p>
        </p:txBody>
      </p:sp>
    </p:spTree>
    <p:extLst>
      <p:ext uri="{BB962C8B-B14F-4D97-AF65-F5344CB8AC3E}">
        <p14:creationId xmlns:p14="http://schemas.microsoft.com/office/powerpoint/2010/main" val="1871720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C7E553-A729-44E4-8C5A-222352A23B83}"/>
              </a:ext>
            </a:extLst>
          </p:cNvPr>
          <p:cNvSpPr txBox="1">
            <a:spLocks/>
          </p:cNvSpPr>
          <p:nvPr/>
        </p:nvSpPr>
        <p:spPr>
          <a:xfrm>
            <a:off x="2513599" y="57033"/>
            <a:ext cx="7070271" cy="50252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r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1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sz="2800" dirty="0"/>
              <a:t>New BL – 3Sbar</a:t>
            </a:r>
          </a:p>
          <a:p>
            <a:pPr algn="ctr"/>
            <a:r>
              <a:rPr lang="en-GB" sz="2133" dirty="0">
                <a:latin typeface="Arial" panose="020B0604020202020204" pitchFamily="34" charset="0"/>
                <a:ea typeface="Calibri" panose="020F0502020204030204" pitchFamily="34" charset="0"/>
              </a:rPr>
              <a:t>Surface Structure and Spectroscopy at 1 bar</a:t>
            </a:r>
            <a:endParaRPr lang="en-US" sz="2133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77523C-E273-459D-8C93-0981B330EF4B}"/>
              </a:ext>
            </a:extLst>
          </p:cNvPr>
          <p:cNvGrpSpPr/>
          <p:nvPr/>
        </p:nvGrpSpPr>
        <p:grpSpPr>
          <a:xfrm>
            <a:off x="6182817" y="1012057"/>
            <a:ext cx="5495924" cy="2347897"/>
            <a:chOff x="4605131" y="2938794"/>
            <a:chExt cx="4121943" cy="1760923"/>
          </a:xfrm>
        </p:grpSpPr>
        <p:pic>
          <p:nvPicPr>
            <p:cNvPr id="6" name="Content Placeholder 2" descr="M0R2InlvDgyJhaSt">
              <a:extLst>
                <a:ext uri="{FF2B5EF4-FFF2-40B4-BE49-F238E27FC236}">
                  <a16:creationId xmlns:a16="http://schemas.microsoft.com/office/drawing/2014/main" id="{7F3E398E-852E-4A12-B93D-7A8CA45F3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46"/>
            <a:stretch>
              <a:fillRect/>
            </a:stretch>
          </p:blipFill>
          <p:spPr>
            <a:xfrm>
              <a:off x="4605131" y="2938794"/>
              <a:ext cx="4121943" cy="1760923"/>
            </a:xfrm>
            <a:prstGeom prst="rect">
              <a:avLst/>
            </a:prstGeom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5EE2B7F-C401-4509-8FE9-87DBA66DAAB7}"/>
                </a:ext>
              </a:extLst>
            </p:cNvPr>
            <p:cNvSpPr txBox="1"/>
            <p:nvPr/>
          </p:nvSpPr>
          <p:spPr>
            <a:xfrm>
              <a:off x="4866231" y="3463926"/>
              <a:ext cx="6665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b="1" dirty="0">
                  <a:solidFill>
                    <a:schemeClr val="bg1"/>
                  </a:solidFill>
                </a:rPr>
                <a:t>NOTOS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D615FA0B-C970-4D53-AFAC-E5A39654F32B}"/>
                </a:ext>
              </a:extLst>
            </p:cNvPr>
            <p:cNvSpPr txBox="1"/>
            <p:nvPr/>
          </p:nvSpPr>
          <p:spPr>
            <a:xfrm>
              <a:off x="7831404" y="3503682"/>
              <a:ext cx="6665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b="1" dirty="0">
                  <a:solidFill>
                    <a:schemeClr val="accent5">
                      <a:lumMod val="50000"/>
                    </a:schemeClr>
                  </a:solidFill>
                </a:rPr>
                <a:t>XALOC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64D4A9E-A001-4B1E-8873-554A70650639}"/>
                </a:ext>
              </a:extLst>
            </p:cNvPr>
            <p:cNvSpPr txBox="1"/>
            <p:nvPr/>
          </p:nvSpPr>
          <p:spPr>
            <a:xfrm>
              <a:off x="5682266" y="3535629"/>
              <a:ext cx="666551" cy="315423"/>
            </a:xfrm>
            <a:prstGeom prst="rect">
              <a:avLst/>
            </a:prstGeom>
            <a:solidFill>
              <a:srgbClr val="5F5F5F">
                <a:alpha val="6117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ca-ES" sz="2133" b="1" dirty="0">
                  <a:solidFill>
                    <a:schemeClr val="bg1"/>
                  </a:solidFill>
                </a:rPr>
                <a:t>3Sbar</a:t>
              </a:r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5BE8B598-9B97-47D6-8D80-132C1AA3BE71}"/>
                </a:ext>
              </a:extLst>
            </p:cNvPr>
            <p:cNvSpPr/>
            <p:nvPr/>
          </p:nvSpPr>
          <p:spPr>
            <a:xfrm rot="3835887">
              <a:off x="6901363" y="2459961"/>
              <a:ext cx="565243" cy="2424075"/>
            </a:xfrm>
            <a:prstGeom prst="trapezoid">
              <a:avLst/>
            </a:prstGeom>
            <a:solidFill>
              <a:srgbClr val="5B9BD5">
                <a:alpha val="8274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787F076-9B07-412D-AC86-E74413DDF734}"/>
                </a:ext>
              </a:extLst>
            </p:cNvPr>
            <p:cNvSpPr/>
            <p:nvPr/>
          </p:nvSpPr>
          <p:spPr>
            <a:xfrm rot="3181467">
              <a:off x="7136498" y="2874963"/>
              <a:ext cx="627616" cy="1897285"/>
            </a:xfrm>
            <a:prstGeom prst="triangle">
              <a:avLst/>
            </a:prstGeom>
            <a:solidFill>
              <a:srgbClr val="5B9BD5">
                <a:alpha val="8274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0D326A-1988-4393-B3B5-21166B10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51" y="1021622"/>
            <a:ext cx="4447154" cy="25500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63070C-180E-4CE2-9917-EBF64CC9389C}"/>
              </a:ext>
            </a:extLst>
          </p:cNvPr>
          <p:cNvSpPr/>
          <p:nvPr/>
        </p:nvSpPr>
        <p:spPr>
          <a:xfrm>
            <a:off x="513259" y="886691"/>
            <a:ext cx="5085198" cy="3084946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90E804-4DA2-4C26-96C3-C3C4AFD89907}"/>
              </a:ext>
            </a:extLst>
          </p:cNvPr>
          <p:cNvSpPr/>
          <p:nvPr/>
        </p:nvSpPr>
        <p:spPr>
          <a:xfrm>
            <a:off x="184145" y="4014225"/>
            <a:ext cx="6056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Important dates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January 2022 Presentation of the 3 BL proposals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January 2022 Evaluation of BL proposals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February 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2022 Decision on first new ALBA II BL: 3Sbar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May 2022 – Appointment of acting BL responsible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May 2022 – Appointment of BL responsible, joining us in Oct 22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July 2022 – Presentation to SAC by both scientists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July 2022 – 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External review of optics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September 2022 – presentation in AUSE and ALBA user meeting</a:t>
            </a: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F40E56-FFB4-4E2B-8CEA-CB0251712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681" y="3286849"/>
            <a:ext cx="5492835" cy="3175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4E176-54AC-48B5-A138-7531F88AF4BC}"/>
              </a:ext>
            </a:extLst>
          </p:cNvPr>
          <p:cNvSpPr txBox="1"/>
          <p:nvPr/>
        </p:nvSpPr>
        <p:spPr>
          <a:xfrm>
            <a:off x="1456267" y="6462292"/>
            <a:ext cx="234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Velasco talk</a:t>
            </a:r>
          </a:p>
        </p:txBody>
      </p:sp>
    </p:spTree>
    <p:extLst>
      <p:ext uri="{BB962C8B-B14F-4D97-AF65-F5344CB8AC3E}">
        <p14:creationId xmlns:p14="http://schemas.microsoft.com/office/powerpoint/2010/main" val="163755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377392" y="69197"/>
            <a:ext cx="9427028" cy="527988"/>
          </a:xfrm>
        </p:spPr>
        <p:txBody>
          <a:bodyPr/>
          <a:lstStyle/>
          <a:p>
            <a:r>
              <a:rPr lang="en-US" dirty="0" err="1"/>
              <a:t>BioSAXS</a:t>
            </a:r>
            <a:r>
              <a:rPr lang="en-US" dirty="0"/>
              <a:t>/CALIMA proposal in the pipeline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410664" y="5270894"/>
            <a:ext cx="8534400" cy="30049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67" dirty="0"/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C0EA1303-EE3A-4628-A34E-7A1B35A1A60C}"/>
              </a:ext>
            </a:extLst>
          </p:cNvPr>
          <p:cNvSpPr/>
          <p:nvPr/>
        </p:nvSpPr>
        <p:spPr>
          <a:xfrm>
            <a:off x="288677" y="4096190"/>
            <a:ext cx="86486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SzPct val="100000"/>
              <a:buFont typeface="Wingdings" panose="05000000000000000000" pitchFamily="2" charset="2"/>
              <a:buChar char="§"/>
            </a:pPr>
            <a:r>
              <a:rPr lang="es-ES" sz="1600" b="1">
                <a:cs typeface="Arial" panose="020B0604020202020204" pitchFamily="34" charset="0"/>
              </a:rPr>
              <a:t>Bending </a:t>
            </a:r>
            <a:r>
              <a:rPr lang="es-ES" sz="1600" b="1" dirty="0" err="1">
                <a:cs typeface="Arial" panose="020B0604020202020204" pitchFamily="34" charset="0"/>
              </a:rPr>
              <a:t>magnet</a:t>
            </a:r>
            <a:r>
              <a:rPr lang="es-ES" sz="1600" b="1" dirty="0">
                <a:cs typeface="Arial" panose="020B0604020202020204" pitchFamily="34" charset="0"/>
              </a:rPr>
              <a:t> </a:t>
            </a:r>
            <a:r>
              <a:rPr lang="es-ES" sz="1600" dirty="0" err="1">
                <a:cs typeface="Arial" panose="020B0604020202020204" pitchFamily="34" charset="0"/>
              </a:rPr>
              <a:t>beamline</a:t>
            </a:r>
            <a:r>
              <a:rPr lang="es-ES" sz="1600" dirty="0">
                <a:cs typeface="Arial" panose="020B0604020202020204" pitchFamily="34" charset="0"/>
              </a:rPr>
              <a:t> (ALBA) and </a:t>
            </a:r>
            <a:r>
              <a:rPr lang="es-ES" sz="1600" b="1" dirty="0" err="1">
                <a:cs typeface="Arial" panose="020B0604020202020204" pitchFamily="34" charset="0"/>
              </a:rPr>
              <a:t>Superbend</a:t>
            </a:r>
            <a:r>
              <a:rPr lang="es-ES" sz="1600" b="1" dirty="0">
                <a:cs typeface="Arial" panose="020B0604020202020204" pitchFamily="34" charset="0"/>
              </a:rPr>
              <a:t> </a:t>
            </a:r>
            <a:r>
              <a:rPr lang="es-ES" sz="1600" dirty="0">
                <a:cs typeface="Arial" panose="020B0604020202020204" pitchFamily="34" charset="0"/>
              </a:rPr>
              <a:t>(ALBA </a:t>
            </a:r>
            <a:r>
              <a:rPr lang="es-ES" sz="1600">
                <a:cs typeface="Arial" panose="020B0604020202020204" pitchFamily="34" charset="0"/>
              </a:rPr>
              <a:t>II)</a:t>
            </a:r>
          </a:p>
          <a:p>
            <a:pPr marL="380990" indent="-380990">
              <a:buSzPct val="100000"/>
              <a:buFont typeface="Wingdings" panose="05000000000000000000" pitchFamily="2" charset="2"/>
              <a:buChar char="§"/>
            </a:pPr>
            <a:r>
              <a:rPr lang="es-ES" sz="1600">
                <a:cs typeface="Arial" panose="020B0604020202020204" pitchFamily="34" charset="0"/>
              </a:rPr>
              <a:t>Gains in ALBA-II: better </a:t>
            </a:r>
            <a:r>
              <a:rPr lang="es-ES" sz="1600" i="1">
                <a:cs typeface="Arial" panose="020B0604020202020204" pitchFamily="34" charset="0"/>
              </a:rPr>
              <a:t>q </a:t>
            </a:r>
            <a:r>
              <a:rPr lang="es-ES" sz="1600">
                <a:cs typeface="Arial" panose="020B0604020202020204" pitchFamily="34" charset="0"/>
              </a:rPr>
              <a:t>resolution (standard mode), gain x7 H size</a:t>
            </a:r>
            <a:endParaRPr lang="es-ES" sz="1600" dirty="0">
              <a:cs typeface="Arial" panose="020B0604020202020204" pitchFamily="34" charset="0"/>
            </a:endParaRPr>
          </a:p>
          <a:p>
            <a:pPr marL="380990" indent="-380990">
              <a:buSzPct val="100000"/>
              <a:buFont typeface="Wingdings" panose="05000000000000000000" pitchFamily="2" charset="2"/>
              <a:buChar char="§"/>
            </a:pPr>
            <a:r>
              <a:rPr lang="es-ES" sz="1600">
                <a:cs typeface="Arial" panose="020B0604020202020204" pitchFamily="34" charset="0"/>
              </a:rPr>
              <a:t>2 </a:t>
            </a:r>
            <a:r>
              <a:rPr lang="es-ES" sz="1600" dirty="0" err="1">
                <a:cs typeface="Arial" panose="020B0604020202020204" pitchFamily="34" charset="0"/>
              </a:rPr>
              <a:t>optical</a:t>
            </a:r>
            <a:r>
              <a:rPr lang="es-ES" sz="1600" dirty="0">
                <a:cs typeface="Arial" panose="020B0604020202020204" pitchFamily="34" charset="0"/>
              </a:rPr>
              <a:t> </a:t>
            </a:r>
            <a:r>
              <a:rPr lang="es-ES" sz="1600" dirty="0" err="1">
                <a:cs typeface="Arial" panose="020B0604020202020204" pitchFamily="34" charset="0"/>
              </a:rPr>
              <a:t>setups</a:t>
            </a:r>
            <a:r>
              <a:rPr lang="es-ES" sz="1600" dirty="0">
                <a:cs typeface="Arial" panose="020B0604020202020204" pitchFamily="34" charset="0"/>
              </a:rPr>
              <a:t>:</a:t>
            </a:r>
          </a:p>
          <a:p>
            <a:pPr marL="357708" lvl="1" indent="241294" defTabSz="956709">
              <a:buSzPct val="60000"/>
              <a:buFont typeface="Wingdings" pitchFamily="2" charset="2"/>
              <a:buChar char="q"/>
            </a:pPr>
            <a:r>
              <a:rPr lang="es-ES" sz="1600" b="1">
                <a:solidFill>
                  <a:srgbClr val="C00000"/>
                </a:solidFill>
                <a:cs typeface="Arial" panose="020B0604020202020204" pitchFamily="34" charset="0"/>
              </a:rPr>
              <a:t>Large </a:t>
            </a:r>
            <a:r>
              <a:rPr lang="es-ES" sz="1600" b="1" dirty="0">
                <a:solidFill>
                  <a:srgbClr val="C00000"/>
                </a:solidFill>
                <a:cs typeface="Arial" panose="020B0604020202020204" pitchFamily="34" charset="0"/>
              </a:rPr>
              <a:t>(standard)</a:t>
            </a:r>
            <a:r>
              <a:rPr lang="es-ES" sz="1600" dirty="0">
                <a:cs typeface="Arial" panose="020B0604020202020204" pitchFamily="34" charset="0"/>
              </a:rPr>
              <a:t>: </a:t>
            </a:r>
            <a:r>
              <a:rPr lang="el-GR" sz="1600" b="1" dirty="0"/>
              <a:t>~200-500 μ</a:t>
            </a:r>
            <a:r>
              <a:rPr lang="es-ES" sz="1600" b="1"/>
              <a:t>m beam size</a:t>
            </a:r>
            <a:endParaRPr lang="es-ES" sz="1600" dirty="0"/>
          </a:p>
          <a:p>
            <a:pPr marL="357708" lvl="1" indent="241294" defTabSz="956709">
              <a:buSzPct val="60000"/>
              <a:buFont typeface="Wingdings" pitchFamily="2" charset="2"/>
              <a:buChar char="q"/>
            </a:pPr>
            <a:r>
              <a:rPr lang="es-ES" sz="1600" b="1">
                <a:solidFill>
                  <a:schemeClr val="accent1">
                    <a:lumMod val="50000"/>
                  </a:schemeClr>
                </a:solidFill>
              </a:rPr>
              <a:t>Microfocus</a:t>
            </a:r>
            <a:r>
              <a:rPr lang="es-ES" sz="1600" dirty="0"/>
              <a:t>: </a:t>
            </a:r>
            <a:r>
              <a:rPr lang="es-ES" sz="1600" b="1" dirty="0"/>
              <a:t>~10 </a:t>
            </a:r>
            <a:r>
              <a:rPr lang="el-GR" sz="1600" b="1" dirty="0"/>
              <a:t>μ</a:t>
            </a:r>
            <a:r>
              <a:rPr lang="es-ES" sz="1600" b="1"/>
              <a:t>m  beam size</a:t>
            </a:r>
            <a:endParaRPr lang="es-ES" sz="1600" dirty="0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C120EDA6-3B46-4F9A-9A77-FDE5A588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8177" y="4331942"/>
            <a:ext cx="9781499" cy="3193959"/>
          </a:xfrm>
          <a:prstGeom prst="rect">
            <a:avLst/>
          </a:prstGeom>
        </p:spPr>
      </p:pic>
      <p:sp>
        <p:nvSpPr>
          <p:cNvPr id="14" name="Rectángulo 5">
            <a:extLst>
              <a:ext uri="{FF2B5EF4-FFF2-40B4-BE49-F238E27FC236}">
                <a16:creationId xmlns:a16="http://schemas.microsoft.com/office/drawing/2014/main" id="{49179A9B-EE92-4C07-BF96-CD16EB7F2E51}"/>
              </a:ext>
            </a:extLst>
          </p:cNvPr>
          <p:cNvSpPr/>
          <p:nvPr/>
        </p:nvSpPr>
        <p:spPr>
          <a:xfrm>
            <a:off x="4236491" y="6411106"/>
            <a:ext cx="2383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7296B891-3D0A-4B76-8CFE-500060D079C6}"/>
              </a:ext>
            </a:extLst>
          </p:cNvPr>
          <p:cNvSpPr/>
          <p:nvPr/>
        </p:nvSpPr>
        <p:spPr>
          <a:xfrm>
            <a:off x="7935727" y="6431878"/>
            <a:ext cx="2383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530D50BE-6673-487D-A453-155A99F86EE7}"/>
              </a:ext>
            </a:extLst>
          </p:cNvPr>
          <p:cNvSpPr txBox="1">
            <a:spLocks/>
          </p:cNvSpPr>
          <p:nvPr/>
        </p:nvSpPr>
        <p:spPr>
          <a:xfrm>
            <a:off x="11391900" y="6341387"/>
            <a:ext cx="717936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z="1400"/>
              <a:pPr/>
              <a:t>28</a:t>
            </a:fld>
            <a:endParaRPr lang="es-E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858C97-9301-4426-97AF-457F403EE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67"/>
          <a:stretch/>
        </p:blipFill>
        <p:spPr>
          <a:xfrm>
            <a:off x="5899255" y="1312270"/>
            <a:ext cx="6071071" cy="249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9ED956-9275-4C04-8BF9-C2A5143F2F03}"/>
              </a:ext>
            </a:extLst>
          </p:cNvPr>
          <p:cNvSpPr/>
          <p:nvPr/>
        </p:nvSpPr>
        <p:spPr>
          <a:xfrm>
            <a:off x="65877" y="1050376"/>
            <a:ext cx="2411632" cy="280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>
                <a:solidFill>
                  <a:srgbClr val="0070C0"/>
                </a:solidFill>
              </a:rPr>
              <a:t>Batch mode SAXS</a:t>
            </a:r>
          </a:p>
          <a:p>
            <a:pPr algn="r"/>
            <a:endParaRPr lang="en-US" sz="1467"/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SAXS + chromatography</a:t>
            </a:r>
            <a:r>
              <a:rPr lang="en-US" sz="1467"/>
              <a:t> 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Time-resolved SAXS</a:t>
            </a:r>
            <a:endParaRPr lang="en-US" sz="1467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Fiber diffraction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3D scanning SAXS</a:t>
            </a: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nLC/MS SAXS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WAXS</a:t>
            </a:r>
            <a:endParaRPr lang="en-US" sz="1467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DAD067-4456-4C4B-8AA5-EDBF38A5D200}"/>
              </a:ext>
            </a:extLst>
          </p:cNvPr>
          <p:cNvSpPr/>
          <p:nvPr/>
        </p:nvSpPr>
        <p:spPr>
          <a:xfrm>
            <a:off x="2377392" y="1050377"/>
            <a:ext cx="3367387" cy="280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Allosteric biomolecules modulation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I</a:t>
            </a:r>
            <a:r>
              <a:rPr lang="en-US" sz="1467"/>
              <a:t>ntrinsically Disordered Proteins</a:t>
            </a:r>
            <a:endParaRPr lang="en-US" sz="1467" dirty="0"/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Membrane proteins</a:t>
            </a:r>
            <a:endParaRPr lang="en-US" sz="1467" dirty="0"/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Amyloid proteins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D</a:t>
            </a:r>
            <a:r>
              <a:rPr lang="en-US" sz="1467"/>
              <a:t>omain swapping in diseases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C</a:t>
            </a:r>
            <a:r>
              <a:rPr lang="en-US" sz="1467"/>
              <a:t>omplex biological assemblies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R</a:t>
            </a:r>
            <a:r>
              <a:rPr lang="en-US" sz="1467"/>
              <a:t>NA folding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Microtubules GTPase cycle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Bone arrangement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Brain connectivity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Skin damage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Polymers</a:t>
            </a:r>
            <a:endParaRPr lang="en-US" sz="1467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309670-7F97-4AF6-8690-D0CAA1CC0C39}"/>
              </a:ext>
            </a:extLst>
          </p:cNvPr>
          <p:cNvSpPr/>
          <p:nvPr/>
        </p:nvSpPr>
        <p:spPr>
          <a:xfrm>
            <a:off x="65877" y="639571"/>
            <a:ext cx="241163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>
                <a:solidFill>
                  <a:srgbClr val="0070C0"/>
                </a:solidFill>
              </a:rPr>
              <a:t>Techniques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7015C1-DDBB-4C2A-BBEB-6D2150F67842}"/>
              </a:ext>
            </a:extLst>
          </p:cNvPr>
          <p:cNvSpPr/>
          <p:nvPr/>
        </p:nvSpPr>
        <p:spPr>
          <a:xfrm>
            <a:off x="2377392" y="664731"/>
            <a:ext cx="336738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Scientific case</a:t>
            </a:r>
            <a:endParaRPr lang="en-US" sz="1467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9B7182-CD17-4377-B371-2B1B474083FD}"/>
              </a:ext>
            </a:extLst>
          </p:cNvPr>
          <p:cNvSpPr/>
          <p:nvPr/>
        </p:nvSpPr>
        <p:spPr>
          <a:xfrm>
            <a:off x="320299" y="1570494"/>
            <a:ext cx="5290088" cy="1095213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64128F-1102-472A-B2DA-251288434817}"/>
              </a:ext>
            </a:extLst>
          </p:cNvPr>
          <p:cNvSpPr/>
          <p:nvPr/>
        </p:nvSpPr>
        <p:spPr>
          <a:xfrm>
            <a:off x="337523" y="2941230"/>
            <a:ext cx="5290088" cy="437143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A16922-FC9B-4074-8E98-06937E49C5BF}"/>
              </a:ext>
            </a:extLst>
          </p:cNvPr>
          <p:cNvSpPr/>
          <p:nvPr/>
        </p:nvSpPr>
        <p:spPr>
          <a:xfrm>
            <a:off x="365079" y="3599043"/>
            <a:ext cx="5290088" cy="210856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946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633" y="1293277"/>
            <a:ext cx="2895443" cy="22177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2391833" cy="2215662"/>
          </a:xfrm>
          <a:solidFill>
            <a:srgbClr val="DEDFE6">
              <a:alpha val="55000"/>
            </a:srgbClr>
          </a:solidFill>
        </p:spPr>
        <p:txBody>
          <a:bodyPr/>
          <a:lstStyle/>
          <a:p>
            <a:r>
              <a:rPr lang="en-US" b="1" dirty="0"/>
              <a:t>Detectors</a:t>
            </a:r>
          </a:p>
          <a:p>
            <a:r>
              <a:rPr lang="en-US" sz="2400" dirty="0"/>
              <a:t>Collaborations to be developed within LEAPS initiatives</a:t>
            </a:r>
          </a:p>
          <a:p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812485" y="4068234"/>
            <a:ext cx="5435757" cy="221566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Optics</a:t>
            </a:r>
          </a:p>
          <a:p>
            <a:r>
              <a:rPr lang="en-US" dirty="0">
                <a:solidFill>
                  <a:srgbClr val="0066FF"/>
                </a:solidFill>
              </a:rPr>
              <a:t>ALBA metrology lab – used by academy and industry worldwide</a:t>
            </a:r>
          </a:p>
          <a:p>
            <a:r>
              <a:rPr lang="en-US" dirty="0">
                <a:solidFill>
                  <a:srgbClr val="0066FF"/>
                </a:solidFill>
              </a:rPr>
              <a:t>Already at the forefront – Opportunity for ALBA II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solidFill>
            <a:schemeClr val="accent2"/>
          </a:solidFill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0066FF"/>
                </a:solidFill>
              </a:rPr>
              <a:t>DATA</a:t>
            </a:r>
          </a:p>
          <a:p>
            <a:r>
              <a:rPr lang="en-US" dirty="0">
                <a:solidFill>
                  <a:srgbClr val="0066FF"/>
                </a:solidFill>
              </a:rPr>
              <a:t>ALBA in EOSC – Participation in H2020 (see </a:t>
            </a:r>
            <a:r>
              <a:rPr lang="en-US" dirty="0" err="1">
                <a:solidFill>
                  <a:srgbClr val="0066FF"/>
                </a:solidFill>
              </a:rPr>
              <a:t>ExPANDS</a:t>
            </a:r>
            <a:r>
              <a:rPr lang="en-US" dirty="0">
                <a:solidFill>
                  <a:srgbClr val="0066FF"/>
                </a:solidFill>
              </a:rPr>
              <a:t>) and future HE initiatives</a:t>
            </a:r>
          </a:p>
          <a:p>
            <a:r>
              <a:rPr lang="en-US" dirty="0">
                <a:solidFill>
                  <a:srgbClr val="0066FF"/>
                </a:solidFill>
              </a:rPr>
              <a:t>New Scientific Data Management section since 2021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6248242" y="3982203"/>
            <a:ext cx="5435757" cy="2215662"/>
          </a:xfrm>
        </p:spPr>
        <p:txBody>
          <a:bodyPr/>
          <a:lstStyle/>
          <a:p>
            <a:r>
              <a:rPr lang="en-US" b="1" dirty="0">
                <a:solidFill>
                  <a:srgbClr val="0066FF"/>
                </a:solidFill>
              </a:rPr>
              <a:t>Sample environment</a:t>
            </a:r>
          </a:p>
          <a:p>
            <a:r>
              <a:rPr lang="en-US" dirty="0">
                <a:solidFill>
                  <a:srgbClr val="0066FF"/>
                </a:solidFill>
              </a:rPr>
              <a:t>In-situ, operando, extreme conditions, automatization, remote control. See DIGITAL LEAPS </a:t>
            </a:r>
            <a:r>
              <a:rPr lang="en-US" dirty="0"/>
              <a:t>initiative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2800" y="348361"/>
            <a:ext cx="10515600" cy="4801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dirty="0"/>
              <a:t>From ALBA to ALBA II – Instrumentation &amp; DATA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80307" y="6434930"/>
            <a:ext cx="1973510" cy="392044"/>
          </a:xfrm>
          <a:solidFill>
            <a:srgbClr val="79F7EB"/>
          </a:solidFill>
        </p:spPr>
        <p:txBody>
          <a:bodyPr>
            <a:noAutofit/>
          </a:bodyPr>
          <a:lstStyle/>
          <a:p>
            <a:pPr algn="r"/>
            <a:r>
              <a:rPr lang="en-US" sz="2000" b="1" i="1" dirty="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46031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98D8E1-B515-49B1-A299-F7072D5D1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346200"/>
            <a:ext cx="9229725" cy="426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A72D5-EFF4-459D-BD9A-264A620466EC}"/>
              </a:ext>
            </a:extLst>
          </p:cNvPr>
          <p:cNvSpPr txBox="1"/>
          <p:nvPr/>
        </p:nvSpPr>
        <p:spPr>
          <a:xfrm>
            <a:off x="2996697" y="470780"/>
            <a:ext cx="645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Slide on ALBA Future from last AUSE meeting (8-10 October 2019)</a:t>
            </a:r>
          </a:p>
        </p:txBody>
      </p:sp>
    </p:spTree>
    <p:extLst>
      <p:ext uri="{BB962C8B-B14F-4D97-AF65-F5344CB8AC3E}">
        <p14:creationId xmlns:p14="http://schemas.microsoft.com/office/powerpoint/2010/main" val="1823746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688925-76D7-4302-9EDB-41711DFEEC81}"/>
              </a:ext>
            </a:extLst>
          </p:cNvPr>
          <p:cNvSpPr/>
          <p:nvPr/>
        </p:nvSpPr>
        <p:spPr>
          <a:xfrm>
            <a:off x="1981201" y="202477"/>
            <a:ext cx="7844366" cy="711923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Creating the tools to face ALBA II technologies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C1A65-2243-48F6-9040-F9F9241A7AF0}"/>
              </a:ext>
            </a:extLst>
          </p:cNvPr>
          <p:cNvSpPr txBox="1"/>
          <p:nvPr/>
        </p:nvSpPr>
        <p:spPr>
          <a:xfrm>
            <a:off x="518685" y="1277034"/>
            <a:ext cx="837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ALBA 01: Nano Position Laboratory – funded through MRR funds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775F1718-E09C-7795-EDE4-0E68C05C4610}"/>
              </a:ext>
            </a:extLst>
          </p:cNvPr>
          <p:cNvSpPr txBox="1"/>
          <p:nvPr/>
        </p:nvSpPr>
        <p:spPr>
          <a:xfrm>
            <a:off x="518685" y="1923365"/>
            <a:ext cx="5202864" cy="341063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on:</a:t>
            </a: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definition and detailing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solutions 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&amp; Network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and Mechanical installations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Furniture, benches, tools, tooling list…</a:t>
            </a: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controllers definition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BD525-B8A5-0C17-2DBA-A6DDEE764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33" y="2415035"/>
            <a:ext cx="5471181" cy="30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8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8CB06-2488-4867-984A-982F0862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35" y="608331"/>
            <a:ext cx="7740487" cy="52570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731CD3-82FE-44D0-B43C-824042D182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690" y="58974"/>
            <a:ext cx="8853487" cy="660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ALBA II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0D1A-3AF3-414D-999C-2CF619907AF1}"/>
              </a:ext>
            </a:extLst>
          </p:cNvPr>
          <p:cNvSpPr txBox="1"/>
          <p:nvPr/>
        </p:nvSpPr>
        <p:spPr>
          <a:xfrm>
            <a:off x="474463" y="1367276"/>
            <a:ext cx="34822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ALBA II is supervised by a Board, chaired by the director; </a:t>
            </a:r>
          </a:p>
          <a:p>
            <a:r>
              <a:rPr lang="en-US" dirty="0"/>
              <a:t>organized </a:t>
            </a:r>
          </a:p>
          <a:p>
            <a:r>
              <a:rPr lang="en-US" dirty="0"/>
              <a:t>into Programs: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</a:t>
            </a:r>
          </a:p>
          <a:p>
            <a:r>
              <a:rPr lang="en-US" dirty="0"/>
              <a:t>then into Projects, and corresponding Work Packages.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AD283A-82BB-480B-BD7A-435558C10053}"/>
              </a:ext>
            </a:extLst>
          </p:cNvPr>
          <p:cNvSpPr/>
          <p:nvPr/>
        </p:nvSpPr>
        <p:spPr>
          <a:xfrm>
            <a:off x="474463" y="4653715"/>
            <a:ext cx="3965060" cy="369332"/>
          </a:xfrm>
          <a:prstGeom prst="rect">
            <a:avLst/>
          </a:prstGeom>
          <a:solidFill>
            <a:srgbClr val="93FFFF"/>
          </a:solidFill>
        </p:spPr>
        <p:txBody>
          <a:bodyPr wrap="none">
            <a:spAutoFit/>
          </a:bodyPr>
          <a:lstStyle/>
          <a:p>
            <a:r>
              <a:rPr lang="en-US" i="1" dirty="0"/>
              <a:t>ALBA II is involving the whole ALBA staff.</a:t>
            </a:r>
          </a:p>
        </p:txBody>
      </p:sp>
    </p:spTree>
    <p:extLst>
      <p:ext uri="{BB962C8B-B14F-4D97-AF65-F5344CB8AC3E}">
        <p14:creationId xmlns:p14="http://schemas.microsoft.com/office/powerpoint/2010/main" val="2946250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8F0D8-948F-4DEC-A244-D4059F599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8525" y="40663"/>
            <a:ext cx="8553847" cy="10414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Opportunity for Spanish industries as suppliers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AAC76-AE65-49BB-829A-201E04381DF6}"/>
              </a:ext>
            </a:extLst>
          </p:cNvPr>
          <p:cNvSpPr txBox="1"/>
          <p:nvPr/>
        </p:nvSpPr>
        <p:spPr>
          <a:xfrm>
            <a:off x="3845330" y="451359"/>
            <a:ext cx="550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meetings organized with CDTI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03658-6BE0-43FC-8EB6-D195943A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89" y="4232494"/>
            <a:ext cx="3700145" cy="1812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40756-9739-4741-9D76-08FC95BC742A}"/>
              </a:ext>
            </a:extLst>
          </p:cNvPr>
          <p:cNvSpPr txBox="1"/>
          <p:nvPr/>
        </p:nvSpPr>
        <p:spPr>
          <a:xfrm>
            <a:off x="543121" y="4030216"/>
            <a:ext cx="2803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26 May – at ALBA</a:t>
            </a:r>
          </a:p>
          <a:p>
            <a:r>
              <a:rPr lang="en-US" b="1" dirty="0"/>
              <a:t>Organized with CDTI and INEUSTAR</a:t>
            </a:r>
          </a:p>
          <a:p>
            <a:r>
              <a:rPr lang="en-US" dirty="0"/>
              <a:t>More than 40 Spanish companies represented</a:t>
            </a:r>
          </a:p>
          <a:p>
            <a:r>
              <a:rPr lang="en-US" dirty="0"/>
              <a:t>Shared information on present and future ALBA programs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58B40-6315-43B0-8D84-3E5DE3BB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46" y="982404"/>
            <a:ext cx="5429250" cy="28575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0F90A-AE67-4F0A-95DB-68D6EB984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21" y="1280971"/>
            <a:ext cx="5191125" cy="22193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5347F5-22F9-4FF4-96F1-ED67ABFFDBBF}"/>
              </a:ext>
            </a:extLst>
          </p:cNvPr>
          <p:cNvSpPr/>
          <p:nvPr/>
        </p:nvSpPr>
        <p:spPr>
          <a:xfrm>
            <a:off x="543121" y="8376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26 April – in Madrid with other ICTS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D44997-6BFC-4853-BC36-0C0820310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246" y="4197543"/>
            <a:ext cx="4667250" cy="18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5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A86C-232F-47C5-B843-31A3327D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Socio-economic Impact Assessment  </a:t>
            </a:r>
            <a:br>
              <a:rPr lang="en-US" sz="3600" dirty="0"/>
            </a:br>
            <a:r>
              <a:rPr lang="en-US" sz="3200" i="1" dirty="0"/>
              <a:t>to be included in the White Paper</a:t>
            </a:r>
            <a:endParaRPr lang="en-US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94A7CF-F979-4C3F-A118-18A83BFF004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087AAB-07DB-40A3-BF45-F16920A0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23" y="2355785"/>
            <a:ext cx="3154823" cy="4048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B7A39-4221-4753-9CC9-B87A1E0E5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225" y="1547574"/>
            <a:ext cx="3508446" cy="5019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F6195-31CB-4A5B-BC96-668667C04614}"/>
              </a:ext>
            </a:extLst>
          </p:cNvPr>
          <p:cNvSpPr txBox="1"/>
          <p:nvPr/>
        </p:nvSpPr>
        <p:spPr>
          <a:xfrm>
            <a:off x="7094365" y="5324730"/>
            <a:ext cx="407611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/>
              <a:t>TODAY:</a:t>
            </a:r>
          </a:p>
          <a:p>
            <a:r>
              <a:rPr lang="en-US" sz="2400" b="1" i="1" dirty="0"/>
              <a:t>J. Raya &amp; J. Garcia Montalvo</a:t>
            </a:r>
          </a:p>
          <a:p>
            <a:r>
              <a:rPr lang="en-US" sz="2400" b="1" i="1" dirty="0"/>
              <a:t>Working on the ALBA II impact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847BE-9B62-42BD-8AF5-BC6612AA9677}"/>
              </a:ext>
            </a:extLst>
          </p:cNvPr>
          <p:cNvSpPr txBox="1"/>
          <p:nvPr/>
        </p:nvSpPr>
        <p:spPr>
          <a:xfrm>
            <a:off x="496387" y="1740232"/>
            <a:ext cx="22810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2003: ex-ante </a:t>
            </a:r>
          </a:p>
          <a:p>
            <a:r>
              <a:rPr lang="en-US" sz="1600" b="1" i="1" dirty="0"/>
              <a:t>Garcia Montalvo &amp; Raya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5B85C-B178-49C3-AE3E-B539A6912CC8}"/>
              </a:ext>
            </a:extLst>
          </p:cNvPr>
          <p:cNvSpPr txBox="1"/>
          <p:nvPr/>
        </p:nvSpPr>
        <p:spPr>
          <a:xfrm>
            <a:off x="3420562" y="4424346"/>
            <a:ext cx="29036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2010: after the construction </a:t>
            </a:r>
          </a:p>
          <a:p>
            <a:r>
              <a:rPr lang="en-US" sz="1600" b="1" i="1" dirty="0"/>
              <a:t>Garcia Montalvo &amp; Raya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EA9CA40-3664-46F0-B644-023E99A2F8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96" y="1537452"/>
            <a:ext cx="2145665" cy="1096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1B509A-A5E7-4679-A0F3-39CD62B78D7C}"/>
              </a:ext>
            </a:extLst>
          </p:cNvPr>
          <p:cNvSpPr txBox="1"/>
          <p:nvPr/>
        </p:nvSpPr>
        <p:spPr>
          <a:xfrm>
            <a:off x="6889286" y="1800757"/>
            <a:ext cx="227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2020: Participation in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EAECC1-9663-4196-9CB6-2D7D5CB1A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286" y="2643361"/>
            <a:ext cx="4486275" cy="2405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EAF9E8-4F54-4D13-992D-15A37315A5FA}"/>
              </a:ext>
            </a:extLst>
          </p:cNvPr>
          <p:cNvSpPr txBox="1"/>
          <p:nvPr/>
        </p:nvSpPr>
        <p:spPr>
          <a:xfrm>
            <a:off x="6902464" y="2291410"/>
            <a:ext cx="2327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Pilot project on patent search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BDFE39-97E1-4C55-83AF-1A36D33CB69D}"/>
              </a:ext>
            </a:extLst>
          </p:cNvPr>
          <p:cNvSpPr/>
          <p:nvPr/>
        </p:nvSpPr>
        <p:spPr>
          <a:xfrm>
            <a:off x="6765401" y="1537452"/>
            <a:ext cx="5076907" cy="374310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93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 rot="628010">
            <a:off x="7248772" y="1589898"/>
            <a:ext cx="4183001" cy="430702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Society</a:t>
            </a:r>
          </a:p>
        </p:txBody>
      </p:sp>
      <p:sp>
        <p:nvSpPr>
          <p:cNvPr id="24" name="Oval 23"/>
          <p:cNvSpPr/>
          <p:nvPr/>
        </p:nvSpPr>
        <p:spPr>
          <a:xfrm>
            <a:off x="3692279" y="1434314"/>
            <a:ext cx="4183001" cy="430702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Technology</a:t>
            </a:r>
          </a:p>
        </p:txBody>
      </p:sp>
      <p:sp>
        <p:nvSpPr>
          <p:cNvPr id="23" name="Oval 22"/>
          <p:cNvSpPr/>
          <p:nvPr/>
        </p:nvSpPr>
        <p:spPr>
          <a:xfrm rot="19613997">
            <a:off x="90909" y="1909360"/>
            <a:ext cx="4183001" cy="430702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Science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83772" y="2050538"/>
            <a:ext cx="1634801" cy="4562096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ALBA 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1668" y="32336"/>
            <a:ext cx="10221473" cy="575448"/>
          </a:xfrm>
          <a:prstGeom prst="rect">
            <a:avLst/>
          </a:prstGeom>
          <a:solidFill>
            <a:srgbClr val="E0E0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2020	2021	2022	2023	2024	2025	2026	2027	2028	2029	2030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126876" y="5596695"/>
            <a:ext cx="3615236" cy="955369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 II design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19550" y="5576524"/>
            <a:ext cx="4605169" cy="1028761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 II construction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110567" y="4662158"/>
            <a:ext cx="6271329" cy="1161451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 II BLs construction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581731" y="2472078"/>
            <a:ext cx="6607031" cy="1070317"/>
          </a:xfrm>
          <a:prstGeom prst="righ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        Present status upgrades/evolution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40923" y="631712"/>
            <a:ext cx="3387143" cy="3614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Strategy Plan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01619" y="631712"/>
            <a:ext cx="3387143" cy="3614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Strategy Plan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62314" y="639726"/>
            <a:ext cx="2760275" cy="3614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Strategy Plan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0922" y="1069163"/>
            <a:ext cx="5934889" cy="2831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ERDF 2021-2027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75986" y="1075168"/>
            <a:ext cx="3257428" cy="2771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ERDF 2028-2035?</a:t>
            </a:r>
          </a:p>
        </p:txBody>
      </p:sp>
      <p:sp>
        <p:nvSpPr>
          <p:cNvPr id="21" name="Flowchart: Process 20"/>
          <p:cNvSpPr/>
          <p:nvPr/>
        </p:nvSpPr>
        <p:spPr>
          <a:xfrm>
            <a:off x="3146840" y="4003948"/>
            <a:ext cx="4312723" cy="670090"/>
          </a:xfrm>
          <a:prstGeom prst="flowChartProcess">
            <a:avLst/>
          </a:prstGeom>
          <a:solidFill>
            <a:srgbClr val="BA7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New BL to          operate in ALBA, designed for ALBA II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13568" y="1426003"/>
            <a:ext cx="8809022" cy="32567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economic agreement 2023-2035, including ALBA II</a:t>
            </a:r>
          </a:p>
        </p:txBody>
      </p:sp>
      <p:sp>
        <p:nvSpPr>
          <p:cNvPr id="2" name="Down Arrow 1"/>
          <p:cNvSpPr/>
          <p:nvPr/>
        </p:nvSpPr>
        <p:spPr>
          <a:xfrm>
            <a:off x="2027365" y="2454241"/>
            <a:ext cx="169037" cy="3434842"/>
          </a:xfrm>
          <a:prstGeom prst="down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1">
            <a:extLst>
              <a:ext uri="{FF2B5EF4-FFF2-40B4-BE49-F238E27FC236}">
                <a16:creationId xmlns:a16="http://schemas.microsoft.com/office/drawing/2014/main" id="{754DE755-409B-44ED-B5D7-6320F709B735}"/>
              </a:ext>
            </a:extLst>
          </p:cNvPr>
          <p:cNvSpPr/>
          <p:nvPr/>
        </p:nvSpPr>
        <p:spPr>
          <a:xfrm>
            <a:off x="2604027" y="2395302"/>
            <a:ext cx="169037" cy="350288"/>
          </a:xfrm>
          <a:prstGeom prst="down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rocess 19"/>
          <p:cNvSpPr/>
          <p:nvPr/>
        </p:nvSpPr>
        <p:spPr>
          <a:xfrm>
            <a:off x="1824910" y="1776831"/>
            <a:ext cx="1092402" cy="670090"/>
          </a:xfrm>
          <a:prstGeom prst="flowChartProces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Review of present status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1EDDA40E-91C6-4BC7-9CB0-9F022C4F2524}"/>
              </a:ext>
            </a:extLst>
          </p:cNvPr>
          <p:cNvSpPr/>
          <p:nvPr/>
        </p:nvSpPr>
        <p:spPr>
          <a:xfrm>
            <a:off x="2842092" y="1906981"/>
            <a:ext cx="1092402" cy="670090"/>
          </a:xfrm>
          <a:prstGeom prst="flowChartProcess">
            <a:avLst/>
          </a:prstGeom>
          <a:solidFill>
            <a:srgbClr val="BA7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Call for new BL proposals</a:t>
            </a:r>
          </a:p>
        </p:txBody>
      </p:sp>
      <p:sp>
        <p:nvSpPr>
          <p:cNvPr id="28" name="Down Arrow 1">
            <a:extLst>
              <a:ext uri="{FF2B5EF4-FFF2-40B4-BE49-F238E27FC236}">
                <a16:creationId xmlns:a16="http://schemas.microsoft.com/office/drawing/2014/main" id="{F230ABC4-7C67-4273-AA4C-2CC799B0176C}"/>
              </a:ext>
            </a:extLst>
          </p:cNvPr>
          <p:cNvSpPr/>
          <p:nvPr/>
        </p:nvSpPr>
        <p:spPr>
          <a:xfrm>
            <a:off x="3131048" y="2599195"/>
            <a:ext cx="175902" cy="1404423"/>
          </a:xfrm>
          <a:prstGeom prst="downArrow">
            <a:avLst/>
          </a:prstGeom>
          <a:solidFill>
            <a:srgbClr val="BA72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ECF4CDEA-1C0B-4186-A2F4-C031A71FBDE2}"/>
              </a:ext>
            </a:extLst>
          </p:cNvPr>
          <p:cNvSpPr/>
          <p:nvPr/>
        </p:nvSpPr>
        <p:spPr>
          <a:xfrm>
            <a:off x="3765968" y="2054598"/>
            <a:ext cx="1092402" cy="670090"/>
          </a:xfrm>
          <a:prstGeom prst="flowChartProcess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Call for new BL proposals</a:t>
            </a:r>
          </a:p>
        </p:txBody>
      </p:sp>
      <p:sp>
        <p:nvSpPr>
          <p:cNvPr id="32" name="Down Arrow 1">
            <a:extLst>
              <a:ext uri="{FF2B5EF4-FFF2-40B4-BE49-F238E27FC236}">
                <a16:creationId xmlns:a16="http://schemas.microsoft.com/office/drawing/2014/main" id="{5F2C8D3F-FD22-4A37-B448-26BA88CEE970}"/>
              </a:ext>
            </a:extLst>
          </p:cNvPr>
          <p:cNvSpPr/>
          <p:nvPr/>
        </p:nvSpPr>
        <p:spPr>
          <a:xfrm>
            <a:off x="4045820" y="2688191"/>
            <a:ext cx="157995" cy="2374155"/>
          </a:xfrm>
          <a:prstGeom prst="down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29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Involved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641" y="1116398"/>
            <a:ext cx="5181600" cy="5365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Under ALBA responsibility</a:t>
            </a:r>
          </a:p>
          <a:p>
            <a:pPr>
              <a:spcBef>
                <a:spcPts val="800"/>
              </a:spcBef>
            </a:pPr>
            <a:r>
              <a:rPr lang="en-US" dirty="0"/>
              <a:t>Resource organization for the preliminary phase</a:t>
            </a:r>
          </a:p>
          <a:p>
            <a:pPr>
              <a:spcBef>
                <a:spcPts val="800"/>
              </a:spcBef>
            </a:pPr>
            <a:r>
              <a:rPr lang="en-US" dirty="0"/>
              <a:t>Preparation of White Paper</a:t>
            </a:r>
          </a:p>
          <a:p>
            <a:pPr>
              <a:spcBef>
                <a:spcPts val="800"/>
              </a:spcBef>
            </a:pPr>
            <a:r>
              <a:rPr lang="en-US" dirty="0"/>
              <a:t>Definition of cost</a:t>
            </a:r>
          </a:p>
          <a:p>
            <a:pPr>
              <a:spcBef>
                <a:spcPts val="800"/>
              </a:spcBef>
            </a:pPr>
            <a:r>
              <a:rPr lang="en-US" dirty="0"/>
              <a:t>Involvement of user community in science case and new beamline definition</a:t>
            </a:r>
          </a:p>
          <a:p>
            <a:pPr>
              <a:spcBef>
                <a:spcPts val="800"/>
              </a:spcBef>
            </a:pPr>
            <a:r>
              <a:rPr lang="en-US" dirty="0"/>
              <a:t>Involvement of collaborators</a:t>
            </a:r>
          </a:p>
          <a:p>
            <a:pPr>
              <a:spcBef>
                <a:spcPts val="800"/>
              </a:spcBef>
            </a:pPr>
            <a:r>
              <a:rPr lang="en-US" dirty="0"/>
              <a:t>Involvement of evaluators in the project</a:t>
            </a:r>
          </a:p>
          <a:p>
            <a:pPr>
              <a:spcBef>
                <a:spcPts val="800"/>
              </a:spcBef>
            </a:pPr>
            <a:r>
              <a:rPr lang="en-US" dirty="0"/>
              <a:t>And of course cooperating with funding agencies for full approval of the project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6759" y="4195760"/>
            <a:ext cx="5181600" cy="13255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Under funding agencies responsibility</a:t>
            </a:r>
          </a:p>
          <a:p>
            <a:pPr>
              <a:spcBef>
                <a:spcPts val="800"/>
              </a:spcBef>
            </a:pPr>
            <a:r>
              <a:rPr lang="en-US" dirty="0"/>
              <a:t>Definition of funding mechanism</a:t>
            </a:r>
          </a:p>
          <a:p>
            <a:pPr>
              <a:spcBef>
                <a:spcPts val="800"/>
              </a:spcBef>
            </a:pPr>
            <a:r>
              <a:rPr lang="en-US" dirty="0"/>
              <a:t>Approval of funding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5DF172-59AD-412F-AF32-768FE1F3C0C4}"/>
              </a:ext>
            </a:extLst>
          </p:cNvPr>
          <p:cNvSpPr txBox="1">
            <a:spLocks/>
          </p:cNvSpPr>
          <p:nvPr/>
        </p:nvSpPr>
        <p:spPr>
          <a:xfrm>
            <a:off x="838205" y="-3471155"/>
            <a:ext cx="94270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As today: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E2FC316-E029-4DE1-809E-327C01BF4EB6}"/>
              </a:ext>
            </a:extLst>
          </p:cNvPr>
          <p:cNvSpPr txBox="1">
            <a:spLocks/>
          </p:cNvSpPr>
          <p:nvPr/>
        </p:nvSpPr>
        <p:spPr>
          <a:xfrm>
            <a:off x="6267447" y="1234510"/>
            <a:ext cx="5181600" cy="249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Under user community responsibility in cooperation with ALBA</a:t>
            </a:r>
          </a:p>
          <a:p>
            <a:pPr>
              <a:spcBef>
                <a:spcPts val="800"/>
              </a:spcBef>
            </a:pPr>
            <a:r>
              <a:rPr lang="en-US" dirty="0"/>
              <a:t>Defining their needs </a:t>
            </a:r>
          </a:p>
          <a:p>
            <a:pPr>
              <a:spcBef>
                <a:spcPts val="800"/>
              </a:spcBef>
            </a:pPr>
            <a:r>
              <a:rPr lang="en-US" dirty="0"/>
              <a:t>Propose ideas</a:t>
            </a:r>
          </a:p>
          <a:p>
            <a:pPr>
              <a:spcBef>
                <a:spcPts val="800"/>
              </a:spcBef>
            </a:pPr>
            <a:r>
              <a:rPr lang="en-US" dirty="0"/>
              <a:t>Participate in the definition of new instruments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9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07731"/>
            <a:ext cx="11407933" cy="5042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93266" y="170122"/>
            <a:ext cx="325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Tentative timeline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6077348" y="5462415"/>
            <a:ext cx="7397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C4EC3-2F1D-4AEF-B417-79CD26364C3F}"/>
              </a:ext>
            </a:extLst>
          </p:cNvPr>
          <p:cNvSpPr txBox="1"/>
          <p:nvPr/>
        </p:nvSpPr>
        <p:spPr>
          <a:xfrm>
            <a:off x="5308600" y="6218767"/>
            <a:ext cx="423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Timeline depending on funding availability</a:t>
            </a:r>
          </a:p>
        </p:txBody>
      </p:sp>
    </p:spTree>
    <p:extLst>
      <p:ext uri="{BB962C8B-B14F-4D97-AF65-F5344CB8AC3E}">
        <p14:creationId xmlns:p14="http://schemas.microsoft.com/office/powerpoint/2010/main" val="2644207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2FE04E7-7B65-1B4D-A43F-C0B4240D706A}"/>
              </a:ext>
            </a:extLst>
          </p:cNvPr>
          <p:cNvSpPr txBox="1">
            <a:spLocks/>
          </p:cNvSpPr>
          <p:nvPr/>
        </p:nvSpPr>
        <p:spPr>
          <a:xfrm>
            <a:off x="2467289" y="197079"/>
            <a:ext cx="70595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800" dirty="0"/>
              <a:t>Possible evolution of Parc de </a:t>
            </a:r>
            <a:r>
              <a:rPr lang="en-US" sz="2800" dirty="0" err="1"/>
              <a:t>l’ALBA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458910" y="783935"/>
            <a:ext cx="545855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000" dirty="0"/>
              <a:t>Proposal of developing ALBA surroundings in collaboration with other scientific and technological institutions (i.e. IFAE, ICN2, ICMAB, UAB, CSIC). Plan supported by </a:t>
            </a:r>
            <a:r>
              <a:rPr lang="en-US" sz="2000" dirty="0" err="1"/>
              <a:t>Ayuntamiento</a:t>
            </a:r>
            <a:r>
              <a:rPr lang="en-US" sz="2000" dirty="0"/>
              <a:t> de </a:t>
            </a:r>
            <a:r>
              <a:rPr lang="en-US" sz="2000" dirty="0" err="1"/>
              <a:t>Cerdanyola</a:t>
            </a:r>
            <a:r>
              <a:rPr lang="en-US" sz="2000" dirty="0"/>
              <a:t> del Valles</a:t>
            </a:r>
          </a:p>
          <a:p>
            <a:r>
              <a:rPr lang="en-US" sz="2000" dirty="0"/>
              <a:t>Synergies: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Quantum Technology (IFAE, ICN2)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Data Center (PIC @ IFAE)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Nanotechnology (ICN2)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Energy materials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Detectors (IFAE)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Shared Advanced Microscope Platform @ ALBA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Structural Biology center (IBMB)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/>
              <a:t>Guest house serving a wide scientific community </a:t>
            </a:r>
          </a:p>
          <a:p>
            <a:r>
              <a:rPr lang="en-US" sz="2000" dirty="0"/>
              <a:t>Auditorium for large events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A5DEB-E492-47F2-AEA0-9C1B7A28B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68289" cy="995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EE4D2-B829-429F-82BF-4D6EA804B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34" y="3761161"/>
            <a:ext cx="5335428" cy="2587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522BC-2492-408A-B2EF-B02F25E34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947" y="843673"/>
            <a:ext cx="4351135" cy="24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69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3885D9-2186-4C0B-863E-38CBF222141C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Enlarging the space to host new long Beamlines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56D794-1FE4-4B13-835A-C412D42B745F}"/>
              </a:ext>
            </a:extLst>
          </p:cNvPr>
          <p:cNvSpPr/>
          <p:nvPr/>
        </p:nvSpPr>
        <p:spPr>
          <a:xfrm>
            <a:off x="521366" y="1345629"/>
            <a:ext cx="1032630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Infrastructure enlargement</a:t>
            </a:r>
          </a:p>
          <a:p>
            <a:r>
              <a:rPr lang="en-US" dirty="0"/>
              <a:t>Agreement among </a:t>
            </a:r>
            <a:r>
              <a:rPr lang="en-US" dirty="0" err="1"/>
              <a:t>Departament</a:t>
            </a:r>
            <a:r>
              <a:rPr lang="en-US" dirty="0"/>
              <a:t> de </a:t>
            </a:r>
            <a:r>
              <a:rPr lang="en-US" dirty="0" err="1"/>
              <a:t>Recerca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Universitat</a:t>
            </a:r>
            <a:r>
              <a:rPr lang="en-US" dirty="0"/>
              <a:t>, </a:t>
            </a:r>
            <a:r>
              <a:rPr lang="en-US" dirty="0" err="1"/>
              <a:t>Departament</a:t>
            </a:r>
            <a:r>
              <a:rPr lang="en-US" dirty="0"/>
              <a:t> de </a:t>
            </a:r>
            <a:r>
              <a:rPr lang="en-US" dirty="0" err="1"/>
              <a:t>Territori</a:t>
            </a:r>
            <a:r>
              <a:rPr lang="en-US" dirty="0"/>
              <a:t> (INCASOL), Parc de </a:t>
            </a:r>
            <a:r>
              <a:rPr lang="en-US" dirty="0" err="1"/>
              <a:t>l’ALBA</a:t>
            </a:r>
            <a:r>
              <a:rPr lang="en-US" dirty="0"/>
              <a:t> and CELLS  for transferring the </a:t>
            </a:r>
            <a:r>
              <a:rPr lang="en-US" b="1" dirty="0"/>
              <a:t>adjacent plots</a:t>
            </a:r>
            <a:r>
              <a:rPr lang="en-US" dirty="0"/>
              <a:t> to CELLS. The cost will be included in the ordinary budget for next 10 years</a:t>
            </a:r>
          </a:p>
          <a:p>
            <a:r>
              <a:rPr lang="en-US" dirty="0"/>
              <a:t>Agreement to be signed soon</a:t>
            </a:r>
          </a:p>
          <a:p>
            <a:r>
              <a:rPr lang="en-US" dirty="0"/>
              <a:t>Started the activities to define the urbanization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88931-7F24-4BD8-9233-493E1395F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3466791"/>
            <a:ext cx="4605018" cy="2537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05FC0-D1ED-43A1-BC05-3477044E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889" y="2740399"/>
            <a:ext cx="5707492" cy="32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5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3C1A65-2243-48F6-9040-F9F9241A7AF0}"/>
              </a:ext>
            </a:extLst>
          </p:cNvPr>
          <p:cNvSpPr txBox="1"/>
          <p:nvPr/>
        </p:nvSpPr>
        <p:spPr>
          <a:xfrm>
            <a:off x="497693" y="1008335"/>
            <a:ext cx="109440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Preparing the design and execution of new civil infrastructures during 2022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Progress on the urbanistic design of the area (streets, parking, accesses, green areas, connection with ALBA building, lighting... ) and preliminary design of buildings, including the corresponding Z coordinate of the ground plane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Designing with "</a:t>
            </a:r>
            <a:r>
              <a:rPr lang="en-US" sz="2000" dirty="0" err="1"/>
              <a:t>Consorci</a:t>
            </a:r>
            <a:r>
              <a:rPr lang="en-US" sz="2000" dirty="0"/>
              <a:t> del Parc de </a:t>
            </a:r>
            <a:r>
              <a:rPr lang="en-US" sz="2000" dirty="0" err="1"/>
              <a:t>l'ALBA</a:t>
            </a:r>
            <a:r>
              <a:rPr lang="en-US" sz="2000" dirty="0"/>
              <a:t>"  the public zone between the two ALBA's plots of land The most relevant item in this area is a small river. Scheduled:</a:t>
            </a:r>
          </a:p>
          <a:p>
            <a:r>
              <a:rPr lang="en-US" sz="1600" dirty="0"/>
              <a:t> </a:t>
            </a:r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9CB18-9A1D-47D6-926E-60F9560A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14" y="2957424"/>
            <a:ext cx="4895993" cy="3343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94375D-466E-4E64-AA8E-0718FA52C55A}"/>
              </a:ext>
            </a:extLst>
          </p:cNvPr>
          <p:cNvSpPr/>
          <p:nvPr/>
        </p:nvSpPr>
        <p:spPr>
          <a:xfrm>
            <a:off x="1876222" y="6470802"/>
            <a:ext cx="853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Opening the position for a dedicated engineer, as responsible of the civil infrastructures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5A2F20-9CC4-441F-99F7-0387D758034D}"/>
              </a:ext>
            </a:extLst>
          </p:cNvPr>
          <p:cNvSpPr/>
          <p:nvPr/>
        </p:nvSpPr>
        <p:spPr>
          <a:xfrm>
            <a:off x="497693" y="3153889"/>
            <a:ext cx="6096000" cy="2585323"/>
          </a:xfrm>
          <a:prstGeom prst="rect">
            <a:avLst/>
          </a:prstGeom>
          <a:solidFill>
            <a:srgbClr val="D1FFF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wild vegetation around the river [August 2022]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the survey of the river (updated and precise topography) [September 2022]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"Parc de </a:t>
            </a:r>
            <a:r>
              <a:rPr lang="en-US" dirty="0" err="1"/>
              <a:t>l'ALBA</a:t>
            </a:r>
            <a:r>
              <a:rPr lang="en-US" dirty="0"/>
              <a:t>" proposes a modification of the river to gain some clearance for the vacuum chambers that will cross the river [September/October 2022], with a hydrological study to evaluate the suitability of the modification of the river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Approval for the modification from the "</a:t>
            </a:r>
            <a:r>
              <a:rPr lang="en-US" dirty="0" err="1"/>
              <a:t>Agencia</a:t>
            </a:r>
            <a:r>
              <a:rPr lang="en-US" dirty="0"/>
              <a:t> </a:t>
            </a:r>
            <a:r>
              <a:rPr lang="en-US" dirty="0" err="1"/>
              <a:t>Catalana</a:t>
            </a:r>
            <a:r>
              <a:rPr lang="en-US" dirty="0"/>
              <a:t> de </a:t>
            </a:r>
            <a:r>
              <a:rPr lang="en-US" dirty="0" err="1"/>
              <a:t>l'Aigua</a:t>
            </a:r>
            <a:r>
              <a:rPr lang="en-US" dirty="0"/>
              <a:t>", ACA [End 2022]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0855A-633E-4264-8F66-15E354FAD79C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Enlarging the space to host new long Beamlines</a:t>
            </a:r>
          </a:p>
        </p:txBody>
      </p:sp>
    </p:spTree>
    <p:extLst>
      <p:ext uri="{BB962C8B-B14F-4D97-AF65-F5344CB8AC3E}">
        <p14:creationId xmlns:p14="http://schemas.microsoft.com/office/powerpoint/2010/main" val="422877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B4758F-81F4-4C59-8D89-20A37E0D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433" y="2918044"/>
            <a:ext cx="1473098" cy="14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5A085-7B8B-48B4-87AF-17C44939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23434"/>
            <a:ext cx="1552576" cy="1455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D6EE3-FD8A-4112-81D4-CDE3C202E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045" y="2909328"/>
            <a:ext cx="1473098" cy="1448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3D188-59DA-4E8A-9A8C-8F025165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88" y="4582188"/>
            <a:ext cx="9308394" cy="1900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E2180-5A59-45EE-A5BE-CA7CD9CECABD}"/>
              </a:ext>
            </a:extLst>
          </p:cNvPr>
          <p:cNvSpPr txBox="1"/>
          <p:nvPr/>
        </p:nvSpPr>
        <p:spPr>
          <a:xfrm>
            <a:off x="2804394" y="108504"/>
            <a:ext cx="570265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Evolution of Synchrotron Radiation Sources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064CB8C-F6FF-4F06-A3EC-AF07A6DA1E67}"/>
              </a:ext>
            </a:extLst>
          </p:cNvPr>
          <p:cNvSpPr/>
          <p:nvPr/>
        </p:nvSpPr>
        <p:spPr>
          <a:xfrm>
            <a:off x="2236846" y="995945"/>
            <a:ext cx="8638391" cy="505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Brilliance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C4DFF2D-36FA-4EEE-B9D3-EF8B846D5CAA}"/>
              </a:ext>
            </a:extLst>
          </p:cNvPr>
          <p:cNvSpPr/>
          <p:nvPr/>
        </p:nvSpPr>
        <p:spPr>
          <a:xfrm>
            <a:off x="2236845" y="1421721"/>
            <a:ext cx="8638391" cy="505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Resolution Power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51FD385-EE5F-453D-94E9-268126D12F4D}"/>
              </a:ext>
            </a:extLst>
          </p:cNvPr>
          <p:cNvSpPr/>
          <p:nvPr/>
        </p:nvSpPr>
        <p:spPr>
          <a:xfrm>
            <a:off x="2236845" y="1854574"/>
            <a:ext cx="8638391" cy="505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Coherence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97905D-8B66-4A97-909E-936C8D63084F}"/>
              </a:ext>
            </a:extLst>
          </p:cNvPr>
          <p:cNvSpPr/>
          <p:nvPr/>
        </p:nvSpPr>
        <p:spPr>
          <a:xfrm>
            <a:off x="2236845" y="2275812"/>
            <a:ext cx="8638391" cy="505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Data Analytics 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9A896-12BE-46C1-B2A1-E91EEA0DA063}"/>
              </a:ext>
            </a:extLst>
          </p:cNvPr>
          <p:cNvSpPr txBox="1"/>
          <p:nvPr/>
        </p:nvSpPr>
        <p:spPr>
          <a:xfrm>
            <a:off x="10596564" y="3129903"/>
            <a:ext cx="1300162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Representation of photon beam on sample</a:t>
            </a:r>
          </a:p>
        </p:txBody>
      </p:sp>
    </p:spTree>
    <p:extLst>
      <p:ext uri="{BB962C8B-B14F-4D97-AF65-F5344CB8AC3E}">
        <p14:creationId xmlns:p14="http://schemas.microsoft.com/office/powerpoint/2010/main" val="2560496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C4E429-69A3-4AF8-80D1-A973FB86C042}"/>
              </a:ext>
            </a:extLst>
          </p:cNvPr>
          <p:cNvSpPr txBox="1"/>
          <p:nvPr/>
        </p:nvSpPr>
        <p:spPr>
          <a:xfrm>
            <a:off x="1127171" y="790575"/>
            <a:ext cx="9937657" cy="2818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100"/>
              </a:spcAft>
            </a:pPr>
            <a:r>
              <a:rPr lang="en-US" sz="2400" b="1" dirty="0"/>
              <a:t>Approval process – recent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October 2020 – Informal presentation of ALBA II Project to funding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December 2020 – pre White Paper distributed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December 2020 – Council (chaired by Minister &amp; Conseller) approves starting ALBA II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2021 – Presentation of program for funding period 2023-2037 to Council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2021 – ALBA01 project granted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September 2021 – Adjacent plots preassigned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October 2021 – ALBA01 funds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October 2021 – Funds for 14</a:t>
            </a:r>
            <a:r>
              <a:rPr lang="en-US" baseline="30000" dirty="0"/>
              <a:t>th</a:t>
            </a:r>
            <a:r>
              <a:rPr lang="en-US" dirty="0"/>
              <a:t> BL included in 2022 Government Financial Law (still in the Parliament)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04501-E49D-47CE-A5D4-8A2D776AD52B}"/>
              </a:ext>
            </a:extLst>
          </p:cNvPr>
          <p:cNvSpPr txBox="1"/>
          <p:nvPr/>
        </p:nvSpPr>
        <p:spPr>
          <a:xfrm>
            <a:off x="1127171" y="3918723"/>
            <a:ext cx="10064704" cy="17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00"/>
              </a:spcAft>
            </a:pPr>
            <a:r>
              <a:rPr lang="en-US" sz="2400" b="1" dirty="0"/>
              <a:t>Approval process –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Start-up of 14</a:t>
            </a:r>
            <a:r>
              <a:rPr lang="en-US" baseline="30000" dirty="0"/>
              <a:t>th</a:t>
            </a:r>
            <a:r>
              <a:rPr lang="en-US" dirty="0"/>
              <a:t> BL - </a:t>
            </a:r>
            <a:r>
              <a:rPr lang="en-US" b="1" dirty="0">
                <a:solidFill>
                  <a:srgbClr val="009A46"/>
                </a:solidFill>
              </a:rPr>
              <a:t>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Along 2022 – Continue negotiation for approval of 2023-2037 budget (including staff) by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 – aiming at full funding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95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II">
            <a:hlinkClick r:id="" action="ppaction://media"/>
            <a:extLst>
              <a:ext uri="{FF2B5EF4-FFF2-40B4-BE49-F238E27FC236}">
                <a16:creationId xmlns:a16="http://schemas.microsoft.com/office/drawing/2014/main" id="{A0CABEB9-CA48-4FA7-AEDC-5FA22D9C65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734"/>
          <a:stretch/>
        </p:blipFill>
        <p:spPr>
          <a:xfrm>
            <a:off x="1403498" y="653618"/>
            <a:ext cx="9548037" cy="5884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6EACE-3BE2-433C-8483-079F13E35AD1}"/>
              </a:ext>
            </a:extLst>
          </p:cNvPr>
          <p:cNvSpPr txBox="1"/>
          <p:nvPr/>
        </p:nvSpPr>
        <p:spPr>
          <a:xfrm>
            <a:off x="8092337" y="130398"/>
            <a:ext cx="3114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Questions welcome</a:t>
            </a:r>
          </a:p>
        </p:txBody>
      </p:sp>
    </p:spTree>
    <p:extLst>
      <p:ext uri="{BB962C8B-B14F-4D97-AF65-F5344CB8AC3E}">
        <p14:creationId xmlns:p14="http://schemas.microsoft.com/office/powerpoint/2010/main" val="30902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9841" y="1395248"/>
            <a:ext cx="9430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gen facilities at full power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gen facilities in operation: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Max IV – first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gen SR facilities in the world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ESRF</a:t>
            </a:r>
            <a:r>
              <a:rPr lang="en-US" sz="2000" dirty="0">
                <a:solidFill>
                  <a:schemeClr val="bg1"/>
                </a:solidFill>
              </a:rPr>
              <a:t>–</a:t>
            </a:r>
            <a:r>
              <a:rPr lang="en-US" sz="2400" dirty="0">
                <a:solidFill>
                  <a:schemeClr val="bg1"/>
                </a:solidFill>
              </a:rPr>
              <a:t>EBS – first upgrade from 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to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gen facility in the world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2831" y="263781"/>
            <a:ext cx="5094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Present of Synchrotron Radiation facilities  in Europe</a:t>
            </a:r>
          </a:p>
        </p:txBody>
      </p:sp>
      <p:pic>
        <p:nvPicPr>
          <p:cNvPr id="2050" name="Picture 2" descr="Resultat d'imatges de maxi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50" y="3595093"/>
            <a:ext cx="3837961" cy="25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tge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95093"/>
            <a:ext cx="5118878" cy="25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3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04711CE-A661-4E33-91FA-7E225F598DAE}"/>
              </a:ext>
            </a:extLst>
          </p:cNvPr>
          <p:cNvGrpSpPr/>
          <p:nvPr/>
        </p:nvGrpSpPr>
        <p:grpSpPr>
          <a:xfrm>
            <a:off x="2607119" y="574879"/>
            <a:ext cx="6977761" cy="2333121"/>
            <a:chOff x="433230" y="1535235"/>
            <a:chExt cx="6977761" cy="23331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230" y="1535235"/>
              <a:ext cx="6920421" cy="233312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sp>
          <p:nvSpPr>
            <p:cNvPr id="8" name="TextBox 7"/>
            <p:cNvSpPr txBox="1"/>
            <p:nvPr/>
          </p:nvSpPr>
          <p:spPr>
            <a:xfrm>
              <a:off x="6052970" y="1868916"/>
              <a:ext cx="1358021" cy="6635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2022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Operating BLs 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BLs in construction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486" y="62427"/>
            <a:ext cx="6553200" cy="4962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ALBA History and Present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41182" y="2843007"/>
            <a:ext cx="6768752" cy="125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proposal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building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synchrotron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Spain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in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’90s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Approval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process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one</a:t>
            </a: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decade</a:t>
            </a:r>
            <a:endParaRPr lang="es-ES" sz="1600" b="1" i="1" dirty="0">
              <a:solidFill>
                <a:srgbClr val="005654"/>
              </a:solidFill>
              <a:latin typeface="Calibri" pitchFamily="34" charset="0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Design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,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construction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and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commissioning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one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decade</a:t>
            </a:r>
            <a:endParaRPr kumimoji="0" lang="es-ES" sz="1600" b="1" i="1" u="none" strike="noStrike" kern="1200" cap="none" spc="0" normalizeH="0" baseline="0" noProof="0" dirty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ALBA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explotation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so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far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one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decade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endParaRPr kumimoji="0" lang="es-ES" sz="1600" b="1" i="1" u="none" strike="noStrike" kern="1200" cap="none" spc="0" normalizeH="0" baseline="0" noProof="0" dirty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AC783-BB73-4D68-BECB-6283086B4A98}"/>
              </a:ext>
            </a:extLst>
          </p:cNvPr>
          <p:cNvSpPr/>
          <p:nvPr/>
        </p:nvSpPr>
        <p:spPr>
          <a:xfrm>
            <a:off x="5322277" y="5547552"/>
            <a:ext cx="1780469" cy="818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7031B7-D9DB-4BED-9E62-4FA787CF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74" y="4344819"/>
            <a:ext cx="6261369" cy="2368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3A4920-B000-4AC6-967C-E9BF6ECA1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071" y="3274958"/>
            <a:ext cx="4335514" cy="34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99856" y="185135"/>
            <a:ext cx="2457450" cy="43858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ALBA Future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5D5CDE-50AB-4853-8ED9-6DDC9E2E7B87}"/>
              </a:ext>
            </a:extLst>
          </p:cNvPr>
          <p:cNvGrpSpPr/>
          <p:nvPr/>
        </p:nvGrpSpPr>
        <p:grpSpPr>
          <a:xfrm>
            <a:off x="2372007" y="770959"/>
            <a:ext cx="7885925" cy="3715424"/>
            <a:chOff x="1197512" y="1381834"/>
            <a:chExt cx="7958742" cy="37447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B4A4BB-9CEC-4F63-885B-2AEA271B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7512" y="1381834"/>
              <a:ext cx="7958742" cy="374470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374D66A-E783-4997-8134-8928CA9A5F62}"/>
                </a:ext>
              </a:extLst>
            </p:cNvPr>
            <p:cNvSpPr/>
            <p:nvPr/>
          </p:nvSpPr>
          <p:spPr>
            <a:xfrm>
              <a:off x="1457608" y="1656783"/>
              <a:ext cx="1548143" cy="9596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2022</a:t>
              </a:r>
            </a:p>
            <a:p>
              <a:pPr algn="ctr"/>
              <a:r>
                <a:rPr lang="en-US" sz="1200" dirty="0"/>
                <a:t>10 BL in operation</a:t>
              </a:r>
            </a:p>
            <a:p>
              <a:pPr algn="ctr"/>
              <a:r>
                <a:rPr lang="en-US" sz="1200" dirty="0"/>
                <a:t>4 BLs in construction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4295CE-D288-47A3-85FF-BAA58A3940E0}"/>
                </a:ext>
              </a:extLst>
            </p:cNvPr>
            <p:cNvSpPr/>
            <p:nvPr/>
          </p:nvSpPr>
          <p:spPr>
            <a:xfrm>
              <a:off x="1478549" y="4124012"/>
              <a:ext cx="1825965" cy="5716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2021-2024</a:t>
              </a:r>
            </a:p>
            <a:p>
              <a:pPr algn="ctr"/>
              <a:r>
                <a:rPr lang="en-US" sz="1200" dirty="0"/>
                <a:t>Strategy Plan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C96F29-1492-4475-91A6-DF5806ADFE43}"/>
              </a:ext>
            </a:extLst>
          </p:cNvPr>
          <p:cNvSpPr/>
          <p:nvPr/>
        </p:nvSpPr>
        <p:spPr>
          <a:xfrm>
            <a:off x="1728422" y="4464509"/>
            <a:ext cx="6768752" cy="1845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proposal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for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building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synchrotron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Spain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in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’90s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Approval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process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one</a:t>
            </a:r>
            <a:r>
              <a:rPr kumimoji="0" lang="es-ES" sz="1600" b="0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s-E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decade</a:t>
            </a:r>
            <a:endParaRPr lang="es-ES" sz="1600" i="1" dirty="0">
              <a:solidFill>
                <a:srgbClr val="005654"/>
              </a:solidFill>
              <a:latin typeface="Calibri" pitchFamily="34" charset="0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Design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,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construction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and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commissioning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one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decade</a:t>
            </a:r>
            <a:endParaRPr kumimoji="0" lang="es-ES" sz="1600" b="0" i="1" u="none" strike="noStrike" kern="1200" cap="none" spc="0" normalizeH="0" baseline="0" noProof="0" dirty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ALBA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explotation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so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far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one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lang="es-ES" sz="1600" i="1" dirty="0" err="1">
                <a:solidFill>
                  <a:srgbClr val="005654"/>
                </a:solidFill>
                <a:latin typeface="Calibri" pitchFamily="34" charset="0"/>
              </a:rPr>
              <a:t>decade</a:t>
            </a:r>
            <a:r>
              <a:rPr lang="es-ES" sz="1600" i="1" dirty="0">
                <a:solidFill>
                  <a:srgbClr val="005654"/>
                </a:solidFill>
                <a:latin typeface="Calibri" pitchFamily="34" charset="0"/>
              </a:rPr>
              <a:t> 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BA II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preparation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one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decade</a:t>
            </a:r>
            <a:endParaRPr lang="es-ES" sz="1600" b="1" i="1" dirty="0">
              <a:solidFill>
                <a:srgbClr val="005654"/>
              </a:solidFill>
              <a:latin typeface="Calibri" pitchFamily="34" charset="0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srgbClr val="00565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ALBA II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explotation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: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from</a:t>
            </a:r>
            <a:r>
              <a:rPr lang="es-ES" sz="1600" b="1" i="1" dirty="0">
                <a:solidFill>
                  <a:srgbClr val="005654"/>
                </a:solidFill>
                <a:latin typeface="Calibri" pitchFamily="34" charset="0"/>
              </a:rPr>
              <a:t> 2030 </a:t>
            </a:r>
            <a:r>
              <a:rPr lang="es-ES" sz="1600" b="1" i="1" dirty="0" err="1">
                <a:solidFill>
                  <a:srgbClr val="005654"/>
                </a:solidFill>
                <a:latin typeface="Calibri" pitchFamily="34" charset="0"/>
              </a:rPr>
              <a:t>on</a:t>
            </a:r>
            <a:endParaRPr kumimoji="0" lang="es-ES" sz="1600" b="1" i="1" u="none" strike="noStrike" kern="1200" cap="none" spc="0" normalizeH="0" baseline="0" noProof="0" dirty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31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0CB7-49AF-413C-A15E-99D7A59C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13" y="86808"/>
            <a:ext cx="9427028" cy="1325563"/>
          </a:xfrm>
        </p:spPr>
        <p:txBody>
          <a:bodyPr/>
          <a:lstStyle/>
          <a:p>
            <a:pPr algn="ctr"/>
            <a:r>
              <a:rPr lang="en-US" sz="3200" dirty="0"/>
              <a:t>ALBA Synchrotron in the ICTS 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DFD0D7-AB6B-4B46-A3FD-BBB0BDADD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4200" y="608023"/>
            <a:ext cx="3656089" cy="3383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C1133-0152-436F-B2CA-DE2772FAD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7" y="704264"/>
            <a:ext cx="990600" cy="1104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90F0EF-E7EA-4513-BA8D-8EA70734BA95}"/>
              </a:ext>
            </a:extLst>
          </p:cNvPr>
          <p:cNvSpPr/>
          <p:nvPr/>
        </p:nvSpPr>
        <p:spPr>
          <a:xfrm>
            <a:off x="900545" y="4254600"/>
            <a:ext cx="10867031" cy="2164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67" dirty="0">
                <a:solidFill>
                  <a:srgbClr val="484F55"/>
                </a:solidFill>
              </a:rPr>
              <a:t>1</a:t>
            </a:r>
            <a:r>
              <a:rPr lang="en-US" sz="1867" baseline="30000" dirty="0">
                <a:solidFill>
                  <a:srgbClr val="484F55"/>
                </a:solidFill>
              </a:rPr>
              <a:t>st</a:t>
            </a:r>
            <a:r>
              <a:rPr lang="en-US" sz="1867" dirty="0">
                <a:solidFill>
                  <a:srgbClr val="484F55"/>
                </a:solidFill>
              </a:rPr>
              <a:t> Map of ICTS agreed at the III Conference of Presidents, held on 11</a:t>
            </a:r>
            <a:r>
              <a:rPr lang="en-US" sz="1867" baseline="30000" dirty="0">
                <a:solidFill>
                  <a:srgbClr val="484F55"/>
                </a:solidFill>
              </a:rPr>
              <a:t>th</a:t>
            </a:r>
            <a:r>
              <a:rPr lang="en-US" sz="1867" dirty="0">
                <a:solidFill>
                  <a:srgbClr val="484F55"/>
                </a:solidFill>
              </a:rPr>
              <a:t> January 2007.</a:t>
            </a:r>
          </a:p>
          <a:p>
            <a:pPr algn="just"/>
            <a:r>
              <a:rPr lang="en-US" sz="1867" dirty="0">
                <a:solidFill>
                  <a:srgbClr val="484F55"/>
                </a:solidFill>
              </a:rPr>
              <a:t>The "Spanish Strategic of Science, Technology and Innovation 2013-2020", approved by the Council of Ministers in February 2013, establishes that the </a:t>
            </a:r>
            <a:r>
              <a:rPr lang="en-US" sz="2000" b="1" dirty="0">
                <a:solidFill>
                  <a:srgbClr val="484F55"/>
                </a:solidFill>
              </a:rPr>
              <a:t>ICTS Map is the long-term planning</a:t>
            </a:r>
            <a:r>
              <a:rPr lang="en-US" sz="1867" b="1" dirty="0">
                <a:solidFill>
                  <a:srgbClr val="484F55"/>
                </a:solidFill>
              </a:rPr>
              <a:t> </a:t>
            </a:r>
            <a:r>
              <a:rPr lang="en-US" sz="1867" dirty="0">
                <a:solidFill>
                  <a:srgbClr val="484F55"/>
                </a:solidFill>
              </a:rPr>
              <a:t>and development tool for these infrastructures in coordination with the CCAA. </a:t>
            </a:r>
          </a:p>
          <a:p>
            <a:pPr algn="just"/>
            <a:r>
              <a:rPr lang="en-US" sz="1867" dirty="0">
                <a:solidFill>
                  <a:srgbClr val="484F55"/>
                </a:solidFill>
              </a:rPr>
              <a:t>The </a:t>
            </a:r>
            <a:r>
              <a:rPr lang="en-US" sz="2000" dirty="0">
                <a:solidFill>
                  <a:srgbClr val="484F55"/>
                </a:solidFill>
              </a:rPr>
              <a:t>ICTS </a:t>
            </a:r>
            <a:r>
              <a:rPr lang="en-US" sz="2000" b="1" dirty="0">
                <a:solidFill>
                  <a:srgbClr val="484F55"/>
                </a:solidFill>
              </a:rPr>
              <a:t>Map</a:t>
            </a:r>
            <a:r>
              <a:rPr lang="en-US" sz="2000" dirty="0">
                <a:solidFill>
                  <a:srgbClr val="484F55"/>
                </a:solidFill>
              </a:rPr>
              <a:t> is </a:t>
            </a:r>
            <a:r>
              <a:rPr lang="en-US" sz="2000" b="1" dirty="0">
                <a:solidFill>
                  <a:srgbClr val="484F55"/>
                </a:solidFill>
              </a:rPr>
              <a:t>updated every four years</a:t>
            </a:r>
            <a:r>
              <a:rPr lang="en-US" sz="1867" dirty="0">
                <a:solidFill>
                  <a:srgbClr val="484F55"/>
                </a:solidFill>
              </a:rPr>
              <a:t>, approved by the Scientific, Technological and Innovation Policy Council (</a:t>
            </a:r>
            <a:r>
              <a:rPr lang="en-US" sz="1867" b="1" dirty="0">
                <a:solidFill>
                  <a:srgbClr val="484F55"/>
                </a:solidFill>
              </a:rPr>
              <a:t>CPCTI</a:t>
            </a:r>
            <a:r>
              <a:rPr lang="en-US" sz="1867" dirty="0">
                <a:solidFill>
                  <a:srgbClr val="484F55"/>
                </a:solidFill>
              </a:rPr>
              <a:t>).</a:t>
            </a:r>
          </a:p>
          <a:p>
            <a:pPr algn="just"/>
            <a:r>
              <a:rPr lang="en-US" sz="1867" dirty="0">
                <a:solidFill>
                  <a:srgbClr val="484F55"/>
                </a:solidFill>
              </a:rPr>
              <a:t>Updates so far: 7 October 2014, 6 November 2018, </a:t>
            </a:r>
            <a:r>
              <a:rPr lang="en-US" sz="2000" dirty="0">
                <a:solidFill>
                  <a:srgbClr val="484F55"/>
                </a:solidFill>
              </a:rPr>
              <a:t>19 January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30765-1F8D-4A5C-A044-40E37EA80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813" y="704264"/>
            <a:ext cx="4815911" cy="333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4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6A80-2081-4460-BBEE-7FB2FEA53B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16713" y="9525"/>
            <a:ext cx="5475287" cy="5905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Evolution of the strategy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42317B-EF84-424D-9295-93D39FCBA6FB}"/>
              </a:ext>
            </a:extLst>
          </p:cNvPr>
          <p:cNvSpPr/>
          <p:nvPr/>
        </p:nvSpPr>
        <p:spPr>
          <a:xfrm>
            <a:off x="491691" y="983794"/>
            <a:ext cx="11913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2010-2014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F845F-4017-4FC9-9857-4E9509FD8649}"/>
              </a:ext>
            </a:extLst>
          </p:cNvPr>
          <p:cNvSpPr/>
          <p:nvPr/>
        </p:nvSpPr>
        <p:spPr>
          <a:xfrm>
            <a:off x="491691" y="2218949"/>
            <a:ext cx="119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2013-2016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C5D4F-95CB-46A6-A526-F249C0B192C5}"/>
              </a:ext>
            </a:extLst>
          </p:cNvPr>
          <p:cNvSpPr txBox="1"/>
          <p:nvPr/>
        </p:nvSpPr>
        <p:spPr>
          <a:xfrm>
            <a:off x="365408" y="3429000"/>
            <a:ext cx="1443917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2017-2020</a:t>
            </a:r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DADC88-0FE7-4A70-B5A2-932746D60794}"/>
              </a:ext>
            </a:extLst>
          </p:cNvPr>
          <p:cNvSpPr/>
          <p:nvPr/>
        </p:nvSpPr>
        <p:spPr>
          <a:xfrm>
            <a:off x="2027591" y="3271007"/>
            <a:ext cx="10029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464" indent="-28346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a center of excellence in synchrotron radiation (SR) science and technology at European level and consolidate the status of CELLS as a recognized world class facility in its field.</a:t>
            </a:r>
          </a:p>
          <a:p>
            <a:pPr marL="283464" indent="-28346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16 BLs in 2020 – based on new investments and ERDF funds</a:t>
            </a:r>
          </a:p>
          <a:p>
            <a:pPr marL="283464" indent="-28346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Starting planning ALBA II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9B004-501D-4EBD-A941-5458A8A2CFC4}"/>
              </a:ext>
            </a:extLst>
          </p:cNvPr>
          <p:cNvSpPr/>
          <p:nvPr/>
        </p:nvSpPr>
        <p:spPr>
          <a:xfrm>
            <a:off x="2027591" y="693891"/>
            <a:ext cx="100294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research in, deliver and maintain methods and techniques with which to conduct cutting edge Synchrotron Light based research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 to increase # of BLs at the rhythm of 1.5/year – Not done due to lack of new investment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 BLs in 2020 - based on new investments, ALBA to be refurbished in 2035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00538B-6A35-4C2B-AFCD-BD61C22F14EC}"/>
              </a:ext>
            </a:extLst>
          </p:cNvPr>
          <p:cNvSpPr/>
          <p:nvPr/>
        </p:nvSpPr>
        <p:spPr>
          <a:xfrm>
            <a:off x="2027591" y="2111227"/>
            <a:ext cx="9612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 expertise and promote the utilization of Synchrotron Light by working with the Spanish and international scientific communities;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 BLs in 2020 – based on new investments </a:t>
            </a:r>
          </a:p>
        </p:txBody>
      </p:sp>
    </p:spTree>
    <p:extLst>
      <p:ext uri="{BB962C8B-B14F-4D97-AF65-F5344CB8AC3E}">
        <p14:creationId xmlns:p14="http://schemas.microsoft.com/office/powerpoint/2010/main" val="228706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6132</TotalTime>
  <Words>3019</Words>
  <Application>Microsoft Office PowerPoint</Application>
  <PresentationFormat>Widescreen</PresentationFormat>
  <Paragraphs>401</Paragraphs>
  <Slides>41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Abel</vt:lpstr>
      <vt:lpstr>Arial</vt:lpstr>
      <vt:lpstr>Calibri</vt:lpstr>
      <vt:lpstr>Calibri Light</vt:lpstr>
      <vt:lpstr>Cambria Math</vt:lpstr>
      <vt:lpstr>ClanOT-Book</vt:lpstr>
      <vt:lpstr>Roboto</vt:lpstr>
      <vt:lpstr>Symbol</vt:lpstr>
      <vt:lpstr>Times</vt:lpstr>
      <vt:lpstr>Times New Roman</vt:lpstr>
      <vt:lpstr>Wingdings</vt:lpstr>
      <vt:lpstr>Tema de Office</vt:lpstr>
      <vt:lpstr>Custom Design</vt:lpstr>
      <vt:lpstr>Equation</vt:lpstr>
      <vt:lpstr>PowerPoint Presentation</vt:lpstr>
      <vt:lpstr>Why ALBA II?  Answering your needs and  providing you capacities for facing the future</vt:lpstr>
      <vt:lpstr>PowerPoint Presentation</vt:lpstr>
      <vt:lpstr>PowerPoint Presentation</vt:lpstr>
      <vt:lpstr>PowerPoint Presentation</vt:lpstr>
      <vt:lpstr>ALBA History and Present</vt:lpstr>
      <vt:lpstr>ALBA Future</vt:lpstr>
      <vt:lpstr>ALBA Synchrotron in the ICTS Map</vt:lpstr>
      <vt:lpstr>Evolution of the strategy</vt:lpstr>
      <vt:lpstr>Evolution of the strategy</vt:lpstr>
      <vt:lpstr>ALBA II Project first steps and new SP 21-24</vt:lpstr>
      <vt:lpstr>PowerPoint Presentation</vt:lpstr>
      <vt:lpstr>PowerPoint Presentation</vt:lpstr>
      <vt:lpstr>PowerPoint Presentation</vt:lpstr>
      <vt:lpstr>(quasi-) diffraction limited light sources</vt:lpstr>
      <vt:lpstr>LEL 2022 workshop at ALBA</vt:lpstr>
      <vt:lpstr>Evolution from 3rd to 4th generation in Europe</vt:lpstr>
      <vt:lpstr>PowerPoint Presentation</vt:lpstr>
      <vt:lpstr>Optics solution for ALBA low emittance ring  (see Francis talk)</vt:lpstr>
      <vt:lpstr>ALBA II Layout in ALBA tunnel</vt:lpstr>
      <vt:lpstr>PowerPoint Presentation</vt:lpstr>
      <vt:lpstr>PowerPoint Presentation</vt:lpstr>
      <vt:lpstr>PowerPoint Presentation</vt:lpstr>
      <vt:lpstr>PowerPoint Presentation</vt:lpstr>
      <vt:lpstr>ALBA II Day 30 June 2021 – on line event </vt:lpstr>
      <vt:lpstr>1st call for new BLs proposals Starting to choose the new ALBA II Instruments</vt:lpstr>
      <vt:lpstr>PowerPoint Presentation</vt:lpstr>
      <vt:lpstr>BioSAXS/CALIMA proposal in the pipeline</vt:lpstr>
      <vt:lpstr>Work in progress</vt:lpstr>
      <vt:lpstr>PowerPoint Presentation</vt:lpstr>
      <vt:lpstr>ALBA II Organization</vt:lpstr>
      <vt:lpstr>Opportunity for Spanish industries as suppliers</vt:lpstr>
      <vt:lpstr>Socio-economic Impact Assessment   to be included in the White Paper</vt:lpstr>
      <vt:lpstr>PowerPoint Presentation</vt:lpstr>
      <vt:lpstr>Involved players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Caterina Biscari</cp:lastModifiedBy>
  <cp:revision>208</cp:revision>
  <dcterms:created xsi:type="dcterms:W3CDTF">2020-10-01T11:03:13Z</dcterms:created>
  <dcterms:modified xsi:type="dcterms:W3CDTF">2022-09-08T05:59:51Z</dcterms:modified>
  <cp:category/>
</cp:coreProperties>
</file>