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  <p:sldMasterId id="2147483667" r:id="rId2"/>
    <p:sldMasterId id="2147483679" r:id="rId3"/>
    <p:sldMasterId id="2147483746" r:id="rId4"/>
    <p:sldMasterId id="2147483781" r:id="rId5"/>
    <p:sldMasterId id="2147483842" r:id="rId6"/>
    <p:sldMasterId id="2147483901" r:id="rId7"/>
    <p:sldMasterId id="2147483975" r:id="rId8"/>
    <p:sldMasterId id="2147483985" r:id="rId9"/>
  </p:sldMasterIdLst>
  <p:notesMasterIdLst>
    <p:notesMasterId r:id="rId40"/>
  </p:notesMasterIdLst>
  <p:sldIdLst>
    <p:sldId id="405" r:id="rId10"/>
    <p:sldId id="282" r:id="rId11"/>
    <p:sldId id="284" r:id="rId12"/>
    <p:sldId id="1078" r:id="rId13"/>
    <p:sldId id="1079" r:id="rId14"/>
    <p:sldId id="1080" r:id="rId15"/>
    <p:sldId id="1031" r:id="rId16"/>
    <p:sldId id="296" r:id="rId17"/>
    <p:sldId id="1056" r:id="rId18"/>
    <p:sldId id="1033" r:id="rId19"/>
    <p:sldId id="285" r:id="rId20"/>
    <p:sldId id="340" r:id="rId21"/>
    <p:sldId id="375" r:id="rId22"/>
    <p:sldId id="1045" r:id="rId23"/>
    <p:sldId id="1052" r:id="rId24"/>
    <p:sldId id="1077" r:id="rId25"/>
    <p:sldId id="1081" r:id="rId26"/>
    <p:sldId id="1082" r:id="rId27"/>
    <p:sldId id="1057" r:id="rId28"/>
    <p:sldId id="1059" r:id="rId29"/>
    <p:sldId id="1060" r:id="rId30"/>
    <p:sldId id="1061" r:id="rId31"/>
    <p:sldId id="1062" r:id="rId32"/>
    <p:sldId id="1063" r:id="rId33"/>
    <p:sldId id="1064" r:id="rId34"/>
    <p:sldId id="1065" r:id="rId35"/>
    <p:sldId id="1066" r:id="rId36"/>
    <p:sldId id="1075" r:id="rId37"/>
    <p:sldId id="1073" r:id="rId38"/>
    <p:sldId id="1074" r:id="rId39"/>
  </p:sldIdLst>
  <p:sldSz cx="24377650" cy="13716000"/>
  <p:notesSz cx="6797675" cy="9928225"/>
  <p:embeddedFontLst>
    <p:embeddedFont>
      <p:font typeface="Lato Light" panose="020B060402020202020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Lato" panose="020B0604020202020204" charset="0"/>
      <p:regular r:id="rId51"/>
      <p:bold r:id="rId52"/>
      <p:italic r:id="rId53"/>
      <p:boldItalic r:id="rId54"/>
    </p:embeddedFont>
    <p:embeddedFont>
      <p:font typeface="Open Sans Light" panose="020B060402020202020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Lato Black" panose="020B0604020202020204" charset="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140">
          <p15:clr>
            <a:srgbClr val="A4A3A4"/>
          </p15:clr>
        </p15:guide>
        <p15:guide id="2" orient="horz" pos="504">
          <p15:clr>
            <a:srgbClr val="A4A3A4"/>
          </p15:clr>
        </p15:guide>
        <p15:guide id="3" pos="14269">
          <p15:clr>
            <a:srgbClr val="A4A3A4"/>
          </p15:clr>
        </p15:guide>
        <p15:guide id="4" pos="1318">
          <p15:clr>
            <a:srgbClr val="A4A3A4"/>
          </p15:clr>
        </p15:guide>
        <p15:guide id="5" orient="horz" pos="8142">
          <p15:clr>
            <a:srgbClr val="000000"/>
          </p15:clr>
        </p15:guide>
        <p15:guide id="6" pos="14268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0" roundtripDataSignature="AMtx7mickbROmDDPaA5RcW6LApAAMaYO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2F92"/>
    <a:srgbClr val="FF40FF"/>
    <a:srgbClr val="000000"/>
    <a:srgbClr val="9437FF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E9D184A-B54F-47B2-8591-D7B2DD337401}">
  <a:tblStyle styleId="{CE9D184A-B54F-47B2-8591-D7B2DD3374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9121144-C7B9-4225-90F0-7ED7D90B340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8"/>
    <p:restoredTop sz="73156" autoAdjust="0"/>
  </p:normalViewPr>
  <p:slideViewPr>
    <p:cSldViewPr snapToGrid="0">
      <p:cViewPr>
        <p:scale>
          <a:sx n="40" d="100"/>
          <a:sy n="40" d="100"/>
        </p:scale>
        <p:origin x="-768" y="178"/>
      </p:cViewPr>
      <p:guideLst>
        <p:guide orient="horz" pos="8140"/>
        <p:guide orient="horz" pos="504"/>
        <p:guide orient="horz" pos="8142"/>
        <p:guide pos="14268"/>
        <p:guide pos="13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7" Type="http://schemas.openxmlformats.org/officeDocument/2006/relationships/slideMaster" Target="slideMasters/slideMaster7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1.fntdata"/><Relationship Id="rId181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1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customschemas.google.com/relationships/presentationmetadata" Target="metadata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87463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Private Hospital of the Order of </a:t>
            </a:r>
            <a:r>
              <a:rPr lang="en-US" dirty="0" err="1"/>
              <a:t>Sant</a:t>
            </a:r>
            <a:r>
              <a:rPr lang="en-US" dirty="0"/>
              <a:t> Joan de </a:t>
            </a:r>
            <a:r>
              <a:rPr lang="en-US" dirty="0" err="1"/>
              <a:t>Deu</a:t>
            </a:r>
            <a:r>
              <a:rPr lang="en-US" dirty="0"/>
              <a:t> that has 300 </a:t>
            </a:r>
            <a:r>
              <a:rPr lang="en-US" dirty="0" err="1"/>
              <a:t>centres</a:t>
            </a:r>
            <a:r>
              <a:rPr lang="en-US" baseline="0" dirty="0"/>
              <a:t> in 50 countries. </a:t>
            </a:r>
            <a:r>
              <a:rPr lang="en-US" baseline="0" dirty="0" err="1"/>
              <a:t>Specialises</a:t>
            </a:r>
            <a:r>
              <a:rPr lang="en-US" baseline="0" dirty="0"/>
              <a:t> in </a:t>
            </a:r>
            <a:r>
              <a:rPr lang="en-US" baseline="0" dirty="0" err="1"/>
              <a:t>paediatric</a:t>
            </a:r>
            <a:r>
              <a:rPr lang="en-US" baseline="0" dirty="0"/>
              <a:t> </a:t>
            </a:r>
            <a:r>
              <a:rPr lang="en-US" baseline="0" dirty="0" err="1"/>
              <a:t>disesaes</a:t>
            </a:r>
            <a:r>
              <a:rPr lang="en-US" baseline="0" dirty="0"/>
              <a:t> and women´s health. </a:t>
            </a:r>
          </a:p>
          <a:p>
            <a:endParaRPr lang="en-US" baseline="0" dirty="0"/>
          </a:p>
          <a:p>
            <a:r>
              <a:rPr lang="en-US" baseline="0" dirty="0"/>
              <a:t>Our  activity is paid by the local Health Authority of </a:t>
            </a:r>
            <a:r>
              <a:rPr lang="en-US" baseline="0" dirty="0" err="1"/>
              <a:t>Catalunya</a:t>
            </a:r>
            <a:r>
              <a:rPr lang="en-US" baseline="0" dirty="0"/>
              <a:t>. Tertiary hospital referral </a:t>
            </a:r>
            <a:r>
              <a:rPr lang="en-US" baseline="0" dirty="0" err="1"/>
              <a:t>centre</a:t>
            </a:r>
            <a:r>
              <a:rPr lang="en-US" baseline="0" dirty="0"/>
              <a:t> for </a:t>
            </a:r>
            <a:r>
              <a:rPr lang="en-US" baseline="0" dirty="0" err="1"/>
              <a:t>Catalunya</a:t>
            </a:r>
            <a:r>
              <a:rPr lang="en-US" baseline="0" dirty="0"/>
              <a:t> and Spain</a:t>
            </a:r>
          </a:p>
          <a:p>
            <a:endParaRPr lang="en-US" baseline="0" dirty="0"/>
          </a:p>
          <a:p>
            <a:r>
              <a:rPr lang="en-US" baseline="0" dirty="0"/>
              <a:t>Participates in 9 ERNs</a:t>
            </a:r>
          </a:p>
          <a:p>
            <a:endParaRPr lang="en-US" baseline="0" dirty="0"/>
          </a:p>
          <a:p>
            <a:r>
              <a:rPr lang="en-US" baseline="0" dirty="0"/>
              <a:t>1700 employees, 300 beds, 18,000 admissions/year, 250,000 outpatient consultations/year, 21,000 surgical procedures and over 3,000 births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E0806-B3A6-A149-A395-D73D8728A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50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5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9" name="Google Shape;2319;p6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Nuestro grupo es referente internacional en déficit de colágeno VI y llevamos mas de 10 años ofreciendo el “gold standard” del diagnostico que hemos desarrollado nosotros mismos y que se basa en el estudio de colágeno VI en fibroblastos de pacientes lo que genera imágenes de microscopia. Anteriormente lo hacíamos con un microscopio de epifluorescencia convencional y con una técnica semicuantitativa de análsis para generar un informe diagnóstico (firmado por mi COB y por A Nascimento) y hace 3-4 años empezamos a trabajar con Monica para trasladar la metodología al sistema de confocal lo que ha supuesto una gran mejoría.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Punto de partida fue una colaboracion con el CSIC haciendo uso de las imágenes de confocal de controles y pacientes que habíamos ido captando desde hacia 2-3 años.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Decir que se publico en una revista de DI en temas de AI</a:t>
            </a:r>
            <a:endParaRPr/>
          </a:p>
        </p:txBody>
      </p:sp>
      <p:sp>
        <p:nvSpPr>
          <p:cNvPr id="2320" name="Google Shape;2320;p64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s-ES"/>
              <a:pPr/>
              <a:t>17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1" name="Google Shape;2331;p6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Pimera version</a:t>
            </a:r>
            <a:endParaRPr/>
          </a:p>
        </p:txBody>
      </p:sp>
      <p:sp>
        <p:nvSpPr>
          <p:cNvPr id="2332" name="Google Shape;2332;p65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s-ES"/>
              <a:pPr/>
              <a:t>18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group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a molecular medicine </a:t>
            </a:r>
            <a:r>
              <a:rPr lang="es-ES" dirty="0" err="1" smtClean="0"/>
              <a:t>group</a:t>
            </a:r>
            <a:r>
              <a:rPr lang="es-ES" dirty="0" smtClean="0"/>
              <a:t>: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want</a:t>
            </a:r>
            <a:r>
              <a:rPr lang="es-ES" dirty="0" smtClean="0"/>
              <a:t> to </a:t>
            </a:r>
            <a:r>
              <a:rPr lang="es-ES" dirty="0" err="1" smtClean="0"/>
              <a:t>learn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disease</a:t>
            </a:r>
            <a:r>
              <a:rPr lang="es-ES" dirty="0" smtClean="0"/>
              <a:t> and </a:t>
            </a:r>
            <a:r>
              <a:rPr lang="es-ES" dirty="0" err="1" smtClean="0"/>
              <a:t>develop</a:t>
            </a:r>
            <a:r>
              <a:rPr lang="es-ES" dirty="0" smtClean="0"/>
              <a:t> </a:t>
            </a:r>
            <a:r>
              <a:rPr lang="es-ES" dirty="0" err="1" smtClean="0"/>
              <a:t>therapies</a:t>
            </a:r>
            <a:r>
              <a:rPr lang="es-ES" dirty="0" smtClean="0"/>
              <a:t> </a:t>
            </a:r>
            <a:r>
              <a:rPr lang="es-ES" dirty="0" err="1" smtClean="0"/>
              <a:t>using</a:t>
            </a:r>
            <a:r>
              <a:rPr lang="es-ES" dirty="0" smtClean="0"/>
              <a:t> a </a:t>
            </a:r>
            <a:r>
              <a:rPr lang="es-ES" dirty="0" err="1" smtClean="0"/>
              <a:t>solid</a:t>
            </a:r>
            <a:r>
              <a:rPr lang="es-ES" dirty="0" smtClean="0"/>
              <a:t> molecular </a:t>
            </a:r>
            <a:r>
              <a:rPr lang="es-ES" dirty="0" err="1" smtClean="0"/>
              <a:t>knowledge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pathology</a:t>
            </a:r>
            <a:r>
              <a:rPr lang="es-ES" dirty="0" smtClean="0"/>
              <a:t>,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only</a:t>
            </a:r>
            <a:r>
              <a:rPr lang="es-ES" baseline="0" dirty="0" smtClean="0"/>
              <a:t> 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baseline="0" dirty="0" smtClean="0"/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 err="1" smtClean="0"/>
              <a:t>way</a:t>
            </a:r>
            <a:r>
              <a:rPr lang="es-ES" dirty="0" smtClean="0"/>
              <a:t> to </a:t>
            </a:r>
            <a:r>
              <a:rPr lang="es-ES" dirty="0" err="1" smtClean="0"/>
              <a:t>identify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right</a:t>
            </a:r>
            <a:r>
              <a:rPr lang="es-ES" dirty="0" smtClean="0"/>
              <a:t> target and </a:t>
            </a:r>
            <a:r>
              <a:rPr lang="es-ES" dirty="0" err="1" smtClean="0"/>
              <a:t>strategy</a:t>
            </a:r>
            <a:r>
              <a:rPr lang="es-ES" dirty="0" smtClean="0"/>
              <a:t> 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right</a:t>
            </a:r>
            <a:r>
              <a:rPr lang="es-ES" dirty="0" smtClean="0"/>
              <a:t> </a:t>
            </a:r>
            <a:r>
              <a:rPr lang="es-ES" dirty="0" err="1" smtClean="0"/>
              <a:t>outcome</a:t>
            </a:r>
            <a:r>
              <a:rPr lang="es-ES" dirty="0" smtClean="0"/>
              <a:t> </a:t>
            </a:r>
            <a:r>
              <a:rPr lang="es-ES" dirty="0" err="1" smtClean="0"/>
              <a:t>measure</a:t>
            </a:r>
            <a:r>
              <a:rPr lang="es-ES" dirty="0" smtClean="0"/>
              <a:t>. As </a:t>
            </a:r>
            <a:r>
              <a:rPr lang="es-ES" dirty="0" err="1" smtClean="0"/>
              <a:t>important</a:t>
            </a:r>
            <a:r>
              <a:rPr lang="es-ES" dirty="0" smtClean="0"/>
              <a:t> as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therapy</a:t>
            </a:r>
            <a:r>
              <a:rPr lang="es-ES" dirty="0" smtClean="0"/>
              <a:t> </a:t>
            </a:r>
            <a:r>
              <a:rPr lang="es-ES" dirty="0" err="1" smtClean="0"/>
              <a:t>itself</a:t>
            </a:r>
            <a:r>
              <a:rPr lang="es-ES" dirty="0" smtClean="0"/>
              <a:t>. 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What</a:t>
            </a:r>
            <a:r>
              <a:rPr lang="es-ES" dirty="0" smtClean="0"/>
              <a:t> are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 smtClean="0"/>
              <a:t>subcellular</a:t>
            </a:r>
            <a:r>
              <a:rPr lang="es-ES" dirty="0" smtClean="0"/>
              <a:t> </a:t>
            </a:r>
            <a:r>
              <a:rPr lang="es-ES" dirty="0" err="1" smtClean="0"/>
              <a:t>alterations</a:t>
            </a:r>
            <a:r>
              <a:rPr lang="es-ES" dirty="0" smtClean="0"/>
              <a:t>?.</a:t>
            </a:r>
            <a:r>
              <a:rPr lang="es-ES" baseline="0" dirty="0" smtClean="0"/>
              <a:t> </a:t>
            </a:r>
            <a:r>
              <a:rPr lang="es-ES" dirty="0" smtClean="0"/>
              <a:t>Can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give</a:t>
            </a:r>
            <a:r>
              <a:rPr lang="es-ES" dirty="0" smtClean="0"/>
              <a:t> </a:t>
            </a:r>
            <a:r>
              <a:rPr lang="es-ES" dirty="0" err="1" smtClean="0"/>
              <a:t>some</a:t>
            </a:r>
            <a:r>
              <a:rPr lang="es-ES" dirty="0" smtClean="0"/>
              <a:t> light </a:t>
            </a:r>
            <a:r>
              <a:rPr lang="es-ES" dirty="0" err="1" smtClean="0"/>
              <a:t>into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question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signalling</a:t>
            </a:r>
            <a:r>
              <a:rPr lang="es-ES" dirty="0" smtClean="0"/>
              <a:t> </a:t>
            </a:r>
            <a:r>
              <a:rPr lang="es-ES" dirty="0" err="1" smtClean="0"/>
              <a:t>scaffold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Col6RD and receptor? Can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find</a:t>
            </a:r>
            <a:r>
              <a:rPr lang="es-ES" dirty="0" smtClean="0"/>
              <a:t> a </a:t>
            </a:r>
            <a:r>
              <a:rPr lang="es-ES" dirty="0" err="1" smtClean="0"/>
              <a:t>functional</a:t>
            </a:r>
            <a:r>
              <a:rPr lang="es-ES" dirty="0" smtClean="0"/>
              <a:t> </a:t>
            </a:r>
            <a:r>
              <a:rPr lang="es-ES" dirty="0" err="1" smtClean="0"/>
              <a:t>surrogate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measure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therapies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Resolucion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Como lo hicimos, resaltar la ayuda de Ana y Eva+: máximum </a:t>
            </a:r>
            <a:r>
              <a:rPr lang="es-ES" dirty="0" err="1" smtClean="0"/>
              <a:t>qualification</a:t>
            </a:r>
            <a:r>
              <a:rPr lang="es-ES" dirty="0" smtClean="0"/>
              <a:t>- 5 </a:t>
            </a:r>
            <a:r>
              <a:rPr lang="es-ES" dirty="0" err="1" smtClean="0"/>
              <a:t>days</a:t>
            </a:r>
            <a:r>
              <a:rPr lang="es-ES" dirty="0" smtClean="0"/>
              <a:t> and </a:t>
            </a:r>
            <a:r>
              <a:rPr lang="es-ES" dirty="0" err="1" smtClean="0"/>
              <a:t>nights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Foto del equipo- </a:t>
            </a:r>
            <a:r>
              <a:rPr lang="es-ES" dirty="0" err="1" smtClean="0"/>
              <a:t>really</a:t>
            </a:r>
            <a:r>
              <a:rPr lang="es-ES" dirty="0" smtClean="0"/>
              <a:t> </a:t>
            </a:r>
            <a:r>
              <a:rPr lang="es-ES" dirty="0" err="1" smtClean="0"/>
              <a:t>nice</a:t>
            </a:r>
            <a:r>
              <a:rPr lang="es-ES" dirty="0" smtClean="0"/>
              <a:t> </a:t>
            </a:r>
            <a:r>
              <a:rPr lang="es-ES" dirty="0" err="1" smtClean="0"/>
              <a:t>teamn</a:t>
            </a:r>
            <a:r>
              <a:rPr lang="es-ES" dirty="0" smtClean="0"/>
              <a:t> </a:t>
            </a:r>
            <a:r>
              <a:rPr lang="es-ES" dirty="0" err="1" smtClean="0"/>
              <a:t>building</a:t>
            </a:r>
            <a:r>
              <a:rPr lang="es-ES" dirty="0" smtClean="0"/>
              <a:t> </a:t>
            </a:r>
            <a:r>
              <a:rPr lang="es-ES" dirty="0" err="1" smtClean="0"/>
              <a:t>experience</a:t>
            </a:r>
            <a:endParaRPr lang="es-ES" dirty="0" smtClean="0"/>
          </a:p>
          <a:p>
            <a:r>
              <a:rPr lang="es-ES" dirty="0" smtClean="0"/>
              <a:t>Cuantas tomos hicimos, que condiciones, añadir alguna tomo mas. </a:t>
            </a:r>
          </a:p>
          <a:p>
            <a:r>
              <a:rPr lang="es-ES" dirty="0" smtClean="0"/>
              <a:t>Proceso de selección: Enrico y Ana, análisis</a:t>
            </a:r>
          </a:p>
          <a:p>
            <a:r>
              <a:rPr lang="es-ES" dirty="0" err="1" smtClean="0"/>
              <a:t>Publicacion</a:t>
            </a:r>
            <a:endParaRPr lang="es-ES" dirty="0" smtClean="0"/>
          </a:p>
          <a:p>
            <a:r>
              <a:rPr lang="es-ES" dirty="0" smtClean="0"/>
              <a:t>Cont. </a:t>
            </a:r>
          </a:p>
          <a:p>
            <a:r>
              <a:rPr lang="es-ES" dirty="0" smtClean="0"/>
              <a:t>Decir que fue muy bien, a bit </a:t>
            </a:r>
            <a:r>
              <a:rPr lang="es-ES" dirty="0" err="1" smtClean="0"/>
              <a:t>daunting</a:t>
            </a:r>
            <a:r>
              <a:rPr lang="es-ES" dirty="0" smtClean="0"/>
              <a:t> at times. </a:t>
            </a:r>
            <a:r>
              <a:rPr lang="es-ES" dirty="0" err="1" smtClean="0"/>
              <a:t>Technical</a:t>
            </a:r>
            <a:r>
              <a:rPr lang="es-ES" dirty="0" smtClean="0"/>
              <a:t> </a:t>
            </a:r>
            <a:r>
              <a:rPr lang="es-ES" dirty="0" err="1" smtClean="0"/>
              <a:t>problems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were</a:t>
            </a:r>
            <a:r>
              <a:rPr lang="es-ES" dirty="0" smtClean="0"/>
              <a:t> </a:t>
            </a:r>
            <a:r>
              <a:rPr lang="es-ES" dirty="0" err="1" smtClean="0"/>
              <a:t>solved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spot so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could</a:t>
            </a:r>
            <a:r>
              <a:rPr lang="es-ES" dirty="0" smtClean="0"/>
              <a:t> </a:t>
            </a:r>
            <a:r>
              <a:rPr lang="es-ES" dirty="0" err="1" smtClean="0"/>
              <a:t>continue</a:t>
            </a:r>
            <a:r>
              <a:rPr lang="es-ES" dirty="0" smtClean="0"/>
              <a:t> to </a:t>
            </a:r>
            <a:r>
              <a:rPr lang="es-ES" dirty="0" err="1" smtClean="0"/>
              <a:t>work</a:t>
            </a:r>
            <a:r>
              <a:rPr lang="es-ES" dirty="0" smtClean="0"/>
              <a:t>. </a:t>
            </a:r>
          </a:p>
          <a:p>
            <a:r>
              <a:rPr lang="es-ES" dirty="0" smtClean="0"/>
              <a:t>Decir que ha tenido mucho impacto: noticia </a:t>
            </a:r>
            <a:r>
              <a:rPr lang="es-ES" dirty="0" err="1" smtClean="0"/>
              <a:t>Ciberer</a:t>
            </a:r>
            <a:r>
              <a:rPr lang="es-ES" dirty="0" smtClean="0"/>
              <a:t>, que creo hemos animado a otros investigadores </a:t>
            </a:r>
            <a:r>
              <a:rPr lang="es-ES" dirty="0" err="1" smtClean="0"/>
              <a:t>ciberer</a:t>
            </a:r>
            <a:r>
              <a:rPr lang="es-ES" dirty="0" smtClean="0"/>
              <a:t> a usarlo y nosotros espero no sea la ultima vez siempre y cuando tengamos una buena propuesta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1643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24</a:t>
            </a:fld>
            <a:endParaRPr lang="es-ES" sz="12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10292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Correlative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3D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cryo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X-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ray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imaging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reveals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intracellular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location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and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effect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of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designed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antifibrotic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protein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–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nanomaterial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hybrids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† </a:t>
            </a:r>
            <a:endParaRPr lang="es-ES" dirty="0"/>
          </a:p>
          <a:p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J. Groen, a A. Palanca,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bc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A.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Aires,d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J. J.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Conesa,ae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D.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Maestro,b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S.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Rehbein,f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M.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Harkiolaki,g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A. V. Villar,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bh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A. L.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Cortajarena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*di and E.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Pereiro</a:t>
            </a:r>
            <a:r>
              <a:rPr lang="es-ES" sz="2400" b="0" i="0" u="none" strike="noStrike" cap="none" dirty="0">
                <a:solidFill>
                  <a:schemeClr val="dk1"/>
                </a:solidFill>
                <a:effectLst/>
                <a:latin typeface="Lato Light"/>
                <a:ea typeface="Lato Light"/>
                <a:cs typeface="Lato Light"/>
                <a:sym typeface="Lato Light"/>
              </a:rPr>
              <a:t>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25</a:t>
            </a:fld>
            <a:endParaRPr lang="es-ES" sz="12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6309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6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3299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p6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6" name="Google Shape;235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512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2" name="Google Shape;1572;p2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IRSJD. Area de Neurociencias</a:t>
            </a:r>
            <a:endParaRPr/>
          </a:p>
        </p:txBody>
      </p:sp>
      <p:sp>
        <p:nvSpPr>
          <p:cNvPr id="1573" name="Google Shape;1573;p27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1" name="Google Shape;1671;p2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AME Galicia: 20 patients in treatment with nusinersen. Early prognostic and therapeutic biomarkers in SMA (CSF and blood): SMN protein SIMOA, SMN2 gene by ddPCR and profile of lnCRNA by RNA seq.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DMD/BMD: Biomarkers (miRNAs, longitudinal study, target analysis), psychological support in schools and quantification of dystrophin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Congenital Myopathies: D. Natera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29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NMD:</a:t>
            </a:r>
          </a:p>
          <a:p>
            <a:endParaRPr lang="en-US" dirty="0"/>
          </a:p>
          <a:p>
            <a:r>
              <a:rPr lang="en-US" dirty="0"/>
              <a:t>They are a very </a:t>
            </a:r>
            <a:r>
              <a:rPr lang="en-US" dirty="0" err="1"/>
              <a:t>heterogenous</a:t>
            </a:r>
            <a:r>
              <a:rPr lang="en-US" baseline="0" dirty="0"/>
              <a:t> group of neurological conditions. Most are inherited (exceptions of </a:t>
            </a:r>
            <a:r>
              <a:rPr lang="en-US" baseline="0" dirty="0" err="1"/>
              <a:t>autoinmune</a:t>
            </a:r>
            <a:r>
              <a:rPr lang="en-US" baseline="0" dirty="0"/>
              <a:t>, acquired toxic myopathies), rare (&lt; 1/2000 but..), </a:t>
            </a:r>
            <a:r>
              <a:rPr lang="en-US" baseline="0" dirty="0" err="1"/>
              <a:t>multisystemic</a:t>
            </a:r>
            <a:r>
              <a:rPr lang="en-US" baseline="0" dirty="0"/>
              <a:t> (to a varying degree skeletal and cardiac muscle, central and peripheral nervous tissue, connective tissues)</a:t>
            </a:r>
          </a:p>
          <a:p>
            <a:endParaRPr lang="en-US" baseline="0" dirty="0"/>
          </a:p>
          <a:p>
            <a:r>
              <a:rPr lang="en-US" baseline="0" dirty="0"/>
              <a:t>Severe with reduced life expectancy due to heart and respiratory failure</a:t>
            </a:r>
          </a:p>
          <a:p>
            <a:endParaRPr lang="en-US" baseline="0" dirty="0"/>
          </a:p>
          <a:p>
            <a:r>
              <a:rPr lang="en-US" baseline="0" dirty="0" err="1"/>
              <a:t>Uncurable</a:t>
            </a:r>
            <a:r>
              <a:rPr lang="en-US" baseline="0" dirty="0"/>
              <a:t> with a few exceptions. In most cases treatment is symptomatic</a:t>
            </a:r>
          </a:p>
          <a:p>
            <a:endParaRPr lang="en-US" baseline="0" dirty="0"/>
          </a:p>
          <a:p>
            <a:r>
              <a:rPr lang="en-US" baseline="0" dirty="0"/>
              <a:t>From birth to adulthood</a:t>
            </a:r>
          </a:p>
          <a:p>
            <a:endParaRPr lang="en-US" baseline="0" dirty="0"/>
          </a:p>
          <a:p>
            <a:r>
              <a:rPr lang="en-US" baseline="0" dirty="0"/>
              <a:t>Almost 500 genes and proteins, including mitochondrial proteins, for almost 900 diseases</a:t>
            </a:r>
          </a:p>
          <a:p>
            <a:endParaRPr lang="en-US" baseline="0" dirty="0"/>
          </a:p>
          <a:p>
            <a:r>
              <a:rPr lang="en-US" baseline="0" dirty="0"/>
              <a:t>Global prevalence high: significant burden for health systems.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Significant</a:t>
            </a:r>
            <a:r>
              <a:rPr lang="en-US" baseline="0" dirty="0"/>
              <a:t> burden to health care systems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014E-FE9A-6E46-BBEB-009AB72BFA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0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s-ES" dirty="0" err="1"/>
              <a:t>Inherited</a:t>
            </a:r>
            <a:r>
              <a:rPr lang="es-ES" dirty="0"/>
              <a:t> NMD are </a:t>
            </a:r>
            <a:r>
              <a:rPr lang="es-ES" dirty="0" err="1"/>
              <a:t>classified</a:t>
            </a:r>
            <a:r>
              <a:rPr lang="es-ES" dirty="0"/>
              <a:t> </a:t>
            </a:r>
            <a:r>
              <a:rPr lang="es-ES" dirty="0" err="1"/>
              <a:t>according</a:t>
            </a:r>
            <a:r>
              <a:rPr lang="es-ES" baseline="0" dirty="0"/>
              <a:t> to </a:t>
            </a:r>
            <a:r>
              <a:rPr lang="es-ES" baseline="0" dirty="0" err="1"/>
              <a:t>where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primary</a:t>
            </a:r>
            <a:r>
              <a:rPr lang="es-ES" baseline="0" dirty="0"/>
              <a:t> </a:t>
            </a:r>
            <a:r>
              <a:rPr lang="es-ES" baseline="0" dirty="0" err="1"/>
              <a:t>defect</a:t>
            </a:r>
            <a:r>
              <a:rPr lang="es-ES" baseline="0" dirty="0"/>
              <a:t> </a:t>
            </a:r>
            <a:r>
              <a:rPr lang="es-ES" baseline="0" dirty="0" err="1"/>
              <a:t>lies</a:t>
            </a:r>
            <a:r>
              <a:rPr lang="es-ES" baseline="0" dirty="0"/>
              <a:t>: </a:t>
            </a:r>
          </a:p>
          <a:p>
            <a:pPr marL="0" lvl="0" indent="0">
              <a:spcBef>
                <a:spcPts val="0"/>
              </a:spcBef>
              <a:buNone/>
            </a:pPr>
            <a:endParaRPr lang="es-ES" baseline="0" dirty="0"/>
          </a:p>
          <a:p>
            <a:pPr marL="0" lvl="0" indent="0">
              <a:spcBef>
                <a:spcPts val="0"/>
              </a:spcBef>
              <a:buNone/>
            </a:pPr>
            <a:r>
              <a:rPr lang="es-ES" baseline="0" dirty="0" err="1"/>
              <a:t>But</a:t>
            </a:r>
            <a:r>
              <a:rPr lang="es-ES" baseline="0" dirty="0"/>
              <a:t> in </a:t>
            </a:r>
            <a:r>
              <a:rPr lang="es-ES" baseline="0" dirty="0" err="1"/>
              <a:t>addition</a:t>
            </a:r>
            <a:r>
              <a:rPr lang="es-ES" baseline="0" dirty="0"/>
              <a:t> </a:t>
            </a:r>
            <a:r>
              <a:rPr lang="es-ES" baseline="0" dirty="0" err="1"/>
              <a:t>they</a:t>
            </a:r>
            <a:r>
              <a:rPr lang="es-ES" baseline="0" dirty="0"/>
              <a:t> </a:t>
            </a:r>
            <a:r>
              <a:rPr lang="es-ES" baseline="0" dirty="0" err="1"/>
              <a:t>include</a:t>
            </a:r>
            <a:r>
              <a:rPr lang="es-ES" baseline="0" dirty="0"/>
              <a:t> a </a:t>
            </a:r>
            <a:r>
              <a:rPr lang="es-ES" baseline="0" dirty="0" err="1"/>
              <a:t>wide</a:t>
            </a:r>
            <a:r>
              <a:rPr lang="es-ES" baseline="0" dirty="0"/>
              <a:t> </a:t>
            </a:r>
            <a:r>
              <a:rPr lang="es-ES" baseline="0" dirty="0" err="1"/>
              <a:t>range</a:t>
            </a:r>
            <a:r>
              <a:rPr lang="es-ES" baseline="0" dirty="0"/>
              <a:t> of </a:t>
            </a:r>
            <a:r>
              <a:rPr lang="es-ES" baseline="0" dirty="0" err="1"/>
              <a:t>metabolic</a:t>
            </a:r>
            <a:r>
              <a:rPr lang="es-ES" baseline="0" dirty="0"/>
              <a:t> </a:t>
            </a:r>
            <a:r>
              <a:rPr lang="es-ES" baseline="0" dirty="0" err="1"/>
              <a:t>alterations</a:t>
            </a:r>
            <a:r>
              <a:rPr lang="es-ES" baseline="0" dirty="0"/>
              <a:t> 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affect</a:t>
            </a:r>
            <a:r>
              <a:rPr lang="es-ES" baseline="0" dirty="0"/>
              <a:t> </a:t>
            </a:r>
            <a:r>
              <a:rPr lang="es-ES" baseline="0" dirty="0" err="1"/>
              <a:t>high</a:t>
            </a:r>
            <a:r>
              <a:rPr lang="es-ES" baseline="0" dirty="0"/>
              <a:t> </a:t>
            </a:r>
            <a:r>
              <a:rPr lang="es-ES" baseline="0" dirty="0" err="1"/>
              <a:t>energy</a:t>
            </a:r>
            <a:r>
              <a:rPr lang="es-ES" baseline="0" dirty="0"/>
              <a:t> </a:t>
            </a:r>
            <a:r>
              <a:rPr lang="es-ES" baseline="0" dirty="0" err="1"/>
              <a:t>expenditure</a:t>
            </a:r>
            <a:r>
              <a:rPr lang="es-ES" baseline="0" dirty="0"/>
              <a:t> </a:t>
            </a:r>
            <a:r>
              <a:rPr lang="es-ES" baseline="0" dirty="0" err="1"/>
              <a:t>tissues</a:t>
            </a:r>
            <a:r>
              <a:rPr lang="es-ES" baseline="0" dirty="0"/>
              <a:t> </a:t>
            </a:r>
            <a:r>
              <a:rPr lang="es-ES" baseline="0" dirty="0" err="1"/>
              <a:t>such</a:t>
            </a:r>
            <a:r>
              <a:rPr lang="es-ES" baseline="0" dirty="0"/>
              <a:t> as </a:t>
            </a:r>
            <a:r>
              <a:rPr lang="es-ES" baseline="0" dirty="0" err="1"/>
              <a:t>skeletal</a:t>
            </a:r>
            <a:r>
              <a:rPr lang="es-ES" baseline="0" dirty="0"/>
              <a:t> </a:t>
            </a:r>
            <a:r>
              <a:rPr lang="es-ES" baseline="0" dirty="0" err="1"/>
              <a:t>muscle</a:t>
            </a:r>
            <a:r>
              <a:rPr lang="es-ES" baseline="0" dirty="0"/>
              <a:t>. </a:t>
            </a:r>
            <a:r>
              <a:rPr lang="es-ES" baseline="0" dirty="0" err="1"/>
              <a:t>This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case </a:t>
            </a:r>
            <a:r>
              <a:rPr lang="es-ES" baseline="0" dirty="0" err="1"/>
              <a:t>for</a:t>
            </a:r>
            <a:r>
              <a:rPr lang="es-ES" baseline="0" dirty="0"/>
              <a:t> </a:t>
            </a:r>
            <a:r>
              <a:rPr lang="es-ES" baseline="0" dirty="0" err="1"/>
              <a:t>mitochondrial</a:t>
            </a:r>
            <a:r>
              <a:rPr lang="es-ES" baseline="0" dirty="0"/>
              <a:t> </a:t>
            </a:r>
            <a:r>
              <a:rPr lang="es-ES" baseline="0" dirty="0" err="1"/>
              <a:t>diseases</a:t>
            </a:r>
            <a:r>
              <a:rPr lang="es-ES" baseline="0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8826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Ambas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basan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terapias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avanzadas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oligonucleotides anti-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sentido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Thirty years after the identification of the dystrophin gene and 20 after the gene for SMA last year (led by Judith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Melki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Paris)  the FDA approved the first treatments both based on antisense oligonucleotides for both diseases so we are at the beginning of a new era of promising treatments. But the most likely is that this advanced therapies will be used in combination with more traditional drugs such as corticoids,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antifibrotics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is-I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little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homage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French medicine and Genetics: Duchenne de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Boulougne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Salpetriere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19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century, father of neurology, described many myopathies including DMD,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electropohysiology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muscle biopsy .  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de la Santé et de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Recherche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Médicale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UMR-1169,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94276 Le Kremlin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Bicêtre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014E-FE9A-6E46-BBEB-009AB72BFA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58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p4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El </a:t>
            </a:r>
            <a:r>
              <a:rPr lang="es-ES" dirty="0" err="1"/>
              <a:t>colageno</a:t>
            </a:r>
            <a:r>
              <a:rPr lang="es-ES" dirty="0"/>
              <a:t> VI se expresa en muchos tejidos y es sintetizado por el fibroblasto que en el caso del musculo </a:t>
            </a:r>
            <a:r>
              <a:rPr lang="es-ES" dirty="0" err="1"/>
              <a:t>esqueletico</a:t>
            </a:r>
            <a:r>
              <a:rPr lang="es-ES" dirty="0"/>
              <a:t> se encuentran en el </a:t>
            </a:r>
            <a:r>
              <a:rPr lang="es-ES" dirty="0" err="1"/>
              <a:t>endomisio</a:t>
            </a:r>
            <a:r>
              <a:rPr lang="es-ES" dirty="0"/>
              <a:t> entre las </a:t>
            </a:r>
            <a:r>
              <a:rPr lang="es-ES" dirty="0" err="1"/>
              <a:t>celulas</a:t>
            </a:r>
            <a:r>
              <a:rPr lang="es-ES" dirty="0"/>
              <a:t> musculares como muestra esta imagen. Las tres cadenas </a:t>
            </a:r>
            <a:r>
              <a:rPr lang="es-ES" dirty="0" err="1"/>
              <a:t>alpha</a:t>
            </a:r>
            <a:r>
              <a:rPr lang="es-ES" dirty="0"/>
              <a:t> se </a:t>
            </a:r>
            <a:r>
              <a:rPr lang="es-ES" dirty="0" err="1"/>
              <a:t>asoacian</a:t>
            </a:r>
            <a:r>
              <a:rPr lang="es-ES" dirty="0"/>
              <a:t> en </a:t>
            </a:r>
            <a:r>
              <a:rPr lang="es-ES" dirty="0" err="1"/>
              <a:t>monomeros</a:t>
            </a:r>
            <a:r>
              <a:rPr lang="es-ES" dirty="0"/>
              <a:t>, </a:t>
            </a:r>
            <a:r>
              <a:rPr lang="es-ES" dirty="0" err="1"/>
              <a:t>dimeros</a:t>
            </a:r>
            <a:r>
              <a:rPr lang="es-ES" dirty="0"/>
              <a:t> y finalmente </a:t>
            </a:r>
            <a:r>
              <a:rPr lang="es-ES" dirty="0" err="1"/>
              <a:t>tetrameros</a:t>
            </a:r>
            <a:r>
              <a:rPr lang="es-ES" dirty="0"/>
              <a:t> que son secretados al espacio extracelular donde se unen a otros </a:t>
            </a:r>
            <a:r>
              <a:rPr lang="es-ES" dirty="0" err="1"/>
              <a:t>tetrameros</a:t>
            </a:r>
            <a:r>
              <a:rPr lang="es-ES" dirty="0"/>
              <a:t> para formar una red </a:t>
            </a:r>
            <a:r>
              <a:rPr lang="es-ES" dirty="0" err="1"/>
              <a:t>microfibrilar</a:t>
            </a:r>
            <a:r>
              <a:rPr lang="es-ES" dirty="0"/>
              <a:t> que conecta la matriz extracelular a la membrana basal muscular que rodea a la fibra muscular. </a:t>
            </a:r>
            <a:endParaRPr dirty="0"/>
          </a:p>
        </p:txBody>
      </p:sp>
      <p:sp>
        <p:nvSpPr>
          <p:cNvPr id="1878" name="Google Shape;1878;p4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solidFill>
                  <a:srgbClr val="000000"/>
                </a:solidFill>
              </a:rPr>
              <a:t>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Hipótesis patológicas actuales y dianas terapéuticas. Se muestra la cascada actualmente conocida de eventos principales que conducen a la degeneración de </a:t>
            </a:r>
            <a:r>
              <a:rPr lang="es-ES" dirty="0" err="1"/>
              <a:t>miofibras</a:t>
            </a:r>
            <a:r>
              <a:rPr lang="es-ES" dirty="0"/>
              <a:t> en el músculo esquelético deficiente en </a:t>
            </a:r>
            <a:r>
              <a:rPr lang="es-ES" dirty="0" err="1"/>
              <a:t>ColVI</a:t>
            </a:r>
            <a:r>
              <a:rPr lang="es-ES" dirty="0"/>
              <a:t>. La disfunción mitocondrial (debido en parte a la apertura defectuosa del poro de transición de permeabilidad (PTP)) desencadena un desequilibrio energético con el aumento de los niveles de proteína quinasa activada por </a:t>
            </a:r>
            <a:r>
              <a:rPr lang="es-ES" dirty="0" err="1"/>
              <a:t>monofosfato</a:t>
            </a:r>
            <a:r>
              <a:rPr lang="es-ES" dirty="0"/>
              <a:t> de adenosina </a:t>
            </a:r>
            <a:r>
              <a:rPr lang="es-ES" dirty="0" err="1"/>
              <a:t>fosforilada</a:t>
            </a:r>
            <a:r>
              <a:rPr lang="es-ES" dirty="0"/>
              <a:t> (p-AMPK), sobrecarga de Ca2 + y producción de especies reactivas de oxígeno (ROS ). La falta de inducción de autofagia exacerba la disfunción celular porque las mitocondrias y proteínas defectuosas (como los agregados de p62) no se eliminan del citoplasma. Juntos, estos defectos conducen a un aumento de la apoptosis. Las posibles intervenciones terapéuticas se indican en verde.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6B264-B197-AD46-AEA9-89D44744A4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38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F58F6-2C5F-4461-82F6-DEA9739FC89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04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5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5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5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6"/>
          <p:cNvSpPr txBox="1">
            <a:spLocks noGrp="1"/>
          </p:cNvSpPr>
          <p:nvPr>
            <p:ph type="title"/>
          </p:nvPr>
        </p:nvSpPr>
        <p:spPr>
          <a:xfrm rot="5400000">
            <a:off x="14564757" y="3658351"/>
            <a:ext cx="11703050" cy="548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6"/>
          <p:cNvSpPr txBox="1">
            <a:spLocks noGrp="1"/>
          </p:cNvSpPr>
          <p:nvPr>
            <p:ph type="body" idx="1"/>
          </p:nvPr>
        </p:nvSpPr>
        <p:spPr>
          <a:xfrm rot="5400000">
            <a:off x="3391667" y="-1623476"/>
            <a:ext cx="11703050" cy="1604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26" lvl="1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39" lvl="2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53" lvl="3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66" lvl="4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79" lvl="5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92" lvl="6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05" lvl="7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018" lvl="8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36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6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6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del Text">
  <p:cSld name="Model 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36"/>
          <p:cNvSpPr txBox="1">
            <a:spLocks noGrp="1"/>
          </p:cNvSpPr>
          <p:nvPr>
            <p:ph type="title"/>
          </p:nvPr>
        </p:nvSpPr>
        <p:spPr>
          <a:xfrm>
            <a:off x="6237743" y="1385392"/>
            <a:ext cx="17469391" cy="92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  <p:sp>
        <p:nvSpPr>
          <p:cNvPr id="541" name="Google Shape;541;p136"/>
          <p:cNvSpPr txBox="1">
            <a:spLocks noGrp="1"/>
          </p:cNvSpPr>
          <p:nvPr>
            <p:ph type="body" idx="1"/>
          </p:nvPr>
        </p:nvSpPr>
        <p:spPr>
          <a:xfrm>
            <a:off x="670548" y="2969568"/>
            <a:ext cx="23036559" cy="964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Arial"/>
              <a:buNone/>
              <a:defRPr sz="33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2" name="Google Shape;542;p136"/>
          <p:cNvSpPr txBox="1">
            <a:spLocks noGrp="1"/>
          </p:cNvSpPr>
          <p:nvPr>
            <p:ph type="body" idx="2"/>
          </p:nvPr>
        </p:nvSpPr>
        <p:spPr>
          <a:xfrm>
            <a:off x="14108568" y="521297"/>
            <a:ext cx="9598566" cy="705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rmAutofit/>
          </a:bodyPr>
          <a:lstStyle>
            <a:lvl1pPr marL="457113" marR="0" lvl="0" indent="-228557" algn="r" rtl="0">
              <a:spcBef>
                <a:spcPts val="559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40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Meet_the_team1">
  <p:cSld name="4_Meet_the_team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>
            <a:spLocks noGrp="1"/>
          </p:cNvSpPr>
          <p:nvPr>
            <p:ph type="pic" idx="2"/>
          </p:nvPr>
        </p:nvSpPr>
        <p:spPr>
          <a:xfrm>
            <a:off x="2579917" y="4265908"/>
            <a:ext cx="3643947" cy="3649132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17"/>
          <p:cNvSpPr>
            <a:spLocks noGrp="1"/>
          </p:cNvSpPr>
          <p:nvPr>
            <p:ph type="pic" idx="3"/>
          </p:nvPr>
        </p:nvSpPr>
        <p:spPr>
          <a:xfrm>
            <a:off x="7791466" y="4265908"/>
            <a:ext cx="3643947" cy="3649132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17"/>
          <p:cNvSpPr>
            <a:spLocks noGrp="1"/>
          </p:cNvSpPr>
          <p:nvPr>
            <p:ph type="pic" idx="4"/>
          </p:nvPr>
        </p:nvSpPr>
        <p:spPr>
          <a:xfrm>
            <a:off x="13096309" y="4265908"/>
            <a:ext cx="3643947" cy="3649132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17"/>
          <p:cNvSpPr>
            <a:spLocks noGrp="1"/>
          </p:cNvSpPr>
          <p:nvPr>
            <p:ph type="pic" idx="5"/>
          </p:nvPr>
        </p:nvSpPr>
        <p:spPr>
          <a:xfrm>
            <a:off x="18265386" y="4265908"/>
            <a:ext cx="3643947" cy="36491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ster Slide 1">
  <p:cSld name="Master Slide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rt-Company">
  <p:cSld name="Start-Compan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Image Placeholder">
  <p:cSld name="Big Image Placehol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6"/>
          <p:cNvSpPr>
            <a:spLocks noGrp="1"/>
          </p:cNvSpPr>
          <p:nvPr>
            <p:ph type="pic" idx="2"/>
          </p:nvPr>
        </p:nvSpPr>
        <p:spPr>
          <a:xfrm>
            <a:off x="-3175" y="0"/>
            <a:ext cx="2437765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ffee Break">
  <p:cSld name="Coffee Brea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7"/>
          <p:cNvSpPr>
            <a:spLocks noGrp="1"/>
          </p:cNvSpPr>
          <p:nvPr>
            <p:ph type="pic" idx="2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1"/>
          <p:cNvSpPr txBox="1">
            <a:spLocks noGrp="1"/>
          </p:cNvSpPr>
          <p:nvPr>
            <p:ph type="dt" idx="10"/>
          </p:nvPr>
        </p:nvSpPr>
        <p:spPr>
          <a:xfrm>
            <a:off x="1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121"/>
          <p:cNvSpPr txBox="1">
            <a:spLocks noGrp="1"/>
          </p:cNvSpPr>
          <p:nvPr>
            <p:ph type="ftr" idx="11"/>
          </p:nvPr>
        </p:nvSpPr>
        <p:spPr>
          <a:xfrm>
            <a:off x="1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121"/>
          <p:cNvSpPr txBox="1">
            <a:spLocks noGrp="1"/>
          </p:cNvSpPr>
          <p:nvPr>
            <p:ph type="sldNum" idx="12"/>
          </p:nvPr>
        </p:nvSpPr>
        <p:spPr>
          <a:xfrm>
            <a:off x="1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">
  <p:cSld name="Cierr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8"/>
          <p:cNvSpPr txBox="1"/>
          <p:nvPr/>
        </p:nvSpPr>
        <p:spPr>
          <a:xfrm>
            <a:off x="7770376" y="5111789"/>
            <a:ext cx="8836898" cy="244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54" tIns="121327" rIns="242654" bIns="121327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300" b="1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rPr>
              <a:t>Gràcies.</a:t>
            </a:r>
            <a:endParaRPr/>
          </a:p>
        </p:txBody>
      </p:sp>
      <p:sp>
        <p:nvSpPr>
          <p:cNvPr id="154" name="Google Shape;154;p168"/>
          <p:cNvSpPr txBox="1"/>
          <p:nvPr/>
        </p:nvSpPr>
        <p:spPr>
          <a:xfrm>
            <a:off x="8045548" y="9331369"/>
            <a:ext cx="8286708" cy="270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54" tIns="121327" rIns="242654" bIns="121327" anchor="t" anchorCtr="0">
            <a:spAutoFit/>
          </a:bodyPr>
          <a:lstStyle/>
          <a:p>
            <a:pPr marL="0" marR="0" lvl="0" indent="0" algn="ctr" rtl="0">
              <a:lnSpc>
                <a:spcPct val="1332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>
                <a:solidFill>
                  <a:srgbClr val="A6A6A6"/>
                </a:solidFill>
                <a:latin typeface="Tahoma"/>
                <a:ea typeface="Tahoma"/>
                <a:cs typeface="Tahoma"/>
                <a:sym typeface="Tahoma"/>
              </a:rPr>
              <a:t>Tel. (+34) 93 253 21 00</a:t>
            </a:r>
            <a:endParaRPr/>
          </a:p>
          <a:p>
            <a:pPr marL="0" marR="0" lvl="0" indent="0" algn="ctr" rtl="0">
              <a:lnSpc>
                <a:spcPct val="133289"/>
              </a:lnSpc>
              <a:spcBef>
                <a:spcPts val="536"/>
              </a:spcBef>
              <a:spcAft>
                <a:spcPts val="0"/>
              </a:spcAft>
              <a:buNone/>
            </a:pPr>
            <a:r>
              <a:rPr lang="es-ES" sz="3800">
                <a:solidFill>
                  <a:srgbClr val="A6A6A6"/>
                </a:solidFill>
                <a:latin typeface="Tahoma"/>
                <a:ea typeface="Tahoma"/>
                <a:cs typeface="Tahoma"/>
                <a:sym typeface="Tahoma"/>
              </a:rPr>
              <a:t>info@sjdhospitalbarcelona.org</a:t>
            </a:r>
            <a:endParaRPr/>
          </a:p>
          <a:p>
            <a:pPr marL="0" marR="0" lvl="0" indent="0" algn="ctr" rtl="0">
              <a:lnSpc>
                <a:spcPct val="133289"/>
              </a:lnSpc>
              <a:spcBef>
                <a:spcPts val="536"/>
              </a:spcBef>
              <a:spcAft>
                <a:spcPts val="0"/>
              </a:spcAft>
              <a:buNone/>
            </a:pPr>
            <a:r>
              <a:rPr lang="es-ES" sz="3800" b="1">
                <a:solidFill>
                  <a:srgbClr val="A6A6A6"/>
                </a:solidFill>
                <a:latin typeface="Tahoma"/>
                <a:ea typeface="Tahoma"/>
                <a:cs typeface="Tahoma"/>
                <a:sym typeface="Tahoma"/>
              </a:rPr>
              <a:t>www.sjdhospitalbarcelona.org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del Text">
  <p:cSld name="Model 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36"/>
          <p:cNvSpPr txBox="1">
            <a:spLocks noGrp="1"/>
          </p:cNvSpPr>
          <p:nvPr>
            <p:ph type="title"/>
          </p:nvPr>
        </p:nvSpPr>
        <p:spPr>
          <a:xfrm>
            <a:off x="6237743" y="1385392"/>
            <a:ext cx="17469391" cy="92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  <p:sp>
        <p:nvSpPr>
          <p:cNvPr id="541" name="Google Shape;541;p136"/>
          <p:cNvSpPr txBox="1">
            <a:spLocks noGrp="1"/>
          </p:cNvSpPr>
          <p:nvPr>
            <p:ph type="body" idx="1"/>
          </p:nvPr>
        </p:nvSpPr>
        <p:spPr>
          <a:xfrm>
            <a:off x="670548" y="2969568"/>
            <a:ext cx="23036559" cy="964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Arial"/>
              <a:buNone/>
              <a:defRPr sz="33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2" name="Google Shape;542;p136"/>
          <p:cNvSpPr txBox="1">
            <a:spLocks noGrp="1"/>
          </p:cNvSpPr>
          <p:nvPr>
            <p:ph type="body" idx="2"/>
          </p:nvPr>
        </p:nvSpPr>
        <p:spPr>
          <a:xfrm>
            <a:off x="14108568" y="521297"/>
            <a:ext cx="9598566" cy="705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rmAutofit/>
          </a:bodyPr>
          <a:lstStyle>
            <a:lvl1pPr marL="457113" marR="0" lvl="0" indent="-228557" algn="r" rtl="0">
              <a:spcBef>
                <a:spcPts val="559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7"/>
          <p:cNvSpPr txBox="1">
            <a:spLocks noGrp="1"/>
          </p:cNvSpPr>
          <p:nvPr>
            <p:ph type="ctrTitle"/>
          </p:nvPr>
        </p:nvSpPr>
        <p:spPr>
          <a:xfrm>
            <a:off x="1828326" y="4260885"/>
            <a:ext cx="20721003" cy="294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7"/>
          <p:cNvSpPr txBox="1">
            <a:spLocks noGrp="1"/>
          </p:cNvSpPr>
          <p:nvPr>
            <p:ph type="subTitle" idx="1"/>
          </p:nvPr>
        </p:nvSpPr>
        <p:spPr>
          <a:xfrm>
            <a:off x="3656650" y="7772400"/>
            <a:ext cx="17064355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lvl="0" algn="ctr">
              <a:spcBef>
                <a:spcPts val="1519"/>
              </a:spcBef>
              <a:spcAft>
                <a:spcPts val="0"/>
              </a:spcAft>
              <a:buClr>
                <a:srgbClr val="888888"/>
              </a:buClr>
              <a:buSzPts val="7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359"/>
              </a:spcBef>
              <a:spcAft>
                <a:spcPts val="0"/>
              </a:spcAft>
              <a:buClr>
                <a:srgbClr val="888888"/>
              </a:buClr>
              <a:buSzPts val="6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159"/>
              </a:spcBef>
              <a:spcAft>
                <a:spcPts val="0"/>
              </a:spcAft>
              <a:buClr>
                <a:srgbClr val="888888"/>
              </a:buClr>
              <a:buSzPts val="5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959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959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959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959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959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959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27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7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7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">
  <p:cSld name="Títol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63"/>
          <p:cNvSpPr txBox="1">
            <a:spLocks noGrp="1"/>
          </p:cNvSpPr>
          <p:nvPr>
            <p:ph type="title"/>
          </p:nvPr>
        </p:nvSpPr>
        <p:spPr>
          <a:xfrm>
            <a:off x="598053" y="3770485"/>
            <a:ext cx="22976274" cy="28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  <p:sp>
        <p:nvSpPr>
          <p:cNvPr id="545" name="Google Shape;545;p263"/>
          <p:cNvSpPr txBox="1">
            <a:spLocks noGrp="1"/>
          </p:cNvSpPr>
          <p:nvPr>
            <p:ph type="body" idx="1"/>
          </p:nvPr>
        </p:nvSpPr>
        <p:spPr>
          <a:xfrm>
            <a:off x="598024" y="7252001"/>
            <a:ext cx="9928691" cy="70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Arial"/>
              <a:buNone/>
              <a:defRPr sz="4000" b="0" i="1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6" name="Google Shape;546;p263"/>
          <p:cNvSpPr txBox="1">
            <a:spLocks noGrp="1"/>
          </p:cNvSpPr>
          <p:nvPr>
            <p:ph type="body" idx="2"/>
          </p:nvPr>
        </p:nvSpPr>
        <p:spPr>
          <a:xfrm>
            <a:off x="598048" y="12116989"/>
            <a:ext cx="9485463" cy="705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rmAutofit/>
          </a:bodyPr>
          <a:lstStyle>
            <a:lvl1pPr marL="457113" marR="0" lvl="0" indent="-228557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Índex">
  <p:cSld name="Índex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64"/>
          <p:cNvSpPr txBox="1">
            <a:spLocks noGrp="1"/>
          </p:cNvSpPr>
          <p:nvPr>
            <p:ph type="body" idx="1"/>
          </p:nvPr>
        </p:nvSpPr>
        <p:spPr>
          <a:xfrm>
            <a:off x="575583" y="3841753"/>
            <a:ext cx="2316300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Arial"/>
              <a:buNone/>
              <a:defRPr sz="33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9" name="Google Shape;549;p264"/>
          <p:cNvSpPr txBox="1">
            <a:spLocks noGrp="1"/>
          </p:cNvSpPr>
          <p:nvPr>
            <p:ph type="body" idx="2"/>
          </p:nvPr>
        </p:nvSpPr>
        <p:spPr>
          <a:xfrm>
            <a:off x="575583" y="4867917"/>
            <a:ext cx="2316300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Arial"/>
              <a:buNone/>
              <a:defRPr sz="33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0" name="Google Shape;550;p264"/>
          <p:cNvSpPr txBox="1">
            <a:spLocks noGrp="1"/>
          </p:cNvSpPr>
          <p:nvPr>
            <p:ph type="body" idx="3"/>
          </p:nvPr>
        </p:nvSpPr>
        <p:spPr>
          <a:xfrm>
            <a:off x="575583" y="5935909"/>
            <a:ext cx="2316300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Arial"/>
              <a:buNone/>
              <a:defRPr sz="33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1" name="Google Shape;551;p264"/>
          <p:cNvSpPr txBox="1">
            <a:spLocks noGrp="1"/>
          </p:cNvSpPr>
          <p:nvPr>
            <p:ph type="body" idx="4"/>
          </p:nvPr>
        </p:nvSpPr>
        <p:spPr>
          <a:xfrm>
            <a:off x="575583" y="7003871"/>
            <a:ext cx="2316300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Arial"/>
              <a:buNone/>
              <a:defRPr sz="33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264"/>
          <p:cNvSpPr txBox="1">
            <a:spLocks noGrp="1"/>
          </p:cNvSpPr>
          <p:nvPr>
            <p:ph type="body" idx="5"/>
          </p:nvPr>
        </p:nvSpPr>
        <p:spPr>
          <a:xfrm>
            <a:off x="1281224" y="7918269"/>
            <a:ext cx="2245736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3" name="Google Shape;553;p264"/>
          <p:cNvSpPr txBox="1">
            <a:spLocks noGrp="1"/>
          </p:cNvSpPr>
          <p:nvPr>
            <p:ph type="body" idx="6"/>
          </p:nvPr>
        </p:nvSpPr>
        <p:spPr>
          <a:xfrm>
            <a:off x="575583" y="8832701"/>
            <a:ext cx="2316300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Arial"/>
              <a:buNone/>
              <a:defRPr sz="33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" name="Google Shape;554;p264"/>
          <p:cNvSpPr txBox="1">
            <a:spLocks noGrp="1"/>
          </p:cNvSpPr>
          <p:nvPr>
            <p:ph type="body" idx="7"/>
          </p:nvPr>
        </p:nvSpPr>
        <p:spPr>
          <a:xfrm>
            <a:off x="1281224" y="9747068"/>
            <a:ext cx="22457361" cy="67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264"/>
          <p:cNvSpPr txBox="1">
            <a:spLocks noGrp="1"/>
          </p:cNvSpPr>
          <p:nvPr>
            <p:ph type="body" idx="8"/>
          </p:nvPr>
        </p:nvSpPr>
        <p:spPr>
          <a:xfrm>
            <a:off x="1281224" y="10767604"/>
            <a:ext cx="22457361" cy="67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6" name="Google Shape;556;p264"/>
          <p:cNvSpPr txBox="1">
            <a:spLocks noGrp="1"/>
          </p:cNvSpPr>
          <p:nvPr>
            <p:ph type="body" idx="9"/>
          </p:nvPr>
        </p:nvSpPr>
        <p:spPr>
          <a:xfrm>
            <a:off x="575583" y="11788173"/>
            <a:ext cx="2316300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681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Arial"/>
              <a:buNone/>
              <a:defRPr sz="33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7" name="Google Shape;557;p264"/>
          <p:cNvSpPr txBox="1">
            <a:spLocks noGrp="1"/>
          </p:cNvSpPr>
          <p:nvPr>
            <p:ph type="body" idx="13"/>
          </p:nvPr>
        </p:nvSpPr>
        <p:spPr>
          <a:xfrm>
            <a:off x="544104" y="2772999"/>
            <a:ext cx="2316300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">
  <p:cSld name="Final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65"/>
          <p:cNvSpPr txBox="1">
            <a:spLocks noGrp="1"/>
          </p:cNvSpPr>
          <p:nvPr>
            <p:ph type="body" idx="1"/>
          </p:nvPr>
        </p:nvSpPr>
        <p:spPr>
          <a:xfrm>
            <a:off x="563693" y="4841776"/>
            <a:ext cx="23163001" cy="331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ctr" rtl="0">
              <a:spcBef>
                <a:spcPts val="3518"/>
              </a:spcBef>
              <a:spcAft>
                <a:spcPts val="0"/>
              </a:spcAft>
              <a:buClr>
                <a:schemeClr val="dk1"/>
              </a:buClr>
              <a:buSzPts val="17600"/>
              <a:buFont typeface="Arial"/>
              <a:buNone/>
              <a:defRPr sz="17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0" name="Google Shape;560;p265"/>
          <p:cNvSpPr txBox="1">
            <a:spLocks noGrp="1"/>
          </p:cNvSpPr>
          <p:nvPr>
            <p:ph type="body" idx="2"/>
          </p:nvPr>
        </p:nvSpPr>
        <p:spPr>
          <a:xfrm>
            <a:off x="607354" y="10602416"/>
            <a:ext cx="23163001" cy="20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>
            <a:lvl1pPr marL="457113" marR="0" lvl="0" indent="-228557" algn="ctr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584089" algn="l" rtl="0">
              <a:spcBef>
                <a:spcPts val="1119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533299" algn="l" rtl="0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48250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Í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575586" y="3841753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ca-ES" noProof="0" dirty="0"/>
              <a:t>1. Capítol 1</a:t>
            </a:r>
          </a:p>
        </p:txBody>
      </p:sp>
      <p:sp>
        <p:nvSpPr>
          <p:cNvPr id="9" name="2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75586" y="4867895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2. Capítol 2</a:t>
            </a:r>
          </a:p>
        </p:txBody>
      </p:sp>
      <p:sp>
        <p:nvSpPr>
          <p:cNvPr id="10" name="3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75586" y="5935887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3. Capítol 3</a:t>
            </a:r>
          </a:p>
        </p:txBody>
      </p:sp>
      <p:sp>
        <p:nvSpPr>
          <p:cNvPr id="11" name="4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575586" y="7003871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4. Capítol 4</a:t>
            </a:r>
          </a:p>
        </p:txBody>
      </p:sp>
      <p:sp>
        <p:nvSpPr>
          <p:cNvPr id="12" name="5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1281226" y="7918269"/>
            <a:ext cx="22457361" cy="628650"/>
          </a:xfrm>
          <a:prstGeom prst="rect">
            <a:avLst/>
          </a:prstGeom>
        </p:spPr>
        <p:txBody>
          <a:bodyPr lIns="91423" tIns="45710" rIns="91423" bIns="45710"/>
          <a:lstStyle>
            <a:lvl1pPr marL="0" indent="0">
              <a:buNone/>
              <a:defRPr sz="33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4.1. </a:t>
            </a:r>
            <a:r>
              <a:rPr lang="es-ES" dirty="0" err="1"/>
              <a:t>Subsecció</a:t>
            </a:r>
            <a:r>
              <a:rPr lang="es-ES" dirty="0"/>
              <a:t> capítol 4</a:t>
            </a:r>
          </a:p>
        </p:txBody>
      </p:sp>
      <p:sp>
        <p:nvSpPr>
          <p:cNvPr id="13" name="6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575586" y="8832679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5. Capítol 5</a:t>
            </a:r>
          </a:p>
        </p:txBody>
      </p:sp>
      <p:sp>
        <p:nvSpPr>
          <p:cNvPr id="14" name="7 Marcador de texto"/>
          <p:cNvSpPr>
            <a:spLocks noGrp="1"/>
          </p:cNvSpPr>
          <p:nvPr>
            <p:ph type="body" sz="quarter" idx="16" hasCustomPrompt="1"/>
          </p:nvPr>
        </p:nvSpPr>
        <p:spPr>
          <a:xfrm>
            <a:off x="1281226" y="9747068"/>
            <a:ext cx="22457361" cy="677092"/>
          </a:xfrm>
          <a:prstGeom prst="rect">
            <a:avLst/>
          </a:prstGeom>
        </p:spPr>
        <p:txBody>
          <a:bodyPr lIns="91423" tIns="45710" rIns="91423" bIns="45710"/>
          <a:lstStyle>
            <a:lvl1pPr marL="0" indent="0">
              <a:buNone/>
              <a:defRPr sz="33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5.1. </a:t>
            </a:r>
            <a:r>
              <a:rPr lang="es-ES" dirty="0" err="1"/>
              <a:t>Subsecció</a:t>
            </a:r>
            <a:r>
              <a:rPr lang="es-ES" dirty="0"/>
              <a:t> capítol 5</a:t>
            </a:r>
          </a:p>
        </p:txBody>
      </p:sp>
      <p:sp>
        <p:nvSpPr>
          <p:cNvPr id="15" name="8 Marcador de texto"/>
          <p:cNvSpPr>
            <a:spLocks noGrp="1"/>
          </p:cNvSpPr>
          <p:nvPr>
            <p:ph type="body" sz="quarter" idx="17" hasCustomPrompt="1"/>
          </p:nvPr>
        </p:nvSpPr>
        <p:spPr>
          <a:xfrm>
            <a:off x="1281226" y="10767604"/>
            <a:ext cx="22457361" cy="677092"/>
          </a:xfrm>
          <a:prstGeom prst="rect">
            <a:avLst/>
          </a:prstGeom>
        </p:spPr>
        <p:txBody>
          <a:bodyPr lIns="91423" tIns="45710" rIns="91423" bIns="45710"/>
          <a:lstStyle>
            <a:lvl1pPr marL="0" indent="0">
              <a:buNone/>
              <a:defRPr sz="33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5.2. </a:t>
            </a:r>
            <a:r>
              <a:rPr lang="es-ES" dirty="0" err="1"/>
              <a:t>Subsecció</a:t>
            </a:r>
            <a:r>
              <a:rPr lang="es-ES" dirty="0"/>
              <a:t> capítol 5</a:t>
            </a:r>
          </a:p>
        </p:txBody>
      </p:sp>
      <p:sp>
        <p:nvSpPr>
          <p:cNvPr id="16" name="9 Marcador de texto"/>
          <p:cNvSpPr>
            <a:spLocks noGrp="1"/>
          </p:cNvSpPr>
          <p:nvPr>
            <p:ph type="body" sz="quarter" idx="18" hasCustomPrompt="1"/>
          </p:nvPr>
        </p:nvSpPr>
        <p:spPr>
          <a:xfrm>
            <a:off x="575586" y="11788151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6. Capítol 6</a:t>
            </a:r>
          </a:p>
        </p:txBody>
      </p:sp>
      <p:sp>
        <p:nvSpPr>
          <p:cNvPr id="17" name="1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544106" y="2772977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4000" b="1"/>
            </a:lvl1pPr>
          </a:lstStyle>
          <a:p>
            <a:r>
              <a:rPr lang="es-ES" dirty="0"/>
              <a:t>Índex</a:t>
            </a:r>
          </a:p>
        </p:txBody>
      </p:sp>
    </p:spTree>
    <p:extLst>
      <p:ext uri="{BB962C8B-B14F-4D97-AF65-F5344CB8AC3E}">
        <p14:creationId xmlns:p14="http://schemas.microsoft.com/office/powerpoint/2010/main" val="1170252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9"/>
          <p:cNvSpPr>
            <a:spLocks noGrp="1"/>
          </p:cNvSpPr>
          <p:nvPr>
            <p:ph type="title" hasCustomPrompt="1"/>
          </p:nvPr>
        </p:nvSpPr>
        <p:spPr>
          <a:xfrm>
            <a:off x="598029" y="3770463"/>
            <a:ext cx="22976274" cy="2817382"/>
          </a:xfrm>
          <a:prstGeom prst="rect">
            <a:avLst/>
          </a:prstGeom>
        </p:spPr>
        <p:txBody>
          <a:bodyPr lIns="91423" tIns="45710" rIns="91423" bIns="45710">
            <a:normAutofit/>
          </a:bodyPr>
          <a:lstStyle>
            <a:lvl1pPr algn="ctr">
              <a:defRPr sz="10000" b="1" baseline="0"/>
            </a:lvl1pPr>
          </a:lstStyle>
          <a:p>
            <a:r>
              <a:rPr lang="en-US" dirty="0" err="1"/>
              <a:t>Títol</a:t>
            </a:r>
            <a:r>
              <a:rPr lang="en-US" dirty="0"/>
              <a:t> </a:t>
            </a:r>
            <a:r>
              <a:rPr lang="en-US" dirty="0" err="1"/>
              <a:t>presentació</a:t>
            </a:r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598030" y="7251999"/>
            <a:ext cx="9928691" cy="707446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4000" i="1" u="none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Nº </a:t>
            </a:r>
            <a:r>
              <a:rPr lang="en-US" dirty="0" err="1"/>
              <a:t>edició</a:t>
            </a:r>
            <a:r>
              <a:rPr lang="en-US" dirty="0"/>
              <a:t> (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correspont</a:t>
            </a:r>
            <a:r>
              <a:rPr lang="en-US" dirty="0"/>
              <a:t>)</a:t>
            </a:r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598027" y="12116967"/>
            <a:ext cx="9485463" cy="705426"/>
          </a:xfrm>
          <a:prstGeom prst="rect">
            <a:avLst/>
          </a:prstGeom>
        </p:spPr>
        <p:txBody>
          <a:bodyPr lIns="91423" tIns="45710" rIns="91423" bIns="45710">
            <a:normAutofit/>
          </a:bodyPr>
          <a:lstStyle>
            <a:lvl1pPr marL="0" indent="0">
              <a:buNone/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Mes</a:t>
            </a:r>
            <a:r>
              <a:rPr lang="en-US" dirty="0"/>
              <a:t> 2016 / V.0</a:t>
            </a:r>
          </a:p>
        </p:txBody>
      </p:sp>
    </p:spTree>
    <p:extLst>
      <p:ext uri="{BB962C8B-B14F-4D97-AF65-F5344CB8AC3E}">
        <p14:creationId xmlns:p14="http://schemas.microsoft.com/office/powerpoint/2010/main" val="2680390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">
  <p:cSld name="Títol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47"/>
          <p:cNvSpPr txBox="1">
            <a:spLocks noGrp="1"/>
          </p:cNvSpPr>
          <p:nvPr>
            <p:ph type="title"/>
          </p:nvPr>
        </p:nvSpPr>
        <p:spPr>
          <a:xfrm>
            <a:off x="598085" y="3770501"/>
            <a:ext cx="22976274" cy="28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Arial"/>
              <a:buNone/>
              <a:defRPr sz="1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  <p:sp>
        <p:nvSpPr>
          <p:cNvPr id="745" name="Google Shape;745;p147"/>
          <p:cNvSpPr txBox="1">
            <a:spLocks noGrp="1"/>
          </p:cNvSpPr>
          <p:nvPr>
            <p:ph type="body" idx="1"/>
          </p:nvPr>
        </p:nvSpPr>
        <p:spPr>
          <a:xfrm>
            <a:off x="598078" y="7252003"/>
            <a:ext cx="9928691" cy="70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1081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sz="5500" b="0" i="1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6" name="Google Shape;746;p147"/>
          <p:cNvSpPr txBox="1">
            <a:spLocks noGrp="1"/>
          </p:cNvSpPr>
          <p:nvPr>
            <p:ph type="body" idx="2"/>
          </p:nvPr>
        </p:nvSpPr>
        <p:spPr>
          <a:xfrm>
            <a:off x="598104" y="12117004"/>
            <a:ext cx="9485463" cy="70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rmAutofit/>
          </a:bodyPr>
          <a:lstStyle>
            <a:lvl1pPr marL="457113" marR="0" lvl="0" indent="-228557" algn="l" rtl="0">
              <a:spcBef>
                <a:spcPts val="881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Índex">
  <p:cSld name="Índex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24"/>
          <p:cNvSpPr txBox="1">
            <a:spLocks noGrp="1"/>
          </p:cNvSpPr>
          <p:nvPr>
            <p:ph type="body" idx="1"/>
          </p:nvPr>
        </p:nvSpPr>
        <p:spPr>
          <a:xfrm>
            <a:off x="575586" y="3841752"/>
            <a:ext cx="23163001" cy="6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Arial"/>
              <a:buNone/>
              <a:defRPr sz="4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9" name="Google Shape;749;p224"/>
          <p:cNvSpPr txBox="1">
            <a:spLocks noGrp="1"/>
          </p:cNvSpPr>
          <p:nvPr>
            <p:ph type="body" idx="2"/>
          </p:nvPr>
        </p:nvSpPr>
        <p:spPr>
          <a:xfrm>
            <a:off x="575586" y="4867896"/>
            <a:ext cx="23163001" cy="6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Arial"/>
              <a:buNone/>
              <a:defRPr sz="4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0" name="Google Shape;750;p224"/>
          <p:cNvSpPr txBox="1">
            <a:spLocks noGrp="1"/>
          </p:cNvSpPr>
          <p:nvPr>
            <p:ph type="body" idx="3"/>
          </p:nvPr>
        </p:nvSpPr>
        <p:spPr>
          <a:xfrm>
            <a:off x="575586" y="5935888"/>
            <a:ext cx="23163001" cy="6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Arial"/>
              <a:buNone/>
              <a:defRPr sz="4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1" name="Google Shape;751;p224"/>
          <p:cNvSpPr txBox="1">
            <a:spLocks noGrp="1"/>
          </p:cNvSpPr>
          <p:nvPr>
            <p:ph type="body" idx="4"/>
          </p:nvPr>
        </p:nvSpPr>
        <p:spPr>
          <a:xfrm>
            <a:off x="575586" y="7003872"/>
            <a:ext cx="23163001" cy="6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Arial"/>
              <a:buNone/>
              <a:defRPr sz="4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224"/>
          <p:cNvSpPr txBox="1">
            <a:spLocks noGrp="1"/>
          </p:cNvSpPr>
          <p:nvPr>
            <p:ph type="body" idx="5"/>
          </p:nvPr>
        </p:nvSpPr>
        <p:spPr>
          <a:xfrm>
            <a:off x="1281226" y="7918268"/>
            <a:ext cx="22457361" cy="6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dk2"/>
              </a:buClr>
              <a:buSzPts val="4600"/>
              <a:buFont typeface="Arial"/>
              <a:buNone/>
              <a:defRPr sz="4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224"/>
          <p:cNvSpPr txBox="1">
            <a:spLocks noGrp="1"/>
          </p:cNvSpPr>
          <p:nvPr>
            <p:ph type="body" idx="6"/>
          </p:nvPr>
        </p:nvSpPr>
        <p:spPr>
          <a:xfrm>
            <a:off x="575586" y="8832680"/>
            <a:ext cx="23163001" cy="6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Arial"/>
              <a:buNone/>
              <a:defRPr sz="4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224"/>
          <p:cNvSpPr txBox="1">
            <a:spLocks noGrp="1"/>
          </p:cNvSpPr>
          <p:nvPr>
            <p:ph type="body" idx="7"/>
          </p:nvPr>
        </p:nvSpPr>
        <p:spPr>
          <a:xfrm>
            <a:off x="1281226" y="9747101"/>
            <a:ext cx="22457361" cy="67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dk2"/>
              </a:buClr>
              <a:buSzPts val="4600"/>
              <a:buFont typeface="Arial"/>
              <a:buNone/>
              <a:defRPr sz="4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5" name="Google Shape;755;p224"/>
          <p:cNvSpPr txBox="1">
            <a:spLocks noGrp="1"/>
          </p:cNvSpPr>
          <p:nvPr>
            <p:ph type="body" idx="8"/>
          </p:nvPr>
        </p:nvSpPr>
        <p:spPr>
          <a:xfrm>
            <a:off x="1281226" y="10767637"/>
            <a:ext cx="22457361" cy="67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dk2"/>
              </a:buClr>
              <a:buSzPts val="4600"/>
              <a:buFont typeface="Arial"/>
              <a:buNone/>
              <a:defRPr sz="4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6" name="Google Shape;756;p224"/>
          <p:cNvSpPr txBox="1">
            <a:spLocks noGrp="1"/>
          </p:cNvSpPr>
          <p:nvPr>
            <p:ph type="body" idx="9"/>
          </p:nvPr>
        </p:nvSpPr>
        <p:spPr>
          <a:xfrm>
            <a:off x="575586" y="11788152"/>
            <a:ext cx="23163001" cy="6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919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Arial"/>
              <a:buNone/>
              <a:defRPr sz="4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7" name="Google Shape;757;p224"/>
          <p:cNvSpPr txBox="1">
            <a:spLocks noGrp="1"/>
          </p:cNvSpPr>
          <p:nvPr>
            <p:ph type="body" idx="13"/>
          </p:nvPr>
        </p:nvSpPr>
        <p:spPr>
          <a:xfrm>
            <a:off x="544106" y="2772976"/>
            <a:ext cx="23163001" cy="6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">
  <p:cSld name="Final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26"/>
          <p:cNvSpPr txBox="1">
            <a:spLocks noGrp="1"/>
          </p:cNvSpPr>
          <p:nvPr>
            <p:ph type="body" idx="1"/>
          </p:nvPr>
        </p:nvSpPr>
        <p:spPr>
          <a:xfrm>
            <a:off x="563693" y="4841776"/>
            <a:ext cx="23163001" cy="331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ctr" rtl="0">
              <a:spcBef>
                <a:spcPts val="4718"/>
              </a:spcBef>
              <a:spcAft>
                <a:spcPts val="0"/>
              </a:spcAft>
              <a:buClr>
                <a:schemeClr val="dk1"/>
              </a:buClr>
              <a:buSzPts val="23600"/>
              <a:buFont typeface="Arial"/>
              <a:buNone/>
              <a:defRPr sz="2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4" name="Google Shape;764;p226"/>
          <p:cNvSpPr txBox="1">
            <a:spLocks noGrp="1"/>
          </p:cNvSpPr>
          <p:nvPr>
            <p:ph type="body" idx="2"/>
          </p:nvPr>
        </p:nvSpPr>
        <p:spPr>
          <a:xfrm>
            <a:off x="607362" y="10602416"/>
            <a:ext cx="23163001" cy="20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04" tIns="121303" rIns="242604" bIns="121303" anchor="t" anchorCtr="0">
            <a:noAutofit/>
          </a:bodyPr>
          <a:lstStyle>
            <a:lvl1pPr marL="457113" marR="0" lvl="0" indent="-228557" algn="ctr" rtl="0">
              <a:spcBef>
                <a:spcPts val="881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3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6" marR="0" lvl="1" indent="-711065" algn="l" rtl="0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–"/>
              <a:defRPr sz="7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9" marR="0" lvl="2" indent="-634879" algn="l" rtl="0">
              <a:spcBef>
                <a:spcPts val="1281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53" marR="0" lvl="3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–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6" marR="0" lvl="4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»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9" marR="0" lvl="5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92" marR="0" lvl="6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905" marR="0" lvl="7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18" marR="0" lvl="8" indent="-571391" algn="l" rtl="0">
              <a:spcBef>
                <a:spcPts val="1081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9"/>
          <p:cNvSpPr>
            <a:spLocks noGrp="1"/>
          </p:cNvSpPr>
          <p:nvPr>
            <p:ph type="title" hasCustomPrompt="1"/>
          </p:nvPr>
        </p:nvSpPr>
        <p:spPr>
          <a:xfrm>
            <a:off x="598021" y="3770455"/>
            <a:ext cx="22976274" cy="2817382"/>
          </a:xfrm>
          <a:prstGeom prst="rect">
            <a:avLst/>
          </a:prstGeom>
        </p:spPr>
        <p:txBody>
          <a:bodyPr lIns="91423" tIns="45710" rIns="91423" bIns="45710">
            <a:normAutofit/>
          </a:bodyPr>
          <a:lstStyle>
            <a:lvl1pPr algn="ctr">
              <a:defRPr sz="10000" b="1" baseline="0"/>
            </a:lvl1pPr>
          </a:lstStyle>
          <a:p>
            <a:r>
              <a:rPr lang="en-US" dirty="0" err="1"/>
              <a:t>Títol</a:t>
            </a:r>
            <a:r>
              <a:rPr lang="en-US" dirty="0"/>
              <a:t> </a:t>
            </a:r>
            <a:r>
              <a:rPr lang="en-US" dirty="0" err="1"/>
              <a:t>presentació</a:t>
            </a:r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598024" y="7251991"/>
            <a:ext cx="9928691" cy="707446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4000" i="1" u="none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Nº </a:t>
            </a:r>
            <a:r>
              <a:rPr lang="en-US" dirty="0" err="1"/>
              <a:t>edició</a:t>
            </a:r>
            <a:r>
              <a:rPr lang="en-US" dirty="0"/>
              <a:t> (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correspont</a:t>
            </a:r>
            <a:r>
              <a:rPr lang="en-US" dirty="0"/>
              <a:t>)</a:t>
            </a:r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598021" y="12116959"/>
            <a:ext cx="9485463" cy="705426"/>
          </a:xfrm>
          <a:prstGeom prst="rect">
            <a:avLst/>
          </a:prstGeom>
        </p:spPr>
        <p:txBody>
          <a:bodyPr lIns="91423" tIns="45710" rIns="91423" bIns="45710">
            <a:normAutofit/>
          </a:bodyPr>
          <a:lstStyle>
            <a:lvl1pPr marL="0" indent="0">
              <a:buNone/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Mes</a:t>
            </a:r>
            <a:r>
              <a:rPr lang="en-US" dirty="0"/>
              <a:t> 2016 / V.0</a:t>
            </a:r>
          </a:p>
        </p:txBody>
      </p:sp>
    </p:spTree>
    <p:extLst>
      <p:ext uri="{BB962C8B-B14F-4D97-AF65-F5344CB8AC3E}">
        <p14:creationId xmlns:p14="http://schemas.microsoft.com/office/powerpoint/2010/main" val="4084862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575583" y="3841753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ca-ES" noProof="0" dirty="0"/>
              <a:t>1. Capítol 1</a:t>
            </a:r>
          </a:p>
        </p:txBody>
      </p:sp>
      <p:sp>
        <p:nvSpPr>
          <p:cNvPr id="9" name="2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75583" y="4867887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2. Capítol 2</a:t>
            </a:r>
          </a:p>
        </p:txBody>
      </p:sp>
      <p:sp>
        <p:nvSpPr>
          <p:cNvPr id="10" name="3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75583" y="5935879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3. Capítol 3</a:t>
            </a:r>
          </a:p>
        </p:txBody>
      </p:sp>
      <p:sp>
        <p:nvSpPr>
          <p:cNvPr id="11" name="4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575583" y="7003871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4. Capítol 4</a:t>
            </a:r>
          </a:p>
        </p:txBody>
      </p:sp>
      <p:sp>
        <p:nvSpPr>
          <p:cNvPr id="12" name="5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1281224" y="7918269"/>
            <a:ext cx="22457361" cy="628650"/>
          </a:xfrm>
          <a:prstGeom prst="rect">
            <a:avLst/>
          </a:prstGeom>
        </p:spPr>
        <p:txBody>
          <a:bodyPr lIns="91423" tIns="45710" rIns="91423" bIns="45710"/>
          <a:lstStyle>
            <a:lvl1pPr marL="0" indent="0">
              <a:buNone/>
              <a:defRPr sz="33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4.1. </a:t>
            </a:r>
            <a:r>
              <a:rPr lang="es-ES" dirty="0" err="1"/>
              <a:t>Subsecció</a:t>
            </a:r>
            <a:r>
              <a:rPr lang="es-ES" dirty="0"/>
              <a:t> capítol 4</a:t>
            </a:r>
          </a:p>
        </p:txBody>
      </p:sp>
      <p:sp>
        <p:nvSpPr>
          <p:cNvPr id="13" name="6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575583" y="8832671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5. Capítol 5</a:t>
            </a:r>
          </a:p>
        </p:txBody>
      </p:sp>
      <p:sp>
        <p:nvSpPr>
          <p:cNvPr id="14" name="7 Marcador de texto"/>
          <p:cNvSpPr>
            <a:spLocks noGrp="1"/>
          </p:cNvSpPr>
          <p:nvPr>
            <p:ph type="body" sz="quarter" idx="16" hasCustomPrompt="1"/>
          </p:nvPr>
        </p:nvSpPr>
        <p:spPr>
          <a:xfrm>
            <a:off x="1281224" y="9747068"/>
            <a:ext cx="22457361" cy="677092"/>
          </a:xfrm>
          <a:prstGeom prst="rect">
            <a:avLst/>
          </a:prstGeom>
        </p:spPr>
        <p:txBody>
          <a:bodyPr lIns="91423" tIns="45710" rIns="91423" bIns="45710"/>
          <a:lstStyle>
            <a:lvl1pPr marL="0" indent="0">
              <a:buNone/>
              <a:defRPr sz="33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5.1. </a:t>
            </a:r>
            <a:r>
              <a:rPr lang="es-ES" dirty="0" err="1"/>
              <a:t>Subsecció</a:t>
            </a:r>
            <a:r>
              <a:rPr lang="es-ES" dirty="0"/>
              <a:t> capítol 5</a:t>
            </a:r>
          </a:p>
        </p:txBody>
      </p:sp>
      <p:sp>
        <p:nvSpPr>
          <p:cNvPr id="15" name="8 Marcador de texto"/>
          <p:cNvSpPr>
            <a:spLocks noGrp="1"/>
          </p:cNvSpPr>
          <p:nvPr>
            <p:ph type="body" sz="quarter" idx="17" hasCustomPrompt="1"/>
          </p:nvPr>
        </p:nvSpPr>
        <p:spPr>
          <a:xfrm>
            <a:off x="1281224" y="10767604"/>
            <a:ext cx="22457361" cy="677092"/>
          </a:xfrm>
          <a:prstGeom prst="rect">
            <a:avLst/>
          </a:prstGeom>
        </p:spPr>
        <p:txBody>
          <a:bodyPr lIns="91423" tIns="45710" rIns="91423" bIns="45710"/>
          <a:lstStyle>
            <a:lvl1pPr marL="0" indent="0">
              <a:buNone/>
              <a:defRPr sz="33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5.2. </a:t>
            </a:r>
            <a:r>
              <a:rPr lang="es-ES" dirty="0" err="1"/>
              <a:t>Subsecció</a:t>
            </a:r>
            <a:r>
              <a:rPr lang="es-ES" dirty="0"/>
              <a:t> capítol 5</a:t>
            </a:r>
          </a:p>
        </p:txBody>
      </p:sp>
      <p:sp>
        <p:nvSpPr>
          <p:cNvPr id="16" name="9 Marcador de texto"/>
          <p:cNvSpPr>
            <a:spLocks noGrp="1"/>
          </p:cNvSpPr>
          <p:nvPr>
            <p:ph type="body" sz="quarter" idx="18" hasCustomPrompt="1"/>
          </p:nvPr>
        </p:nvSpPr>
        <p:spPr>
          <a:xfrm>
            <a:off x="575583" y="11788143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6. Capítol 6</a:t>
            </a:r>
          </a:p>
        </p:txBody>
      </p:sp>
      <p:sp>
        <p:nvSpPr>
          <p:cNvPr id="17" name="1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544104" y="2772969"/>
            <a:ext cx="23163001" cy="62865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4000" b="1"/>
            </a:lvl1pPr>
          </a:lstStyle>
          <a:p>
            <a:r>
              <a:rPr lang="es-ES" dirty="0"/>
              <a:t>Índex</a:t>
            </a:r>
          </a:p>
        </p:txBody>
      </p:sp>
    </p:spTree>
    <p:extLst>
      <p:ext uri="{BB962C8B-B14F-4D97-AF65-F5344CB8AC3E}">
        <p14:creationId xmlns:p14="http://schemas.microsoft.com/office/powerpoint/2010/main" val="287733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9"/>
          <p:cNvSpPr txBox="1">
            <a:spLocks noGrp="1"/>
          </p:cNvSpPr>
          <p:nvPr>
            <p:ph type="title"/>
          </p:nvPr>
        </p:nvSpPr>
        <p:spPr>
          <a:xfrm>
            <a:off x="1925666" y="8813835"/>
            <a:ext cx="20721003" cy="272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  <a:defRPr sz="95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9"/>
          <p:cNvSpPr txBox="1"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b" anchorCtr="0">
            <a:normAutofit/>
          </a:bodyPr>
          <a:lstStyle>
            <a:lvl1pPr marL="457113" lvl="0" indent="-228557" algn="l">
              <a:spcBef>
                <a:spcPts val="959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marL="914226" lvl="1" indent="-228557" algn="l">
              <a:spcBef>
                <a:spcPts val="881"/>
              </a:spcBef>
              <a:spcAft>
                <a:spcPts val="0"/>
              </a:spcAft>
              <a:buClr>
                <a:srgbClr val="888888"/>
              </a:buClr>
              <a:buSzPts val="4400"/>
              <a:buNone/>
              <a:defRPr sz="4300">
                <a:solidFill>
                  <a:srgbClr val="888888"/>
                </a:solidFill>
              </a:defRPr>
            </a:lvl2pPr>
            <a:lvl3pPr marL="1371339" lvl="2" indent="-228557" algn="l">
              <a:spcBef>
                <a:spcPts val="759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 sz="3800">
                <a:solidFill>
                  <a:srgbClr val="888888"/>
                </a:solidFill>
              </a:defRPr>
            </a:lvl3pPr>
            <a:lvl4pPr marL="1828453" lvl="3" indent="-228557" algn="l">
              <a:spcBef>
                <a:spcPts val="681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300">
                <a:solidFill>
                  <a:srgbClr val="888888"/>
                </a:solidFill>
              </a:defRPr>
            </a:lvl4pPr>
            <a:lvl5pPr marL="2285566" lvl="4" indent="-228557" algn="l">
              <a:spcBef>
                <a:spcPts val="681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300">
                <a:solidFill>
                  <a:srgbClr val="888888"/>
                </a:solidFill>
              </a:defRPr>
            </a:lvl5pPr>
            <a:lvl6pPr marL="2742679" lvl="5" indent="-228557" algn="l">
              <a:spcBef>
                <a:spcPts val="681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300">
                <a:solidFill>
                  <a:srgbClr val="888888"/>
                </a:solidFill>
              </a:defRPr>
            </a:lvl6pPr>
            <a:lvl7pPr marL="3199792" lvl="6" indent="-228557" algn="l">
              <a:spcBef>
                <a:spcPts val="681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300">
                <a:solidFill>
                  <a:srgbClr val="888888"/>
                </a:solidFill>
              </a:defRPr>
            </a:lvl7pPr>
            <a:lvl8pPr marL="3656905" lvl="7" indent="-228557" algn="l">
              <a:spcBef>
                <a:spcPts val="681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300">
                <a:solidFill>
                  <a:srgbClr val="888888"/>
                </a:solidFill>
              </a:defRPr>
            </a:lvl8pPr>
            <a:lvl9pPr marL="4114018" lvl="8" indent="-228557" algn="l">
              <a:spcBef>
                <a:spcPts val="681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3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229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9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9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9"/>
          <p:cNvSpPr>
            <a:spLocks noGrp="1"/>
          </p:cNvSpPr>
          <p:nvPr>
            <p:ph type="title" hasCustomPrompt="1"/>
          </p:nvPr>
        </p:nvSpPr>
        <p:spPr>
          <a:xfrm>
            <a:off x="6237714" y="1385392"/>
            <a:ext cx="17469391" cy="927308"/>
          </a:xfrm>
          <a:prstGeom prst="rect">
            <a:avLst/>
          </a:prstGeom>
        </p:spPr>
        <p:txBody>
          <a:bodyPr lIns="91423" tIns="45710" rIns="91423" bIns="45710">
            <a:normAutofit/>
          </a:bodyPr>
          <a:lstStyle>
            <a:lvl1pPr algn="r">
              <a:defRPr sz="4000" b="1" baseline="0"/>
            </a:lvl1pPr>
          </a:lstStyle>
          <a:p>
            <a:r>
              <a:rPr lang="en-US" dirty="0" err="1"/>
              <a:t>Títol</a:t>
            </a:r>
            <a:r>
              <a:rPr lang="en-US" dirty="0"/>
              <a:t> </a:t>
            </a:r>
            <a:r>
              <a:rPr lang="en-US" dirty="0" err="1"/>
              <a:t>diapositiva</a:t>
            </a:r>
            <a:r>
              <a:rPr lang="en-US" dirty="0"/>
              <a:t> 1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670546" y="2969568"/>
            <a:ext cx="23036559" cy="9649072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>
              <a:buNone/>
              <a:defRPr sz="33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6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14108538" y="521297"/>
            <a:ext cx="9598566" cy="705426"/>
          </a:xfrm>
          <a:prstGeom prst="rect">
            <a:avLst/>
          </a:prstGeom>
        </p:spPr>
        <p:txBody>
          <a:bodyPr lIns="91423" tIns="45710" rIns="91423" bIns="45710">
            <a:normAutofit/>
          </a:bodyPr>
          <a:lstStyle>
            <a:lvl1pPr marL="0" indent="0" algn="r">
              <a:buNone/>
              <a:defRPr sz="2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1. </a:t>
            </a:r>
            <a:r>
              <a:rPr lang="en-US" dirty="0" err="1"/>
              <a:t>Capítol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10710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563693" y="4841776"/>
            <a:ext cx="23163001" cy="3312368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 algn="ctr">
              <a:buNone/>
              <a:defRPr sz="17600" b="1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Gràcies</a:t>
            </a:r>
            <a:r>
              <a:rPr lang="es-ES" dirty="0"/>
              <a:t>.</a:t>
            </a:r>
          </a:p>
        </p:txBody>
      </p:sp>
      <p:sp>
        <p:nvSpPr>
          <p:cNvPr id="4" name="1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607325" y="10602416"/>
            <a:ext cx="23163001" cy="2016224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marL="0" indent="0" algn="ctr">
              <a:buNone/>
              <a:defRPr sz="31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2"/>
                </a:solidFill>
              </a:rPr>
              <a:t>Tel. (+34)….</a:t>
            </a:r>
          </a:p>
          <a:p>
            <a:pPr algn="ctr"/>
            <a:r>
              <a:rPr lang="es-ES" b="0" dirty="0">
                <a:solidFill>
                  <a:schemeClr val="tx2"/>
                </a:solidFill>
              </a:rPr>
              <a:t>Email</a:t>
            </a:r>
          </a:p>
          <a:p>
            <a:pPr algn="ctr"/>
            <a:r>
              <a:rPr lang="es-ES" b="0" dirty="0">
                <a:solidFill>
                  <a:schemeClr val="tx2"/>
                </a:solidFill>
              </a:rPr>
              <a:t>www.fsjd.org</a:t>
            </a:r>
          </a:p>
        </p:txBody>
      </p:sp>
    </p:spTree>
    <p:extLst>
      <p:ext uri="{BB962C8B-B14F-4D97-AF65-F5344CB8AC3E}">
        <p14:creationId xmlns:p14="http://schemas.microsoft.com/office/powerpoint/2010/main" val="4035493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 lIns="91423" tIns="45710" rIns="91423" bIns="45710"/>
          <a:lstStyle/>
          <a:p>
            <a:fld id="{73DF8D7F-213D-4FB7-83A1-E877044AE0BB}" type="datetimeFigureOut">
              <a:rPr lang="es-ES">
                <a:solidFill>
                  <a:srgbClr val="DC291E"/>
                </a:solidFill>
              </a:rPr>
              <a:pPr/>
              <a:t>05/09/2022</a:t>
            </a:fld>
            <a:endParaRPr lang="es-ES">
              <a:solidFill>
                <a:srgbClr val="DC291E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329031" y="12712703"/>
            <a:ext cx="7719589" cy="730250"/>
          </a:xfrm>
          <a:prstGeom prst="rect">
            <a:avLst/>
          </a:prstGeom>
        </p:spPr>
        <p:txBody>
          <a:bodyPr lIns="91423" tIns="45710" rIns="91423" bIns="45710"/>
          <a:lstStyle/>
          <a:p>
            <a:endParaRPr lang="es-ES">
              <a:solidFill>
                <a:srgbClr val="DC291E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7470649" y="12712703"/>
            <a:ext cx="5688118" cy="730250"/>
          </a:xfrm>
          <a:prstGeom prst="rect">
            <a:avLst/>
          </a:prstGeom>
        </p:spPr>
        <p:txBody>
          <a:bodyPr lIns="91423" tIns="45710" rIns="91423" bIns="45710"/>
          <a:lstStyle/>
          <a:p>
            <a:fld id="{7F33F5D9-D8B3-4FD8-856D-753DF26278F0}" type="slidenum">
              <a:rPr lang="es-ES">
                <a:solidFill>
                  <a:srgbClr val="DC291E"/>
                </a:solidFill>
              </a:rPr>
              <a:pPr/>
              <a:t>‹Nº›</a:t>
            </a:fld>
            <a:endParaRPr lang="es-ES">
              <a:solidFill>
                <a:srgbClr val="DC29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1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BB60E0-A555-3E45-B86F-01A1B564E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  <a:prstGeom prst="rect">
            <a:avLst/>
          </a:prstGeom>
        </p:spPr>
        <p:txBody>
          <a:bodyPr lIns="182843" tIns="91422" rIns="182843" bIns="91422"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8DB4122-D806-784A-A3B9-1A7B5FB8E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  <a:prstGeom prst="rect">
            <a:avLst/>
          </a:prstGeom>
        </p:spPr>
        <p:txBody>
          <a:bodyPr lIns="182843" tIns="91422" rIns="182843" bIns="91422"/>
          <a:lstStyle>
            <a:lvl1pPr marL="0" indent="0" algn="ctr">
              <a:buNone/>
              <a:defRPr sz="4800"/>
            </a:lvl1pPr>
            <a:lvl2pPr marL="914217" indent="0" algn="ctr">
              <a:buNone/>
              <a:defRPr sz="4000"/>
            </a:lvl2pPr>
            <a:lvl3pPr marL="1828434" indent="0" algn="ctr">
              <a:buNone/>
              <a:defRPr sz="3600"/>
            </a:lvl3pPr>
            <a:lvl4pPr marL="2742651" indent="0" algn="ctr">
              <a:buNone/>
              <a:defRPr sz="3200"/>
            </a:lvl4pPr>
            <a:lvl5pPr marL="3656868" indent="0" algn="ctr">
              <a:buNone/>
              <a:defRPr sz="3200"/>
            </a:lvl5pPr>
            <a:lvl6pPr marL="4571086" indent="0" algn="ctr">
              <a:buNone/>
              <a:defRPr sz="3200"/>
            </a:lvl6pPr>
            <a:lvl7pPr marL="5485303" indent="0" algn="ctr">
              <a:buNone/>
              <a:defRPr sz="3200"/>
            </a:lvl7pPr>
            <a:lvl8pPr marL="6399520" indent="0" algn="ctr">
              <a:buNone/>
              <a:defRPr sz="3200"/>
            </a:lvl8pPr>
            <a:lvl9pPr marL="731373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988B02-4AED-3B45-B59C-7878575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lIns="182843" tIns="91422" rIns="182843" bIns="91422"/>
          <a:lstStyle/>
          <a:p>
            <a:fld id="{E0814DAA-1B71-F848-A182-82F6C6B77AAD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B6A822-E431-664C-A9A9-13BD66F8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lIns="182843" tIns="91422" rIns="182843" bIns="91422"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98F53D-FFD6-FC42-96B0-7421AD3E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lIns="182843" tIns="91422" rIns="182843" bIns="91422"/>
          <a:lstStyle/>
          <a:p>
            <a:fld id="{BE93AA55-DE15-BB45-A3F5-EEA61E0B79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914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84AE58-62AD-5940-94E2-38C6BDA0F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1C5B2F7-C997-F940-B889-48B7819F5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3998" indent="0" algn="ctr">
              <a:buNone/>
              <a:defRPr sz="4000"/>
            </a:lvl2pPr>
            <a:lvl3pPr marL="1827995" indent="0" algn="ctr">
              <a:buNone/>
              <a:defRPr sz="3600"/>
            </a:lvl3pPr>
            <a:lvl4pPr marL="2741993" indent="0" algn="ctr">
              <a:buNone/>
              <a:defRPr sz="3100"/>
            </a:lvl4pPr>
            <a:lvl5pPr marL="3655991" indent="0" algn="ctr">
              <a:buNone/>
              <a:defRPr sz="3100"/>
            </a:lvl5pPr>
            <a:lvl6pPr marL="4569989" indent="0" algn="ctr">
              <a:buNone/>
              <a:defRPr sz="3100"/>
            </a:lvl6pPr>
            <a:lvl7pPr marL="5483986" indent="0" algn="ctr">
              <a:buNone/>
              <a:defRPr sz="3100"/>
            </a:lvl7pPr>
            <a:lvl8pPr marL="6397984" indent="0" algn="ctr">
              <a:buNone/>
              <a:defRPr sz="3100"/>
            </a:lvl8pPr>
            <a:lvl9pPr marL="7311982" indent="0" algn="ctr">
              <a:buNone/>
              <a:defRPr sz="31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642F7D9-DFC4-7E40-B5FE-7B6593D4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B247E7-80C9-B24A-AB12-2A0800586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B4A2943-EBE5-6943-9FCF-C3A3B4AB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990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7C0BD6-422B-1E44-80F0-D557CFAE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ED929C2-B2EF-044B-BFEF-28896C2B6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0397FD5-511B-5247-A7D2-75F13C12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702C8F3-33FD-C448-8350-4BFDBD4D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13D58E9-0FAF-EC4E-8452-B8434727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850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4C08EA-3AF1-BB4E-8151-612A3321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8" y="3419479"/>
            <a:ext cx="21025723" cy="5705474"/>
          </a:xfrm>
        </p:spPr>
        <p:txBody>
          <a:bodyPr anchor="b"/>
          <a:lstStyle>
            <a:lvl1pPr>
              <a:defRPr sz="119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A897B3A-AF4F-0343-A4EF-F75E0547F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268" y="9178929"/>
            <a:ext cx="21025723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399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799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199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365599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456998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548398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639798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7311982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A13B9AB-A6B0-CA4B-A2A6-8AA0F16A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48665AA-B02C-0A48-856A-20B22668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62A29A2-4D99-FE49-B2FB-00112611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948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6ADAE5-6CB5-E545-97DA-6127F324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A63BE80-2CD7-254C-AD45-051A4E4E7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FE49C41-2800-1D4C-9EC9-89C55A160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8552466-C215-D24E-86E2-CE4DF50E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6B09931-1D39-7743-A0D9-BABE5DF6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A31BFF2-3406-CC40-8493-DAFC7E69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311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189EE3-EAA2-4547-B4AE-CEE3F258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9" y="730253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1C830D5-1EA4-6240-B7DB-B2078E914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3998" indent="0">
              <a:buNone/>
              <a:defRPr sz="4000" b="1"/>
            </a:lvl2pPr>
            <a:lvl3pPr marL="1827995" indent="0">
              <a:buNone/>
              <a:defRPr sz="3600" b="1"/>
            </a:lvl3pPr>
            <a:lvl4pPr marL="2741993" indent="0">
              <a:buNone/>
              <a:defRPr sz="3100" b="1"/>
            </a:lvl4pPr>
            <a:lvl5pPr marL="3655991" indent="0">
              <a:buNone/>
              <a:defRPr sz="3100" b="1"/>
            </a:lvl5pPr>
            <a:lvl6pPr marL="4569989" indent="0">
              <a:buNone/>
              <a:defRPr sz="3100" b="1"/>
            </a:lvl6pPr>
            <a:lvl7pPr marL="5483986" indent="0">
              <a:buNone/>
              <a:defRPr sz="3100" b="1"/>
            </a:lvl7pPr>
            <a:lvl8pPr marL="6397984" indent="0">
              <a:buNone/>
              <a:defRPr sz="3100" b="1"/>
            </a:lvl8pPr>
            <a:lvl9pPr marL="7311982" indent="0">
              <a:buNone/>
              <a:defRPr sz="3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2BC24E7-A687-EC41-947F-89482FCA2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7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FC88336-DB97-C34C-BD3A-8E33435A6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7" y="3362326"/>
            <a:ext cx="103636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3998" indent="0">
              <a:buNone/>
              <a:defRPr sz="4000" b="1"/>
            </a:lvl2pPr>
            <a:lvl3pPr marL="1827995" indent="0">
              <a:buNone/>
              <a:defRPr sz="3600" b="1"/>
            </a:lvl3pPr>
            <a:lvl4pPr marL="2741993" indent="0">
              <a:buNone/>
              <a:defRPr sz="3100" b="1"/>
            </a:lvl4pPr>
            <a:lvl5pPr marL="3655991" indent="0">
              <a:buNone/>
              <a:defRPr sz="3100" b="1"/>
            </a:lvl5pPr>
            <a:lvl6pPr marL="4569989" indent="0">
              <a:buNone/>
              <a:defRPr sz="3100" b="1"/>
            </a:lvl6pPr>
            <a:lvl7pPr marL="5483986" indent="0">
              <a:buNone/>
              <a:defRPr sz="3100" b="1"/>
            </a:lvl7pPr>
            <a:lvl8pPr marL="6397984" indent="0">
              <a:buNone/>
              <a:defRPr sz="3100" b="1"/>
            </a:lvl8pPr>
            <a:lvl9pPr marL="7311982" indent="0">
              <a:buNone/>
              <a:defRPr sz="3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0DA04F2-672A-9A48-9DF5-E24525F6D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7" y="5010150"/>
            <a:ext cx="10363676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45C2C4BD-F117-EB48-AA55-EAA8F0F9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537D404-B2AF-0D4E-8D74-A4B97A5D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3D7BEFF1-5FC7-CB48-85D3-2A5ED4C3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758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F7524C-670A-B346-BEB0-0E3098EE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954B07D-DB03-0948-9231-2E2443AC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268A746-07F9-C34D-A9E4-41E9DD071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017563E-0895-A747-AD2B-02466893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8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0"/>
          <p:cNvSpPr txBox="1">
            <a:spLocks noGrp="1"/>
          </p:cNvSpPr>
          <p:nvPr>
            <p:ph type="title"/>
          </p:nvPr>
        </p:nvSpPr>
        <p:spPr>
          <a:xfrm>
            <a:off x="1218885" y="549276"/>
            <a:ext cx="21939885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0"/>
          <p:cNvSpPr txBox="1">
            <a:spLocks noGrp="1"/>
          </p:cNvSpPr>
          <p:nvPr>
            <p:ph type="body" idx="1"/>
          </p:nvPr>
        </p:nvSpPr>
        <p:spPr>
          <a:xfrm>
            <a:off x="1218883" y="3200413"/>
            <a:ext cx="10766795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660275" algn="l">
              <a:spcBef>
                <a:spcPts val="1359"/>
              </a:spcBef>
              <a:spcAft>
                <a:spcPts val="0"/>
              </a:spcAft>
              <a:buClr>
                <a:schemeClr val="dk1"/>
              </a:buClr>
              <a:buSzPts val="6800"/>
              <a:buChar char="•"/>
              <a:defRPr sz="6900"/>
            </a:lvl1pPr>
            <a:lvl2pPr marL="914226" lvl="1" indent="-596787" algn="l">
              <a:spcBef>
                <a:spcPts val="1159"/>
              </a:spcBef>
              <a:spcAft>
                <a:spcPts val="0"/>
              </a:spcAft>
              <a:buClr>
                <a:schemeClr val="dk1"/>
              </a:buClr>
              <a:buSzPts val="5800"/>
              <a:buChar char="–"/>
              <a:defRPr sz="5700"/>
            </a:lvl2pPr>
            <a:lvl3pPr marL="1371339" lvl="2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453" lvl="3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–"/>
              <a:defRPr sz="4300"/>
            </a:lvl4pPr>
            <a:lvl5pPr marL="2285566" lvl="4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»"/>
              <a:defRPr sz="4300"/>
            </a:lvl5pPr>
            <a:lvl6pPr marL="2742679" lvl="5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6pPr>
            <a:lvl7pPr marL="3199792" lvl="6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7pPr>
            <a:lvl8pPr marL="3656905" lvl="7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8pPr>
            <a:lvl9pPr marL="4114018" lvl="8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9pPr>
          </a:lstStyle>
          <a:p>
            <a:endParaRPr/>
          </a:p>
        </p:txBody>
      </p:sp>
      <p:sp>
        <p:nvSpPr>
          <p:cNvPr id="61" name="Google Shape;61;p230"/>
          <p:cNvSpPr txBox="1">
            <a:spLocks noGrp="1"/>
          </p:cNvSpPr>
          <p:nvPr>
            <p:ph type="body" idx="2"/>
          </p:nvPr>
        </p:nvSpPr>
        <p:spPr>
          <a:xfrm>
            <a:off x="12391972" y="3200413"/>
            <a:ext cx="10766795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660275" algn="l">
              <a:spcBef>
                <a:spcPts val="1359"/>
              </a:spcBef>
              <a:spcAft>
                <a:spcPts val="0"/>
              </a:spcAft>
              <a:buClr>
                <a:schemeClr val="dk1"/>
              </a:buClr>
              <a:buSzPts val="6800"/>
              <a:buChar char="•"/>
              <a:defRPr sz="6900"/>
            </a:lvl1pPr>
            <a:lvl2pPr marL="914226" lvl="1" indent="-596787" algn="l">
              <a:spcBef>
                <a:spcPts val="1159"/>
              </a:spcBef>
              <a:spcAft>
                <a:spcPts val="0"/>
              </a:spcAft>
              <a:buClr>
                <a:schemeClr val="dk1"/>
              </a:buClr>
              <a:buSzPts val="5800"/>
              <a:buChar char="–"/>
              <a:defRPr sz="5700"/>
            </a:lvl2pPr>
            <a:lvl3pPr marL="1371339" lvl="2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453" lvl="3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–"/>
              <a:defRPr sz="4300"/>
            </a:lvl4pPr>
            <a:lvl5pPr marL="2285566" lvl="4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»"/>
              <a:defRPr sz="4300"/>
            </a:lvl5pPr>
            <a:lvl6pPr marL="2742679" lvl="5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6pPr>
            <a:lvl7pPr marL="3199792" lvl="6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7pPr>
            <a:lvl8pPr marL="3656905" lvl="7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8pPr>
            <a:lvl9pPr marL="4114018" lvl="8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9pPr>
          </a:lstStyle>
          <a:p>
            <a:endParaRPr/>
          </a:p>
        </p:txBody>
      </p:sp>
      <p:sp>
        <p:nvSpPr>
          <p:cNvPr id="62" name="Google Shape;62;p230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0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0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6FF05155-16F5-654E-B11B-8CF2AF20E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39397CD-2EB3-0F4D-A3D1-265022E7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2D6A68-7D5B-6046-8A8E-C7428BAD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219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936AF4-0748-D94F-B3D4-D3D5C4F5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8" y="914400"/>
            <a:ext cx="7862427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7BAA22E-03B9-4F4C-88A0-124D3CBCE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3"/>
            <a:ext cx="12341185" cy="9747250"/>
          </a:xfrm>
        </p:spPr>
        <p:txBody>
          <a:bodyPr/>
          <a:lstStyle>
            <a:lvl1pPr>
              <a:defRPr sz="6400"/>
            </a:lvl1pPr>
            <a:lvl2pPr>
              <a:defRPr sz="57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01A4E13-A982-8649-B56F-E4F68A392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38" y="4114800"/>
            <a:ext cx="7862427" cy="7623176"/>
          </a:xfrm>
        </p:spPr>
        <p:txBody>
          <a:bodyPr/>
          <a:lstStyle>
            <a:lvl1pPr marL="0" indent="0">
              <a:buNone/>
              <a:defRPr sz="3100"/>
            </a:lvl1pPr>
            <a:lvl2pPr marL="913998" indent="0">
              <a:buNone/>
              <a:defRPr sz="2900"/>
            </a:lvl2pPr>
            <a:lvl3pPr marL="1827995" indent="0">
              <a:buNone/>
              <a:defRPr sz="2400"/>
            </a:lvl3pPr>
            <a:lvl4pPr marL="2741993" indent="0">
              <a:buNone/>
              <a:defRPr sz="1900"/>
            </a:lvl4pPr>
            <a:lvl5pPr marL="3655991" indent="0">
              <a:buNone/>
              <a:defRPr sz="1900"/>
            </a:lvl5pPr>
            <a:lvl6pPr marL="4569989" indent="0">
              <a:buNone/>
              <a:defRPr sz="1900"/>
            </a:lvl6pPr>
            <a:lvl7pPr marL="5483986" indent="0">
              <a:buNone/>
              <a:defRPr sz="1900"/>
            </a:lvl7pPr>
            <a:lvl8pPr marL="6397984" indent="0">
              <a:buNone/>
              <a:defRPr sz="1900"/>
            </a:lvl8pPr>
            <a:lvl9pPr marL="7311982" indent="0">
              <a:buNone/>
              <a:defRPr sz="1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FD2C7DD-46C0-F94E-9793-DDB04D67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3916870-203F-1740-92F9-01CDF46E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3BA6C1F-6E61-7D48-8E06-11592347F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486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213A30-4AE7-E243-A474-3EF2A75D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8" y="914400"/>
            <a:ext cx="7862427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4B4E9FD-369E-8048-ABA3-D677D2E7E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3"/>
            <a:ext cx="12341185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3998" indent="0">
              <a:buNone/>
              <a:defRPr sz="5700"/>
            </a:lvl2pPr>
            <a:lvl3pPr marL="1827995" indent="0">
              <a:buNone/>
              <a:defRPr sz="4800"/>
            </a:lvl3pPr>
            <a:lvl4pPr marL="2741993" indent="0">
              <a:buNone/>
              <a:defRPr sz="4000"/>
            </a:lvl4pPr>
            <a:lvl5pPr marL="3655991" indent="0">
              <a:buNone/>
              <a:defRPr sz="4000"/>
            </a:lvl5pPr>
            <a:lvl6pPr marL="4569989" indent="0">
              <a:buNone/>
              <a:defRPr sz="4000"/>
            </a:lvl6pPr>
            <a:lvl7pPr marL="5483986" indent="0">
              <a:buNone/>
              <a:defRPr sz="4000"/>
            </a:lvl7pPr>
            <a:lvl8pPr marL="6397984" indent="0">
              <a:buNone/>
              <a:defRPr sz="4000"/>
            </a:lvl8pPr>
            <a:lvl9pPr marL="7311982" indent="0">
              <a:buNone/>
              <a:defRPr sz="4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13CAA5D-5421-BC40-9F45-F52A7F8DE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38" y="4114800"/>
            <a:ext cx="7862427" cy="7623176"/>
          </a:xfrm>
        </p:spPr>
        <p:txBody>
          <a:bodyPr/>
          <a:lstStyle>
            <a:lvl1pPr marL="0" indent="0">
              <a:buNone/>
              <a:defRPr sz="3100"/>
            </a:lvl1pPr>
            <a:lvl2pPr marL="913998" indent="0">
              <a:buNone/>
              <a:defRPr sz="2900"/>
            </a:lvl2pPr>
            <a:lvl3pPr marL="1827995" indent="0">
              <a:buNone/>
              <a:defRPr sz="2400"/>
            </a:lvl3pPr>
            <a:lvl4pPr marL="2741993" indent="0">
              <a:buNone/>
              <a:defRPr sz="1900"/>
            </a:lvl4pPr>
            <a:lvl5pPr marL="3655991" indent="0">
              <a:buNone/>
              <a:defRPr sz="1900"/>
            </a:lvl5pPr>
            <a:lvl6pPr marL="4569989" indent="0">
              <a:buNone/>
              <a:defRPr sz="1900"/>
            </a:lvl6pPr>
            <a:lvl7pPr marL="5483986" indent="0">
              <a:buNone/>
              <a:defRPr sz="1900"/>
            </a:lvl7pPr>
            <a:lvl8pPr marL="6397984" indent="0">
              <a:buNone/>
              <a:defRPr sz="1900"/>
            </a:lvl8pPr>
            <a:lvl9pPr marL="7311982" indent="0">
              <a:buNone/>
              <a:defRPr sz="1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F44ADF6-A72D-F040-B0D5-02203FB4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A08D71A-11BC-EA45-A6F8-72FD7EEE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C5BE3A8-8FC4-E74C-AF6C-A0F1B319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6207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807543-DD06-DF49-AE4D-898E6BEE3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762568F-6662-9C40-9BCF-9A27D3CF7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1294330-CE98-A94D-B6D5-18A0780F7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6CB20FD-AA90-9D4F-8AAF-CEC2DBBC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F7AB2AA-69EE-1A41-B766-553A60E8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0413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DB252EB-21F9-014B-98E3-C17448BF3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257" y="730250"/>
            <a:ext cx="5256431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FA2D90D-AA0F-3B46-BA95-EAF55CAD1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5965" y="730250"/>
            <a:ext cx="15464572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E4B6246-3F44-514F-AA9B-2173E389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EAA6EF8-BE7A-D543-83B5-CBBDF62B9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F309E37-A2F9-DF4F-91FC-B1236EF3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7012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9"/>
          <p:cNvSpPr>
            <a:spLocks noGrp="1"/>
          </p:cNvSpPr>
          <p:nvPr>
            <p:ph type="title" hasCustomPrompt="1"/>
          </p:nvPr>
        </p:nvSpPr>
        <p:spPr>
          <a:xfrm>
            <a:off x="598021" y="3770453"/>
            <a:ext cx="22976274" cy="2817382"/>
          </a:xfrm>
          <a:prstGeom prst="rect">
            <a:avLst/>
          </a:prstGeom>
        </p:spPr>
        <p:txBody>
          <a:bodyPr lIns="217673" tIns="108836" rIns="217673" bIns="108836">
            <a:normAutofit/>
          </a:bodyPr>
          <a:lstStyle>
            <a:lvl1pPr algn="ctr">
              <a:defRPr sz="11900" b="1" baseline="0"/>
            </a:lvl1pPr>
          </a:lstStyle>
          <a:p>
            <a:r>
              <a:rPr lang="en-US" dirty="0" err="1"/>
              <a:t>Títol</a:t>
            </a:r>
            <a:r>
              <a:rPr lang="en-US" dirty="0"/>
              <a:t> </a:t>
            </a:r>
            <a:r>
              <a:rPr lang="en-US" dirty="0" err="1"/>
              <a:t>presentació</a:t>
            </a:r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598022" y="7251989"/>
            <a:ext cx="9928691" cy="707446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800" i="1" u="none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Nº </a:t>
            </a:r>
            <a:r>
              <a:rPr lang="en-US" dirty="0" err="1"/>
              <a:t>edició</a:t>
            </a:r>
            <a:r>
              <a:rPr lang="en-US" dirty="0"/>
              <a:t> (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correspont</a:t>
            </a:r>
            <a:r>
              <a:rPr lang="en-US" dirty="0"/>
              <a:t>)</a:t>
            </a:r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598019" y="12116957"/>
            <a:ext cx="9485463" cy="705426"/>
          </a:xfrm>
          <a:prstGeom prst="rect">
            <a:avLst/>
          </a:prstGeom>
        </p:spPr>
        <p:txBody>
          <a:bodyPr lIns="217673" tIns="108836" rIns="217673" bIns="108836">
            <a:normAutofit/>
          </a:bodyPr>
          <a:lstStyle>
            <a:lvl1pPr marL="0" indent="0">
              <a:buNone/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Mes</a:t>
            </a:r>
            <a:r>
              <a:rPr lang="en-US" dirty="0"/>
              <a:t> 2016 / V.0</a:t>
            </a:r>
          </a:p>
        </p:txBody>
      </p:sp>
    </p:spTree>
    <p:extLst>
      <p:ext uri="{BB962C8B-B14F-4D97-AF65-F5344CB8AC3E}">
        <p14:creationId xmlns:p14="http://schemas.microsoft.com/office/powerpoint/2010/main" val="1477976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575583" y="3841751"/>
            <a:ext cx="23163001" cy="628650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ca-ES" noProof="0" dirty="0"/>
              <a:t>1. Capítol 1</a:t>
            </a:r>
          </a:p>
        </p:txBody>
      </p:sp>
      <p:sp>
        <p:nvSpPr>
          <p:cNvPr id="9" name="2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75583" y="4867885"/>
            <a:ext cx="23163001" cy="628650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2. Capítol 2</a:t>
            </a:r>
          </a:p>
        </p:txBody>
      </p:sp>
      <p:sp>
        <p:nvSpPr>
          <p:cNvPr id="10" name="3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75583" y="5935877"/>
            <a:ext cx="23163001" cy="628650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3. Capítol 3</a:t>
            </a:r>
          </a:p>
        </p:txBody>
      </p:sp>
      <p:sp>
        <p:nvSpPr>
          <p:cNvPr id="11" name="4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575583" y="7003869"/>
            <a:ext cx="23163001" cy="628650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4. Capítol 4</a:t>
            </a:r>
          </a:p>
        </p:txBody>
      </p:sp>
      <p:sp>
        <p:nvSpPr>
          <p:cNvPr id="12" name="5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1281224" y="7918269"/>
            <a:ext cx="22457361" cy="628650"/>
          </a:xfrm>
          <a:prstGeom prst="rect">
            <a:avLst/>
          </a:prstGeom>
        </p:spPr>
        <p:txBody>
          <a:bodyPr lIns="217673" tIns="108836" rIns="217673" bIns="108836"/>
          <a:lstStyle>
            <a:lvl1pPr marL="0" indent="0">
              <a:buNone/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4.1. </a:t>
            </a:r>
            <a:r>
              <a:rPr lang="es-ES" dirty="0" err="1"/>
              <a:t>Subsecció</a:t>
            </a:r>
            <a:r>
              <a:rPr lang="es-ES" dirty="0"/>
              <a:t> capítol 4</a:t>
            </a:r>
          </a:p>
        </p:txBody>
      </p:sp>
      <p:sp>
        <p:nvSpPr>
          <p:cNvPr id="13" name="6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575583" y="8832669"/>
            <a:ext cx="23163001" cy="628650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5. Capítol 5</a:t>
            </a:r>
          </a:p>
        </p:txBody>
      </p:sp>
      <p:sp>
        <p:nvSpPr>
          <p:cNvPr id="14" name="7 Marcador de texto"/>
          <p:cNvSpPr>
            <a:spLocks noGrp="1"/>
          </p:cNvSpPr>
          <p:nvPr>
            <p:ph type="body" sz="quarter" idx="16" hasCustomPrompt="1"/>
          </p:nvPr>
        </p:nvSpPr>
        <p:spPr>
          <a:xfrm>
            <a:off x="1281224" y="9747068"/>
            <a:ext cx="22457361" cy="677092"/>
          </a:xfrm>
          <a:prstGeom prst="rect">
            <a:avLst/>
          </a:prstGeom>
        </p:spPr>
        <p:txBody>
          <a:bodyPr lIns="217673" tIns="108836" rIns="217673" bIns="108836"/>
          <a:lstStyle>
            <a:lvl1pPr marL="0" indent="0">
              <a:buNone/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5.1. </a:t>
            </a:r>
            <a:r>
              <a:rPr lang="es-ES" dirty="0" err="1"/>
              <a:t>Subsecció</a:t>
            </a:r>
            <a:r>
              <a:rPr lang="es-ES" dirty="0"/>
              <a:t> capítol 5</a:t>
            </a:r>
          </a:p>
        </p:txBody>
      </p:sp>
      <p:sp>
        <p:nvSpPr>
          <p:cNvPr id="15" name="8 Marcador de texto"/>
          <p:cNvSpPr>
            <a:spLocks noGrp="1"/>
          </p:cNvSpPr>
          <p:nvPr>
            <p:ph type="body" sz="quarter" idx="17" hasCustomPrompt="1"/>
          </p:nvPr>
        </p:nvSpPr>
        <p:spPr>
          <a:xfrm>
            <a:off x="1281224" y="10767604"/>
            <a:ext cx="22457361" cy="677092"/>
          </a:xfrm>
          <a:prstGeom prst="rect">
            <a:avLst/>
          </a:prstGeom>
        </p:spPr>
        <p:txBody>
          <a:bodyPr lIns="217673" tIns="108836" rIns="217673" bIns="108836"/>
          <a:lstStyle>
            <a:lvl1pPr marL="0" indent="0">
              <a:buNone/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5.2. </a:t>
            </a:r>
            <a:r>
              <a:rPr lang="es-ES" dirty="0" err="1"/>
              <a:t>Subsecció</a:t>
            </a:r>
            <a:r>
              <a:rPr lang="es-ES" dirty="0"/>
              <a:t> capítol 5</a:t>
            </a:r>
          </a:p>
        </p:txBody>
      </p:sp>
      <p:sp>
        <p:nvSpPr>
          <p:cNvPr id="16" name="9 Marcador de texto"/>
          <p:cNvSpPr>
            <a:spLocks noGrp="1"/>
          </p:cNvSpPr>
          <p:nvPr>
            <p:ph type="body" sz="quarter" idx="18" hasCustomPrompt="1"/>
          </p:nvPr>
        </p:nvSpPr>
        <p:spPr>
          <a:xfrm>
            <a:off x="575583" y="11788141"/>
            <a:ext cx="23163001" cy="628650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6. Capítol 6</a:t>
            </a:r>
          </a:p>
        </p:txBody>
      </p:sp>
      <p:sp>
        <p:nvSpPr>
          <p:cNvPr id="17" name="1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544104" y="2772967"/>
            <a:ext cx="23163001" cy="628650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800" b="1"/>
            </a:lvl1pPr>
          </a:lstStyle>
          <a:p>
            <a:r>
              <a:rPr lang="es-ES" dirty="0"/>
              <a:t>Índex</a:t>
            </a:r>
          </a:p>
        </p:txBody>
      </p:sp>
    </p:spTree>
    <p:extLst>
      <p:ext uri="{BB962C8B-B14F-4D97-AF65-F5344CB8AC3E}">
        <p14:creationId xmlns:p14="http://schemas.microsoft.com/office/powerpoint/2010/main" val="3677862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9"/>
          <p:cNvSpPr>
            <a:spLocks noGrp="1"/>
          </p:cNvSpPr>
          <p:nvPr>
            <p:ph type="title" hasCustomPrompt="1"/>
          </p:nvPr>
        </p:nvSpPr>
        <p:spPr>
          <a:xfrm>
            <a:off x="6237714" y="1385392"/>
            <a:ext cx="17469391" cy="927308"/>
          </a:xfrm>
          <a:prstGeom prst="rect">
            <a:avLst/>
          </a:prstGeom>
        </p:spPr>
        <p:txBody>
          <a:bodyPr lIns="217673" tIns="108836" rIns="217673" bIns="108836">
            <a:normAutofit/>
          </a:bodyPr>
          <a:lstStyle>
            <a:lvl1pPr algn="r">
              <a:defRPr sz="4800" b="1" baseline="0"/>
            </a:lvl1pPr>
          </a:lstStyle>
          <a:p>
            <a:r>
              <a:rPr lang="en-US" dirty="0" err="1"/>
              <a:t>Títol</a:t>
            </a:r>
            <a:r>
              <a:rPr lang="en-US" dirty="0"/>
              <a:t> </a:t>
            </a:r>
            <a:r>
              <a:rPr lang="en-US" dirty="0" err="1"/>
              <a:t>diapositiva</a:t>
            </a:r>
            <a:r>
              <a:rPr lang="en-US" dirty="0"/>
              <a:t> 1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670546" y="2969568"/>
            <a:ext cx="23036559" cy="9649072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>
              <a:buNone/>
              <a:defRPr sz="40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6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14108538" y="521297"/>
            <a:ext cx="9598566" cy="705426"/>
          </a:xfrm>
          <a:prstGeom prst="rect">
            <a:avLst/>
          </a:prstGeom>
        </p:spPr>
        <p:txBody>
          <a:bodyPr lIns="217673" tIns="108836" rIns="217673" bIns="108836">
            <a:normAutofit/>
          </a:bodyPr>
          <a:lstStyle>
            <a:lvl1pPr marL="0" indent="0" algn="r">
              <a:buNone/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1. </a:t>
            </a:r>
            <a:r>
              <a:rPr lang="en-US" dirty="0" err="1"/>
              <a:t>Capítol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1770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563693" y="4841776"/>
            <a:ext cx="23163001" cy="3312368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 algn="ctr">
              <a:buNone/>
              <a:defRPr sz="20900" b="1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Gràcies</a:t>
            </a:r>
            <a:r>
              <a:rPr lang="es-ES" dirty="0"/>
              <a:t>.</a:t>
            </a:r>
          </a:p>
        </p:txBody>
      </p:sp>
      <p:sp>
        <p:nvSpPr>
          <p:cNvPr id="4" name="1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607325" y="10602416"/>
            <a:ext cx="23163001" cy="2016224"/>
          </a:xfrm>
          <a:prstGeom prst="rect">
            <a:avLst/>
          </a:prstGeom>
        </p:spPr>
        <p:txBody>
          <a:bodyPr lIns="217673" tIns="108836" rIns="217673" bIns="108836">
            <a:noAutofit/>
          </a:bodyPr>
          <a:lstStyle>
            <a:lvl1pPr marL="0" indent="0" algn="ctr">
              <a:buNone/>
              <a:defRPr sz="38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2"/>
                </a:solidFill>
              </a:rPr>
              <a:t>Tel. (+34)….</a:t>
            </a:r>
          </a:p>
          <a:p>
            <a:pPr algn="ctr"/>
            <a:r>
              <a:rPr lang="es-ES" b="0" dirty="0">
                <a:solidFill>
                  <a:schemeClr val="tx2"/>
                </a:solidFill>
              </a:rPr>
              <a:t>Email</a:t>
            </a:r>
          </a:p>
          <a:p>
            <a:pPr algn="ctr"/>
            <a:r>
              <a:rPr lang="es-ES" b="0" dirty="0">
                <a:solidFill>
                  <a:schemeClr val="tx2"/>
                </a:solidFill>
              </a:rPr>
              <a:t>www.fsjd.org</a:t>
            </a:r>
          </a:p>
        </p:txBody>
      </p:sp>
    </p:spTree>
    <p:extLst>
      <p:ext uri="{BB962C8B-B14F-4D97-AF65-F5344CB8AC3E}">
        <p14:creationId xmlns:p14="http://schemas.microsoft.com/office/powerpoint/2010/main" val="2936603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 lIns="217673" tIns="108836" rIns="217673" bIns="108836"/>
          <a:lstStyle/>
          <a:p>
            <a:pPr defTabSz="2176729">
              <a:buClrTx/>
              <a:buFontTx/>
              <a:buNone/>
            </a:pPr>
            <a:fld id="{73DF8D7F-213D-4FB7-83A1-E877044AE0BB}" type="datetimeFigureOut">
              <a:rPr lang="es-ES" sz="4300" kern="1200">
                <a:solidFill>
                  <a:srgbClr val="DC291E"/>
                </a:solidFill>
                <a:ea typeface="+mn-ea"/>
                <a:cs typeface="+mn-cs"/>
              </a:rPr>
              <a:pPr defTabSz="2176729">
                <a:buClrTx/>
                <a:buFontTx/>
                <a:buNone/>
              </a:pPr>
              <a:t>05/09/2022</a:t>
            </a:fld>
            <a:endParaRPr lang="es-ES" sz="4300" kern="1200">
              <a:solidFill>
                <a:srgbClr val="DC291E"/>
              </a:solidFill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329031" y="12712701"/>
            <a:ext cx="7719589" cy="730250"/>
          </a:xfrm>
          <a:prstGeom prst="rect">
            <a:avLst/>
          </a:prstGeom>
        </p:spPr>
        <p:txBody>
          <a:bodyPr lIns="217673" tIns="108836" rIns="217673" bIns="108836"/>
          <a:lstStyle/>
          <a:p>
            <a:pPr defTabSz="2176729">
              <a:buClrTx/>
              <a:buFontTx/>
              <a:buNone/>
            </a:pPr>
            <a:endParaRPr lang="es-ES" sz="4300" kern="1200">
              <a:solidFill>
                <a:srgbClr val="DC291E"/>
              </a:solidFill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7470649" y="12712701"/>
            <a:ext cx="5688118" cy="730250"/>
          </a:xfrm>
          <a:prstGeom prst="rect">
            <a:avLst/>
          </a:prstGeom>
        </p:spPr>
        <p:txBody>
          <a:bodyPr lIns="217673" tIns="108836" rIns="217673" bIns="108836"/>
          <a:lstStyle/>
          <a:p>
            <a:pPr defTabSz="2176729">
              <a:buClrTx/>
              <a:buFontTx/>
              <a:buNone/>
            </a:pPr>
            <a:fld id="{7F33F5D9-D8B3-4FD8-856D-753DF26278F0}" type="slidenum">
              <a:rPr lang="es-ES" sz="4300" kern="1200">
                <a:solidFill>
                  <a:srgbClr val="DC291E"/>
                </a:solidFill>
                <a:ea typeface="+mn-ea"/>
                <a:cs typeface="+mn-cs"/>
              </a:rPr>
              <a:pPr defTabSz="2176729">
                <a:buClrTx/>
                <a:buFontTx/>
                <a:buNone/>
              </a:pPr>
              <a:t>‹Nº›</a:t>
            </a:fld>
            <a:endParaRPr lang="es-ES" sz="4300" kern="1200">
              <a:solidFill>
                <a:srgbClr val="DC291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94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1"/>
          <p:cNvSpPr txBox="1">
            <a:spLocks noGrp="1"/>
          </p:cNvSpPr>
          <p:nvPr>
            <p:ph type="title"/>
          </p:nvPr>
        </p:nvSpPr>
        <p:spPr>
          <a:xfrm>
            <a:off x="1218885" y="549276"/>
            <a:ext cx="21939885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1"/>
          <p:cNvSpPr txBox="1">
            <a:spLocks noGrp="1"/>
          </p:cNvSpPr>
          <p:nvPr>
            <p:ph type="body" idx="1"/>
          </p:nvPr>
        </p:nvSpPr>
        <p:spPr>
          <a:xfrm>
            <a:off x="1218914" y="3070226"/>
            <a:ext cx="10771029" cy="127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b" anchorCtr="0">
            <a:normAutofit/>
          </a:bodyPr>
          <a:lstStyle>
            <a:lvl1pPr marL="457113" lvl="0" indent="-228557" algn="l">
              <a:spcBef>
                <a:spcPts val="1159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700" b="1"/>
            </a:lvl1pPr>
            <a:lvl2pPr marL="914226" lvl="1" indent="-228557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2pPr>
            <a:lvl3pPr marL="1371339" lvl="2" indent="-228557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300" b="1"/>
            </a:lvl3pPr>
            <a:lvl4pPr marL="1828453" lvl="3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4pPr>
            <a:lvl5pPr marL="2285566" lvl="4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5pPr>
            <a:lvl6pPr marL="2742679" lvl="5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6pPr>
            <a:lvl7pPr marL="3199792" lvl="6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7pPr>
            <a:lvl8pPr marL="3656905" lvl="7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8pPr>
            <a:lvl9pPr marL="4114018" lvl="8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9pPr>
          </a:lstStyle>
          <a:p>
            <a:endParaRPr/>
          </a:p>
        </p:txBody>
      </p:sp>
      <p:sp>
        <p:nvSpPr>
          <p:cNvPr id="68" name="Google Shape;68;p231"/>
          <p:cNvSpPr txBox="1">
            <a:spLocks noGrp="1"/>
          </p:cNvSpPr>
          <p:nvPr>
            <p:ph type="body" idx="2"/>
          </p:nvPr>
        </p:nvSpPr>
        <p:spPr>
          <a:xfrm>
            <a:off x="1218914" y="4349750"/>
            <a:ext cx="10771029" cy="790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596787" algn="l">
              <a:spcBef>
                <a:spcPts val="1159"/>
              </a:spcBef>
              <a:spcAft>
                <a:spcPts val="0"/>
              </a:spcAft>
              <a:buClr>
                <a:schemeClr val="dk1"/>
              </a:buClr>
              <a:buSzPts val="5800"/>
              <a:buChar char="•"/>
              <a:defRPr sz="5700"/>
            </a:lvl1pPr>
            <a:lvl2pPr marL="914226" lvl="1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–"/>
              <a:defRPr sz="4800"/>
            </a:lvl2pPr>
            <a:lvl3pPr marL="1371339" lvl="2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3pPr>
            <a:lvl4pPr marL="1828453" lvl="3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4pPr>
            <a:lvl5pPr marL="2285566" lvl="4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»"/>
              <a:defRPr sz="3800"/>
            </a:lvl5pPr>
            <a:lvl6pPr marL="2742679" lvl="5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6pPr>
            <a:lvl7pPr marL="3199792" lvl="6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7pPr>
            <a:lvl8pPr marL="3656905" lvl="7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8pPr>
            <a:lvl9pPr marL="4114018" lvl="8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9pPr>
          </a:lstStyle>
          <a:p>
            <a:endParaRPr/>
          </a:p>
        </p:txBody>
      </p:sp>
      <p:sp>
        <p:nvSpPr>
          <p:cNvPr id="69" name="Google Shape;69;p231"/>
          <p:cNvSpPr txBox="1">
            <a:spLocks noGrp="1"/>
          </p:cNvSpPr>
          <p:nvPr>
            <p:ph type="body" idx="3"/>
          </p:nvPr>
        </p:nvSpPr>
        <p:spPr>
          <a:xfrm>
            <a:off x="12383544" y="3070226"/>
            <a:ext cx="10775260" cy="127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b" anchorCtr="0">
            <a:normAutofit/>
          </a:bodyPr>
          <a:lstStyle>
            <a:lvl1pPr marL="457113" lvl="0" indent="-228557" algn="l">
              <a:spcBef>
                <a:spcPts val="1159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700" b="1"/>
            </a:lvl1pPr>
            <a:lvl2pPr marL="914226" lvl="1" indent="-228557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2pPr>
            <a:lvl3pPr marL="1371339" lvl="2" indent="-228557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300" b="1"/>
            </a:lvl3pPr>
            <a:lvl4pPr marL="1828453" lvl="3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4pPr>
            <a:lvl5pPr marL="2285566" lvl="4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5pPr>
            <a:lvl6pPr marL="2742679" lvl="5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6pPr>
            <a:lvl7pPr marL="3199792" lvl="6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7pPr>
            <a:lvl8pPr marL="3656905" lvl="7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8pPr>
            <a:lvl9pPr marL="4114018" lvl="8" indent="-228557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9pPr>
          </a:lstStyle>
          <a:p>
            <a:endParaRPr/>
          </a:p>
        </p:txBody>
      </p:sp>
      <p:sp>
        <p:nvSpPr>
          <p:cNvPr id="70" name="Google Shape;70;p231"/>
          <p:cNvSpPr txBox="1">
            <a:spLocks noGrp="1"/>
          </p:cNvSpPr>
          <p:nvPr>
            <p:ph type="body" idx="4"/>
          </p:nvPr>
        </p:nvSpPr>
        <p:spPr>
          <a:xfrm>
            <a:off x="12383544" y="4349750"/>
            <a:ext cx="10775260" cy="790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596787" algn="l">
              <a:spcBef>
                <a:spcPts val="1159"/>
              </a:spcBef>
              <a:spcAft>
                <a:spcPts val="0"/>
              </a:spcAft>
              <a:buClr>
                <a:schemeClr val="dk1"/>
              </a:buClr>
              <a:buSzPts val="5800"/>
              <a:buChar char="•"/>
              <a:defRPr sz="5700"/>
            </a:lvl1pPr>
            <a:lvl2pPr marL="914226" lvl="1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–"/>
              <a:defRPr sz="4800"/>
            </a:lvl2pPr>
            <a:lvl3pPr marL="1371339" lvl="2" indent="-507903" algn="l">
              <a:spcBef>
                <a:spcPts val="881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300"/>
            </a:lvl3pPr>
            <a:lvl4pPr marL="1828453" lvl="3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4pPr>
            <a:lvl5pPr marL="2285566" lvl="4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»"/>
              <a:defRPr sz="3800"/>
            </a:lvl5pPr>
            <a:lvl6pPr marL="2742679" lvl="5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6pPr>
            <a:lvl7pPr marL="3199792" lvl="6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7pPr>
            <a:lvl8pPr marL="3656905" lvl="7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8pPr>
            <a:lvl9pPr marL="4114018" lvl="8" indent="-469811" algn="l">
              <a:spcBef>
                <a:spcPts val="759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9pPr>
          </a:lstStyle>
          <a:p>
            <a:endParaRPr/>
          </a:p>
        </p:txBody>
      </p:sp>
      <p:sp>
        <p:nvSpPr>
          <p:cNvPr id="71" name="Google Shape;71;p231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1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1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3199567" y="4773488"/>
            <a:ext cx="17978517" cy="32918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653019" tIns="108836" rIns="653019" bIns="108836" anchor="ctr" anchorCtr="1">
            <a:normAutofit/>
          </a:bodyPr>
          <a:lstStyle>
            <a:lvl1pPr algn="ctr">
              <a:defRPr sz="6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8987" y="8705088"/>
            <a:ext cx="13599681" cy="2479788"/>
          </a:xfrm>
          <a:noFill/>
        </p:spPr>
        <p:txBody>
          <a:bodyPr lIns="217673" tIns="108836" rIns="217673" bIns="108836"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16273" indent="0" algn="ctr">
              <a:buNone/>
              <a:defRPr sz="3600"/>
            </a:lvl2pPr>
            <a:lvl3pPr marL="1632547" indent="0" algn="ctr">
              <a:buNone/>
              <a:defRPr sz="3200"/>
            </a:lvl3pPr>
            <a:lvl4pPr marL="2448820" indent="0" algn="ctr">
              <a:buNone/>
              <a:defRPr sz="2900"/>
            </a:lvl4pPr>
            <a:lvl5pPr marL="3265094" indent="0" algn="ctr">
              <a:buNone/>
              <a:defRPr sz="2900"/>
            </a:lvl5pPr>
            <a:lvl6pPr marL="4081367" indent="0" algn="ctr">
              <a:buNone/>
              <a:defRPr sz="2900"/>
            </a:lvl6pPr>
            <a:lvl7pPr marL="4897641" indent="0" algn="ctr">
              <a:buNone/>
              <a:defRPr sz="2900"/>
            </a:lvl7pPr>
            <a:lvl8pPr marL="5713914" indent="0" algn="ctr">
              <a:buNone/>
              <a:defRPr sz="2900"/>
            </a:lvl8pPr>
            <a:lvl9pPr marL="6530188" indent="0" algn="ctr">
              <a:buNone/>
              <a:defRPr sz="2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lIns="217673" tIns="108836" rIns="217673" bIns="108836"/>
          <a:lstStyle/>
          <a:p>
            <a:pPr defTabSz="2176729">
              <a:buClrTx/>
              <a:buFontTx/>
              <a:buNone/>
            </a:pPr>
            <a:fld id="{2EC7C416-7809-B148-931E-84A515DAA8DE}" type="datetimeFigureOut">
              <a:rPr lang="en-US" sz="4300" kern="1200" smtClean="0">
                <a:solidFill>
                  <a:srgbClr val="FFFFFF">
                    <a:alpha val="70000"/>
                  </a:srgbClr>
                </a:solidFill>
                <a:ea typeface="+mn-ea"/>
                <a:cs typeface="+mn-cs"/>
              </a:rPr>
              <a:pPr defTabSz="2176729">
                <a:buClrTx/>
                <a:buFontTx/>
                <a:buNone/>
              </a:pPr>
              <a:t>9/5/2022</a:t>
            </a:fld>
            <a:endParaRPr lang="en-US" sz="4300" kern="1200">
              <a:solidFill>
                <a:srgbClr val="FFFFFF">
                  <a:alpha val="7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lIns="217673" tIns="108836" rIns="217673" bIns="108836"/>
          <a:lstStyle/>
          <a:p>
            <a:pPr defTabSz="2176729">
              <a:buClrTx/>
              <a:buFontTx/>
              <a:buNone/>
            </a:pPr>
            <a:endParaRPr lang="en-US" sz="4300" kern="1200">
              <a:solidFill>
                <a:srgbClr val="FFFFFF">
                  <a:alpha val="7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lIns="217673" tIns="108836" rIns="217673" bIns="108836"/>
          <a:lstStyle/>
          <a:p>
            <a:pPr defTabSz="2176729">
              <a:buClrTx/>
              <a:buFontTx/>
              <a:buNone/>
            </a:pPr>
            <a:fld id="{D48C999A-D114-2A43-B34D-D0B0E10B28E5}" type="slidenum">
              <a:rPr lang="en-US" sz="4300" kern="1200" smtClean="0">
                <a:solidFill>
                  <a:prstClr val="white"/>
                </a:solidFill>
                <a:ea typeface="+mn-ea"/>
                <a:cs typeface="+mn-cs"/>
              </a:rPr>
              <a:pPr defTabSz="2176729">
                <a:buClrTx/>
                <a:buFontTx/>
                <a:buNone/>
              </a:pPr>
              <a:t>‹Nº›</a:t>
            </a:fld>
            <a:endParaRPr lang="en-US" sz="4300" kern="1200">
              <a:solidFill>
                <a:prstClr val="whit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71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5" y="4265911"/>
            <a:ext cx="3643947" cy="3649130"/>
          </a:xfrm>
          <a:prstGeom prst="rect">
            <a:avLst/>
          </a:prstGeom>
        </p:spPr>
        <p:txBody>
          <a:bodyPr lIns="217673" tIns="108836" rIns="217673" bIns="108836">
            <a:normAutofit/>
          </a:bodyPr>
          <a:lstStyle>
            <a:lvl1pPr marL="0" indent="0">
              <a:buNone/>
              <a:defRPr sz="29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6" y="4265911"/>
            <a:ext cx="3643947" cy="3649130"/>
          </a:xfrm>
          <a:prstGeom prst="rect">
            <a:avLst/>
          </a:prstGeom>
        </p:spPr>
        <p:txBody>
          <a:bodyPr lIns="217673" tIns="108836" rIns="217673" bIns="108836">
            <a:normAutofit/>
          </a:bodyPr>
          <a:lstStyle>
            <a:lvl1pPr marL="0" indent="0">
              <a:buNone/>
              <a:defRPr sz="29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9" y="4265911"/>
            <a:ext cx="3643947" cy="3649130"/>
          </a:xfrm>
          <a:prstGeom prst="rect">
            <a:avLst/>
          </a:prstGeom>
        </p:spPr>
        <p:txBody>
          <a:bodyPr lIns="217673" tIns="108836" rIns="217673" bIns="108836">
            <a:normAutofit/>
          </a:bodyPr>
          <a:lstStyle>
            <a:lvl1pPr marL="0" indent="0">
              <a:buNone/>
              <a:defRPr sz="29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6" y="4265911"/>
            <a:ext cx="3643947" cy="3649130"/>
          </a:xfrm>
          <a:prstGeom prst="rect">
            <a:avLst/>
          </a:prstGeom>
        </p:spPr>
        <p:txBody>
          <a:bodyPr lIns="217673" tIns="108836" rIns="217673" bIns="108836">
            <a:normAutofit/>
          </a:bodyPr>
          <a:lstStyle>
            <a:lvl1pPr marL="0" indent="0">
              <a:buNone/>
              <a:defRPr sz="29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27607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12960351"/>
            <a:ext cx="24377650" cy="755650"/>
          </a:xfrm>
          <a:prstGeom prst="rect">
            <a:avLst/>
          </a:prstGeom>
        </p:spPr>
        <p:txBody>
          <a:bodyPr lIns="217673" tIns="108836" rIns="217673" bIns="108836"/>
          <a:lstStyle>
            <a:lvl1pPr eaLnBrk="0" hangingPunct="0">
              <a:defRPr sz="2400"/>
            </a:lvl1pPr>
          </a:lstStyle>
          <a:p>
            <a:pPr defTabSz="2176729">
              <a:buClrTx/>
              <a:buFontTx/>
              <a:buNone/>
            </a:pPr>
            <a:endParaRPr lang="en-US" altLang="es-ES" kern="1200">
              <a:solidFill>
                <a:srgbClr val="DC291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2662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49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49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49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580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50"/>
          <p:cNvSpPr txBox="1"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Font typeface="Calibri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50"/>
          <p:cNvSpPr txBox="1"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/>
            </a:lvl1pPr>
            <a:lvl2pPr lvl="1" algn="ctr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2pPr>
            <a:lvl3pPr lvl="2" algn="ctr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3pPr>
            <a:lvl4pPr lvl="3" algn="ctr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4pPr>
            <a:lvl5pPr lvl="4" algn="ctr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5pPr>
            <a:lvl6pPr lvl="5" algn="ctr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6pPr>
            <a:lvl7pPr lvl="6" algn="ctr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7pPr>
            <a:lvl8pPr lvl="7" algn="ctr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8pPr>
            <a:lvl9pPr lvl="8" algn="ctr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8" name="Google Shape;778;p250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50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50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713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51"/>
          <p:cNvSpPr txBox="1"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51"/>
          <p:cNvSpPr txBox="1"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251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51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51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090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252"/>
          <p:cNvSpPr txBox="1">
            <a:spLocks noGrp="1"/>
          </p:cNvSpPr>
          <p:nvPr>
            <p:ph type="title"/>
          </p:nvPr>
        </p:nvSpPr>
        <p:spPr>
          <a:xfrm>
            <a:off x="1663269" y="3419515"/>
            <a:ext cx="21025723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Font typeface="Calibri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252"/>
          <p:cNvSpPr txBox="1">
            <a:spLocks noGrp="1"/>
          </p:cNvSpPr>
          <p:nvPr>
            <p:ph type="body" idx="1"/>
          </p:nvPr>
        </p:nvSpPr>
        <p:spPr>
          <a:xfrm>
            <a:off x="1663269" y="9178965"/>
            <a:ext cx="21025723" cy="30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rgbClr val="888888"/>
              </a:buClr>
              <a:buSzPts val="4400"/>
              <a:buNone/>
              <a:defRPr sz="4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0" name="Google Shape;790;p252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52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252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723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253"/>
          <p:cNvSpPr txBox="1"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253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10360501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6" name="Google Shape;796;p253"/>
          <p:cNvSpPr txBox="1">
            <a:spLocks noGrp="1"/>
          </p:cNvSpPr>
          <p:nvPr>
            <p:ph type="body" idx="2"/>
          </p:nvPr>
        </p:nvSpPr>
        <p:spPr>
          <a:xfrm>
            <a:off x="12341185" y="3651250"/>
            <a:ext cx="10360501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7" name="Google Shape;797;p253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53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253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327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54"/>
          <p:cNvSpPr txBox="1">
            <a:spLocks noGrp="1"/>
          </p:cNvSpPr>
          <p:nvPr>
            <p:ph type="title"/>
          </p:nvPr>
        </p:nvSpPr>
        <p:spPr>
          <a:xfrm>
            <a:off x="1679139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254"/>
          <p:cNvSpPr txBox="1">
            <a:spLocks noGrp="1"/>
          </p:cNvSpPr>
          <p:nvPr>
            <p:ph type="body" idx="1"/>
          </p:nvPr>
        </p:nvSpPr>
        <p:spPr>
          <a:xfrm>
            <a:off x="1679141" y="3362326"/>
            <a:ext cx="10312888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/>
            </a:lvl1pPr>
            <a:lvl2pPr marL="914400" lvl="1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2pPr>
            <a:lvl3pPr marL="1371600" lvl="2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3pPr>
            <a:lvl4pPr marL="1828800" lvl="3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4pPr>
            <a:lvl5pPr marL="2286000" lvl="4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5pPr>
            <a:lvl6pPr marL="2743200" lvl="5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6pPr>
            <a:lvl7pPr marL="3200400" lvl="6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7pPr>
            <a:lvl8pPr marL="3657600" lvl="7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8pPr>
            <a:lvl9pPr marL="4114800" lvl="8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803" name="Google Shape;803;p254"/>
          <p:cNvSpPr txBox="1">
            <a:spLocks noGrp="1"/>
          </p:cNvSpPr>
          <p:nvPr>
            <p:ph type="body" idx="2"/>
          </p:nvPr>
        </p:nvSpPr>
        <p:spPr>
          <a:xfrm>
            <a:off x="1679141" y="5010150"/>
            <a:ext cx="10312888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4" name="Google Shape;804;p254"/>
          <p:cNvSpPr txBox="1">
            <a:spLocks noGrp="1"/>
          </p:cNvSpPr>
          <p:nvPr>
            <p:ph type="body" idx="3"/>
          </p:nvPr>
        </p:nvSpPr>
        <p:spPr>
          <a:xfrm>
            <a:off x="12341190" y="3362326"/>
            <a:ext cx="10363676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/>
            </a:lvl1pPr>
            <a:lvl2pPr marL="914400" lvl="1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2pPr>
            <a:lvl3pPr marL="1371600" lvl="2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3pPr>
            <a:lvl4pPr marL="1828800" lvl="3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4pPr>
            <a:lvl5pPr marL="2286000" lvl="4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5pPr>
            <a:lvl6pPr marL="2743200" lvl="5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6pPr>
            <a:lvl7pPr marL="3200400" lvl="6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7pPr>
            <a:lvl8pPr marL="3657600" lvl="7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8pPr>
            <a:lvl9pPr marL="4114800" lvl="8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805" name="Google Shape;805;p254"/>
          <p:cNvSpPr txBox="1">
            <a:spLocks noGrp="1"/>
          </p:cNvSpPr>
          <p:nvPr>
            <p:ph type="body" idx="4"/>
          </p:nvPr>
        </p:nvSpPr>
        <p:spPr>
          <a:xfrm>
            <a:off x="12341190" y="5010150"/>
            <a:ext cx="10363676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6" name="Google Shape;806;p254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54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54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1551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55"/>
          <p:cNvSpPr txBox="1"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255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255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55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20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2"/>
          <p:cNvSpPr txBox="1">
            <a:spLocks noGrp="1"/>
          </p:cNvSpPr>
          <p:nvPr>
            <p:ph type="title"/>
          </p:nvPr>
        </p:nvSpPr>
        <p:spPr>
          <a:xfrm>
            <a:off x="1218885" y="549276"/>
            <a:ext cx="21939885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2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2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2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56"/>
          <p:cNvSpPr txBox="1">
            <a:spLocks noGrp="1"/>
          </p:cNvSpPr>
          <p:nvPr>
            <p:ph type="title"/>
          </p:nvPr>
        </p:nvSpPr>
        <p:spPr>
          <a:xfrm>
            <a:off x="1679139" y="914400"/>
            <a:ext cx="7862428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alibri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256"/>
          <p:cNvSpPr txBox="1">
            <a:spLocks noGrp="1"/>
          </p:cNvSpPr>
          <p:nvPr>
            <p:ph type="body" idx="1"/>
          </p:nvPr>
        </p:nvSpPr>
        <p:spPr>
          <a:xfrm>
            <a:off x="10363677" y="1974889"/>
            <a:ext cx="12341185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5969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5800"/>
              <a:buChar char="•"/>
              <a:defRPr sz="5800"/>
            </a:lvl1pPr>
            <a:lvl2pPr marL="914400" lvl="1" indent="-5461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  <a:defRPr sz="5000"/>
            </a:lvl2pPr>
            <a:lvl3pPr marL="1371600" lvl="2" indent="-5080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400"/>
            </a:lvl3pPr>
            <a:lvl4pPr marL="1828800" lvl="3" indent="-4572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4pPr>
            <a:lvl5pPr marL="2286000" lvl="4" indent="-4572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5pPr>
            <a:lvl6pPr marL="2743200" lvl="5" indent="-4572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marL="3200400" lvl="6" indent="-4572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marL="3657600" lvl="7" indent="-4572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marL="4114800" lvl="8" indent="-4572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>
            <a:endParaRPr/>
          </a:p>
        </p:txBody>
      </p:sp>
      <p:sp>
        <p:nvSpPr>
          <p:cNvPr id="817" name="Google Shape;817;p256"/>
          <p:cNvSpPr txBox="1">
            <a:spLocks noGrp="1"/>
          </p:cNvSpPr>
          <p:nvPr>
            <p:ph type="body" idx="2"/>
          </p:nvPr>
        </p:nvSpPr>
        <p:spPr>
          <a:xfrm>
            <a:off x="1679139" y="4114800"/>
            <a:ext cx="7862428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marL="914400" lvl="1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2pPr>
            <a:lvl3pPr marL="1371600" lvl="2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3pPr>
            <a:lvl4pPr marL="1828800" lvl="3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8" name="Google Shape;818;p256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256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256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714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57"/>
          <p:cNvSpPr txBox="1">
            <a:spLocks noGrp="1"/>
          </p:cNvSpPr>
          <p:nvPr>
            <p:ph type="title"/>
          </p:nvPr>
        </p:nvSpPr>
        <p:spPr>
          <a:xfrm>
            <a:off x="1679139" y="914400"/>
            <a:ext cx="7862428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alibri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57"/>
          <p:cNvSpPr>
            <a:spLocks noGrp="1"/>
          </p:cNvSpPr>
          <p:nvPr>
            <p:ph type="pic" idx="2"/>
          </p:nvPr>
        </p:nvSpPr>
        <p:spPr>
          <a:xfrm>
            <a:off x="10363677" y="1974889"/>
            <a:ext cx="12341185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824" name="Google Shape;824;p257"/>
          <p:cNvSpPr txBox="1">
            <a:spLocks noGrp="1"/>
          </p:cNvSpPr>
          <p:nvPr>
            <p:ph type="body" idx="1"/>
          </p:nvPr>
        </p:nvSpPr>
        <p:spPr>
          <a:xfrm>
            <a:off x="1679139" y="4114800"/>
            <a:ext cx="7862428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marL="914400" lvl="1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2pPr>
            <a:lvl3pPr marL="1371600" lvl="2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3pPr>
            <a:lvl4pPr marL="1828800" lvl="3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5" name="Google Shape;825;p257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57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57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2506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58"/>
          <p:cNvSpPr txBox="1"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58"/>
          <p:cNvSpPr txBox="1">
            <a:spLocks noGrp="1"/>
          </p:cNvSpPr>
          <p:nvPr>
            <p:ph type="body" idx="1"/>
          </p:nvPr>
        </p:nvSpPr>
        <p:spPr>
          <a:xfrm rot="5400000">
            <a:off x="7837489" y="-2510273"/>
            <a:ext cx="8702676" cy="2102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1" name="Google Shape;831;p258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58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58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657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59"/>
          <p:cNvSpPr txBox="1">
            <a:spLocks noGrp="1"/>
          </p:cNvSpPr>
          <p:nvPr>
            <p:ph type="title"/>
          </p:nvPr>
        </p:nvSpPr>
        <p:spPr>
          <a:xfrm rot="5400000">
            <a:off x="14261638" y="3913873"/>
            <a:ext cx="11623676" cy="525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59"/>
          <p:cNvSpPr txBox="1">
            <a:spLocks noGrp="1"/>
          </p:cNvSpPr>
          <p:nvPr>
            <p:ph type="body" idx="1"/>
          </p:nvPr>
        </p:nvSpPr>
        <p:spPr>
          <a:xfrm rot="5400000">
            <a:off x="3596415" y="-1190198"/>
            <a:ext cx="11623676" cy="1546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259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59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259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33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3"/>
          <p:cNvSpPr txBox="1">
            <a:spLocks noGrp="1"/>
          </p:cNvSpPr>
          <p:nvPr>
            <p:ph type="title"/>
          </p:nvPr>
        </p:nvSpPr>
        <p:spPr>
          <a:xfrm>
            <a:off x="1218886" y="546100"/>
            <a:ext cx="8020079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3"/>
          <p:cNvSpPr txBox="1">
            <a:spLocks noGrp="1"/>
          </p:cNvSpPr>
          <p:nvPr>
            <p:ph type="body" idx="1"/>
          </p:nvPr>
        </p:nvSpPr>
        <p:spPr>
          <a:xfrm>
            <a:off x="9530984" y="546135"/>
            <a:ext cx="13627784" cy="1170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711065" algn="l">
              <a:spcBef>
                <a:spcPts val="1519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600"/>
            </a:lvl1pPr>
            <a:lvl2pPr marL="914226" lvl="1" indent="-660275" algn="l">
              <a:spcBef>
                <a:spcPts val="1359"/>
              </a:spcBef>
              <a:spcAft>
                <a:spcPts val="0"/>
              </a:spcAft>
              <a:buClr>
                <a:schemeClr val="dk1"/>
              </a:buClr>
              <a:buSzPts val="6800"/>
              <a:buChar char="–"/>
              <a:defRPr sz="6900"/>
            </a:lvl2pPr>
            <a:lvl3pPr marL="1371339" lvl="2" indent="-596787" algn="l">
              <a:spcBef>
                <a:spcPts val="1159"/>
              </a:spcBef>
              <a:spcAft>
                <a:spcPts val="0"/>
              </a:spcAft>
              <a:buClr>
                <a:schemeClr val="dk1"/>
              </a:buClr>
              <a:buSzPts val="5800"/>
              <a:buChar char="•"/>
              <a:defRPr sz="5700"/>
            </a:lvl3pPr>
            <a:lvl4pPr marL="1828453" lvl="3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–"/>
              <a:defRPr sz="4800"/>
            </a:lvl4pPr>
            <a:lvl5pPr marL="2285566" lvl="4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»"/>
              <a:defRPr sz="4800"/>
            </a:lvl5pPr>
            <a:lvl6pPr marL="2742679" lvl="5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6pPr>
            <a:lvl7pPr marL="3199792" lvl="6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7pPr>
            <a:lvl8pPr marL="3656905" lvl="7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8pPr>
            <a:lvl9pPr marL="4114018" lvl="8" indent="-533299" algn="l">
              <a:spcBef>
                <a:spcPts val="959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9pPr>
          </a:lstStyle>
          <a:p>
            <a:endParaRPr/>
          </a:p>
        </p:txBody>
      </p:sp>
      <p:sp>
        <p:nvSpPr>
          <p:cNvPr id="82" name="Google Shape;82;p233"/>
          <p:cNvSpPr txBox="1">
            <a:spLocks noGrp="1"/>
          </p:cNvSpPr>
          <p:nvPr>
            <p:ph type="body" idx="2"/>
          </p:nvPr>
        </p:nvSpPr>
        <p:spPr>
          <a:xfrm>
            <a:off x="1218886" y="2870207"/>
            <a:ext cx="8020079" cy="938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228557" algn="l">
              <a:spcBef>
                <a:spcPts val="681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300"/>
            </a:lvl1pPr>
            <a:lvl2pPr marL="914226" lvl="1" indent="-2285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100"/>
            </a:lvl2pPr>
            <a:lvl3pPr marL="1371339" lvl="2" indent="-228557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453" lvl="3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4pPr>
            <a:lvl5pPr marL="2285566" lvl="4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5pPr>
            <a:lvl6pPr marL="2742679" lvl="5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6pPr>
            <a:lvl7pPr marL="3199792" lvl="6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7pPr>
            <a:lvl8pPr marL="3656905" lvl="7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8pPr>
            <a:lvl9pPr marL="4114018" lvl="8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9pPr>
          </a:lstStyle>
          <a:p>
            <a:endParaRPr/>
          </a:p>
        </p:txBody>
      </p:sp>
      <p:sp>
        <p:nvSpPr>
          <p:cNvPr id="83" name="Google Shape;83;p233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3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3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4"/>
          <p:cNvSpPr txBox="1"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4"/>
          <p:cNvSpPr>
            <a:spLocks noGrp="1"/>
          </p:cNvSpPr>
          <p:nvPr>
            <p:ph type="pic" idx="2"/>
          </p:nvPr>
        </p:nvSpPr>
        <p:spPr>
          <a:xfrm>
            <a:off x="4778190" y="1225550"/>
            <a:ext cx="14626590" cy="82296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34"/>
          <p:cNvSpPr txBox="1">
            <a:spLocks noGrp="1"/>
          </p:cNvSpPr>
          <p:nvPr>
            <p:ph type="body" idx="1"/>
          </p:nvPr>
        </p:nvSpPr>
        <p:spPr>
          <a:xfrm>
            <a:off x="4778190" y="10734676"/>
            <a:ext cx="14626590" cy="160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228557" algn="l">
              <a:spcBef>
                <a:spcPts val="681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300"/>
            </a:lvl1pPr>
            <a:lvl2pPr marL="914226" lvl="1" indent="-2285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100"/>
            </a:lvl2pPr>
            <a:lvl3pPr marL="1371339" lvl="2" indent="-228557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453" lvl="3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4pPr>
            <a:lvl5pPr marL="2285566" lvl="4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5pPr>
            <a:lvl6pPr marL="2742679" lvl="5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6pPr>
            <a:lvl7pPr marL="3199792" lvl="6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7pPr>
            <a:lvl8pPr marL="3656905" lvl="7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8pPr>
            <a:lvl9pPr marL="4114018" lvl="8" indent="-228557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234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4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4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5"/>
          <p:cNvSpPr txBox="1">
            <a:spLocks noGrp="1"/>
          </p:cNvSpPr>
          <p:nvPr>
            <p:ph type="title"/>
          </p:nvPr>
        </p:nvSpPr>
        <p:spPr>
          <a:xfrm>
            <a:off x="1218885" y="549276"/>
            <a:ext cx="21939885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5"/>
          <p:cNvSpPr txBox="1">
            <a:spLocks noGrp="1"/>
          </p:cNvSpPr>
          <p:nvPr>
            <p:ph type="body" idx="1"/>
          </p:nvPr>
        </p:nvSpPr>
        <p:spPr>
          <a:xfrm rot="5400000">
            <a:off x="7662865" y="-3243567"/>
            <a:ext cx="9051926" cy="2193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113" lvl="0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26" lvl="1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39" lvl="2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53" lvl="3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66" lvl="4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79" lvl="5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92" lvl="6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05" lvl="7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018" lvl="8" indent="-342835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5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5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5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3"/>
          <p:cNvSpPr txBox="1">
            <a:spLocks noGrp="1"/>
          </p:cNvSpPr>
          <p:nvPr>
            <p:ph type="title"/>
          </p:nvPr>
        </p:nvSpPr>
        <p:spPr>
          <a:xfrm>
            <a:off x="1218885" y="549276"/>
            <a:ext cx="21939885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00"/>
              <a:buFont typeface="Calibri"/>
              <a:buNone/>
              <a:defRPr sz="10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13"/>
          <p:cNvSpPr txBox="1">
            <a:spLocks noGrp="1"/>
          </p:cNvSpPr>
          <p:nvPr>
            <p:ph type="body" idx="1"/>
          </p:nvPr>
        </p:nvSpPr>
        <p:spPr>
          <a:xfrm>
            <a:off x="1218885" y="3200413"/>
            <a:ext cx="21939885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t" anchorCtr="0">
            <a:norm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60400" algn="l" rtl="0">
              <a:spcBef>
                <a:spcPts val="136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rial"/>
              <a:buChar char="–"/>
              <a:defRPr sz="6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690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rial"/>
              <a:buChar char="•"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13"/>
          <p:cNvSpPr txBox="1">
            <a:spLocks noGrp="1"/>
          </p:cNvSpPr>
          <p:nvPr>
            <p:ph type="dt" idx="10"/>
          </p:nvPr>
        </p:nvSpPr>
        <p:spPr>
          <a:xfrm>
            <a:off x="1218883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13"/>
          <p:cNvSpPr txBox="1">
            <a:spLocks noGrp="1"/>
          </p:cNvSpPr>
          <p:nvPr>
            <p:ph type="ftr" idx="11"/>
          </p:nvPr>
        </p:nvSpPr>
        <p:spPr>
          <a:xfrm>
            <a:off x="8329033" y="12712735"/>
            <a:ext cx="771958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113"/>
          <p:cNvSpPr txBox="1">
            <a:spLocks noGrp="1"/>
          </p:cNvSpPr>
          <p:nvPr>
            <p:ph type="sldNum" idx="12"/>
          </p:nvPr>
        </p:nvSpPr>
        <p:spPr>
          <a:xfrm>
            <a:off x="17470649" y="12712735"/>
            <a:ext cx="568811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35" tIns="108456" rIns="216935" bIns="108456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9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6"/>
          <p:cNvSpPr txBox="1">
            <a:spLocks noGrp="1"/>
          </p:cNvSpPr>
          <p:nvPr>
            <p:ph type="title"/>
          </p:nvPr>
        </p:nvSpPr>
        <p:spPr>
          <a:xfrm>
            <a:off x="1675966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042" tIns="91009" rIns="182042" bIns="91009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Lato"/>
              <a:buNone/>
              <a:defRPr sz="6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1"/>
          </p:nvPr>
        </p:nvSpPr>
        <p:spPr>
          <a:xfrm>
            <a:off x="1675966" y="3651251"/>
            <a:ext cx="21025723" cy="870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042" tIns="91009" rIns="182042" bIns="91009" anchor="t" anchorCtr="0">
            <a:norm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69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69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69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69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69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08" name="Google Shape;108;p116"/>
          <p:cNvSpPr/>
          <p:nvPr/>
        </p:nvSpPr>
        <p:spPr>
          <a:xfrm>
            <a:off x="7791484" y="12512772"/>
            <a:ext cx="8807511" cy="87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92" tIns="90983" rIns="181992" bIns="90983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1EA185"/>
                </a:solidFill>
                <a:latin typeface="Lato Light"/>
                <a:ea typeface="Lato Light"/>
                <a:cs typeface="Lato Light"/>
                <a:sym typeface="Lato Light"/>
              </a:rPr>
              <a:t>www.companyname.com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>
                <a:solidFill>
                  <a:srgbClr val="445469"/>
                </a:solidFill>
                <a:latin typeface="Lato Light"/>
                <a:ea typeface="Lato Light"/>
                <a:cs typeface="Lato Light"/>
                <a:sym typeface="Lato Light"/>
              </a:rPr>
              <a:t>© 2016 Jetfabrik Multipurpose Theme. All Rights Reserved. </a:t>
            </a:r>
            <a:endParaRPr sz="2100">
              <a:solidFill>
                <a:srgbClr val="44546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9" name="Google Shape;109;p116"/>
          <p:cNvSpPr/>
          <p:nvPr/>
        </p:nvSpPr>
        <p:spPr>
          <a:xfrm>
            <a:off x="23019793" y="473386"/>
            <a:ext cx="959009" cy="959012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009" tIns="45518" rIns="91009" bIns="4551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0" name="Google Shape;110;p116"/>
          <p:cNvSpPr txBox="1"/>
          <p:nvPr/>
        </p:nvSpPr>
        <p:spPr>
          <a:xfrm>
            <a:off x="22991274" y="607084"/>
            <a:ext cx="1044994" cy="113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92" tIns="90983" rIns="181992" bIns="90983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3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3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20" descr="SJD_Ba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325585"/>
            <a:ext cx="24377650" cy="41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5583" y="244805"/>
            <a:ext cx="4120623" cy="7800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135" descr="C:\Users\mfortuny\AppData\Local\Microsoft\Windows\Temporary Internet Files\Content.Outlook\D6LSO6GF\logo SJD Institut de Recerc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574" y="268502"/>
            <a:ext cx="4223369" cy="154876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35"/>
          <p:cNvSpPr/>
          <p:nvPr/>
        </p:nvSpPr>
        <p:spPr>
          <a:xfrm>
            <a:off x="0" y="13194704"/>
            <a:ext cx="24377650" cy="521296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292" tIns="91133" rIns="182292" bIns="911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948" r:id="rId5"/>
    <p:sldLayoutId id="214748395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146" descr="C:\Users\mfortuny\AppData\Local\Microsoft\Windows\Temporary Internet Files\Content.Outlook\D6LSO6GF\logo SJD Institut de Recerc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74" y="268543"/>
            <a:ext cx="4223369" cy="1548766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46"/>
          <p:cNvSpPr/>
          <p:nvPr/>
        </p:nvSpPr>
        <p:spPr>
          <a:xfrm>
            <a:off x="0" y="13194704"/>
            <a:ext cx="24377650" cy="521296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2604" tIns="121303" rIns="242604" bIns="1213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:\Users\mfortuny\AppData\Local\Microsoft\Windows\Temporary Internet Files\Content.Outlook\D6LSO6GF\logo SJD Institut de Recerca.jpg"/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4" y="268502"/>
            <a:ext cx="4223369" cy="15487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 userDrawn="1"/>
        </p:nvSpPr>
        <p:spPr>
          <a:xfrm>
            <a:off x="0" y="13194704"/>
            <a:ext cx="24377650" cy="52129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s-ES" sz="2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9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984" r:id="rId6"/>
  </p:sldLayoutIdLst>
  <p:txStyles>
    <p:titleStyle>
      <a:lvl1pPr algn="ctr" defTabSz="1828453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70" indent="-685670" algn="l" defTabSz="1828453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618" indent="-571391" algn="l" defTabSz="18284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566" indent="-457113" algn="l" defTabSz="18284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792" indent="-457113" algn="l" defTabSz="1828453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018" indent="-457113" algn="l" defTabSz="1828453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244" indent="-457113" algn="l" defTabSz="18284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71" indent="-457113" algn="l" defTabSz="18284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97" indent="-457113" algn="l" defTabSz="18284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923" indent="-457113" algn="l" defTabSz="18284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26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53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79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05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131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58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84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810" algn="l" defTabSz="182845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9577EBBA-3741-824D-AD56-E48462A5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3"/>
            <a:ext cx="21025723" cy="2651126"/>
          </a:xfrm>
          <a:prstGeom prst="rect">
            <a:avLst/>
          </a:prstGeom>
        </p:spPr>
        <p:txBody>
          <a:bodyPr vert="horz" lIns="91423" tIns="45710" rIns="91423" bIns="4571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40EB334-3610-F142-B737-A7A84F147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23" tIns="45710" rIns="91423" bIns="4571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0EBEF7-0F2D-A64A-A3D6-22502983E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3"/>
            <a:ext cx="5484971" cy="730250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3DCAD-5FE1-BB47-B9A9-D04E44FF0F75}" type="datetimeFigureOut">
              <a:rPr lang="es-ES" smtClean="0"/>
              <a:t>05/09/2022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2514B04-00AA-6443-AE02-BAAC5E463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3"/>
            <a:ext cx="8227457" cy="730250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CFBA69-9B02-F24D-853F-261BFD98D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3"/>
            <a:ext cx="5484971" cy="730250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20EE-A977-AB4A-A418-570F9A9E4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46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1827995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99" indent="-456999" algn="l" defTabSz="182799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997" indent="-456999" algn="l" defTabSz="1827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994" indent="-456999" algn="l" defTabSz="1827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992" indent="-456999" algn="l" defTabSz="1827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2990" indent="-456999" algn="l" defTabSz="1827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6988" indent="-456999" algn="l" defTabSz="1827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0985" indent="-456999" algn="l" defTabSz="1827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4983" indent="-456999" algn="l" defTabSz="1827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68981" indent="-456999" algn="l" defTabSz="1827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98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995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993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991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989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3986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7984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1982" algn="l" defTabSz="182799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:\Users\mfortuny\AppData\Local\Microsoft\Windows\Temporary Internet Files\Content.Outlook\D6LSO6GF\logo SJD Institut de Recerca.jpg"/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4" y="268502"/>
            <a:ext cx="4223369" cy="15487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 userDrawn="1"/>
        </p:nvSpPr>
        <p:spPr>
          <a:xfrm>
            <a:off x="0" y="13194704"/>
            <a:ext cx="24377650" cy="52129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algn="ctr" defTabSz="2176729">
              <a:buClrTx/>
              <a:buFontTx/>
              <a:buNone/>
            </a:pPr>
            <a:endParaRPr lang="es-ES" sz="430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4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</p:sldLayoutIdLst>
  <p:txStyles>
    <p:titleStyle>
      <a:lvl1pPr algn="ctr" defTabSz="2176729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273" indent="-816273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592" indent="-680228" algn="l" defTabSz="2176729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0912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276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7641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005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4370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2735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1099" indent="-544182" algn="l" defTabSz="217672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65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729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094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458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823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0188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552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917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48"/>
          <p:cNvSpPr txBox="1"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7" name="Google Shape;767;p148"/>
          <p:cNvSpPr txBox="1"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normAutofit/>
          </a:bodyPr>
          <a:lstStyle>
            <a:lvl1pPr marL="457200" marR="0" lvl="0" indent="-546100" algn="l" rtl="0">
              <a:lnSpc>
                <a:spcPct val="90000"/>
              </a:lnSpc>
              <a:spcBef>
                <a:spcPts val="1786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89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8" name="Google Shape;768;p148"/>
          <p:cNvSpPr txBox="1">
            <a:spLocks noGrp="1"/>
          </p:cNvSpPr>
          <p:nvPr>
            <p:ph type="dt" idx="10"/>
          </p:nvPr>
        </p:nvSpPr>
        <p:spPr>
          <a:xfrm>
            <a:off x="1675964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148"/>
          <p:cNvSpPr txBox="1">
            <a:spLocks noGrp="1"/>
          </p:cNvSpPr>
          <p:nvPr>
            <p:ph type="ftr" idx="11"/>
          </p:nvPr>
        </p:nvSpPr>
        <p:spPr>
          <a:xfrm>
            <a:off x="8075098" y="12712739"/>
            <a:ext cx="82274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148"/>
          <p:cNvSpPr txBox="1">
            <a:spLocks noGrp="1"/>
          </p:cNvSpPr>
          <p:nvPr>
            <p:ph type="sldNum" idx="12"/>
          </p:nvPr>
        </p:nvSpPr>
        <p:spPr>
          <a:xfrm>
            <a:off x="17216715" y="12712739"/>
            <a:ext cx="548497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14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6.pn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2.jpg"/><Relationship Id="rId26" Type="http://schemas.openxmlformats.org/officeDocument/2006/relationships/image" Target="../media/image30.png"/><Relationship Id="rId3" Type="http://schemas.openxmlformats.org/officeDocument/2006/relationships/image" Target="../media/image8.png"/><Relationship Id="rId21" Type="http://schemas.openxmlformats.org/officeDocument/2006/relationships/image" Target="../media/image25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6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24" Type="http://schemas.openxmlformats.org/officeDocument/2006/relationships/image" Target="../media/image28.jp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2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30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13.jpg"/><Relationship Id="rId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22.jp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4789" r="7888" b="9566"/>
          <a:stretch/>
        </p:blipFill>
        <p:spPr>
          <a:xfrm>
            <a:off x="355729" y="1787"/>
            <a:ext cx="22795950" cy="13550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0304" y="340871"/>
            <a:ext cx="8015078" cy="1924218"/>
          </a:xfrm>
          <a:prstGeom prst="rect">
            <a:avLst/>
          </a:prstGeom>
          <a:solidFill>
            <a:schemeClr val="accent2"/>
          </a:solidFill>
        </p:spPr>
        <p:txBody>
          <a:bodyPr wrap="square" lIns="91423" tIns="45710" rIns="91423" bIns="45710" rtlCol="0">
            <a:spAutoFit/>
          </a:bodyPr>
          <a:lstStyle/>
          <a:p>
            <a:pPr defTabSz="1827995">
              <a:buClrTx/>
              <a:defRPr/>
            </a:pPr>
            <a:r>
              <a:rPr lang="en-US" sz="2900" i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The Hospital Sant Joan de </a:t>
            </a:r>
            <a:r>
              <a:rPr lang="en-US" sz="2900" i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Déu</a:t>
            </a:r>
            <a:r>
              <a:rPr lang="en-US" sz="2900" i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is  one of the leading </a:t>
            </a:r>
            <a:r>
              <a:rPr lang="en-US" sz="2900" i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paeditric</a:t>
            </a:r>
            <a:r>
              <a:rPr lang="en-US" sz="2900" i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Hospitals in Spain and Europe. It is home of the Institute of </a:t>
            </a:r>
            <a:r>
              <a:rPr lang="en-US" sz="2900" i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Paediatric</a:t>
            </a:r>
            <a:r>
              <a:rPr lang="en-US" sz="2900" i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Rare Diseases (IPER) and participates in 9 European Reference Networks. </a:t>
            </a:r>
          </a:p>
        </p:txBody>
      </p:sp>
      <p:pic>
        <p:nvPicPr>
          <p:cNvPr id="8" name="Picture 8" descr="Macintosh HD:Users:Roser:Desktop:SJD_log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63" y="364595"/>
            <a:ext cx="3961368" cy="208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32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01" y="535292"/>
            <a:ext cx="3147170" cy="894924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895604C-7024-A34A-B2CE-131EEF9F4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29" y="10633682"/>
            <a:ext cx="16428627" cy="290600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1428D0E-7B44-7B46-8710-8F2636E0590A}"/>
              </a:ext>
            </a:extLst>
          </p:cNvPr>
          <p:cNvSpPr/>
          <p:nvPr/>
        </p:nvSpPr>
        <p:spPr>
          <a:xfrm>
            <a:off x="4990832" y="5092726"/>
            <a:ext cx="17253775" cy="2262138"/>
          </a:xfrm>
          <a:prstGeom prst="rect">
            <a:avLst/>
          </a:prstGeom>
        </p:spPr>
        <p:txBody>
          <a:bodyPr wrap="square" lIns="91423" tIns="45710" rIns="91423" bIns="45710">
            <a:spAutoFit/>
          </a:bodyPr>
          <a:lstStyle/>
          <a:p>
            <a:pPr algn="ctr"/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Applying</a:t>
            </a:r>
            <a:r>
              <a:rPr lang="es-ES" sz="55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soft</a:t>
            </a:r>
            <a:r>
              <a:rPr lang="es-ES" sz="5500" b="1" dirty="0">
                <a:solidFill>
                  <a:srgbClr val="FFFF00"/>
                </a:solidFill>
                <a:latin typeface="Calibri" panose="020F0502020204030204" pitchFamily="34" charset="0"/>
              </a:rPr>
              <a:t> X-</a:t>
            </a:r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ray</a:t>
            </a:r>
            <a:r>
              <a:rPr lang="es-ES" sz="55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tomography</a:t>
            </a:r>
            <a:r>
              <a:rPr lang="es-ES" sz="5500" b="1" dirty="0">
                <a:solidFill>
                  <a:srgbClr val="FFFF00"/>
                </a:solidFill>
                <a:latin typeface="Calibri" panose="020F0502020204030204" pitchFamily="34" charset="0"/>
              </a:rPr>
              <a:t> to </a:t>
            </a:r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support</a:t>
            </a:r>
            <a:r>
              <a:rPr lang="es-ES" sz="55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therapeutic</a:t>
            </a:r>
            <a:r>
              <a:rPr lang="es-ES" sz="55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development</a:t>
            </a:r>
            <a:r>
              <a:rPr lang="es-ES" sz="55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for</a:t>
            </a:r>
            <a:r>
              <a:rPr lang="es-ES" sz="5500" b="1" dirty="0">
                <a:solidFill>
                  <a:srgbClr val="FFFF00"/>
                </a:solidFill>
                <a:latin typeface="Calibri" panose="020F0502020204030204" pitchFamily="34" charset="0"/>
              </a:rPr>
              <a:t> Muscular </a:t>
            </a:r>
            <a:r>
              <a:rPr lang="es-ES" sz="55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Dystrophies</a:t>
            </a:r>
            <a:endParaRPr lang="es-ES" sz="55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s-ES" sz="3100" b="1" dirty="0">
                <a:solidFill>
                  <a:srgbClr val="FFFF00"/>
                </a:solidFill>
              </a:rPr>
              <a:t>AUSE Meeting, 8th </a:t>
            </a:r>
            <a:r>
              <a:rPr lang="es-ES" sz="3100" b="1" dirty="0" err="1">
                <a:solidFill>
                  <a:srgbClr val="FFFF00"/>
                </a:solidFill>
              </a:rPr>
              <a:t>September</a:t>
            </a:r>
            <a:r>
              <a:rPr lang="es-ES" sz="3100" b="1" dirty="0">
                <a:solidFill>
                  <a:srgbClr val="FFFF00"/>
                </a:solidFill>
              </a:rPr>
              <a:t> 2022</a:t>
            </a:r>
          </a:p>
        </p:txBody>
      </p:sp>
      <p:sp>
        <p:nvSpPr>
          <p:cNvPr id="10" name="Google Shape;1058;p1">
            <a:extLst>
              <a:ext uri="{FF2B5EF4-FFF2-40B4-BE49-F238E27FC236}">
                <a16:creationId xmlns:a16="http://schemas.microsoft.com/office/drawing/2014/main" xmlns="" id="{BC317A3F-6B0B-2A4A-A168-30DC8EDF9EA6}"/>
              </a:ext>
            </a:extLst>
          </p:cNvPr>
          <p:cNvSpPr txBox="1"/>
          <p:nvPr/>
        </p:nvSpPr>
        <p:spPr>
          <a:xfrm>
            <a:off x="9697122" y="7537164"/>
            <a:ext cx="8270416" cy="250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Cecilia </a:t>
            </a:r>
            <a:r>
              <a:rPr lang="es-ES" sz="4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Jimenez-Mallebrera</a:t>
            </a:r>
            <a:endParaRPr lang="es-ES" sz="40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endParaRPr sz="11700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0180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3149019" y="2600348"/>
            <a:ext cx="7704742" cy="9874276"/>
            <a:chOff x="228358" y="1035441"/>
            <a:chExt cx="4163565" cy="545848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3541" y="3722603"/>
              <a:ext cx="3975678" cy="713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224" y="4436408"/>
              <a:ext cx="3744416" cy="804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541" y="5373216"/>
              <a:ext cx="4148382" cy="1120714"/>
            </a:xfrm>
            <a:prstGeom prst="rect">
              <a:avLst/>
            </a:prstGeom>
            <a:ln>
              <a:solidFill>
                <a:srgbClr val="0033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520" y="1035441"/>
              <a:ext cx="3920269" cy="14740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58" y="2539475"/>
              <a:ext cx="3966592" cy="1183128"/>
            </a:xfrm>
            <a:prstGeom prst="rect">
              <a:avLst/>
            </a:prstGeom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49749" y="1399828"/>
            <a:ext cx="9178884" cy="1058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2188826" y="12174748"/>
            <a:ext cx="1828801" cy="18288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pPr defTabSz="1828453">
              <a:buClrTx/>
            </a:pPr>
            <a:r>
              <a:rPr lang="es-ES" sz="2900" i="1" kern="1200" dirty="0" err="1">
                <a:solidFill>
                  <a:srgbClr val="FFFFFF">
                    <a:lumMod val="50000"/>
                  </a:srgbClr>
                </a:solidFill>
                <a:ea typeface="+mn-ea"/>
                <a:cs typeface="+mn-cs"/>
              </a:rPr>
              <a:t>Allamand</a:t>
            </a:r>
            <a:r>
              <a:rPr lang="es-ES" sz="2900" i="1" kern="1200" dirty="0">
                <a:solidFill>
                  <a:srgbClr val="FFFFFF">
                    <a:lumMod val="50000"/>
                  </a:srgbClr>
                </a:solidFill>
                <a:ea typeface="+mn-ea"/>
                <a:cs typeface="+mn-cs"/>
              </a:rPr>
              <a:t> V. </a:t>
            </a:r>
            <a:r>
              <a:rPr lang="es-ES" sz="2900" i="1" kern="1200" dirty="0" err="1">
                <a:solidFill>
                  <a:srgbClr val="FFFFFF">
                    <a:lumMod val="50000"/>
                  </a:srgbClr>
                </a:solidFill>
                <a:ea typeface="+mn-ea"/>
                <a:cs typeface="+mn-cs"/>
              </a:rPr>
              <a:t>Skelet</a:t>
            </a:r>
            <a:r>
              <a:rPr lang="es-ES" sz="2900" i="1" kern="1200" dirty="0">
                <a:solidFill>
                  <a:srgbClr val="FFFFFF">
                    <a:lumMod val="50000"/>
                  </a:srgbClr>
                </a:solidFill>
                <a:ea typeface="+mn-ea"/>
                <a:cs typeface="+mn-cs"/>
              </a:rPr>
              <a:t> </a:t>
            </a:r>
            <a:r>
              <a:rPr lang="es-ES" sz="2900" i="1" kern="1200" dirty="0" err="1">
                <a:solidFill>
                  <a:srgbClr val="FFFFFF">
                    <a:lumMod val="50000"/>
                  </a:srgbClr>
                </a:solidFill>
                <a:ea typeface="+mn-ea"/>
                <a:cs typeface="+mn-cs"/>
              </a:rPr>
              <a:t>Muscle</a:t>
            </a:r>
            <a:r>
              <a:rPr lang="es-ES" sz="2900" i="1" kern="1200" dirty="0">
                <a:solidFill>
                  <a:srgbClr val="FFFFFF">
                    <a:lumMod val="50000"/>
                  </a:srgbClr>
                </a:solidFill>
                <a:ea typeface="+mn-ea"/>
                <a:cs typeface="+mn-cs"/>
              </a:rPr>
              <a:t>. 2012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9718540" y="429631"/>
            <a:ext cx="11217121" cy="780098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828453">
              <a:buClrTx/>
            </a:pPr>
            <a:r>
              <a:rPr lang="es-ES" sz="4800" b="1" dirty="0" err="1">
                <a:solidFill>
                  <a:srgbClr val="DC291E"/>
                </a:solidFill>
                <a:latin typeface="Arial"/>
              </a:rPr>
              <a:t>Collagen</a:t>
            </a:r>
            <a:r>
              <a:rPr lang="es-ES" sz="4800" b="1" dirty="0">
                <a:solidFill>
                  <a:srgbClr val="DC291E"/>
                </a:solidFill>
                <a:latin typeface="Arial"/>
              </a:rPr>
              <a:t> VI</a:t>
            </a:r>
            <a:endParaRPr lang="ca-ES" sz="4800" b="1" dirty="0">
              <a:solidFill>
                <a:srgbClr val="DC291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32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external file that holds a picture, illustration, etc.&#10;Object name is 2044-5040-1-30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17" y="3068489"/>
            <a:ext cx="11430001" cy="998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1324729" y="11221888"/>
            <a:ext cx="1828801" cy="18288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r>
              <a:rPr lang="es-ES" sz="2900" i="1" dirty="0" err="1">
                <a:solidFill>
                  <a:schemeClr val="accent6"/>
                </a:solidFill>
              </a:rPr>
              <a:t>Allamand</a:t>
            </a:r>
            <a:r>
              <a:rPr lang="es-ES" sz="2900" i="1" dirty="0">
                <a:solidFill>
                  <a:schemeClr val="accent6"/>
                </a:solidFill>
              </a:rPr>
              <a:t> V. </a:t>
            </a:r>
            <a:r>
              <a:rPr lang="es-ES" sz="2900" i="1" dirty="0" err="1">
                <a:solidFill>
                  <a:schemeClr val="accent6"/>
                </a:solidFill>
              </a:rPr>
              <a:t>Skelet</a:t>
            </a:r>
            <a:r>
              <a:rPr lang="es-ES" sz="2900" i="1" dirty="0">
                <a:solidFill>
                  <a:schemeClr val="accent6"/>
                </a:solidFill>
              </a:rPr>
              <a:t> </a:t>
            </a:r>
            <a:r>
              <a:rPr lang="es-ES" sz="2900" i="1" dirty="0" err="1">
                <a:solidFill>
                  <a:schemeClr val="accent6"/>
                </a:solidFill>
              </a:rPr>
              <a:t>Muscle</a:t>
            </a:r>
            <a:r>
              <a:rPr lang="es-ES" sz="2900" i="1" dirty="0">
                <a:solidFill>
                  <a:schemeClr val="accent6"/>
                </a:solidFill>
              </a:rPr>
              <a:t>. 2012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252210" y="2070723"/>
            <a:ext cx="12392998" cy="780098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800" b="1" dirty="0" err="1"/>
              <a:t>Pathogenic</a:t>
            </a:r>
            <a:r>
              <a:rPr lang="es-ES" sz="4800" b="1" dirty="0"/>
              <a:t> </a:t>
            </a:r>
            <a:r>
              <a:rPr lang="es-ES" sz="4800" b="1" dirty="0" err="1"/>
              <a:t>variants</a:t>
            </a:r>
            <a:r>
              <a:rPr lang="es-ES" sz="4800" b="1" dirty="0"/>
              <a:t> in </a:t>
            </a:r>
            <a:r>
              <a:rPr lang="es-ES" sz="4800" b="1" dirty="0" err="1"/>
              <a:t>Collagen</a:t>
            </a:r>
            <a:r>
              <a:rPr lang="es-ES" sz="4800" b="1" dirty="0"/>
              <a:t> VI genes</a:t>
            </a:r>
            <a:endParaRPr lang="ca-ES" sz="4800" b="1" dirty="0"/>
          </a:p>
        </p:txBody>
      </p:sp>
    </p:spTree>
    <p:extLst>
      <p:ext uri="{BB962C8B-B14F-4D97-AF65-F5344CB8AC3E}">
        <p14:creationId xmlns:p14="http://schemas.microsoft.com/office/powerpoint/2010/main" val="1893077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20918" r="33688" b="44103"/>
          <a:stretch/>
        </p:blipFill>
        <p:spPr bwMode="auto">
          <a:xfrm>
            <a:off x="3044827" y="2393507"/>
            <a:ext cx="12851919" cy="479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855" y="5983018"/>
            <a:ext cx="3888432" cy="360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672" y="9882336"/>
            <a:ext cx="46085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3382810" y="7722096"/>
            <a:ext cx="10801197" cy="3600400"/>
            <a:chOff x="379178" y="3111446"/>
            <a:chExt cx="6602333" cy="2138481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78" y="3111447"/>
              <a:ext cx="3210931" cy="2138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941" y="3111446"/>
              <a:ext cx="3421570" cy="2138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0" name="9 Conector curvado"/>
          <p:cNvCxnSpPr>
            <a:endCxn id="6146" idx="3"/>
          </p:cNvCxnSpPr>
          <p:nvPr/>
        </p:nvCxnSpPr>
        <p:spPr>
          <a:xfrm rot="16200000" flipH="1">
            <a:off x="12583174" y="1476619"/>
            <a:ext cx="3866138" cy="2761006"/>
          </a:xfrm>
          <a:prstGeom prst="curvedConnector4">
            <a:avLst>
              <a:gd name="adj1" fmla="val -11826"/>
              <a:gd name="adj2" fmla="val 17291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Explosión 1"/>
          <p:cNvSpPr/>
          <p:nvPr/>
        </p:nvSpPr>
        <p:spPr>
          <a:xfrm>
            <a:off x="9939161" y="260560"/>
            <a:ext cx="3888432" cy="288032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r>
              <a:rPr lang="es-ES" sz="2900" b="1" dirty="0" err="1"/>
              <a:t>April</a:t>
            </a:r>
            <a:r>
              <a:rPr lang="es-ES" sz="2900" b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19935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3775430" y="1760529"/>
            <a:ext cx="16993888" cy="1661973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pPr algn="ctr" defTabSz="1828453">
              <a:buClrTx/>
            </a:pPr>
            <a:r>
              <a:rPr lang="es-ES" sz="4000" b="1" kern="1200" dirty="0">
                <a:ea typeface="+mn-ea"/>
                <a:cs typeface="+mn-cs"/>
              </a:rPr>
              <a:t>CRISPR</a:t>
            </a:r>
            <a:r>
              <a:rPr lang="es-ES" sz="3100" kern="1200" dirty="0">
                <a:ea typeface="+mn-ea"/>
                <a:cs typeface="+mn-cs"/>
              </a:rPr>
              <a:t>: </a:t>
            </a:r>
            <a:r>
              <a:rPr lang="es-ES" sz="3100" i="1" kern="1200" dirty="0" err="1">
                <a:ea typeface="+mn-ea"/>
                <a:cs typeface="+mn-cs"/>
              </a:rPr>
              <a:t>Clustered</a:t>
            </a:r>
            <a:r>
              <a:rPr lang="es-ES" sz="3100" i="1" kern="1200" dirty="0">
                <a:ea typeface="+mn-ea"/>
                <a:cs typeface="+mn-cs"/>
              </a:rPr>
              <a:t> </a:t>
            </a:r>
            <a:r>
              <a:rPr lang="es-ES" sz="3100" i="1" kern="1200" dirty="0" err="1">
                <a:ea typeface="+mn-ea"/>
                <a:cs typeface="+mn-cs"/>
              </a:rPr>
              <a:t>Regularly</a:t>
            </a:r>
            <a:r>
              <a:rPr lang="es-ES" sz="3100" i="1" kern="1200" dirty="0">
                <a:ea typeface="+mn-ea"/>
                <a:cs typeface="+mn-cs"/>
              </a:rPr>
              <a:t> </a:t>
            </a:r>
            <a:r>
              <a:rPr lang="es-ES" sz="3100" i="1" kern="1200" dirty="0" err="1">
                <a:ea typeface="+mn-ea"/>
                <a:cs typeface="+mn-cs"/>
              </a:rPr>
              <a:t>Interspaced</a:t>
            </a:r>
            <a:r>
              <a:rPr lang="es-ES" sz="3100" i="1" kern="1200" dirty="0">
                <a:ea typeface="+mn-ea"/>
                <a:cs typeface="+mn-cs"/>
              </a:rPr>
              <a:t> Short </a:t>
            </a:r>
            <a:r>
              <a:rPr lang="es-ES" sz="3100" i="1" kern="1200" dirty="0" err="1">
                <a:ea typeface="+mn-ea"/>
                <a:cs typeface="+mn-cs"/>
              </a:rPr>
              <a:t>Palindromic</a:t>
            </a:r>
            <a:r>
              <a:rPr lang="es-ES" sz="3100" i="1" kern="1200" dirty="0">
                <a:ea typeface="+mn-ea"/>
                <a:cs typeface="+mn-cs"/>
              </a:rPr>
              <a:t> </a:t>
            </a:r>
            <a:r>
              <a:rPr lang="es-ES" sz="3100" i="1" kern="1200" dirty="0" err="1">
                <a:ea typeface="+mn-ea"/>
                <a:cs typeface="+mn-cs"/>
              </a:rPr>
              <a:t>Repeats</a:t>
            </a:r>
            <a:r>
              <a:rPr lang="es-ES" sz="3100" kern="1200" dirty="0">
                <a:ea typeface="+mn-ea"/>
                <a:cs typeface="+mn-cs"/>
              </a:rPr>
              <a:t>, </a:t>
            </a:r>
          </a:p>
          <a:p>
            <a:pPr algn="ctr" defTabSz="1828453">
              <a:buClrTx/>
            </a:pPr>
            <a:r>
              <a:rPr lang="es-ES" sz="3100" kern="1200" dirty="0">
                <a:ea typeface="+mn-ea"/>
                <a:cs typeface="+mn-cs"/>
              </a:rPr>
              <a:t>o Repeticiones </a:t>
            </a:r>
            <a:r>
              <a:rPr lang="es-ES" sz="3100" kern="1200" dirty="0" err="1">
                <a:ea typeface="+mn-ea"/>
                <a:cs typeface="+mn-cs"/>
              </a:rPr>
              <a:t>Palindrómicas</a:t>
            </a:r>
            <a:r>
              <a:rPr lang="es-ES" sz="3100" kern="1200" dirty="0">
                <a:ea typeface="+mn-ea"/>
                <a:cs typeface="+mn-cs"/>
              </a:rPr>
              <a:t> Cortas Agrupadas y Regularmente Espaciadas.</a:t>
            </a:r>
          </a:p>
          <a:p>
            <a:pPr algn="ctr" defTabSz="1828453">
              <a:buClrTx/>
            </a:pPr>
            <a:endParaRPr lang="es-ES" sz="3100" kern="1200" dirty="0">
              <a:ea typeface="+mn-ea"/>
              <a:cs typeface="+mn-cs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779" y="4121699"/>
            <a:ext cx="7981156" cy="708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3775433" y="4637030"/>
            <a:ext cx="7197885" cy="6191484"/>
            <a:chOff x="539552" y="1931015"/>
            <a:chExt cx="3598943" cy="3095742"/>
          </a:xfrm>
        </p:grpSpPr>
        <p:grpSp>
          <p:nvGrpSpPr>
            <p:cNvPr id="29" name="28 Grupo"/>
            <p:cNvGrpSpPr/>
            <p:nvPr/>
          </p:nvGrpSpPr>
          <p:grpSpPr>
            <a:xfrm>
              <a:off x="539552" y="1931015"/>
              <a:ext cx="3598943" cy="3095742"/>
              <a:chOff x="539552" y="1931015"/>
              <a:chExt cx="3598943" cy="3095742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801" y="1931015"/>
                <a:ext cx="3424694" cy="2995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31 Rectángulo"/>
              <p:cNvSpPr/>
              <p:nvPr/>
            </p:nvSpPr>
            <p:spPr>
              <a:xfrm>
                <a:off x="539552" y="4293096"/>
                <a:ext cx="1584176" cy="7336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453">
                  <a:buClrTx/>
                </a:pPr>
                <a:endParaRPr lang="es-ES" sz="360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0" name="29 CuadroTexto"/>
            <p:cNvSpPr txBox="1"/>
            <p:nvPr/>
          </p:nvSpPr>
          <p:spPr>
            <a:xfrm>
              <a:off x="1255626" y="2008653"/>
              <a:ext cx="1900521" cy="26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453">
                <a:buClrTx/>
              </a:pPr>
              <a:r>
                <a:rPr lang="es-ES" sz="2900" b="1" kern="1200" dirty="0">
                  <a:ea typeface="+mn-ea"/>
                  <a:cs typeface="+mn-cs"/>
                </a:rPr>
                <a:t>:</a:t>
              </a:r>
              <a:r>
                <a:rPr lang="es-ES" sz="2900" b="1" kern="1200" dirty="0" err="1">
                  <a:ea typeface="+mn-ea"/>
                  <a:cs typeface="+mn-cs"/>
                </a:rPr>
                <a:t>Ribonucleoproteína</a:t>
              </a:r>
              <a:endParaRPr lang="es-ES" sz="2900" b="1" kern="1200" dirty="0"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97" y="9864459"/>
            <a:ext cx="3271407" cy="327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154A7008-B500-8B4B-947F-CD32645EEB58}"/>
              </a:ext>
            </a:extLst>
          </p:cNvPr>
          <p:cNvSpPr txBox="1"/>
          <p:nvPr/>
        </p:nvSpPr>
        <p:spPr>
          <a:xfrm>
            <a:off x="7696539" y="11353404"/>
            <a:ext cx="9151638" cy="1754306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1827995">
              <a:buClrTx/>
            </a:pP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It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is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estimated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that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10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double-strand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breaks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are </a:t>
            </a:r>
          </a:p>
          <a:p>
            <a:pPr defTabSz="1827995">
              <a:buClrTx/>
            </a:pP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formed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each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time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mammalian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genome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defTabSz="1827995">
              <a:buClrTx/>
            </a:pP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is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replicated</a:t>
            </a:r>
            <a:r>
              <a:rPr lang="es-E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B73AA076-7E59-8645-AC0B-12943D9E9E4E}"/>
              </a:ext>
            </a:extLst>
          </p:cNvPr>
          <p:cNvSpPr txBox="1"/>
          <p:nvPr/>
        </p:nvSpPr>
        <p:spPr>
          <a:xfrm>
            <a:off x="19092211" y="3503613"/>
            <a:ext cx="6254600" cy="1431141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pPr defTabSz="1827995">
              <a:buClrTx/>
            </a:pP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Soon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after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DNA </a:t>
            </a: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replication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defTabSz="1827995">
              <a:buClrTx/>
            </a:pP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when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sister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chromatids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are</a:t>
            </a:r>
          </a:p>
          <a:p>
            <a:pPr defTabSz="1827995">
              <a:buClrTx/>
            </a:pP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available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xmlns="" id="{30B8B44E-70DA-8F46-B2F0-05494ABFB7D6}"/>
              </a:ext>
            </a:extLst>
          </p:cNvPr>
          <p:cNvSpPr/>
          <p:nvPr/>
        </p:nvSpPr>
        <p:spPr>
          <a:xfrm>
            <a:off x="17112121" y="3378584"/>
            <a:ext cx="1538149" cy="11907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1827995">
              <a:buClrTx/>
            </a:pPr>
            <a:r>
              <a:rPr lang="es-ES" sz="3100" kern="1200" dirty="0">
                <a:solidFill>
                  <a:prstClr val="white"/>
                </a:solidFill>
                <a:latin typeface="Calibri" panose="020F0502020204030204"/>
              </a:rPr>
              <a:t>S and G2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xmlns="" id="{CFC68E07-85E3-DA42-A0A4-ACBCC4D8559A}"/>
              </a:ext>
            </a:extLst>
          </p:cNvPr>
          <p:cNvSpPr/>
          <p:nvPr/>
        </p:nvSpPr>
        <p:spPr>
          <a:xfrm>
            <a:off x="13113828" y="3503612"/>
            <a:ext cx="1033973" cy="9406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1827995">
              <a:buClrTx/>
            </a:pPr>
            <a:r>
              <a:rPr lang="es-ES" sz="3600" kern="1200" dirty="0">
                <a:solidFill>
                  <a:prstClr val="white"/>
                </a:solidFill>
                <a:latin typeface="Calibri" panose="020F0502020204030204"/>
              </a:rPr>
              <a:t>G1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xmlns="" id="{1C731566-8CFB-3643-865E-A1233504875F}"/>
              </a:ext>
            </a:extLst>
          </p:cNvPr>
          <p:cNvSpPr txBox="1"/>
          <p:nvPr/>
        </p:nvSpPr>
        <p:spPr>
          <a:xfrm rot="1661438">
            <a:off x="9256854" y="3647404"/>
            <a:ext cx="3351076" cy="984865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1827995">
              <a:buClrTx/>
            </a:pP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Cells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are </a:t>
            </a: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growing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but</a:t>
            </a:r>
            <a:endParaRPr lang="es-ES" sz="2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Not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2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ready</a:t>
            </a:r>
            <a:r>
              <a:rPr lang="es-ES" sz="2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 divide</a:t>
            </a:r>
          </a:p>
        </p:txBody>
      </p:sp>
    </p:spTree>
    <p:extLst>
      <p:ext uri="{BB962C8B-B14F-4D97-AF65-F5344CB8AC3E}">
        <p14:creationId xmlns:p14="http://schemas.microsoft.com/office/powerpoint/2010/main" val="1894347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EA5AF61-308D-7141-AD14-3147E67B3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768" y="2335631"/>
            <a:ext cx="19148692" cy="10874222"/>
          </a:xfrm>
          <a:prstGeom prst="rect">
            <a:avLst/>
          </a:prstGeom>
        </p:spPr>
      </p:pic>
      <p:pic>
        <p:nvPicPr>
          <p:cNvPr id="15" name="Imagen 1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xmlns="" id="{8DF350D8-DF72-0044-9395-CF7C4A253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5565" y="1094778"/>
            <a:ext cx="7889102" cy="168052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8220C484-B3A5-574D-83CF-8EBC6E4B6BA3}"/>
              </a:ext>
            </a:extLst>
          </p:cNvPr>
          <p:cNvSpPr txBox="1"/>
          <p:nvPr/>
        </p:nvSpPr>
        <p:spPr>
          <a:xfrm>
            <a:off x="5705523" y="483328"/>
            <a:ext cx="11921819" cy="569366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914226">
              <a:defRPr/>
            </a:pPr>
            <a:r>
              <a:rPr lang="es-ES" sz="3100" b="1" dirty="0">
                <a:solidFill>
                  <a:srgbClr val="FF2F92"/>
                </a:solidFill>
              </a:rPr>
              <a:t>ESTUDIOS DE EFICACIA EN FIBROBLASTOS DE PACIENTES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áfico, Gráfico circular&#10;&#10;Descripción generada automáticamente">
            <a:extLst>
              <a:ext uri="{FF2B5EF4-FFF2-40B4-BE49-F238E27FC236}">
                <a16:creationId xmlns:a16="http://schemas.microsoft.com/office/drawing/2014/main" xmlns="" id="{B7B296B8-E61A-2140-9A94-98A1107E0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65"/>
          <a:stretch/>
        </p:blipFill>
        <p:spPr>
          <a:xfrm>
            <a:off x="1595762" y="867162"/>
            <a:ext cx="17290139" cy="6680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2DD91A7-2FD4-F74A-8726-EE57C37FA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119" y="7735026"/>
            <a:ext cx="9668047" cy="5860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F51FC98-235C-9D4D-B4F9-415F15697AE6}"/>
              </a:ext>
            </a:extLst>
          </p:cNvPr>
          <p:cNvSpPr txBox="1"/>
          <p:nvPr/>
        </p:nvSpPr>
        <p:spPr>
          <a:xfrm>
            <a:off x="17592184" y="10197585"/>
            <a:ext cx="5090938" cy="984865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pPr defTabSz="914226">
              <a:defRPr/>
            </a:pPr>
            <a:r>
              <a:rPr lang="es-ES" sz="2900" dirty="0"/>
              <a:t>1/5 of </a:t>
            </a:r>
            <a:r>
              <a:rPr lang="es-ES" sz="2900" dirty="0" err="1"/>
              <a:t>mutated</a:t>
            </a:r>
            <a:r>
              <a:rPr lang="es-ES" sz="2900" dirty="0"/>
              <a:t> COL6A1 </a:t>
            </a:r>
            <a:r>
              <a:rPr lang="es-ES" sz="2900" dirty="0" err="1"/>
              <a:t>mRNA</a:t>
            </a:r>
            <a:endParaRPr lang="es-ES" sz="2900" dirty="0"/>
          </a:p>
        </p:txBody>
      </p:sp>
      <p:sp>
        <p:nvSpPr>
          <p:cNvPr id="14" name="Google Shape;2276;p60">
            <a:extLst>
              <a:ext uri="{FF2B5EF4-FFF2-40B4-BE49-F238E27FC236}">
                <a16:creationId xmlns:a16="http://schemas.microsoft.com/office/drawing/2014/main" xmlns="" id="{2D4C4DE3-509D-AD4E-B366-159B07321589}"/>
              </a:ext>
            </a:extLst>
          </p:cNvPr>
          <p:cNvSpPr txBox="1"/>
          <p:nvPr/>
        </p:nvSpPr>
        <p:spPr>
          <a:xfrm>
            <a:off x="11500366" y="11771543"/>
            <a:ext cx="10117836" cy="1077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580" tIns="121277" rIns="242580" bIns="121277" anchor="t" anchorCtr="0">
            <a:noAutofit/>
          </a:bodyPr>
          <a:lstStyle/>
          <a:p>
            <a:pPr algn="ctr" defTabSz="914226">
              <a:defRPr/>
            </a:pPr>
            <a:r>
              <a:rPr lang="es-ES" sz="3100" i="1" dirty="0"/>
              <a:t>(4/5)</a:t>
            </a:r>
            <a:r>
              <a:rPr lang="es-ES" sz="3100" i="1" baseline="30000" dirty="0"/>
              <a:t>4</a:t>
            </a:r>
            <a:r>
              <a:rPr lang="es-ES" sz="3100" i="1" dirty="0"/>
              <a:t>           </a:t>
            </a:r>
            <a:r>
              <a:rPr lang="es-ES" sz="3100" b="1" i="1" dirty="0"/>
              <a:t>40 % of </a:t>
            </a:r>
            <a:r>
              <a:rPr lang="es-ES" sz="3100" b="1" i="1" dirty="0" err="1"/>
              <a:t>the</a:t>
            </a:r>
            <a:r>
              <a:rPr lang="es-ES" sz="3100" b="1" i="1" dirty="0"/>
              <a:t> </a:t>
            </a:r>
            <a:r>
              <a:rPr lang="es-ES" sz="3100" b="1" i="1" dirty="0" err="1"/>
              <a:t>tetramers</a:t>
            </a:r>
            <a:r>
              <a:rPr lang="es-ES" sz="3100" b="1" i="1" dirty="0"/>
              <a:t> are normal </a:t>
            </a:r>
            <a:endParaRPr sz="3100" b="1" i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E43C36CC-F9A2-0344-A2A1-2A316651AD72}"/>
              </a:ext>
            </a:extLst>
          </p:cNvPr>
          <p:cNvSpPr txBox="1"/>
          <p:nvPr/>
        </p:nvSpPr>
        <p:spPr>
          <a:xfrm>
            <a:off x="11640064" y="10197585"/>
            <a:ext cx="5625964" cy="984865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pPr defTabSz="914226">
              <a:defRPr/>
            </a:pPr>
            <a:r>
              <a:rPr lang="es-ES" sz="2900" dirty="0" err="1"/>
              <a:t>Before</a:t>
            </a:r>
            <a:r>
              <a:rPr lang="es-ES" sz="2900" dirty="0"/>
              <a:t> </a:t>
            </a:r>
            <a:r>
              <a:rPr lang="es-ES" sz="2900" dirty="0" err="1"/>
              <a:t>tretament</a:t>
            </a:r>
            <a:r>
              <a:rPr lang="es-ES" sz="2900" dirty="0"/>
              <a:t> 1/2 </a:t>
            </a:r>
            <a:r>
              <a:rPr lang="es-ES" sz="2900" dirty="0" err="1"/>
              <a:t>chains</a:t>
            </a:r>
            <a:r>
              <a:rPr lang="es-ES" sz="2900" dirty="0"/>
              <a:t> </a:t>
            </a:r>
            <a:r>
              <a:rPr lang="es-ES" sz="2900" dirty="0" err="1"/>
              <a:t>is</a:t>
            </a:r>
            <a:r>
              <a:rPr lang="es-ES" sz="2900" dirty="0"/>
              <a:t> </a:t>
            </a:r>
            <a:r>
              <a:rPr lang="es-ES" sz="2900" dirty="0" err="1"/>
              <a:t>mutated</a:t>
            </a:r>
            <a:endParaRPr lang="es-ES" sz="2900" dirty="0"/>
          </a:p>
        </p:txBody>
      </p:sp>
      <p:cxnSp>
        <p:nvCxnSpPr>
          <p:cNvPr id="16" name="Google Shape;2274;p60">
            <a:extLst>
              <a:ext uri="{FF2B5EF4-FFF2-40B4-BE49-F238E27FC236}">
                <a16:creationId xmlns:a16="http://schemas.microsoft.com/office/drawing/2014/main" xmlns="" id="{8AF285D3-B2EC-4A48-B8E5-A9416C57EB8D}"/>
              </a:ext>
            </a:extLst>
          </p:cNvPr>
          <p:cNvCxnSpPr>
            <a:cxnSpLocks/>
          </p:cNvCxnSpPr>
          <p:nvPr/>
        </p:nvCxnSpPr>
        <p:spPr>
          <a:xfrm>
            <a:off x="16810608" y="10418407"/>
            <a:ext cx="567308" cy="2"/>
          </a:xfrm>
          <a:prstGeom prst="straightConnector1">
            <a:avLst/>
          </a:prstGeom>
          <a:noFill/>
          <a:ln w="76200" cap="flat" cmpd="sng">
            <a:solidFill>
              <a:srgbClr val="DA2318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" name="Picture 2" descr="Identifican el primer gen causante de hipoacusia unilateral y asimétrica |  CIBERER">
            <a:extLst>
              <a:ext uri="{FF2B5EF4-FFF2-40B4-BE49-F238E27FC236}">
                <a16:creationId xmlns:a16="http://schemas.microsoft.com/office/drawing/2014/main" xmlns="" id="{DF45E38C-C7AA-4545-95CA-947114B05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-2924" r="7402" b="9847"/>
          <a:stretch/>
        </p:blipFill>
        <p:spPr bwMode="auto">
          <a:xfrm>
            <a:off x="19123603" y="1571172"/>
            <a:ext cx="4763911" cy="24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0DFAB29-5297-F845-9A33-0B0DDB478836}"/>
              </a:ext>
            </a:extLst>
          </p:cNvPr>
          <p:cNvSpPr txBox="1"/>
          <p:nvPr/>
        </p:nvSpPr>
        <p:spPr>
          <a:xfrm>
            <a:off x="19353055" y="4243781"/>
            <a:ext cx="4763911" cy="1877417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pPr defTabSz="914226">
              <a:defRPr/>
            </a:pPr>
            <a:r>
              <a:rPr lang="es-ES" sz="2900" dirty="0"/>
              <a:t>M. A. Moreno-Pelayo, M. Morín</a:t>
            </a:r>
          </a:p>
          <a:p>
            <a:pPr defTabSz="914226">
              <a:defRPr/>
            </a:pPr>
            <a:r>
              <a:rPr lang="es-ES" sz="2900" dirty="0"/>
              <a:t>Hospital Ramón y Cajal Madrid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14C19DF-A32C-3849-AC2C-2D84A3A9AC8F}"/>
              </a:ext>
            </a:extLst>
          </p:cNvPr>
          <p:cNvSpPr txBox="1"/>
          <p:nvPr/>
        </p:nvSpPr>
        <p:spPr>
          <a:xfrm>
            <a:off x="6876904" y="175965"/>
            <a:ext cx="11780755" cy="538589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914226">
              <a:defRPr/>
            </a:pPr>
            <a:r>
              <a:rPr lang="es-ES" sz="2900" b="1" dirty="0" smtClean="0">
                <a:solidFill>
                  <a:srgbClr val="FF2F92"/>
                </a:solidFill>
              </a:rPr>
              <a:t>EDITION ANALYSIS AT THE GENOMIC LEVEL- MOSAIC </a:t>
            </a:r>
            <a:r>
              <a:rPr lang="es-ES" sz="2900" b="1" dirty="0">
                <a:solidFill>
                  <a:srgbClr val="FF2F92"/>
                </a:solidFill>
              </a:rPr>
              <a:t>FINDER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4A32E51-4C01-C44A-BF3A-BC4B84E0D12C}"/>
              </a:ext>
            </a:extLst>
          </p:cNvPr>
          <p:cNvSpPr txBox="1"/>
          <p:nvPr/>
        </p:nvSpPr>
        <p:spPr>
          <a:xfrm>
            <a:off x="11859919" y="7943147"/>
            <a:ext cx="11671751" cy="984865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914226">
              <a:defRPr/>
            </a:pPr>
            <a:r>
              <a:rPr lang="es-ES" sz="2900" b="1" dirty="0" smtClean="0">
                <a:solidFill>
                  <a:srgbClr val="FF2F92"/>
                </a:solidFill>
              </a:rPr>
              <a:t>SILENCING OF THE MUTATED ALLELE- digital </a:t>
            </a:r>
            <a:r>
              <a:rPr lang="es-ES" sz="2900" b="1" dirty="0" err="1" smtClean="0">
                <a:solidFill>
                  <a:srgbClr val="FF2F92"/>
                </a:solidFill>
              </a:rPr>
              <a:t>droplet</a:t>
            </a:r>
            <a:r>
              <a:rPr lang="es-ES" sz="2900" b="1" dirty="0" smtClean="0">
                <a:solidFill>
                  <a:srgbClr val="FF2F92"/>
                </a:solidFill>
              </a:rPr>
              <a:t> PCR </a:t>
            </a:r>
            <a:r>
              <a:rPr lang="es-ES" sz="2900" b="1" dirty="0" err="1" smtClean="0">
                <a:solidFill>
                  <a:srgbClr val="FF2F92"/>
                </a:solidFill>
              </a:rPr>
              <a:t>with</a:t>
            </a:r>
            <a:r>
              <a:rPr lang="es-ES" sz="2900" b="1" dirty="0" smtClean="0">
                <a:solidFill>
                  <a:srgbClr val="FF2F92"/>
                </a:solidFill>
              </a:rPr>
              <a:t> </a:t>
            </a:r>
          </a:p>
          <a:p>
            <a:pPr defTabSz="914226">
              <a:defRPr/>
            </a:pPr>
            <a:r>
              <a:rPr lang="es-ES" sz="2900" b="1" dirty="0" err="1" smtClean="0">
                <a:solidFill>
                  <a:srgbClr val="FF2F92"/>
                </a:solidFill>
              </a:rPr>
              <a:t>Specific</a:t>
            </a:r>
            <a:r>
              <a:rPr lang="es-ES" sz="2900" b="1" dirty="0" smtClean="0">
                <a:solidFill>
                  <a:srgbClr val="FF2F92"/>
                </a:solidFill>
              </a:rPr>
              <a:t> </a:t>
            </a:r>
            <a:r>
              <a:rPr lang="es-ES" sz="2900" b="1" dirty="0" err="1" smtClean="0">
                <a:solidFill>
                  <a:srgbClr val="FF2F92"/>
                </a:solidFill>
              </a:rPr>
              <a:t>probes</a:t>
            </a:r>
            <a:r>
              <a:rPr lang="es-ES" sz="2900" b="1" dirty="0" smtClean="0">
                <a:solidFill>
                  <a:srgbClr val="FF2F92"/>
                </a:solidFill>
              </a:rPr>
              <a:t> </a:t>
            </a:r>
            <a:r>
              <a:rPr lang="es-ES" sz="2900" b="1" dirty="0" err="1" smtClean="0">
                <a:solidFill>
                  <a:srgbClr val="FF2F92"/>
                </a:solidFill>
              </a:rPr>
              <a:t>for</a:t>
            </a:r>
            <a:r>
              <a:rPr lang="es-ES" sz="2900" b="1" dirty="0" smtClean="0">
                <a:solidFill>
                  <a:srgbClr val="FF2F92"/>
                </a:solidFill>
              </a:rPr>
              <a:t> </a:t>
            </a:r>
            <a:r>
              <a:rPr lang="es-ES" sz="2900" b="1" dirty="0" err="1" smtClean="0">
                <a:solidFill>
                  <a:srgbClr val="FF2F92"/>
                </a:solidFill>
              </a:rPr>
              <a:t>each</a:t>
            </a:r>
            <a:r>
              <a:rPr lang="es-ES" sz="2900" b="1" dirty="0" smtClean="0">
                <a:solidFill>
                  <a:srgbClr val="FF2F92"/>
                </a:solidFill>
              </a:rPr>
              <a:t> </a:t>
            </a:r>
            <a:r>
              <a:rPr lang="es-ES" sz="2900" b="1" dirty="0" err="1" smtClean="0">
                <a:solidFill>
                  <a:srgbClr val="FF2F92"/>
                </a:solidFill>
              </a:rPr>
              <a:t>allele</a:t>
            </a:r>
            <a:r>
              <a:rPr lang="es-ES" sz="2900" b="1" dirty="0" smtClean="0">
                <a:solidFill>
                  <a:srgbClr val="FF2F92"/>
                </a:solidFill>
              </a:rPr>
              <a:t>.  </a:t>
            </a:r>
            <a:endParaRPr lang="es-ES" sz="2900" b="1" dirty="0">
              <a:solidFill>
                <a:srgbClr val="FF2F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46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56" y="3444240"/>
            <a:ext cx="21465660" cy="750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227042" y="1051748"/>
            <a:ext cx="12286165" cy="1584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32" tIns="108815" rIns="217632" bIns="108815" rtlCol="0" anchor="ctr"/>
          <a:lstStyle/>
          <a:p>
            <a:pPr algn="ctr" defTabSz="2176315">
              <a:buClrTx/>
            </a:pPr>
            <a:r>
              <a:rPr lang="es-ES" sz="4300" b="1" kern="1200" dirty="0" err="1" smtClean="0">
                <a:solidFill>
                  <a:prstClr val="white"/>
                </a:solidFill>
              </a:rPr>
              <a:t>Super-resolution</a:t>
            </a:r>
            <a:r>
              <a:rPr lang="es-ES" sz="4300" b="1" kern="1200" dirty="0" smtClean="0">
                <a:solidFill>
                  <a:prstClr val="white"/>
                </a:solidFill>
              </a:rPr>
              <a:t> </a:t>
            </a:r>
            <a:r>
              <a:rPr lang="es-ES" sz="4300" b="1" kern="1200" dirty="0" err="1" smtClean="0">
                <a:solidFill>
                  <a:prstClr val="white"/>
                </a:solidFill>
              </a:rPr>
              <a:t>Microscopy</a:t>
            </a:r>
            <a:r>
              <a:rPr lang="es-ES" sz="4300" b="1" kern="1200" dirty="0" smtClean="0">
                <a:solidFill>
                  <a:prstClr val="white"/>
                </a:solidFill>
              </a:rPr>
              <a:t>: </a:t>
            </a:r>
            <a:r>
              <a:rPr lang="es-ES" sz="4300" b="1" kern="1200" dirty="0" err="1" smtClean="0">
                <a:solidFill>
                  <a:prstClr val="white"/>
                </a:solidFill>
              </a:rPr>
              <a:t>recovery</a:t>
            </a:r>
            <a:r>
              <a:rPr lang="es-ES" sz="4300" b="1" kern="1200" dirty="0" smtClean="0">
                <a:solidFill>
                  <a:prstClr val="white"/>
                </a:solidFill>
              </a:rPr>
              <a:t> of </a:t>
            </a:r>
            <a:r>
              <a:rPr lang="es-ES" sz="4300" b="1" kern="1200" dirty="0" err="1" smtClean="0">
                <a:solidFill>
                  <a:prstClr val="white"/>
                </a:solidFill>
              </a:rPr>
              <a:t>collagen</a:t>
            </a:r>
            <a:r>
              <a:rPr lang="es-ES" sz="4300" b="1" kern="1200" dirty="0" smtClean="0">
                <a:solidFill>
                  <a:prstClr val="white"/>
                </a:solidFill>
              </a:rPr>
              <a:t> VI </a:t>
            </a:r>
            <a:r>
              <a:rPr lang="es-ES" sz="4300" b="1" kern="1200" dirty="0" err="1" smtClean="0">
                <a:solidFill>
                  <a:prstClr val="white"/>
                </a:solidFill>
              </a:rPr>
              <a:t>matrix</a:t>
            </a:r>
            <a:r>
              <a:rPr lang="es-ES" sz="4300" b="1" kern="1200" dirty="0" smtClean="0">
                <a:solidFill>
                  <a:prstClr val="white"/>
                </a:solidFill>
              </a:rPr>
              <a:t> in </a:t>
            </a:r>
            <a:r>
              <a:rPr lang="es-ES" sz="4300" b="1" kern="1200" dirty="0" err="1" smtClean="0">
                <a:solidFill>
                  <a:prstClr val="white"/>
                </a:solidFill>
              </a:rPr>
              <a:t>editd</a:t>
            </a:r>
            <a:r>
              <a:rPr lang="es-ES" sz="4300" b="1" kern="1200" dirty="0" smtClean="0">
                <a:solidFill>
                  <a:prstClr val="white"/>
                </a:solidFill>
              </a:rPr>
              <a:t> </a:t>
            </a:r>
            <a:r>
              <a:rPr lang="es-ES" sz="4300" b="1" kern="1200" dirty="0" err="1" smtClean="0">
                <a:solidFill>
                  <a:prstClr val="white"/>
                </a:solidFill>
              </a:rPr>
              <a:t>cells</a:t>
            </a:r>
            <a:r>
              <a:rPr lang="es-ES" sz="4300" b="1" kern="1200" dirty="0" smtClean="0">
                <a:solidFill>
                  <a:prstClr val="white"/>
                </a:solidFill>
              </a:rPr>
              <a:t>. </a:t>
            </a:r>
            <a:endParaRPr lang="es-ES" sz="4300" b="1" kern="1200" dirty="0">
              <a:solidFill>
                <a:srgbClr val="0070C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456150" y="11221888"/>
            <a:ext cx="2437765" cy="1828800"/>
          </a:xfrm>
          <a:prstGeom prst="rect">
            <a:avLst/>
          </a:prstGeom>
        </p:spPr>
        <p:txBody>
          <a:bodyPr wrap="none" lIns="217632" tIns="108815" rIns="217632" bIns="108815" rtlCol="0">
            <a:normAutofit/>
          </a:bodyPr>
          <a:lstStyle/>
          <a:p>
            <a:pPr defTabSz="2176315">
              <a:buClrTx/>
            </a:pPr>
            <a:r>
              <a:rPr lang="es-ES" i="1" kern="1200" dirty="0">
                <a:solidFill>
                  <a:srgbClr val="B3B3B3">
                    <a:lumMod val="50000"/>
                  </a:srgbClr>
                </a:solidFill>
                <a:ea typeface="+mn-ea"/>
                <a:cs typeface="+mn-cs"/>
              </a:rPr>
              <a:t>Reconstrucciones 3D</a:t>
            </a:r>
          </a:p>
          <a:p>
            <a:pPr defTabSz="2176315">
              <a:buClrTx/>
            </a:pPr>
            <a:r>
              <a:rPr lang="es-ES" i="1" kern="1200" dirty="0">
                <a:solidFill>
                  <a:srgbClr val="B3B3B3">
                    <a:lumMod val="50000"/>
                  </a:srgbClr>
                </a:solidFill>
                <a:ea typeface="+mn-ea"/>
                <a:cs typeface="+mn-cs"/>
              </a:rPr>
              <a:t>Dra. Mónica Roldán. Unidad de Microscopía </a:t>
            </a:r>
            <a:r>
              <a:rPr lang="es-ES" i="1" kern="1200" dirty="0" err="1">
                <a:solidFill>
                  <a:srgbClr val="B3B3B3">
                    <a:lumMod val="50000"/>
                  </a:srgbClr>
                </a:solidFill>
                <a:ea typeface="+mn-ea"/>
                <a:cs typeface="+mn-cs"/>
              </a:rPr>
              <a:t>Confocal</a:t>
            </a:r>
            <a:r>
              <a:rPr lang="es-ES" i="1" kern="1200" dirty="0">
                <a:solidFill>
                  <a:srgbClr val="B3B3B3">
                    <a:lumMod val="50000"/>
                  </a:srgbClr>
                </a:solidFill>
                <a:ea typeface="+mn-ea"/>
                <a:cs typeface="+mn-cs"/>
              </a:rPr>
              <a:t> e Imagen Celular. HSJD. </a:t>
            </a:r>
          </a:p>
        </p:txBody>
      </p:sp>
      <p:pic>
        <p:nvPicPr>
          <p:cNvPr id="6" name="Google Shape;2310;p63">
            <a:extLst>
              <a:ext uri="{FF2B5EF4-FFF2-40B4-BE49-F238E27FC236}">
                <a16:creationId xmlns:a16="http://schemas.microsoft.com/office/drawing/2014/main" xmlns="" id="{0BC85EC4-7E05-E243-8522-9940EFCC74E0}"/>
              </a:ext>
            </a:extLst>
          </p:cNvPr>
          <p:cNvPicPr preferRelativeResize="0"/>
          <p:nvPr/>
        </p:nvPicPr>
        <p:blipFill rotWithShape="1">
          <a:blip r:embed="rId3"/>
          <a:srcRect r="3" b="17338"/>
          <a:stretch/>
        </p:blipFill>
        <p:spPr>
          <a:xfrm>
            <a:off x="19588227" y="517058"/>
            <a:ext cx="2942817" cy="2579588"/>
          </a:xfrm>
          <a:custGeom>
            <a:avLst/>
            <a:gdLst/>
            <a:ahLst/>
            <a:cxnLst/>
            <a:rect l="l" t="t" r="r" b="b"/>
            <a:pathLst>
              <a:path w="1570813" h="1363363">
                <a:moveTo>
                  <a:pt x="452248" y="0"/>
                </a:moveTo>
                <a:cubicBezTo>
                  <a:pt x="1118566" y="0"/>
                  <a:pt x="1118566" y="0"/>
                  <a:pt x="1118566" y="0"/>
                </a:cubicBezTo>
                <a:cubicBezTo>
                  <a:pt x="1160301" y="0"/>
                  <a:pt x="1200597" y="22535"/>
                  <a:pt x="1220745" y="59154"/>
                </a:cubicBezTo>
                <a:cubicBezTo>
                  <a:pt x="1554623" y="623936"/>
                  <a:pt x="1554623" y="623936"/>
                  <a:pt x="1554623" y="623936"/>
                </a:cubicBezTo>
                <a:cubicBezTo>
                  <a:pt x="1576210" y="659147"/>
                  <a:pt x="1576210" y="704217"/>
                  <a:pt x="1554623" y="739427"/>
                </a:cubicBezTo>
                <a:cubicBezTo>
                  <a:pt x="1220745" y="1304209"/>
                  <a:pt x="1220745" y="1304209"/>
                  <a:pt x="1220745" y="1304209"/>
                </a:cubicBezTo>
                <a:cubicBezTo>
                  <a:pt x="1200597" y="1340828"/>
                  <a:pt x="1160301" y="1363363"/>
                  <a:pt x="1118566" y="1363363"/>
                </a:cubicBezTo>
                <a:cubicBezTo>
                  <a:pt x="452248" y="1363363"/>
                  <a:pt x="452248" y="1363363"/>
                  <a:pt x="452248" y="1363363"/>
                </a:cubicBezTo>
                <a:cubicBezTo>
                  <a:pt x="409074" y="1363363"/>
                  <a:pt x="370218" y="1340828"/>
                  <a:pt x="348631" y="1304209"/>
                </a:cubicBezTo>
                <a:cubicBezTo>
                  <a:pt x="16191" y="739427"/>
                  <a:pt x="16191" y="739427"/>
                  <a:pt x="16191" y="739427"/>
                </a:cubicBezTo>
                <a:cubicBezTo>
                  <a:pt x="-5396" y="704217"/>
                  <a:pt x="-5396" y="659147"/>
                  <a:pt x="16191" y="623936"/>
                </a:cubicBezTo>
                <a:cubicBezTo>
                  <a:pt x="348631" y="59154"/>
                  <a:pt x="348631" y="59154"/>
                  <a:pt x="348631" y="59154"/>
                </a:cubicBezTo>
                <a:cubicBezTo>
                  <a:pt x="370218" y="22535"/>
                  <a:pt x="409074" y="0"/>
                  <a:pt x="452248" y="0"/>
                </a:cubicBezTo>
                <a:close/>
              </a:path>
            </a:pathLst>
          </a:custGeom>
          <a:noFill/>
          <a:ln w="63500">
            <a:solidFill>
              <a:schemeClr val="tx1">
                <a:alpha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0501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2" name="Google Shape;2322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515" y="4409728"/>
            <a:ext cx="10797188" cy="81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3" name="Google Shape;2323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88825" y="4402386"/>
            <a:ext cx="10797188" cy="81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4" name="Google Shape;2324;p64"/>
          <p:cNvSpPr txBox="1"/>
          <p:nvPr/>
        </p:nvSpPr>
        <p:spPr>
          <a:xfrm flipH="1">
            <a:off x="1042415" y="4409728"/>
            <a:ext cx="2084832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50" tIns="108450" rIns="216950" bIns="108450" anchor="t" anchorCtr="0">
            <a:spAutoFit/>
          </a:bodyPr>
          <a:lstStyle/>
          <a:p>
            <a:r>
              <a:rPr lang="es-E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2325" name="Google Shape;2325;p64"/>
          <p:cNvSpPr txBox="1"/>
          <p:nvPr/>
        </p:nvSpPr>
        <p:spPr>
          <a:xfrm>
            <a:off x="12800413" y="4409728"/>
            <a:ext cx="2739009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50" tIns="108450" rIns="216950" bIns="108450" anchor="t" anchorCtr="0">
            <a:spAutoFit/>
          </a:bodyPr>
          <a:lstStyle/>
          <a:p>
            <a:r>
              <a:rPr lang="es-ES" sz="32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Patient</a:t>
            </a:r>
            <a:endParaRPr b="1" dirty="0">
              <a:solidFill>
                <a:srgbClr val="FFFFFF"/>
              </a:solidFill>
            </a:endParaRPr>
          </a:p>
        </p:txBody>
      </p:sp>
      <p:pic>
        <p:nvPicPr>
          <p:cNvPr id="2326" name="Google Shape;2326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5762" y="1001106"/>
            <a:ext cx="13467881" cy="29963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327" name="Google Shape;2327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04409" y="172857"/>
            <a:ext cx="4986007" cy="165649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8" name="Google Shape;2328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578" y="172854"/>
            <a:ext cx="4566049" cy="177969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712960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" name="Google Shape;2334;p65"/>
          <p:cNvPicPr preferRelativeResize="0"/>
          <p:nvPr/>
        </p:nvPicPr>
        <p:blipFill rotWithShape="1">
          <a:blip r:embed="rId4">
            <a:alphaModFix/>
          </a:blip>
          <a:srcRect l="25888" t="12022" r="11215" b="16888"/>
          <a:stretch/>
        </p:blipFill>
        <p:spPr>
          <a:xfrm>
            <a:off x="329416" y="1368178"/>
            <a:ext cx="11859409" cy="658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6" name="Google Shape;2336;p65"/>
          <p:cNvPicPr preferRelativeResize="0"/>
          <p:nvPr/>
        </p:nvPicPr>
        <p:blipFill rotWithShape="1">
          <a:blip r:embed="rId5">
            <a:alphaModFix/>
          </a:blip>
          <a:srcRect l="35441" t="19308" r="30226" b="31176"/>
          <a:stretch/>
        </p:blipFill>
        <p:spPr>
          <a:xfrm>
            <a:off x="5359399" y="7594600"/>
            <a:ext cx="9064263" cy="6121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337" name="Google Shape;2337;p65"/>
          <p:cNvPicPr preferRelativeResize="0"/>
          <p:nvPr/>
        </p:nvPicPr>
        <p:blipFill rotWithShape="1">
          <a:blip r:embed="rId6">
            <a:alphaModFix/>
          </a:blip>
          <a:srcRect l="40998" t="32165" r="41003" b="32922"/>
          <a:stretch/>
        </p:blipFill>
        <p:spPr>
          <a:xfrm>
            <a:off x="1626741" y="9389391"/>
            <a:ext cx="3093072" cy="2531818"/>
          </a:xfrm>
          <a:prstGeom prst="rect">
            <a:avLst/>
          </a:prstGeom>
          <a:noFill/>
          <a:ln>
            <a:noFill/>
          </a:ln>
        </p:spPr>
      </p:pic>
      <p:sp>
        <p:nvSpPr>
          <p:cNvPr id="2338" name="Google Shape;2338;p65"/>
          <p:cNvSpPr txBox="1"/>
          <p:nvPr/>
        </p:nvSpPr>
        <p:spPr>
          <a:xfrm>
            <a:off x="16936722" y="12511316"/>
            <a:ext cx="3404383" cy="120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spAutoFit/>
          </a:bodyPr>
          <a:lstStyle/>
          <a:p>
            <a:r>
              <a:rPr lang="es-ES" sz="3200" dirty="0">
                <a:latin typeface="Calibri"/>
                <a:ea typeface="Calibri"/>
                <a:cs typeface="Calibri"/>
                <a:sym typeface="Calibri"/>
              </a:rPr>
              <a:t>M. Roldán, HSJD</a:t>
            </a:r>
            <a:endParaRPr dirty="0"/>
          </a:p>
          <a:p>
            <a:r>
              <a:rPr lang="es-ES" sz="3200" dirty="0">
                <a:latin typeface="Calibri"/>
                <a:ea typeface="Calibri"/>
                <a:cs typeface="Calibri"/>
                <a:sym typeface="Calibri"/>
              </a:rPr>
              <a:t>J. Porta, CSIC-UPC</a:t>
            </a:r>
            <a:endParaRPr dirty="0"/>
          </a:p>
        </p:txBody>
      </p:sp>
      <p:sp>
        <p:nvSpPr>
          <p:cNvPr id="2339" name="Google Shape;2339;p65"/>
          <p:cNvSpPr txBox="1"/>
          <p:nvPr/>
        </p:nvSpPr>
        <p:spPr>
          <a:xfrm>
            <a:off x="1172584" y="269788"/>
            <a:ext cx="4943650" cy="804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975" tIns="108475" rIns="216975" bIns="108475" anchor="t" anchorCtr="0">
            <a:spAutoFit/>
          </a:bodyPr>
          <a:lstStyle/>
          <a:p>
            <a:r>
              <a:rPr lang="es-ES" sz="3800" b="1" dirty="0">
                <a:latin typeface="Calibri"/>
                <a:ea typeface="Calibri"/>
                <a:cs typeface="Calibri"/>
                <a:sym typeface="Calibri"/>
              </a:rPr>
              <a:t>Software 6 versión 1.0</a:t>
            </a:r>
            <a:endParaRPr dirty="0"/>
          </a:p>
        </p:txBody>
      </p:sp>
      <p:graphicFrame>
        <p:nvGraphicFramePr>
          <p:cNvPr id="8" name="Google Shape;2302;p62">
            <a:extLst>
              <a:ext uri="{FF2B5EF4-FFF2-40B4-BE49-F238E27FC236}">
                <a16:creationId xmlns:a16="http://schemas.microsoft.com/office/drawing/2014/main" xmlns="" id="{311245D2-E300-AF42-AE94-9FFA50AAB2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025259"/>
              </p:ext>
            </p:extLst>
          </p:nvPr>
        </p:nvGraphicFramePr>
        <p:xfrm>
          <a:off x="12653840" y="1368178"/>
          <a:ext cx="11970145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7" imgW="11092677" imgH="5654676" progId="Prism8.Document">
                  <p:embed/>
                </p:oleObj>
              </mc:Choice>
              <mc:Fallback>
                <p:oleObj r:id="rId7" imgW="11092677" imgH="5654676" progId="Prism8.Document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12653840" y="1368178"/>
                        <a:ext cx="11970145" cy="6121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Google Shape;2303;p62">
            <a:extLst>
              <a:ext uri="{FF2B5EF4-FFF2-40B4-BE49-F238E27FC236}">
                <a16:creationId xmlns:a16="http://schemas.microsoft.com/office/drawing/2014/main" xmlns="" id="{B5BEA51A-8738-FA4C-8576-2CDDCF1F1FA2}"/>
              </a:ext>
            </a:extLst>
          </p:cNvPr>
          <p:cNvSpPr txBox="1"/>
          <p:nvPr/>
        </p:nvSpPr>
        <p:spPr>
          <a:xfrm>
            <a:off x="14691612" y="453778"/>
            <a:ext cx="816838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625" tIns="121300" rIns="242625" bIns="121300" anchor="t" anchorCtr="0">
            <a:normAutofit/>
          </a:bodyPr>
          <a:lstStyle/>
          <a:p>
            <a:r>
              <a:rPr lang="es-ES" sz="3800" b="1" i="1" dirty="0" err="1">
                <a:solidFill>
                  <a:srgbClr val="FF0000"/>
                </a:solidFill>
              </a:rPr>
              <a:t>Representative</a:t>
            </a:r>
            <a:r>
              <a:rPr lang="es-ES" sz="3800" b="1" i="1" dirty="0">
                <a:solidFill>
                  <a:srgbClr val="FF0000"/>
                </a:solidFill>
              </a:rPr>
              <a:t> data </a:t>
            </a:r>
            <a:r>
              <a:rPr lang="es-ES" sz="3800" b="1" i="1" dirty="0" err="1">
                <a:solidFill>
                  <a:srgbClr val="FF0000"/>
                </a:solidFill>
              </a:rPr>
              <a:t>for</a:t>
            </a:r>
            <a:r>
              <a:rPr lang="es-ES" sz="3800" b="1" i="1" dirty="0">
                <a:solidFill>
                  <a:srgbClr val="FF0000"/>
                </a:solidFill>
              </a:rPr>
              <a:t> P1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4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4371556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63B99A-73EE-4FBB-B7C4-F9F9BCC25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4371556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24377650" cy="12439650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3" tIns="45710" rIns="91423" bIns="45710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7DB8A170-5066-8B4F-A1D6-FF920A52E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27" y="80942"/>
            <a:ext cx="19625969" cy="7605064"/>
          </a:xfrm>
          <a:prstGeom prst="rect">
            <a:avLst/>
          </a:prstGeom>
        </p:spPr>
      </p:pic>
      <p:pic>
        <p:nvPicPr>
          <p:cNvPr id="8" name="Imagen 7" descr="Imagen que contiene persona, edificio, parado, mujer&#10;&#10;Descripción generada automáticamente">
            <a:extLst>
              <a:ext uri="{FF2B5EF4-FFF2-40B4-BE49-F238E27FC236}">
                <a16:creationId xmlns:a16="http://schemas.microsoft.com/office/drawing/2014/main" xmlns="" id="{56A24F10-DC20-CE4F-8D6D-54C48E8E1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06" y="7889226"/>
            <a:ext cx="11978249" cy="5521974"/>
          </a:xfrm>
          <a:prstGeom prst="rect">
            <a:avLst/>
          </a:prstGeom>
        </p:spPr>
      </p:pic>
      <p:pic>
        <p:nvPicPr>
          <p:cNvPr id="17" name="32 Imagen">
            <a:extLst>
              <a:ext uri="{FF2B5EF4-FFF2-40B4-BE49-F238E27FC236}">
                <a16:creationId xmlns:a16="http://schemas.microsoft.com/office/drawing/2014/main" xmlns="" id="{C78E3CBA-1067-8D49-840C-D82539E153D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131" y="266701"/>
            <a:ext cx="3426569" cy="988708"/>
          </a:xfrm>
          <a:prstGeom prst="rect">
            <a:avLst/>
          </a:prstGeom>
          <a:noFill/>
        </p:spPr>
      </p:pic>
      <p:sp>
        <p:nvSpPr>
          <p:cNvPr id="18" name="Google Shape;1598;p27">
            <a:extLst>
              <a:ext uri="{FF2B5EF4-FFF2-40B4-BE49-F238E27FC236}">
                <a16:creationId xmlns:a16="http://schemas.microsoft.com/office/drawing/2014/main" xmlns="" id="{FE3D5522-027D-D14D-B95B-96746D706FBE}"/>
              </a:ext>
            </a:extLst>
          </p:cNvPr>
          <p:cNvSpPr txBox="1"/>
          <p:nvPr/>
        </p:nvSpPr>
        <p:spPr>
          <a:xfrm>
            <a:off x="58365" y="7317082"/>
            <a:ext cx="2557822" cy="36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1800" b="1" dirty="0" smtClean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A.</a:t>
            </a:r>
            <a:r>
              <a:rPr lang="es-ES" sz="1800" b="1" dirty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lang="es-ES" sz="1800" b="1" dirty="0" smtClean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López</a:t>
            </a:r>
            <a:endParaRPr sz="1000" dirty="0"/>
          </a:p>
        </p:txBody>
      </p:sp>
      <p:pic>
        <p:nvPicPr>
          <p:cNvPr id="19" name="Google Shape;1601;p27">
            <a:extLst>
              <a:ext uri="{FF2B5EF4-FFF2-40B4-BE49-F238E27FC236}">
                <a16:creationId xmlns:a16="http://schemas.microsoft.com/office/drawing/2014/main" xmlns="" id="{2CC95E90-4131-ED42-BC1E-3DCEBD1BFB6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2113" t="2801" r="20610" b="49015"/>
          <a:stretch/>
        </p:blipFill>
        <p:spPr>
          <a:xfrm>
            <a:off x="584212" y="5865028"/>
            <a:ext cx="1365225" cy="125496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Google Shape;1616;p27">
            <a:extLst>
              <a:ext uri="{FF2B5EF4-FFF2-40B4-BE49-F238E27FC236}">
                <a16:creationId xmlns:a16="http://schemas.microsoft.com/office/drawing/2014/main" xmlns="" id="{F5669212-E6BE-BC49-B0C5-78024548DF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728" y="3398515"/>
            <a:ext cx="1720800" cy="186987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617;p27">
            <a:extLst>
              <a:ext uri="{FF2B5EF4-FFF2-40B4-BE49-F238E27FC236}">
                <a16:creationId xmlns:a16="http://schemas.microsoft.com/office/drawing/2014/main" xmlns="" id="{B43F2A95-1E00-EE44-8DC8-56FEFB49728B}"/>
              </a:ext>
            </a:extLst>
          </p:cNvPr>
          <p:cNvSpPr txBox="1"/>
          <p:nvPr/>
        </p:nvSpPr>
        <p:spPr>
          <a:xfrm>
            <a:off x="0" y="5201134"/>
            <a:ext cx="2533650" cy="55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spAutoFit/>
          </a:bodyPr>
          <a:lstStyle/>
          <a:p>
            <a:pPr algn="ctr"/>
            <a:r>
              <a:rPr lang="es-ES" sz="2000" b="1" dirty="0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E. </a:t>
            </a:r>
            <a:r>
              <a:rPr lang="es-ES" sz="2000" b="1" dirty="0" smtClean="0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Castroflorio</a:t>
            </a:r>
            <a:endParaRPr sz="1050" dirty="0"/>
          </a:p>
        </p:txBody>
      </p:sp>
      <p:sp>
        <p:nvSpPr>
          <p:cNvPr id="2" name="1 CuadroTexto"/>
          <p:cNvSpPr txBox="1"/>
          <p:nvPr/>
        </p:nvSpPr>
        <p:spPr>
          <a:xfrm>
            <a:off x="16516350" y="8229600"/>
            <a:ext cx="6286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THE SYNCHROTRON TEAM 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47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27"/>
          <p:cNvGrpSpPr/>
          <p:nvPr/>
        </p:nvGrpSpPr>
        <p:grpSpPr>
          <a:xfrm>
            <a:off x="-456737" y="217080"/>
            <a:ext cx="24013334" cy="2964912"/>
            <a:chOff x="5988388" y="483017"/>
            <a:chExt cx="12359700" cy="2964912"/>
          </a:xfrm>
        </p:grpSpPr>
        <p:sp>
          <p:nvSpPr>
            <p:cNvPr id="1576" name="Google Shape;1576;p27"/>
            <p:cNvSpPr txBox="1"/>
            <p:nvPr/>
          </p:nvSpPr>
          <p:spPr>
            <a:xfrm>
              <a:off x="5988388" y="483017"/>
              <a:ext cx="12359700" cy="1261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algn="ctr"/>
              <a:r>
                <a:rPr lang="es-ES" sz="7600" b="1" dirty="0" err="1">
                  <a:solidFill>
                    <a:srgbClr val="445469"/>
                  </a:solidFill>
                  <a:latin typeface="Lato"/>
                  <a:ea typeface="Lato"/>
                  <a:cs typeface="Lato"/>
                  <a:sym typeface="Lato"/>
                </a:rPr>
                <a:t>Translational</a:t>
              </a:r>
              <a:r>
                <a:rPr lang="es-ES" sz="7600" b="1" dirty="0">
                  <a:solidFill>
                    <a:srgbClr val="445469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s-ES" sz="7600" b="1" dirty="0" err="1">
                  <a:solidFill>
                    <a:srgbClr val="445469"/>
                  </a:solidFill>
                  <a:latin typeface="Lato"/>
                  <a:ea typeface="Lato"/>
                  <a:cs typeface="Lato"/>
                  <a:sym typeface="Lato"/>
                </a:rPr>
                <a:t>Research</a:t>
              </a:r>
              <a:r>
                <a:rPr lang="es-ES" sz="7600" b="1" dirty="0">
                  <a:solidFill>
                    <a:srgbClr val="445469"/>
                  </a:solidFill>
                  <a:latin typeface="Lato"/>
                  <a:ea typeface="Lato"/>
                  <a:cs typeface="Lato"/>
                  <a:sym typeface="Lato"/>
                </a:rPr>
                <a:t> in </a:t>
              </a:r>
              <a:r>
                <a:rPr lang="es-ES" sz="7600" b="1" dirty="0" err="1">
                  <a:solidFill>
                    <a:srgbClr val="445469"/>
                  </a:solidFill>
                  <a:latin typeface="Lato"/>
                  <a:ea typeface="Lato"/>
                  <a:cs typeface="Lato"/>
                  <a:sym typeface="Lato"/>
                </a:rPr>
                <a:t>Children´s</a:t>
              </a:r>
              <a:r>
                <a:rPr lang="es-ES" sz="7600" b="1" dirty="0">
                  <a:solidFill>
                    <a:srgbClr val="445469"/>
                  </a:solidFill>
                  <a:latin typeface="Lato"/>
                  <a:ea typeface="Lato"/>
                  <a:cs typeface="Lato"/>
                  <a:sym typeface="Lato"/>
                </a:rPr>
                <a:t> NMD</a:t>
              </a:r>
              <a:endParaRPr dirty="0"/>
            </a:p>
          </p:txBody>
        </p:sp>
        <p:sp>
          <p:nvSpPr>
            <p:cNvPr id="1577" name="Google Shape;1577;p27"/>
            <p:cNvSpPr/>
            <p:nvPr/>
          </p:nvSpPr>
          <p:spPr>
            <a:xfrm>
              <a:off x="11412311" y="3356492"/>
              <a:ext cx="1553038" cy="91437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325" tIns="45650" rIns="91325" bIns="45650" anchor="ctr" anchorCtr="0">
              <a:noAutofit/>
            </a:bodyPr>
            <a:lstStyle/>
            <a:p>
              <a:pPr algn="ctr"/>
              <a:endParaRPr sz="3100">
                <a:solidFill>
                  <a:srgbClr val="9BBB5C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1578" name="Google Shape;1578;p27"/>
          <p:cNvSpPr txBox="1"/>
          <p:nvPr/>
        </p:nvSpPr>
        <p:spPr>
          <a:xfrm>
            <a:off x="12668620" y="8854179"/>
            <a:ext cx="1719152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Carlos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Ortez</a:t>
            </a:r>
            <a:endParaRPr/>
          </a:p>
        </p:txBody>
      </p:sp>
      <p:sp>
        <p:nvSpPr>
          <p:cNvPr id="1579" name="Google Shape;1579;p27"/>
          <p:cNvSpPr txBox="1"/>
          <p:nvPr/>
        </p:nvSpPr>
        <p:spPr>
          <a:xfrm>
            <a:off x="15028685" y="8861451"/>
            <a:ext cx="2910399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Daniel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Natera</a:t>
            </a:r>
            <a:endParaRPr/>
          </a:p>
        </p:txBody>
      </p:sp>
      <p:sp>
        <p:nvSpPr>
          <p:cNvPr id="1580" name="Google Shape;1580;p27"/>
          <p:cNvSpPr txBox="1"/>
          <p:nvPr/>
        </p:nvSpPr>
        <p:spPr>
          <a:xfrm>
            <a:off x="18519005" y="8861450"/>
            <a:ext cx="1529010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Laura Carrera</a:t>
            </a:r>
            <a:endParaRPr/>
          </a:p>
        </p:txBody>
      </p:sp>
      <p:sp>
        <p:nvSpPr>
          <p:cNvPr id="1581" name="Google Shape;1581;p27"/>
          <p:cNvSpPr txBox="1"/>
          <p:nvPr/>
        </p:nvSpPr>
        <p:spPr>
          <a:xfrm>
            <a:off x="21317951" y="8833746"/>
            <a:ext cx="1839574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Jesica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Expósito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82" name="Google Shape;1582;p27"/>
          <p:cNvSpPr txBox="1"/>
          <p:nvPr/>
        </p:nvSpPr>
        <p:spPr>
          <a:xfrm>
            <a:off x="12688498" y="12447690"/>
            <a:ext cx="1625347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Julita 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Medina</a:t>
            </a:r>
            <a:endParaRPr/>
          </a:p>
        </p:txBody>
      </p:sp>
      <p:sp>
        <p:nvSpPr>
          <p:cNvPr id="1583" name="Google Shape;1583;p27"/>
          <p:cNvSpPr txBox="1"/>
          <p:nvPr/>
        </p:nvSpPr>
        <p:spPr>
          <a:xfrm>
            <a:off x="15457591" y="12371843"/>
            <a:ext cx="2370713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Irene Zschaeck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84" name="Google Shape;1584;p27"/>
          <p:cNvSpPr txBox="1"/>
          <p:nvPr/>
        </p:nvSpPr>
        <p:spPr>
          <a:xfrm>
            <a:off x="18419953" y="12371843"/>
            <a:ext cx="1866199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Cristina Jou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85" name="Google Shape;1585;p27"/>
          <p:cNvSpPr txBox="1"/>
          <p:nvPr/>
        </p:nvSpPr>
        <p:spPr>
          <a:xfrm>
            <a:off x="21434249" y="12371842"/>
            <a:ext cx="1551825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Anna Codina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586" name="Google Shape;1586;p27"/>
          <p:cNvPicPr preferRelativeResize="0"/>
          <p:nvPr/>
        </p:nvPicPr>
        <p:blipFill rotWithShape="1">
          <a:blip r:embed="rId3">
            <a:alphaModFix/>
          </a:blip>
          <a:srcRect t="11404" b="11404"/>
          <a:stretch/>
        </p:blipFill>
        <p:spPr>
          <a:xfrm>
            <a:off x="12642332" y="6880182"/>
            <a:ext cx="1719155" cy="171915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87" name="Google Shape;1587;p27"/>
          <p:cNvPicPr preferRelativeResize="0"/>
          <p:nvPr/>
        </p:nvPicPr>
        <p:blipFill rotWithShape="1">
          <a:blip r:embed="rId4">
            <a:alphaModFix/>
          </a:blip>
          <a:srcRect t="29" b="28"/>
          <a:stretch/>
        </p:blipFill>
        <p:spPr>
          <a:xfrm>
            <a:off x="12668640" y="10427756"/>
            <a:ext cx="1719155" cy="171915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88" name="Google Shape;1588;p27"/>
          <p:cNvPicPr preferRelativeResize="0"/>
          <p:nvPr/>
        </p:nvPicPr>
        <p:blipFill rotWithShape="1">
          <a:blip r:embed="rId5">
            <a:alphaModFix/>
          </a:blip>
          <a:srcRect t="7483" b="7482"/>
          <a:stretch/>
        </p:blipFill>
        <p:spPr>
          <a:xfrm>
            <a:off x="21338869" y="10467512"/>
            <a:ext cx="1719155" cy="171915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89" name="Google Shape;1589;p27"/>
          <p:cNvSpPr txBox="1"/>
          <p:nvPr/>
        </p:nvSpPr>
        <p:spPr>
          <a:xfrm>
            <a:off x="16436336" y="5711082"/>
            <a:ext cx="2544417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Andrés Nascimento</a:t>
            </a:r>
            <a:endParaRPr/>
          </a:p>
        </p:txBody>
      </p:sp>
      <p:sp>
        <p:nvSpPr>
          <p:cNvPr id="1590" name="Google Shape;1590;p27"/>
          <p:cNvSpPr txBox="1"/>
          <p:nvPr/>
        </p:nvSpPr>
        <p:spPr>
          <a:xfrm>
            <a:off x="5276783" y="5726618"/>
            <a:ext cx="3074021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Cecilia Jiménez Mallebrera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591" name="Google Shape;1591;p27"/>
          <p:cNvPicPr preferRelativeResize="0"/>
          <p:nvPr/>
        </p:nvPicPr>
        <p:blipFill rotWithShape="1">
          <a:blip r:embed="rId6">
            <a:alphaModFix/>
          </a:blip>
          <a:srcRect t="11405" b="11405"/>
          <a:stretch/>
        </p:blipFill>
        <p:spPr>
          <a:xfrm>
            <a:off x="16888354" y="3808168"/>
            <a:ext cx="1719155" cy="171915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92" name="Google Shape;1592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5104" y="3828482"/>
            <a:ext cx="1719155" cy="171915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93" name="Google Shape;1593;p27"/>
          <p:cNvPicPr preferRelativeResize="0"/>
          <p:nvPr/>
        </p:nvPicPr>
        <p:blipFill rotWithShape="1">
          <a:blip r:embed="rId8">
            <a:alphaModFix/>
          </a:blip>
          <a:srcRect r="12576" b="39584"/>
          <a:stretch/>
        </p:blipFill>
        <p:spPr>
          <a:xfrm>
            <a:off x="15566926" y="6860984"/>
            <a:ext cx="1720800" cy="17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94" name="Google Shape;1594;p27"/>
          <p:cNvPicPr preferRelativeResize="0"/>
          <p:nvPr/>
        </p:nvPicPr>
        <p:blipFill rotWithShape="1">
          <a:blip r:embed="rId9">
            <a:alphaModFix/>
          </a:blip>
          <a:srcRect b="27466"/>
          <a:stretch/>
        </p:blipFill>
        <p:spPr>
          <a:xfrm>
            <a:off x="18362827" y="6860984"/>
            <a:ext cx="1720800" cy="17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95" name="Google Shape;1595;p27"/>
          <p:cNvPicPr preferRelativeResize="0"/>
          <p:nvPr/>
        </p:nvPicPr>
        <p:blipFill rotWithShape="1">
          <a:blip r:embed="rId10">
            <a:alphaModFix/>
          </a:blip>
          <a:srcRect l="29279" t="33528" b="35028"/>
          <a:stretch/>
        </p:blipFill>
        <p:spPr>
          <a:xfrm>
            <a:off x="18491591" y="10455446"/>
            <a:ext cx="1720800" cy="172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96" name="Google Shape;1596;p27"/>
          <p:cNvSpPr txBox="1"/>
          <p:nvPr/>
        </p:nvSpPr>
        <p:spPr>
          <a:xfrm>
            <a:off x="3023898" y="8846034"/>
            <a:ext cx="2188102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M Carmen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Badosa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97" name="Google Shape;1597;p27"/>
          <p:cNvSpPr txBox="1"/>
          <p:nvPr/>
        </p:nvSpPr>
        <p:spPr>
          <a:xfrm>
            <a:off x="5449002" y="8853307"/>
            <a:ext cx="2910399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Selena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Trifunov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98" name="Google Shape;1598;p27"/>
          <p:cNvSpPr txBox="1"/>
          <p:nvPr/>
        </p:nvSpPr>
        <p:spPr>
          <a:xfrm>
            <a:off x="8525854" y="8853306"/>
            <a:ext cx="1839574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Arístides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López</a:t>
            </a:r>
            <a:endParaRPr/>
          </a:p>
        </p:txBody>
      </p:sp>
      <p:pic>
        <p:nvPicPr>
          <p:cNvPr id="1599" name="Google Shape;1599;p27"/>
          <p:cNvPicPr preferRelativeResize="0"/>
          <p:nvPr/>
        </p:nvPicPr>
        <p:blipFill rotWithShape="1">
          <a:blip r:embed="rId11">
            <a:alphaModFix/>
          </a:blip>
          <a:srcRect l="13854" t="7977" r="18462" b="24273"/>
          <a:stretch/>
        </p:blipFill>
        <p:spPr>
          <a:xfrm>
            <a:off x="3249019" y="6880166"/>
            <a:ext cx="1737907" cy="17395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00" name="Google Shape;1600;p27"/>
          <p:cNvPicPr preferRelativeResize="0"/>
          <p:nvPr/>
        </p:nvPicPr>
        <p:blipFill rotWithShape="1">
          <a:blip r:embed="rId12">
            <a:alphaModFix/>
          </a:blip>
          <a:srcRect l="58232" t="10911" r="22658" b="53256"/>
          <a:stretch/>
        </p:blipFill>
        <p:spPr>
          <a:xfrm>
            <a:off x="6025228" y="6917260"/>
            <a:ext cx="1720800" cy="17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01" name="Google Shape;1601;p27"/>
          <p:cNvPicPr preferRelativeResize="0"/>
          <p:nvPr/>
        </p:nvPicPr>
        <p:blipFill rotWithShape="1">
          <a:blip r:embed="rId13">
            <a:alphaModFix/>
          </a:blip>
          <a:srcRect l="32113" t="2801" r="20610" b="49015"/>
          <a:stretch/>
        </p:blipFill>
        <p:spPr>
          <a:xfrm>
            <a:off x="8593004" y="6918654"/>
            <a:ext cx="1720800" cy="17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02" name="Google Shape;1602;p27"/>
          <p:cNvPicPr preferRelativeResize="0"/>
          <p:nvPr/>
        </p:nvPicPr>
        <p:blipFill rotWithShape="1">
          <a:blip r:embed="rId14">
            <a:alphaModFix/>
          </a:blip>
          <a:srcRect l="43676" t="27120" r="37537" b="38277"/>
          <a:stretch/>
        </p:blipFill>
        <p:spPr>
          <a:xfrm>
            <a:off x="15690987" y="10426088"/>
            <a:ext cx="1720800" cy="17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03" name="Google Shape;1603;p27"/>
          <p:cNvPicPr preferRelativeResize="0"/>
          <p:nvPr/>
        </p:nvPicPr>
        <p:blipFill rotWithShape="1">
          <a:blip r:embed="rId15">
            <a:alphaModFix/>
          </a:blip>
          <a:srcRect l="13495" t="39576" r="32505" b="32727"/>
          <a:stretch/>
        </p:blipFill>
        <p:spPr>
          <a:xfrm>
            <a:off x="21251320" y="6898936"/>
            <a:ext cx="1720800" cy="17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04" name="Google Shape;1604;p2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932" y="1797340"/>
            <a:ext cx="3758344" cy="276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2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389402" y="1688066"/>
            <a:ext cx="4402896" cy="1109896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6" name="Google Shape;1606;p27" descr="Treat-NMD.jp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5920" y="7018190"/>
            <a:ext cx="2965739" cy="161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2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99437" y="5497414"/>
            <a:ext cx="2763435" cy="114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2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0936653" y="1335347"/>
            <a:ext cx="2943239" cy="1959102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27"/>
          <p:cNvSpPr txBox="1"/>
          <p:nvPr/>
        </p:nvSpPr>
        <p:spPr>
          <a:xfrm>
            <a:off x="8150475" y="3440777"/>
            <a:ext cx="6995562" cy="98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spAutoFit/>
          </a:bodyPr>
          <a:lstStyle/>
          <a:p>
            <a:r>
              <a:rPr lang="es-ES" sz="4800" b="1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Neurociencias Pediátricas</a:t>
            </a:r>
            <a:endParaRPr/>
          </a:p>
        </p:txBody>
      </p:sp>
      <p:sp>
        <p:nvSpPr>
          <p:cNvPr id="1610" name="Google Shape;1610;p27" descr="https://correo.sjdhospitalbarcelona.org/owa/service.svc/s/GetFileAttachment?id=AAMkADJmZDUzMTdjLTgyZmUtNDRhOS04YTljLWIxNmQ0OGQ3Mzg4NABGAAAAAABYsv6U9XaaTLpjtAQSFubyBwD6x%2FGCBvhlTJX3zg2%2BsqZYAAAAJTgbAABaolp%2Fu8goT4mUupDUSV%2B0AASnptZlAAABEgAQAOUksQVa7D9BjySfwxm%2F%2Buo%3D&amp;X-OWA-CANARY=svwgC8HnBk2AbowLAuxrCiAlou6ZKdkIp_zvJMisczIBh-sNlNVQgduOMRHY4PRJAxjWpNDWm6E.&amp;isImagePreview=True"/>
          <p:cNvSpPr/>
          <p:nvPr/>
        </p:nvSpPr>
        <p:spPr>
          <a:xfrm>
            <a:off x="414791" y="-364068"/>
            <a:ext cx="795659" cy="79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noAutofit/>
          </a:bodyPr>
          <a:lstStyle/>
          <a:p>
            <a:endParaRPr sz="4800">
              <a:solidFill>
                <a:srgbClr val="4454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1" name="Google Shape;1611;p2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1156185" y="3558653"/>
            <a:ext cx="2504110" cy="189667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27"/>
          <p:cNvSpPr txBox="1"/>
          <p:nvPr/>
        </p:nvSpPr>
        <p:spPr>
          <a:xfrm>
            <a:off x="21002897" y="5547627"/>
            <a:ext cx="2876963" cy="72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spAutoFit/>
          </a:bodyPr>
          <a:lstStyle/>
          <a:p>
            <a:r>
              <a:rPr lang="es-ES" sz="3100" b="1" i="1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BRAIN Project</a:t>
            </a:r>
            <a:endParaRPr/>
          </a:p>
        </p:txBody>
      </p:sp>
      <p:pic>
        <p:nvPicPr>
          <p:cNvPr id="1613" name="Google Shape;1613;p27"/>
          <p:cNvPicPr preferRelativeResize="0"/>
          <p:nvPr/>
        </p:nvPicPr>
        <p:blipFill rotWithShape="1">
          <a:blip r:embed="rId22">
            <a:alphaModFix/>
          </a:blip>
          <a:srcRect l="32270" t="3147" b="29128"/>
          <a:stretch/>
        </p:blipFill>
        <p:spPr>
          <a:xfrm>
            <a:off x="3302760" y="10141084"/>
            <a:ext cx="1577485" cy="245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27"/>
          <p:cNvSpPr txBox="1"/>
          <p:nvPr/>
        </p:nvSpPr>
        <p:spPr>
          <a:xfrm>
            <a:off x="2817678" y="12714445"/>
            <a:ext cx="2459106" cy="72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spAutoFit/>
          </a:bodyPr>
          <a:lstStyle/>
          <a:p>
            <a:r>
              <a:rPr lang="es-ES" sz="3100" b="1" dirty="0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s-ES" sz="3100" b="1" dirty="0" err="1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Serradell</a:t>
            </a:r>
            <a:endParaRPr sz="3100" b="1" dirty="0">
              <a:solidFill>
                <a:srgbClr val="4454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27" descr="https://correo.sjdhospitalbarcelona.org/owa/service.svc/s/GetFileAttachment?id=AAMkADJmZDUzMTdjLTgyZmUtNDRhOS04YTljLWIxNmQ0OGQ3Mzg4NABGAAAAAABYsv6U9XaaTLpjtAQSFubyBwD6x%2FGCBvhlTJX3zg2%2BsqZYAAAAJTgbAABaolp%2Fu8goT4mUupDUSV%2B0AASnptZqAAABEgAQAFeGgF7UDLJLia9Y9QWdHA8%3D&amp;X-OWA-CANARY=q-nA5qCibU6IZTTb3z2qcsAMF7OiKdkIhTGWa0gFzIR41ii3Mig9hTb9alL4IiOFYTYaYYL8V6w.&amp;isImagePreview=True"/>
          <p:cNvSpPr/>
          <p:nvPr/>
        </p:nvSpPr>
        <p:spPr>
          <a:xfrm>
            <a:off x="821053" y="21184"/>
            <a:ext cx="812588" cy="812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noAutofit/>
          </a:bodyPr>
          <a:lstStyle/>
          <a:p>
            <a:endParaRPr sz="4800">
              <a:solidFill>
                <a:srgbClr val="4454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6" name="Google Shape;1616;p2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119003" y="10140984"/>
            <a:ext cx="2031471" cy="2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7" name="Google Shape;1617;p27"/>
          <p:cNvSpPr txBox="1"/>
          <p:nvPr/>
        </p:nvSpPr>
        <p:spPr>
          <a:xfrm>
            <a:off x="5917152" y="12371824"/>
            <a:ext cx="2901580" cy="119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E. Castroflorio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ICFO</a:t>
            </a:r>
            <a:endParaRPr/>
          </a:p>
        </p:txBody>
      </p:sp>
      <p:pic>
        <p:nvPicPr>
          <p:cNvPr id="1618" name="Google Shape;1618;p2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150740" y="10392956"/>
            <a:ext cx="1947797" cy="194830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19" name="Google Shape;1619;p27"/>
          <p:cNvSpPr txBox="1"/>
          <p:nvPr/>
        </p:nvSpPr>
        <p:spPr>
          <a:xfrm>
            <a:off x="8818765" y="12453883"/>
            <a:ext cx="4904256" cy="119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Jaume 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Colomer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7" name="Google Shape;1136;p6">
            <a:extLst>
              <a:ext uri="{FF2B5EF4-FFF2-40B4-BE49-F238E27FC236}">
                <a16:creationId xmlns:a16="http://schemas.microsoft.com/office/drawing/2014/main" xmlns="" id="{E868F94E-B771-FE49-BE7B-26855C083722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6355874" y="2229186"/>
            <a:ext cx="3856518" cy="79586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311;p63">
            <a:extLst>
              <a:ext uri="{FF2B5EF4-FFF2-40B4-BE49-F238E27FC236}">
                <a16:creationId xmlns:a16="http://schemas.microsoft.com/office/drawing/2014/main" xmlns="" id="{5A64F877-9B7C-4143-BA07-7F01C33C8F5A}"/>
              </a:ext>
            </a:extLst>
          </p:cNvPr>
          <p:cNvSpPr txBox="1"/>
          <p:nvPr/>
        </p:nvSpPr>
        <p:spPr>
          <a:xfrm>
            <a:off x="88484" y="10922412"/>
            <a:ext cx="3003900" cy="721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580" tIns="121277" rIns="242580" bIns="121277" anchor="t" anchorCtr="0">
            <a:spAutoFit/>
          </a:bodyPr>
          <a:lstStyle/>
          <a:p>
            <a:pPr algn="ctr" defTabSz="914226">
              <a:defRPr/>
            </a:pPr>
            <a:r>
              <a:rPr lang="es-ES" sz="3100" dirty="0">
                <a:latin typeface="Calibri"/>
                <a:ea typeface="Calibri"/>
                <a:cs typeface="Calibri"/>
                <a:sym typeface="Calibri"/>
              </a:rPr>
              <a:t>M. Roldán </a:t>
            </a:r>
            <a:endParaRPr lang="es-ES" dirty="0"/>
          </a:p>
        </p:txBody>
      </p:sp>
      <p:pic>
        <p:nvPicPr>
          <p:cNvPr id="49" name="Google Shape;2310;p63">
            <a:extLst>
              <a:ext uri="{FF2B5EF4-FFF2-40B4-BE49-F238E27FC236}">
                <a16:creationId xmlns:a16="http://schemas.microsoft.com/office/drawing/2014/main" xmlns="" id="{D3C83E41-0512-A240-8CDB-32B3CDD16612}"/>
              </a:ext>
            </a:extLst>
          </p:cNvPr>
          <p:cNvPicPr preferRelativeResize="0"/>
          <p:nvPr/>
        </p:nvPicPr>
        <p:blipFill rotWithShape="1">
          <a:blip r:embed="rId26"/>
          <a:srcRect r="3" b="17338"/>
          <a:stretch/>
        </p:blipFill>
        <p:spPr>
          <a:xfrm>
            <a:off x="734643" y="9018326"/>
            <a:ext cx="1719152" cy="1619872"/>
          </a:xfrm>
          <a:custGeom>
            <a:avLst/>
            <a:gdLst/>
            <a:ahLst/>
            <a:cxnLst/>
            <a:rect l="l" t="t" r="r" b="b"/>
            <a:pathLst>
              <a:path w="1570813" h="1363363">
                <a:moveTo>
                  <a:pt x="452248" y="0"/>
                </a:moveTo>
                <a:cubicBezTo>
                  <a:pt x="1118566" y="0"/>
                  <a:pt x="1118566" y="0"/>
                  <a:pt x="1118566" y="0"/>
                </a:cubicBezTo>
                <a:cubicBezTo>
                  <a:pt x="1160301" y="0"/>
                  <a:pt x="1200597" y="22535"/>
                  <a:pt x="1220745" y="59154"/>
                </a:cubicBezTo>
                <a:cubicBezTo>
                  <a:pt x="1554623" y="623936"/>
                  <a:pt x="1554623" y="623936"/>
                  <a:pt x="1554623" y="623936"/>
                </a:cubicBezTo>
                <a:cubicBezTo>
                  <a:pt x="1576210" y="659147"/>
                  <a:pt x="1576210" y="704217"/>
                  <a:pt x="1554623" y="739427"/>
                </a:cubicBezTo>
                <a:cubicBezTo>
                  <a:pt x="1220745" y="1304209"/>
                  <a:pt x="1220745" y="1304209"/>
                  <a:pt x="1220745" y="1304209"/>
                </a:cubicBezTo>
                <a:cubicBezTo>
                  <a:pt x="1200597" y="1340828"/>
                  <a:pt x="1160301" y="1363363"/>
                  <a:pt x="1118566" y="1363363"/>
                </a:cubicBezTo>
                <a:cubicBezTo>
                  <a:pt x="452248" y="1363363"/>
                  <a:pt x="452248" y="1363363"/>
                  <a:pt x="452248" y="1363363"/>
                </a:cubicBezTo>
                <a:cubicBezTo>
                  <a:pt x="409074" y="1363363"/>
                  <a:pt x="370218" y="1340828"/>
                  <a:pt x="348631" y="1304209"/>
                </a:cubicBezTo>
                <a:cubicBezTo>
                  <a:pt x="16191" y="739427"/>
                  <a:pt x="16191" y="739427"/>
                  <a:pt x="16191" y="739427"/>
                </a:cubicBezTo>
                <a:cubicBezTo>
                  <a:pt x="-5396" y="704217"/>
                  <a:pt x="-5396" y="659147"/>
                  <a:pt x="16191" y="623936"/>
                </a:cubicBezTo>
                <a:cubicBezTo>
                  <a:pt x="348631" y="59154"/>
                  <a:pt x="348631" y="59154"/>
                  <a:pt x="348631" y="59154"/>
                </a:cubicBezTo>
                <a:cubicBezTo>
                  <a:pt x="370218" y="22535"/>
                  <a:pt x="409074" y="0"/>
                  <a:pt x="452248" y="0"/>
                </a:cubicBezTo>
                <a:close/>
              </a:path>
            </a:pathLst>
          </a:custGeom>
          <a:noFill/>
          <a:ln w="63500">
            <a:solidFill>
              <a:schemeClr val="tx1">
                <a:alpha val="80000"/>
              </a:schemeClr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0A7F19-F76F-8444-9378-F60F6FED9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0343"/>
            <a:ext cx="24377650" cy="11238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4BA638-8B4C-C148-9A17-DED95425524D}"/>
              </a:ext>
            </a:extLst>
          </p:cNvPr>
          <p:cNvSpPr txBox="1"/>
          <p:nvPr/>
        </p:nvSpPr>
        <p:spPr>
          <a:xfrm>
            <a:off x="6930904" y="527580"/>
            <a:ext cx="9005957" cy="677088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2437268"/>
            <a:r>
              <a:rPr lang="es-ES" sz="3800" b="1" dirty="0">
                <a:ea typeface="+mn-ea"/>
              </a:rPr>
              <a:t>Tomografía de Rayos X: Línea Mistral </a:t>
            </a:r>
          </a:p>
        </p:txBody>
      </p:sp>
    </p:spTree>
    <p:extLst>
      <p:ext uri="{BB962C8B-B14F-4D97-AF65-F5344CB8AC3E}">
        <p14:creationId xmlns:p14="http://schemas.microsoft.com/office/powerpoint/2010/main" val="1758018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A0C822-C92A-4D48-B82C-0D26AB225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580" y="238951"/>
            <a:ext cx="10665771" cy="13238102"/>
          </a:xfrm>
          <a:prstGeom prst="rect">
            <a:avLst/>
          </a:prstGeom>
        </p:spPr>
      </p:pic>
      <p:pic>
        <p:nvPicPr>
          <p:cNvPr id="4" name="Picture 3" descr="\\hsjdbcn.es\dfsroot\Recursos\labneuromuscular\Cecilia\gold grids\sjd18_f016_20x_24h.jpg">
            <a:extLst>
              <a:ext uri="{FF2B5EF4-FFF2-40B4-BE49-F238E27FC236}">
                <a16:creationId xmlns:a16="http://schemas.microsoft.com/office/drawing/2014/main" xmlns="" id="{89535283-3754-3F45-97DC-2022E96B5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3" y="528114"/>
            <a:ext cx="5036456" cy="37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s://lh6.googleusercontent.com/63Mkt6DDyGKCcKd9bZYc2EraxcCY-tsfIQePD7gBP345jWds8yexd1Bpfl3MK3e6ybieuqKZHAv7bgFfQRK89Ll1n1SBLXl48ocFO4VDZMdIlHjywbJnhD4fdTSbblJoIb_ayas">
            <a:extLst>
              <a:ext uri="{FF2B5EF4-FFF2-40B4-BE49-F238E27FC236}">
                <a16:creationId xmlns:a16="http://schemas.microsoft.com/office/drawing/2014/main" xmlns="" id="{252DB745-391F-BC41-A871-E201BF14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028" y="312484"/>
            <a:ext cx="5542132" cy="5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BBC543-9331-894D-92C6-EFEC8DB8C9AE}"/>
              </a:ext>
            </a:extLst>
          </p:cNvPr>
          <p:cNvSpPr txBox="1"/>
          <p:nvPr/>
        </p:nvSpPr>
        <p:spPr>
          <a:xfrm>
            <a:off x="505126" y="5854615"/>
            <a:ext cx="6356193" cy="3016190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2437268"/>
            <a:r>
              <a:rPr lang="es-ES" sz="3800" dirty="0" err="1">
                <a:ea typeface="+mn-ea"/>
              </a:rPr>
              <a:t>Cells</a:t>
            </a:r>
            <a:r>
              <a:rPr lang="es-ES" sz="3800" dirty="0">
                <a:ea typeface="+mn-ea"/>
              </a:rPr>
              <a:t> are </a:t>
            </a:r>
            <a:r>
              <a:rPr lang="es-ES" sz="3800" dirty="0" err="1">
                <a:ea typeface="+mn-ea"/>
              </a:rPr>
              <a:t>not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fixed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or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stained</a:t>
            </a:r>
            <a:endParaRPr lang="es-ES" sz="3800" dirty="0">
              <a:ea typeface="+mn-ea"/>
            </a:endParaRPr>
          </a:p>
          <a:p>
            <a:pPr defTabSz="2437268"/>
            <a:r>
              <a:rPr lang="es-ES" sz="3800" dirty="0">
                <a:ea typeface="+mn-ea"/>
              </a:rPr>
              <a:t>And are </a:t>
            </a:r>
            <a:r>
              <a:rPr lang="es-ES" sz="3800" dirty="0" err="1">
                <a:ea typeface="+mn-ea"/>
              </a:rPr>
              <a:t>rotated</a:t>
            </a:r>
            <a:r>
              <a:rPr lang="es-ES" sz="3800" dirty="0">
                <a:ea typeface="+mn-ea"/>
              </a:rPr>
              <a:t> so</a:t>
            </a:r>
          </a:p>
          <a:p>
            <a:pPr defTabSz="2437268"/>
            <a:r>
              <a:rPr lang="es-ES" sz="3800" dirty="0" err="1">
                <a:ea typeface="+mn-ea"/>
              </a:rPr>
              <a:t>We</a:t>
            </a:r>
            <a:r>
              <a:rPr lang="es-ES" sz="3800" dirty="0">
                <a:ea typeface="+mn-ea"/>
              </a:rPr>
              <a:t> can </a:t>
            </a:r>
            <a:r>
              <a:rPr lang="es-ES" sz="3800" dirty="0" err="1">
                <a:ea typeface="+mn-ea"/>
              </a:rPr>
              <a:t>obtain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an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artifact</a:t>
            </a:r>
            <a:endParaRPr lang="es-ES" sz="3800" dirty="0">
              <a:ea typeface="+mn-ea"/>
            </a:endParaRPr>
          </a:p>
          <a:p>
            <a:pPr defTabSz="2437268"/>
            <a:r>
              <a:rPr lang="es-ES" sz="3800" dirty="0">
                <a:ea typeface="+mn-ea"/>
              </a:rPr>
              <a:t>free 3D </a:t>
            </a:r>
            <a:r>
              <a:rPr lang="es-ES" sz="3800" dirty="0" err="1">
                <a:ea typeface="+mn-ea"/>
              </a:rPr>
              <a:t>reconstruction</a:t>
            </a:r>
            <a:r>
              <a:rPr lang="es-ES" sz="3800" dirty="0">
                <a:ea typeface="+mn-ea"/>
              </a:rPr>
              <a:t> of </a:t>
            </a:r>
          </a:p>
          <a:p>
            <a:pPr defTabSz="2437268"/>
            <a:r>
              <a:rPr lang="es-ES" sz="3800" dirty="0" err="1">
                <a:ea typeface="+mn-ea"/>
              </a:rPr>
              <a:t>The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cell</a:t>
            </a:r>
            <a:r>
              <a:rPr lang="es-ES" sz="3800" dirty="0">
                <a:ea typeface="+mn-ea"/>
              </a:rPr>
              <a:t>.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885FEDB8-995E-3B45-B91C-AA63B0D0B5BB}"/>
              </a:ext>
            </a:extLst>
          </p:cNvPr>
          <p:cNvSpPr txBox="1"/>
          <p:nvPr/>
        </p:nvSpPr>
        <p:spPr>
          <a:xfrm>
            <a:off x="505122" y="9589210"/>
            <a:ext cx="5545073" cy="677088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2437268"/>
            <a:r>
              <a:rPr lang="es-ES" sz="3800" dirty="0" err="1">
                <a:ea typeface="+mn-ea"/>
              </a:rPr>
              <a:t>Spatial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resolution</a:t>
            </a:r>
            <a:r>
              <a:rPr lang="es-ES" sz="3800" dirty="0">
                <a:ea typeface="+mn-ea"/>
              </a:rPr>
              <a:t> 50nm. </a:t>
            </a:r>
          </a:p>
        </p:txBody>
      </p:sp>
    </p:spTree>
    <p:extLst>
      <p:ext uri="{BB962C8B-B14F-4D97-AF65-F5344CB8AC3E}">
        <p14:creationId xmlns:p14="http://schemas.microsoft.com/office/powerpoint/2010/main" val="61622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1EEE2B-9E6B-6C4F-B917-457CE097E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9" r="3391" b="-277"/>
          <a:stretch/>
        </p:blipFill>
        <p:spPr>
          <a:xfrm>
            <a:off x="293210" y="312483"/>
            <a:ext cx="18194053" cy="13312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40276D-9E99-AD41-8BE0-BB2FE41CDCAA}"/>
              </a:ext>
            </a:extLst>
          </p:cNvPr>
          <p:cNvSpPr txBox="1"/>
          <p:nvPr/>
        </p:nvSpPr>
        <p:spPr>
          <a:xfrm>
            <a:off x="18487259" y="312485"/>
            <a:ext cx="5721555" cy="3600966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pPr defTabSz="2437268"/>
            <a:r>
              <a:rPr lang="es-ES" sz="3800" b="1" dirty="0" err="1">
                <a:ea typeface="+mn-ea"/>
              </a:rPr>
              <a:t>Tomography</a:t>
            </a:r>
            <a:r>
              <a:rPr lang="es-ES" sz="3800" b="1" dirty="0">
                <a:ea typeface="+mn-ea"/>
              </a:rPr>
              <a:t>:</a:t>
            </a:r>
          </a:p>
          <a:p>
            <a:pPr defTabSz="2437268"/>
            <a:endParaRPr lang="es-ES" sz="3800" b="1" dirty="0">
              <a:ea typeface="+mn-ea"/>
            </a:endParaRPr>
          </a:p>
          <a:p>
            <a:pPr defTabSz="2437268"/>
            <a:r>
              <a:rPr lang="es-ES" sz="3800" dirty="0" err="1">
                <a:ea typeface="+mn-ea"/>
              </a:rPr>
              <a:t>Image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obtained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while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sample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rotates</a:t>
            </a:r>
            <a:r>
              <a:rPr lang="es-ES" sz="3800" dirty="0">
                <a:ea typeface="+mn-ea"/>
              </a:rPr>
              <a:t> (</a:t>
            </a:r>
            <a:r>
              <a:rPr lang="es-ES" sz="3800" dirty="0" err="1">
                <a:ea typeface="+mn-ea"/>
              </a:rPr>
              <a:t>over</a:t>
            </a:r>
            <a:r>
              <a:rPr lang="es-ES" sz="3800" dirty="0">
                <a:ea typeface="+mn-ea"/>
              </a:rPr>
              <a:t> 180 </a:t>
            </a:r>
            <a:r>
              <a:rPr lang="es-ES" sz="3800" dirty="0" err="1">
                <a:ea typeface="+mn-ea"/>
              </a:rPr>
              <a:t>degrees</a:t>
            </a:r>
            <a:r>
              <a:rPr lang="es-ES" sz="3800" dirty="0">
                <a:ea typeface="+mn-ea"/>
              </a:rPr>
              <a:t>) to </a:t>
            </a:r>
            <a:r>
              <a:rPr lang="es-ES" sz="3800" dirty="0" err="1">
                <a:ea typeface="+mn-ea"/>
              </a:rPr>
              <a:t>obtain</a:t>
            </a:r>
            <a:r>
              <a:rPr lang="es-ES" sz="3800" dirty="0">
                <a:ea typeface="+mn-ea"/>
              </a:rPr>
              <a:t> a 3 D</a:t>
            </a:r>
          </a:p>
          <a:p>
            <a:pPr defTabSz="2437268"/>
            <a:r>
              <a:rPr lang="es-ES" sz="3800" dirty="0" err="1">
                <a:ea typeface="+mn-ea"/>
              </a:rPr>
              <a:t>Reconstruction</a:t>
            </a:r>
            <a:r>
              <a:rPr lang="es-ES" sz="3800" dirty="0">
                <a:ea typeface="+mn-ea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E60894-F88E-4844-9467-12523FC263AD}"/>
              </a:ext>
            </a:extLst>
          </p:cNvPr>
          <p:cNvSpPr txBox="1"/>
          <p:nvPr/>
        </p:nvSpPr>
        <p:spPr>
          <a:xfrm>
            <a:off x="18493788" y="4160330"/>
            <a:ext cx="5812775" cy="1261864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2437268"/>
            <a:r>
              <a:rPr lang="es-ES" sz="3800" dirty="0" err="1">
                <a:ea typeface="+mn-ea"/>
              </a:rPr>
              <a:t>If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all</a:t>
            </a:r>
            <a:r>
              <a:rPr lang="es-ES" sz="3800" dirty="0">
                <a:ea typeface="+mn-ea"/>
              </a:rPr>
              <a:t> OK </a:t>
            </a:r>
            <a:r>
              <a:rPr lang="es-ES" sz="3800" dirty="0" err="1">
                <a:ea typeface="+mn-ea"/>
              </a:rPr>
              <a:t>each</a:t>
            </a:r>
            <a:r>
              <a:rPr lang="es-ES" sz="3800" dirty="0">
                <a:ea typeface="+mn-ea"/>
              </a:rPr>
              <a:t> </a:t>
            </a:r>
            <a:r>
              <a:rPr lang="es-ES" sz="3800" dirty="0" err="1">
                <a:ea typeface="+mn-ea"/>
              </a:rPr>
              <a:t>tomography</a:t>
            </a:r>
            <a:endParaRPr lang="es-ES" sz="3800" dirty="0">
              <a:ea typeface="+mn-ea"/>
            </a:endParaRPr>
          </a:p>
          <a:p>
            <a:pPr defTabSz="2437268"/>
            <a:r>
              <a:rPr lang="es-ES" sz="3800" dirty="0" err="1">
                <a:ea typeface="+mn-ea"/>
              </a:rPr>
              <a:t>Takes</a:t>
            </a:r>
            <a:r>
              <a:rPr lang="es-ES" sz="3800" dirty="0">
                <a:ea typeface="+mn-ea"/>
              </a:rPr>
              <a:t> 8 minutes.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20B15E-3BA9-BA47-99AD-5FFD61D9604F}"/>
              </a:ext>
            </a:extLst>
          </p:cNvPr>
          <p:cNvSpPr txBox="1"/>
          <p:nvPr/>
        </p:nvSpPr>
        <p:spPr>
          <a:xfrm>
            <a:off x="18545084" y="6295234"/>
            <a:ext cx="5758273" cy="1261864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2437268"/>
            <a:r>
              <a:rPr lang="es-ES" sz="3800" dirty="0">
                <a:ea typeface="+mn-ea"/>
              </a:rPr>
              <a:t> 400 tomos in 5 </a:t>
            </a:r>
            <a:r>
              <a:rPr lang="es-ES" sz="3800" dirty="0" err="1">
                <a:ea typeface="+mn-ea"/>
              </a:rPr>
              <a:t>days</a:t>
            </a:r>
            <a:r>
              <a:rPr lang="es-ES" sz="3800" dirty="0">
                <a:ea typeface="+mn-ea"/>
              </a:rPr>
              <a:t> and </a:t>
            </a:r>
          </a:p>
          <a:p>
            <a:pPr defTabSz="2437268"/>
            <a:r>
              <a:rPr lang="es-ES" sz="3800" dirty="0" err="1">
                <a:ea typeface="+mn-ea"/>
              </a:rPr>
              <a:t>nights</a:t>
            </a:r>
            <a:endParaRPr lang="es-ES" sz="38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4539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rol.mp4" descr="control.mp4">
            <a:hlinkClick r:id="" action="ppaction://media"/>
            <a:extLst>
              <a:ext uri="{FF2B5EF4-FFF2-40B4-BE49-F238E27FC236}">
                <a16:creationId xmlns:a16="http://schemas.microsoft.com/office/drawing/2014/main" xmlns="" id="{14196C75-856E-E849-9934-B062A805D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3457" y="1009654"/>
            <a:ext cx="11989402" cy="122427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3B74ADF-096C-384C-AACB-F0E5D1166240}"/>
              </a:ext>
            </a:extLst>
          </p:cNvPr>
          <p:cNvSpPr txBox="1"/>
          <p:nvPr/>
        </p:nvSpPr>
        <p:spPr>
          <a:xfrm>
            <a:off x="5325008" y="232815"/>
            <a:ext cx="13978472" cy="538589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r>
              <a:rPr lang="es-ES" sz="2900" b="1" dirty="0" err="1"/>
              <a:t>Careful</a:t>
            </a:r>
            <a:r>
              <a:rPr lang="es-ES" sz="2900" b="1" dirty="0"/>
              <a:t> </a:t>
            </a:r>
            <a:r>
              <a:rPr lang="es-ES" sz="2900" b="1" dirty="0" err="1"/>
              <a:t>selection</a:t>
            </a:r>
            <a:r>
              <a:rPr lang="es-ES" sz="2900" b="1" dirty="0"/>
              <a:t> of </a:t>
            </a:r>
            <a:r>
              <a:rPr lang="es-ES" sz="2900" b="1" dirty="0" err="1"/>
              <a:t>tomographies</a:t>
            </a:r>
            <a:r>
              <a:rPr lang="es-ES" sz="2900" b="1" dirty="0"/>
              <a:t> </a:t>
            </a:r>
            <a:r>
              <a:rPr lang="es-ES" sz="2900" b="1" dirty="0" err="1"/>
              <a:t>for</a:t>
            </a:r>
            <a:r>
              <a:rPr lang="es-ES" sz="2900" b="1" dirty="0"/>
              <a:t> </a:t>
            </a:r>
            <a:r>
              <a:rPr lang="es-ES" sz="2900" b="1" dirty="0" err="1"/>
              <a:t>image</a:t>
            </a:r>
            <a:r>
              <a:rPr lang="es-ES" sz="2900" b="1" dirty="0"/>
              <a:t> </a:t>
            </a:r>
            <a:r>
              <a:rPr lang="es-ES" sz="2900" b="1" dirty="0" err="1"/>
              <a:t>reconstruction</a:t>
            </a:r>
            <a:r>
              <a:rPr lang="es-ES" sz="2900" b="1" dirty="0"/>
              <a:t> and </a:t>
            </a:r>
            <a:r>
              <a:rPr lang="es-ES" sz="2900" b="1" dirty="0" err="1"/>
              <a:t>quantification</a:t>
            </a:r>
            <a:endParaRPr lang="es-ES" sz="2900" b="1" dirty="0"/>
          </a:p>
        </p:txBody>
      </p:sp>
    </p:spTree>
    <p:extLst>
      <p:ext uri="{BB962C8B-B14F-4D97-AF65-F5344CB8AC3E}">
        <p14:creationId xmlns:p14="http://schemas.microsoft.com/office/powerpoint/2010/main" val="10394581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xmlns="" id="{B3A5E6FF-F314-BA46-B509-DF95FDEDD1C7}"/>
              </a:ext>
            </a:extLst>
          </p:cNvPr>
          <p:cNvSpPr/>
          <p:nvPr/>
        </p:nvSpPr>
        <p:spPr>
          <a:xfrm>
            <a:off x="18507308" y="1109547"/>
            <a:ext cx="586842" cy="446050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4D48A363-F74A-A249-8726-E5035F9B5638}"/>
              </a:ext>
            </a:extLst>
          </p:cNvPr>
          <p:cNvSpPr/>
          <p:nvPr/>
        </p:nvSpPr>
        <p:spPr>
          <a:xfrm>
            <a:off x="18507308" y="1990497"/>
            <a:ext cx="586842" cy="446050"/>
          </a:xfrm>
          <a:prstGeom prst="ellipse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F025124E-9843-1D43-92CA-9EB36B6BB8DF}"/>
              </a:ext>
            </a:extLst>
          </p:cNvPr>
          <p:cNvSpPr/>
          <p:nvPr/>
        </p:nvSpPr>
        <p:spPr>
          <a:xfrm>
            <a:off x="18533491" y="2965115"/>
            <a:ext cx="586842" cy="446050"/>
          </a:xfrm>
          <a:prstGeom prst="ellipse">
            <a:avLst/>
          </a:prstGeom>
          <a:solidFill>
            <a:srgbClr val="73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E671BC9-A072-BB4B-8C9E-1A8E3A01DC27}"/>
              </a:ext>
            </a:extLst>
          </p:cNvPr>
          <p:cNvSpPr txBox="1"/>
          <p:nvPr/>
        </p:nvSpPr>
        <p:spPr>
          <a:xfrm>
            <a:off x="19310194" y="1109546"/>
            <a:ext cx="2696538" cy="384701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r>
              <a:rPr lang="es-ES" sz="1900" dirty="0" err="1"/>
              <a:t>Endosomes</a:t>
            </a:r>
            <a:r>
              <a:rPr lang="es-ES" sz="1900" dirty="0"/>
              <a:t>/</a:t>
            </a:r>
            <a:r>
              <a:rPr lang="es-ES" sz="1900" dirty="0" err="1"/>
              <a:t>lysosomes</a:t>
            </a:r>
            <a:endParaRPr lang="es-ES" sz="19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E9789AB-74DC-F24D-A3DE-89BDC70BB91B}"/>
              </a:ext>
            </a:extLst>
          </p:cNvPr>
          <p:cNvSpPr txBox="1"/>
          <p:nvPr/>
        </p:nvSpPr>
        <p:spPr>
          <a:xfrm>
            <a:off x="19310196" y="2012798"/>
            <a:ext cx="1798856" cy="384701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r>
              <a:rPr lang="es-ES" sz="1900" dirty="0" err="1"/>
              <a:t>Other</a:t>
            </a:r>
            <a:r>
              <a:rPr lang="es-ES" sz="1900" dirty="0"/>
              <a:t> </a:t>
            </a:r>
            <a:r>
              <a:rPr lang="es-ES" sz="1900" dirty="0" err="1"/>
              <a:t>vesicles</a:t>
            </a:r>
            <a:r>
              <a:rPr lang="es-ES" sz="1900" dirty="0"/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C3F2561-8C0B-0049-8B13-509D1E39E7BF}"/>
              </a:ext>
            </a:extLst>
          </p:cNvPr>
          <p:cNvSpPr txBox="1"/>
          <p:nvPr/>
        </p:nvSpPr>
        <p:spPr>
          <a:xfrm>
            <a:off x="19341334" y="3034248"/>
            <a:ext cx="1585656" cy="384701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r>
              <a:rPr lang="es-ES" sz="1900" dirty="0" err="1"/>
              <a:t>Mitochondria</a:t>
            </a:r>
            <a:endParaRPr lang="es-ES" sz="19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7954D59-2CE6-864D-8914-2C17AD43EE96}"/>
              </a:ext>
            </a:extLst>
          </p:cNvPr>
          <p:cNvSpPr txBox="1"/>
          <p:nvPr/>
        </p:nvSpPr>
        <p:spPr>
          <a:xfrm>
            <a:off x="19117453" y="12065000"/>
            <a:ext cx="3784601" cy="830977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pPr marL="342835" indent="-342835">
              <a:buAutoNum type="alphaUcPeriod"/>
            </a:pPr>
            <a:r>
              <a:rPr lang="es-ES" sz="2400" b="1" i="1" dirty="0" err="1"/>
              <a:t>Perez</a:t>
            </a:r>
            <a:r>
              <a:rPr lang="es-ES" sz="2400" b="1" i="1" dirty="0"/>
              <a:t> Berna</a:t>
            </a:r>
          </a:p>
          <a:p>
            <a:r>
              <a:rPr lang="es-ES" sz="2400" b="1" i="1" dirty="0"/>
              <a:t>E. </a:t>
            </a:r>
            <a:r>
              <a:rPr lang="es-ES" sz="2400" b="1" i="1" dirty="0" err="1"/>
              <a:t>Castroflorio</a:t>
            </a:r>
            <a:endParaRPr lang="es-ES" sz="2400" b="1" i="1" dirty="0"/>
          </a:p>
        </p:txBody>
      </p:sp>
      <p:pic>
        <p:nvPicPr>
          <p:cNvPr id="14" name="Imagen 13" descr="Gráfico&#10;&#10;Descripción generada automáticamente">
            <a:extLst>
              <a:ext uri="{FF2B5EF4-FFF2-40B4-BE49-F238E27FC236}">
                <a16:creationId xmlns:a16="http://schemas.microsoft.com/office/drawing/2014/main" xmlns="" id="{2B144AEF-E579-BB4D-B097-67BB8BB9F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9" y="0"/>
            <a:ext cx="17517733" cy="13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00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5B9564E-8697-9441-9AEC-EBB728A885D0}"/>
              </a:ext>
            </a:extLst>
          </p:cNvPr>
          <p:cNvGrpSpPr/>
          <p:nvPr/>
        </p:nvGrpSpPr>
        <p:grpSpPr>
          <a:xfrm>
            <a:off x="2159619" y="685843"/>
            <a:ext cx="19113192" cy="12987158"/>
            <a:chOff x="2007218" y="254041"/>
            <a:chExt cx="19113191" cy="129871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BF91522-C7FA-41EC-A097-E3142BDA9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7218" y="254041"/>
              <a:ext cx="19113191" cy="129871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61C040DD-2BD3-459B-AAF5-663D1F5C2F87}"/>
                </a:ext>
              </a:extLst>
            </p:cNvPr>
            <p:cNvSpPr/>
            <p:nvPr/>
          </p:nvSpPr>
          <p:spPr>
            <a:xfrm>
              <a:off x="4651648" y="4312326"/>
              <a:ext cx="1715306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F382971-9F92-4754-A1C8-B4A4CDC5BDEF}"/>
                </a:ext>
              </a:extLst>
            </p:cNvPr>
            <p:cNvSpPr/>
            <p:nvPr/>
          </p:nvSpPr>
          <p:spPr>
            <a:xfrm>
              <a:off x="4770773" y="8661291"/>
              <a:ext cx="1715306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5CB55FB-AA07-41E9-884B-E31B1EC7E060}"/>
                </a:ext>
              </a:extLst>
            </p:cNvPr>
            <p:cNvSpPr/>
            <p:nvPr/>
          </p:nvSpPr>
          <p:spPr>
            <a:xfrm>
              <a:off x="4842242" y="12934709"/>
              <a:ext cx="1715306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8203262-C025-4D7C-B446-8896150D608C}"/>
                </a:ext>
              </a:extLst>
            </p:cNvPr>
            <p:cNvSpPr/>
            <p:nvPr/>
          </p:nvSpPr>
          <p:spPr>
            <a:xfrm>
              <a:off x="14312153" y="8560933"/>
              <a:ext cx="1715306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A298124-5D14-4FA9-9A85-213278C4B7BA}"/>
                </a:ext>
              </a:extLst>
            </p:cNvPr>
            <p:cNvSpPr/>
            <p:nvPr/>
          </p:nvSpPr>
          <p:spPr>
            <a:xfrm flipV="1">
              <a:off x="15089720" y="4223490"/>
              <a:ext cx="1184589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F4D25F0-8515-4E76-A44E-5468D1A3B135}"/>
                </a:ext>
              </a:extLst>
            </p:cNvPr>
            <p:cNvSpPr/>
            <p:nvPr/>
          </p:nvSpPr>
          <p:spPr>
            <a:xfrm flipV="1">
              <a:off x="15554281" y="12847833"/>
              <a:ext cx="517526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A4652DB-9E28-4426-9D65-BA97EFE11C47}"/>
                </a:ext>
              </a:extLst>
            </p:cNvPr>
            <p:cNvSpPr/>
            <p:nvPr/>
          </p:nvSpPr>
          <p:spPr>
            <a:xfrm>
              <a:off x="20491107" y="4231041"/>
              <a:ext cx="369267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9CB2BF4-F76B-4C7A-A6CA-DAD518D7B67D}"/>
                </a:ext>
              </a:extLst>
            </p:cNvPr>
            <p:cNvSpPr/>
            <p:nvPr/>
          </p:nvSpPr>
          <p:spPr>
            <a:xfrm>
              <a:off x="20574497" y="8515255"/>
              <a:ext cx="369267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2A1D2C0-7BBE-49FA-B9E4-E0BB4207709B}"/>
                </a:ext>
              </a:extLst>
            </p:cNvPr>
            <p:cNvSpPr/>
            <p:nvPr/>
          </p:nvSpPr>
          <p:spPr>
            <a:xfrm>
              <a:off x="20574497" y="12756310"/>
              <a:ext cx="369267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1B9BF3-2D44-4A93-AE86-6E3805BB76B7}"/>
                </a:ext>
              </a:extLst>
            </p:cNvPr>
            <p:cNvSpPr/>
            <p:nvPr/>
          </p:nvSpPr>
          <p:spPr>
            <a:xfrm>
              <a:off x="10854439" y="4274210"/>
              <a:ext cx="369267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2197CA-69A0-4EFA-B286-ECC0A9CC361F}"/>
                </a:ext>
              </a:extLst>
            </p:cNvPr>
            <p:cNvSpPr/>
            <p:nvPr/>
          </p:nvSpPr>
          <p:spPr>
            <a:xfrm>
              <a:off x="10937829" y="8558424"/>
              <a:ext cx="369267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E662477-0942-4824-AB28-24F603A92D1F}"/>
                </a:ext>
              </a:extLst>
            </p:cNvPr>
            <p:cNvSpPr/>
            <p:nvPr/>
          </p:nvSpPr>
          <p:spPr>
            <a:xfrm>
              <a:off x="10937829" y="12799479"/>
              <a:ext cx="369267" cy="1003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995">
                <a:buClrTx/>
              </a:pPr>
              <a:endParaRPr lang="es-ES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374C5EBC-7B91-46C1-9F45-0284D58772F0}"/>
                </a:ext>
              </a:extLst>
            </p:cNvPr>
            <p:cNvCxnSpPr/>
            <p:nvPr/>
          </p:nvCxnSpPr>
          <p:spPr>
            <a:xfrm>
              <a:off x="8728800" y="1842891"/>
              <a:ext cx="357356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333BA20D-5F57-41B9-96C1-B32A94012846}"/>
                </a:ext>
              </a:extLst>
            </p:cNvPr>
            <p:cNvCxnSpPr/>
            <p:nvPr/>
          </p:nvCxnSpPr>
          <p:spPr>
            <a:xfrm>
              <a:off x="8740722" y="2889671"/>
              <a:ext cx="357356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447269CC-5FA4-447D-9ABE-4E7D377A9578}"/>
                </a:ext>
              </a:extLst>
            </p:cNvPr>
            <p:cNvCxnSpPr/>
            <p:nvPr/>
          </p:nvCxnSpPr>
          <p:spPr>
            <a:xfrm>
              <a:off x="8419096" y="6418482"/>
              <a:ext cx="357356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BC0A7B9F-7AEE-4079-8D0F-CCB3435A0F02}"/>
                </a:ext>
              </a:extLst>
            </p:cNvPr>
            <p:cNvCxnSpPr/>
            <p:nvPr/>
          </p:nvCxnSpPr>
          <p:spPr>
            <a:xfrm>
              <a:off x="8597769" y="7551579"/>
              <a:ext cx="357356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90777033-F5E1-4D04-AD00-AE01FB878E0C}"/>
                </a:ext>
              </a:extLst>
            </p:cNvPr>
            <p:cNvCxnSpPr/>
            <p:nvPr/>
          </p:nvCxnSpPr>
          <p:spPr>
            <a:xfrm>
              <a:off x="7418493" y="10659526"/>
              <a:ext cx="357356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18036F66-4809-4B31-81A6-686E6CE3A753}"/>
                </a:ext>
              </a:extLst>
            </p:cNvPr>
            <p:cNvCxnSpPr>
              <a:cxnSpLocks/>
            </p:cNvCxnSpPr>
            <p:nvPr/>
          </p:nvCxnSpPr>
          <p:spPr>
            <a:xfrm>
              <a:off x="8633498" y="10098373"/>
              <a:ext cx="0" cy="33450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9000D3CE-9D2D-433A-B4FF-6D417D661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96803" y="752962"/>
              <a:ext cx="309709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F58F105B-F23F-43C6-82F2-82D76A99E2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02407" y="990377"/>
              <a:ext cx="309709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49954DB4-35C5-4E5A-85B3-62D2D8717F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29743" y="6332159"/>
              <a:ext cx="309709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75CE45FC-4C4E-419E-9774-E410AB8FA87A}"/>
                </a:ext>
              </a:extLst>
            </p:cNvPr>
            <p:cNvCxnSpPr>
              <a:cxnSpLocks/>
            </p:cNvCxnSpPr>
            <p:nvPr/>
          </p:nvCxnSpPr>
          <p:spPr>
            <a:xfrm>
              <a:off x="17329160" y="5436454"/>
              <a:ext cx="0" cy="44243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1CAD360F-90C5-4212-81E2-74629599D0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94885" y="12515675"/>
              <a:ext cx="309709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1DD0E4D2-37C3-4788-9FE2-6D1D10E51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55474" y="12429345"/>
              <a:ext cx="309709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9254AD1-95EE-450F-A175-E7863045C973}"/>
              </a:ext>
            </a:extLst>
          </p:cNvPr>
          <p:cNvSpPr txBox="1"/>
          <p:nvPr/>
        </p:nvSpPr>
        <p:spPr>
          <a:xfrm>
            <a:off x="249310" y="629789"/>
            <a:ext cx="8922793" cy="10618271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defTabSz="1827995">
              <a:buClrTx/>
            </a:pPr>
            <a:r>
              <a:rPr lang="es-ES_tradnl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Control</a:t>
            </a:r>
          </a:p>
          <a:p>
            <a:pPr defTabSz="1827995">
              <a:buClrTx/>
            </a:pPr>
            <a:r>
              <a:rPr lang="es-ES_tradnl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fibroblasts</a:t>
            </a:r>
            <a:r>
              <a:rPr lang="es-ES_tradnl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</a:t>
            </a: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r>
              <a:rPr lang="es-ES_tradnl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COL6-RD</a:t>
            </a:r>
          </a:p>
          <a:p>
            <a:pPr defTabSz="1827995">
              <a:buClrTx/>
            </a:pPr>
            <a:r>
              <a:rPr lang="es-ES_tradnl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fibroblasts</a:t>
            </a:r>
            <a:r>
              <a:rPr lang="es-ES_tradnl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                                                  </a:t>
            </a: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endParaRPr lang="es-ES_tradn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1827995">
              <a:buClrTx/>
            </a:pPr>
            <a:r>
              <a:rPr lang="es-ES_tradnl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Edited</a:t>
            </a:r>
            <a:r>
              <a:rPr lang="es-ES_tradnl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COL6-RD</a:t>
            </a:r>
          </a:p>
          <a:p>
            <a:pPr defTabSz="1827995">
              <a:buClrTx/>
            </a:pPr>
            <a:r>
              <a:rPr lang="es-ES_tradnl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fibroblasts</a:t>
            </a:r>
            <a:endParaRPr lang="es-E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BFBD8E3-323E-174F-8B05-E01B63014522}"/>
              </a:ext>
            </a:extLst>
          </p:cNvPr>
          <p:cNvSpPr txBox="1"/>
          <p:nvPr/>
        </p:nvSpPr>
        <p:spPr>
          <a:xfrm>
            <a:off x="6886850" y="80831"/>
            <a:ext cx="4443811" cy="538589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r>
              <a:rPr lang="es-ES" sz="2900" b="1" dirty="0" err="1"/>
              <a:t>Endosomes</a:t>
            </a:r>
            <a:r>
              <a:rPr lang="es-ES" sz="2900" b="1" dirty="0"/>
              <a:t>/</a:t>
            </a:r>
            <a:r>
              <a:rPr lang="es-ES" sz="2900" b="1" dirty="0" err="1"/>
              <a:t>Lysosomes</a:t>
            </a:r>
            <a:endParaRPr lang="es-ES" sz="2900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7ABF52B1-BC8B-4B48-B751-BEF5C5511532}"/>
              </a:ext>
            </a:extLst>
          </p:cNvPr>
          <p:cNvSpPr txBox="1"/>
          <p:nvPr/>
        </p:nvSpPr>
        <p:spPr>
          <a:xfrm>
            <a:off x="16390439" y="7579"/>
            <a:ext cx="5139514" cy="538589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r>
              <a:rPr lang="es-ES" sz="2900" b="1" dirty="0" err="1"/>
              <a:t>Other</a:t>
            </a:r>
            <a:r>
              <a:rPr lang="es-ES" sz="2900" b="1" dirty="0"/>
              <a:t> </a:t>
            </a:r>
            <a:r>
              <a:rPr lang="es-ES" sz="2900" b="1" dirty="0" err="1"/>
              <a:t>vesicles</a:t>
            </a:r>
            <a:r>
              <a:rPr lang="es-ES" sz="2900" b="1" dirty="0"/>
              <a:t> (</a:t>
            </a:r>
            <a:r>
              <a:rPr lang="es-ES" sz="2900" b="1" dirty="0" err="1"/>
              <a:t>coollagen</a:t>
            </a:r>
            <a:r>
              <a:rPr lang="es-ES" sz="2900" b="1" dirty="0"/>
              <a:t> ?)</a:t>
            </a:r>
          </a:p>
        </p:txBody>
      </p:sp>
    </p:spTree>
    <p:extLst>
      <p:ext uri="{BB962C8B-B14F-4D97-AF65-F5344CB8AC3E}">
        <p14:creationId xmlns:p14="http://schemas.microsoft.com/office/powerpoint/2010/main" val="4149329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8" name="Google Shape;230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126" y="1500034"/>
            <a:ext cx="15647988" cy="747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9" name="Google Shape;2309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33187" y="7108568"/>
            <a:ext cx="9480197" cy="618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0" name="Google Shape;2310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527" y="1500010"/>
            <a:ext cx="2780577" cy="29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1" name="Google Shape;2311;p63"/>
          <p:cNvSpPr txBox="1"/>
          <p:nvPr/>
        </p:nvSpPr>
        <p:spPr>
          <a:xfrm>
            <a:off x="15972621" y="4511317"/>
            <a:ext cx="5142031" cy="220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580" tIns="121277" rIns="242580" bIns="121277" anchor="t" anchorCtr="0">
            <a:spAutoFit/>
          </a:bodyPr>
          <a:lstStyle/>
          <a:p>
            <a:pPr algn="ctr"/>
            <a:r>
              <a:rPr lang="es-ES" sz="3100">
                <a:latin typeface="Calibri"/>
                <a:ea typeface="Calibri"/>
                <a:cs typeface="Calibri"/>
                <a:sym typeface="Calibri"/>
              </a:rPr>
              <a:t>M. Roldán Molina</a:t>
            </a:r>
            <a:endParaRPr/>
          </a:p>
          <a:p>
            <a:pPr algn="ctr"/>
            <a:r>
              <a:rPr lang="es-ES" sz="3100">
                <a:latin typeface="Calibri"/>
                <a:ea typeface="Calibri"/>
                <a:cs typeface="Calibri"/>
                <a:sym typeface="Calibri"/>
              </a:rPr>
              <a:t>Servicio Microscopia Confocal</a:t>
            </a:r>
            <a:endParaRPr sz="310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s-ES" sz="3100">
                <a:latin typeface="Calibri"/>
                <a:ea typeface="Calibri"/>
                <a:cs typeface="Calibri"/>
                <a:sym typeface="Calibri"/>
              </a:rPr>
              <a:t>&amp; Imagen Celular  IPER, HSJD</a:t>
            </a:r>
            <a:endParaRPr/>
          </a:p>
        </p:txBody>
      </p:sp>
      <p:sp>
        <p:nvSpPr>
          <p:cNvPr id="2312" name="Google Shape;2312;p63" descr="Pablo Loza-Alvarez — Master's degree in Photonics — UPC. Universitat  Politècnica de Catalunya"/>
          <p:cNvSpPr/>
          <p:nvPr/>
        </p:nvSpPr>
        <p:spPr>
          <a:xfrm>
            <a:off x="414791" y="-364068"/>
            <a:ext cx="795659" cy="79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580" tIns="121277" rIns="242580" bIns="121277" anchor="t" anchorCtr="0">
            <a:noAutofit/>
          </a:bodyPr>
          <a:lstStyle/>
          <a:p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3" name="Google Shape;2313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0804" y="9274566"/>
            <a:ext cx="1986179" cy="3023708"/>
          </a:xfrm>
          <a:prstGeom prst="rect">
            <a:avLst/>
          </a:prstGeom>
          <a:noFill/>
          <a:ln>
            <a:noFill/>
          </a:ln>
        </p:spPr>
      </p:pic>
      <p:sp>
        <p:nvSpPr>
          <p:cNvPr id="2314" name="Google Shape;2314;p63"/>
          <p:cNvSpPr txBox="1"/>
          <p:nvPr/>
        </p:nvSpPr>
        <p:spPr>
          <a:xfrm>
            <a:off x="414791" y="11754730"/>
            <a:ext cx="8486952" cy="167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580" tIns="121277" rIns="242580" bIns="121277" anchor="t" anchorCtr="0">
            <a:spAutoFit/>
          </a:bodyPr>
          <a:lstStyle/>
          <a:p>
            <a:pPr algn="ctr"/>
            <a:r>
              <a:rPr lang="es-ES" sz="3100">
                <a:latin typeface="Calibri"/>
                <a:ea typeface="Calibri"/>
                <a:cs typeface="Calibri"/>
                <a:sym typeface="Calibri"/>
              </a:rPr>
              <a:t>Pablo Loza</a:t>
            </a:r>
            <a:endParaRPr/>
          </a:p>
          <a:p>
            <a:pPr algn="ctr"/>
            <a:r>
              <a:rPr lang="es-ES" sz="3100">
                <a:latin typeface="Calibri"/>
                <a:ea typeface="Calibri"/>
                <a:cs typeface="Calibri"/>
                <a:sym typeface="Calibri"/>
              </a:rPr>
              <a:t>Super-resolution Light Microscopy &amp; Nanoscopy</a:t>
            </a:r>
            <a:endParaRPr sz="310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s-ES" sz="3100">
                <a:latin typeface="Calibri"/>
                <a:ea typeface="Calibri"/>
                <a:cs typeface="Calibri"/>
                <a:sym typeface="Calibri"/>
              </a:rPr>
              <a:t>ICFO</a:t>
            </a:r>
            <a:endParaRPr/>
          </a:p>
        </p:txBody>
      </p:sp>
      <p:pic>
        <p:nvPicPr>
          <p:cNvPr id="2315" name="Google Shape;2315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90734" y="1087296"/>
            <a:ext cx="2031471" cy="2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6" name="Google Shape;2316;p63"/>
          <p:cNvSpPr txBox="1"/>
          <p:nvPr/>
        </p:nvSpPr>
        <p:spPr>
          <a:xfrm>
            <a:off x="20522942" y="3235057"/>
            <a:ext cx="4598525" cy="119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580" tIns="121277" rIns="242580" bIns="121277" anchor="t" anchorCtr="0">
            <a:spAutoFit/>
          </a:bodyPr>
          <a:lstStyle/>
          <a:p>
            <a:r>
              <a:rPr lang="es-ES" sz="3100" dirty="0">
                <a:latin typeface="Calibri"/>
                <a:ea typeface="Calibri"/>
                <a:cs typeface="Calibri"/>
                <a:sym typeface="Calibri"/>
              </a:rPr>
              <a:t>E. </a:t>
            </a:r>
            <a:r>
              <a:rPr lang="es-ES" sz="3100" dirty="0" err="1">
                <a:latin typeface="Calibri"/>
                <a:ea typeface="Calibri"/>
                <a:cs typeface="Calibri"/>
                <a:sym typeface="Calibri"/>
              </a:rPr>
              <a:t>Castroflorio</a:t>
            </a:r>
            <a:endParaRPr dirty="0"/>
          </a:p>
          <a:p>
            <a:r>
              <a:rPr lang="es-ES" sz="3100" dirty="0" err="1">
                <a:latin typeface="Calibri"/>
                <a:ea typeface="Calibri"/>
                <a:cs typeface="Calibri"/>
                <a:sym typeface="Calibri"/>
              </a:rPr>
              <a:t>Researcher</a:t>
            </a:r>
            <a:r>
              <a:rPr lang="es-ES" sz="3100" dirty="0">
                <a:latin typeface="Calibri"/>
                <a:ea typeface="Calibri"/>
                <a:cs typeface="Calibri"/>
                <a:sym typeface="Calibri"/>
              </a:rPr>
              <a:t>, ICFO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B480468-3FAA-FD45-A9DE-87F409156F57}"/>
              </a:ext>
            </a:extLst>
          </p:cNvPr>
          <p:cNvSpPr txBox="1"/>
          <p:nvPr/>
        </p:nvSpPr>
        <p:spPr>
          <a:xfrm>
            <a:off x="3671879" y="10099150"/>
            <a:ext cx="7903091" cy="830977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pPr algn="ctr"/>
            <a:r>
              <a:rPr lang="es-ES" sz="2400" dirty="0" err="1"/>
              <a:t>Institute</a:t>
            </a:r>
            <a:r>
              <a:rPr lang="es-ES" sz="2400" dirty="0"/>
              <a:t> of </a:t>
            </a:r>
            <a:r>
              <a:rPr lang="es-ES" sz="2400" dirty="0" err="1"/>
              <a:t>Photonic</a:t>
            </a:r>
            <a:r>
              <a:rPr lang="es-ES" sz="2400" dirty="0"/>
              <a:t> </a:t>
            </a:r>
            <a:r>
              <a:rPr lang="es-ES" sz="2400" dirty="0" err="1"/>
              <a:t>Sciences</a:t>
            </a:r>
            <a:r>
              <a:rPr lang="es-ES" sz="2400" dirty="0"/>
              <a:t>- </a:t>
            </a:r>
            <a:r>
              <a:rPr lang="es-ES" sz="2400" dirty="0" err="1"/>
              <a:t>Casteldefells</a:t>
            </a:r>
            <a:r>
              <a:rPr lang="es-ES" sz="2400" dirty="0"/>
              <a:t>, Barcelona. </a:t>
            </a:r>
          </a:p>
          <a:p>
            <a:pPr algn="ctr"/>
            <a:r>
              <a:rPr lang="es-ES" sz="2400" dirty="0"/>
              <a:t>UPC </a:t>
            </a:r>
            <a:r>
              <a:rPr lang="es-ES" sz="2400" dirty="0" err="1"/>
              <a:t>University</a:t>
            </a:r>
            <a:r>
              <a:rPr lang="es-E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05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p68"/>
          <p:cNvSpPr txBox="1"/>
          <p:nvPr/>
        </p:nvSpPr>
        <p:spPr>
          <a:xfrm>
            <a:off x="435231" y="216493"/>
            <a:ext cx="17743165" cy="383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1" tIns="45691" rIns="45691" bIns="45691" anchor="t" anchorCtr="0">
            <a:spAutoFit/>
          </a:bodyPr>
          <a:lstStyle/>
          <a:p>
            <a:r>
              <a:rPr lang="es-ES" sz="88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STED: </a:t>
            </a:r>
            <a:r>
              <a:rPr lang="es-ES" sz="67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STimulated Emission Depletion microscopy</a:t>
            </a:r>
            <a:endParaRPr sz="8800" b="1">
              <a:solidFill>
                <a:srgbClr val="5B9BD5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S" sz="88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359" name="Google Shape;2359;p68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339" y="1945340"/>
            <a:ext cx="6351154" cy="635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68" descr="Picture 4"/>
          <p:cNvPicPr preferRelativeResize="0"/>
          <p:nvPr/>
        </p:nvPicPr>
        <p:blipFill rotWithShape="1">
          <a:blip r:embed="rId4">
            <a:alphaModFix/>
          </a:blip>
          <a:srcRect l="55137" b="77560"/>
          <a:stretch/>
        </p:blipFill>
        <p:spPr>
          <a:xfrm>
            <a:off x="7489220" y="1839900"/>
            <a:ext cx="7618021" cy="35971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1" name="Google Shape;2361;p68"/>
          <p:cNvSpPr txBox="1"/>
          <p:nvPr/>
        </p:nvSpPr>
        <p:spPr>
          <a:xfrm>
            <a:off x="10576419" y="5727458"/>
            <a:ext cx="804686" cy="656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r>
              <a:rPr lang="es-ES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647</a:t>
            </a:r>
            <a:endParaRPr/>
          </a:p>
        </p:txBody>
      </p:sp>
      <p:sp>
        <p:nvSpPr>
          <p:cNvPr id="2362" name="Google Shape;2362;p68"/>
          <p:cNvSpPr txBox="1"/>
          <p:nvPr/>
        </p:nvSpPr>
        <p:spPr>
          <a:xfrm>
            <a:off x="12777949" y="5722952"/>
            <a:ext cx="804686" cy="656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r>
              <a:rPr lang="es-ES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775</a:t>
            </a:r>
            <a:endParaRPr/>
          </a:p>
        </p:txBody>
      </p:sp>
      <p:sp>
        <p:nvSpPr>
          <p:cNvPr id="2363" name="Google Shape;2363;p68"/>
          <p:cNvSpPr txBox="1"/>
          <p:nvPr/>
        </p:nvSpPr>
        <p:spPr>
          <a:xfrm>
            <a:off x="7813346" y="5707563"/>
            <a:ext cx="686045" cy="62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r>
              <a:rPr lang="es-ES" sz="1700" b="1" u="sng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Lasers:</a:t>
            </a:r>
            <a:endParaRPr/>
          </a:p>
        </p:txBody>
      </p:sp>
      <p:sp>
        <p:nvSpPr>
          <p:cNvPr id="2364" name="Google Shape;2364;p68"/>
          <p:cNvSpPr txBox="1"/>
          <p:nvPr/>
        </p:nvSpPr>
        <p:spPr>
          <a:xfrm>
            <a:off x="15431094" y="1871028"/>
            <a:ext cx="6673043" cy="341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1" tIns="45691" rIns="45691" bIns="45691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b="1" dirty="0" err="1">
                <a:solidFill>
                  <a:srgbClr val="FFFF00"/>
                </a:solidFill>
              </a:rPr>
              <a:t>This</a:t>
            </a:r>
            <a:r>
              <a:rPr lang="es-ES" sz="2400" b="1" dirty="0">
                <a:solidFill>
                  <a:srgbClr val="FFFF00"/>
                </a:solidFill>
              </a:rPr>
              <a:t> intense </a:t>
            </a:r>
            <a:r>
              <a:rPr lang="es-ES" sz="2400" b="1" dirty="0" err="1">
                <a:solidFill>
                  <a:srgbClr val="FFFF00"/>
                </a:solidFill>
              </a:rPr>
              <a:t>radiation</a:t>
            </a:r>
            <a:r>
              <a:rPr lang="es-ES" sz="2400" b="1" dirty="0">
                <a:solidFill>
                  <a:srgbClr val="FFFF00"/>
                </a:solidFill>
              </a:rPr>
              <a:t> causes </a:t>
            </a:r>
            <a:r>
              <a:rPr lang="es-ES" sz="2400" b="1" dirty="0" err="1">
                <a:solidFill>
                  <a:srgbClr val="FFFF00"/>
                </a:solidFill>
              </a:rPr>
              <a:t>almost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all</a:t>
            </a:r>
            <a:r>
              <a:rPr lang="es-ES" sz="2400" b="1" dirty="0">
                <a:solidFill>
                  <a:srgbClr val="FFFF00"/>
                </a:solidFill>
              </a:rPr>
              <a:t> of </a:t>
            </a:r>
            <a:r>
              <a:rPr lang="es-ES" sz="2400" b="1" dirty="0" err="1">
                <a:solidFill>
                  <a:srgbClr val="FFFF00"/>
                </a:solidFill>
              </a:rPr>
              <a:t>the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excited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molecules</a:t>
            </a:r>
            <a:r>
              <a:rPr lang="es-ES" sz="2400" b="1" dirty="0">
                <a:solidFill>
                  <a:srgbClr val="FFFF00"/>
                </a:solidFill>
              </a:rPr>
              <a:t> to </a:t>
            </a:r>
            <a:r>
              <a:rPr lang="es-ES" sz="2400" b="1" dirty="0" err="1">
                <a:solidFill>
                  <a:srgbClr val="FFFF00"/>
                </a:solidFill>
              </a:rPr>
              <a:t>return</a:t>
            </a:r>
            <a:r>
              <a:rPr lang="es-ES" sz="2400" b="1" dirty="0">
                <a:solidFill>
                  <a:srgbClr val="FFFF00"/>
                </a:solidFill>
              </a:rPr>
              <a:t> to </a:t>
            </a:r>
            <a:r>
              <a:rPr lang="es-ES" sz="2400" b="1" dirty="0" err="1">
                <a:solidFill>
                  <a:srgbClr val="FFFF00"/>
                </a:solidFill>
              </a:rPr>
              <a:t>the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ground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state</a:t>
            </a:r>
            <a:r>
              <a:rPr lang="es-ES" sz="2400" b="1" dirty="0">
                <a:solidFill>
                  <a:srgbClr val="FFFF00"/>
                </a:solidFill>
              </a:rPr>
              <a:t>. </a:t>
            </a:r>
            <a:r>
              <a:rPr lang="es-ES" sz="2400" b="1" dirty="0" err="1">
                <a:solidFill>
                  <a:srgbClr val="FFFF00"/>
                </a:solidFill>
              </a:rPr>
              <a:t>Fluorescence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from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the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remaining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excited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dye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molecules</a:t>
            </a:r>
            <a:r>
              <a:rPr lang="es-ES" sz="2400" b="1" dirty="0">
                <a:solidFill>
                  <a:srgbClr val="FFFF00"/>
                </a:solidFill>
              </a:rPr>
              <a:t> in </a:t>
            </a:r>
            <a:r>
              <a:rPr lang="es-ES" sz="2400" b="1" dirty="0" err="1">
                <a:solidFill>
                  <a:srgbClr val="FFFF00"/>
                </a:solidFill>
              </a:rPr>
              <a:t>the</a:t>
            </a:r>
            <a:r>
              <a:rPr lang="es-ES" sz="2400" b="1" dirty="0">
                <a:solidFill>
                  <a:srgbClr val="FFFF00"/>
                </a:solidFill>
              </a:rPr>
              <a:t> center of </a:t>
            </a:r>
            <a:r>
              <a:rPr lang="es-ES" sz="2400" b="1" dirty="0" err="1">
                <a:solidFill>
                  <a:srgbClr val="FFFF00"/>
                </a:solidFill>
              </a:rPr>
              <a:t>the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excitation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focus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is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then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detected</a:t>
            </a:r>
            <a:r>
              <a:rPr lang="es-ES" sz="2400" b="1" dirty="0">
                <a:solidFill>
                  <a:srgbClr val="FFFF00"/>
                </a:solidFill>
              </a:rPr>
              <a:t> and </a:t>
            </a:r>
            <a:r>
              <a:rPr lang="es-ES" sz="2400" b="1" dirty="0" err="1">
                <a:solidFill>
                  <a:srgbClr val="FFFF00"/>
                </a:solidFill>
              </a:rPr>
              <a:t>used</a:t>
            </a:r>
            <a:r>
              <a:rPr lang="es-ES" sz="2400" b="1" dirty="0">
                <a:solidFill>
                  <a:srgbClr val="FFFF00"/>
                </a:solidFill>
              </a:rPr>
              <a:t> to </a:t>
            </a:r>
            <a:r>
              <a:rPr lang="es-ES" sz="2400" b="1" dirty="0" err="1">
                <a:solidFill>
                  <a:srgbClr val="FFFF00"/>
                </a:solidFill>
              </a:rPr>
              <a:t>form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the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high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resolution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images</a:t>
            </a:r>
            <a:r>
              <a:rPr lang="es-ES" sz="2400" b="1" dirty="0">
                <a:solidFill>
                  <a:srgbClr val="FFFF00"/>
                </a:solidFill>
              </a:rPr>
              <a:t>.</a:t>
            </a:r>
            <a:endParaRPr sz="2400" dirty="0"/>
          </a:p>
        </p:txBody>
      </p:sp>
      <p:sp>
        <p:nvSpPr>
          <p:cNvPr id="2365" name="Google Shape;2365;p68"/>
          <p:cNvSpPr txBox="1"/>
          <p:nvPr/>
        </p:nvSpPr>
        <p:spPr>
          <a:xfrm>
            <a:off x="21288661" y="567937"/>
            <a:ext cx="612307" cy="41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r>
              <a:rPr lang="es-ES" sz="1000">
                <a:latin typeface="Calibri"/>
                <a:ea typeface="Calibri"/>
                <a:cs typeface="Calibri"/>
                <a:sym typeface="Calibri"/>
              </a:rPr>
              <a:t>SJD &amp; ICFO</a:t>
            </a:r>
            <a:endParaRPr/>
          </a:p>
        </p:txBody>
      </p:sp>
      <p:sp>
        <p:nvSpPr>
          <p:cNvPr id="2366" name="Google Shape;2366;p68"/>
          <p:cNvSpPr txBox="1"/>
          <p:nvPr/>
        </p:nvSpPr>
        <p:spPr>
          <a:xfrm>
            <a:off x="5120773" y="8662697"/>
            <a:ext cx="3060701" cy="579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r>
              <a:rPr lang="es-ES" sz="3100" b="1" u="sng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Pros:</a:t>
            </a:r>
            <a:endParaRPr sz="3100" dirty="0"/>
          </a:p>
        </p:txBody>
      </p:sp>
      <p:sp>
        <p:nvSpPr>
          <p:cNvPr id="2367" name="Google Shape;2367;p68"/>
          <p:cNvSpPr txBox="1"/>
          <p:nvPr/>
        </p:nvSpPr>
        <p:spPr>
          <a:xfrm>
            <a:off x="807079" y="9838382"/>
            <a:ext cx="9769341" cy="579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1-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sample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requirement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classical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confocal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microscopy</a:t>
            </a:r>
            <a:endParaRPr sz="3100" dirty="0"/>
          </a:p>
        </p:txBody>
      </p:sp>
      <p:sp>
        <p:nvSpPr>
          <p:cNvPr id="2368" name="Google Shape;2368;p68"/>
          <p:cNvSpPr txBox="1"/>
          <p:nvPr/>
        </p:nvSpPr>
        <p:spPr>
          <a:xfrm>
            <a:off x="807079" y="10580984"/>
            <a:ext cx="9769341" cy="579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2- 40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nm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resolution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live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, 20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nm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resolution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cells</a:t>
            </a:r>
            <a:endParaRPr sz="3100" dirty="0"/>
          </a:p>
        </p:txBody>
      </p:sp>
      <p:sp>
        <p:nvSpPr>
          <p:cNvPr id="2369" name="Google Shape;2369;p68"/>
          <p:cNvSpPr txBox="1"/>
          <p:nvPr/>
        </p:nvSpPr>
        <p:spPr>
          <a:xfrm>
            <a:off x="807079" y="11621319"/>
            <a:ext cx="9769341" cy="1056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pPr algn="just"/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3-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fidelity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:  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does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require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post-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processing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images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strongly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limits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risk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artifact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generation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100" dirty="0"/>
          </a:p>
        </p:txBody>
      </p:sp>
      <p:sp>
        <p:nvSpPr>
          <p:cNvPr id="2370" name="Google Shape;2370;p68"/>
          <p:cNvSpPr txBox="1"/>
          <p:nvPr/>
        </p:nvSpPr>
        <p:spPr>
          <a:xfrm>
            <a:off x="16444233" y="8845909"/>
            <a:ext cx="2812646" cy="579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r>
              <a:rPr lang="es-ES" sz="3100" b="1" u="sng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Cons</a:t>
            </a:r>
            <a:r>
              <a:rPr lang="es-ES" sz="3100" b="1" u="sng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100" dirty="0"/>
          </a:p>
        </p:txBody>
      </p:sp>
      <p:sp>
        <p:nvSpPr>
          <p:cNvPr id="2371" name="Google Shape;2371;p68"/>
          <p:cNvSpPr txBox="1"/>
          <p:nvPr/>
        </p:nvSpPr>
        <p:spPr>
          <a:xfrm>
            <a:off x="11298230" y="9926688"/>
            <a:ext cx="12980923" cy="20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pPr algn="just"/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1- No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thick-sample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friendly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geometry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excitation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depletion</a:t>
            </a:r>
            <a:r>
              <a:rPr lang="es-ES" sz="3100" dirty="0">
                <a:ea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beams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differently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affected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while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traveling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across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biological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sample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100" dirty="0"/>
          </a:p>
          <a:p>
            <a:pPr algn="just"/>
            <a:r>
              <a:rPr lang="es-ES" sz="3100" dirty="0">
                <a:solidFill>
                  <a:srgbClr val="FF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	</a:t>
            </a:r>
            <a:endParaRPr sz="3100" dirty="0"/>
          </a:p>
        </p:txBody>
      </p:sp>
      <p:sp>
        <p:nvSpPr>
          <p:cNvPr id="2372" name="Google Shape;2372;p68"/>
          <p:cNvSpPr txBox="1"/>
          <p:nvPr/>
        </p:nvSpPr>
        <p:spPr>
          <a:xfrm>
            <a:off x="11381106" y="11723093"/>
            <a:ext cx="10301399" cy="1056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7" tIns="50767" rIns="50767" bIns="50767" anchor="ctr" anchorCtr="0">
            <a:spAutoFit/>
          </a:bodyPr>
          <a:lstStyle/>
          <a:p>
            <a:pPr algn="just"/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2- Multicolor can be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difficult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because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some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fluorophore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can be </a:t>
            </a:r>
            <a:r>
              <a:rPr lang="es-ES" sz="3100" dirty="0">
                <a:ea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permanently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bleached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100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3100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donut.</a:t>
            </a:r>
            <a:endParaRPr sz="3100" dirty="0"/>
          </a:p>
        </p:txBody>
      </p:sp>
    </p:spTree>
    <p:extLst>
      <p:ext uri="{BB962C8B-B14F-4D97-AF65-F5344CB8AC3E}">
        <p14:creationId xmlns:p14="http://schemas.microsoft.com/office/powerpoint/2010/main" val="4227862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Gráfico&#10;&#10;Descripción generada automáticamente">
            <a:extLst>
              <a:ext uri="{FF2B5EF4-FFF2-40B4-BE49-F238E27FC236}">
                <a16:creationId xmlns:a16="http://schemas.microsoft.com/office/drawing/2014/main" xmlns="" id="{14704A77-D2BF-6348-BAD2-CDF028D8F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1" y="8067853"/>
            <a:ext cx="6291609" cy="5648150"/>
          </a:xfrm>
          <a:prstGeom prst="rect">
            <a:avLst/>
          </a:prstGeom>
        </p:spPr>
      </p:pic>
      <p:pic>
        <p:nvPicPr>
          <p:cNvPr id="14" name="Imagen 13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0A051FD2-AB8C-0F4A-BB87-5F1B6FD8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377"/>
          <a:stretch/>
        </p:blipFill>
        <p:spPr>
          <a:xfrm>
            <a:off x="177800" y="1580320"/>
            <a:ext cx="10428636" cy="6088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Google Shape;2668;p98">
            <a:extLst>
              <a:ext uri="{FF2B5EF4-FFF2-40B4-BE49-F238E27FC236}">
                <a16:creationId xmlns:a16="http://schemas.microsoft.com/office/drawing/2014/main" xmlns="" id="{D00191D4-5350-F140-93CE-E2392E91EEFA}"/>
              </a:ext>
            </a:extLst>
          </p:cNvPr>
          <p:cNvSpPr txBox="1">
            <a:spLocks/>
          </p:cNvSpPr>
          <p:nvPr/>
        </p:nvSpPr>
        <p:spPr>
          <a:xfrm>
            <a:off x="0" y="-176829"/>
            <a:ext cx="23024770" cy="123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617" tIns="50617" rIns="50617" bIns="50617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711200" algn="l" rtl="0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60400" algn="l" rtl="0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rial"/>
              <a:buChar char="–"/>
              <a:defRPr sz="6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6900" algn="l" rtl="0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rial"/>
              <a:buChar char="•"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SzPts val="6600"/>
              <a:buNone/>
            </a:pPr>
            <a:r>
              <a:rPr lang="es-ES" sz="60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Novel </a:t>
            </a:r>
            <a:r>
              <a:rPr lang="es-ES" sz="6000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signalling</a:t>
            </a:r>
            <a:r>
              <a:rPr lang="es-ES" sz="60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6000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pathway</a:t>
            </a:r>
            <a:r>
              <a:rPr lang="es-ES" sz="60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6000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es-ES" sz="60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COL6-RD</a:t>
            </a:r>
            <a:endParaRPr lang="es-ES" sz="7100" dirty="0">
              <a:solidFill>
                <a:srgbClr val="7030A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44DF155-95A0-0449-866D-780E16B5ED5D}"/>
              </a:ext>
            </a:extLst>
          </p:cNvPr>
          <p:cNvSpPr txBox="1"/>
          <p:nvPr/>
        </p:nvSpPr>
        <p:spPr>
          <a:xfrm>
            <a:off x="530226" y="8679211"/>
            <a:ext cx="5972175" cy="2308304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</a:rPr>
              <a:t>And CMG2 </a:t>
            </a:r>
            <a:r>
              <a:rPr lang="es-ES" sz="3600" dirty="0" err="1">
                <a:solidFill>
                  <a:srgbClr val="FF0000"/>
                </a:solidFill>
              </a:rPr>
              <a:t>is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hyper-phosphorylated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providing</a:t>
            </a:r>
            <a:r>
              <a:rPr lang="es-ES" sz="3600" dirty="0">
                <a:solidFill>
                  <a:srgbClr val="FF0000"/>
                </a:solidFill>
              </a:rPr>
              <a:t> a novel link </a:t>
            </a:r>
            <a:r>
              <a:rPr lang="es-ES" sz="3600" dirty="0" err="1">
                <a:solidFill>
                  <a:srgbClr val="FF0000"/>
                </a:solidFill>
              </a:rPr>
              <a:t>between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collagen</a:t>
            </a:r>
            <a:r>
              <a:rPr lang="es-ES" sz="3600" dirty="0">
                <a:solidFill>
                  <a:srgbClr val="FF0000"/>
                </a:solidFill>
              </a:rPr>
              <a:t> VI and </a:t>
            </a:r>
            <a:r>
              <a:rPr lang="es-ES" sz="3600" dirty="0" err="1">
                <a:solidFill>
                  <a:srgbClr val="FF0000"/>
                </a:solidFill>
              </a:rPr>
              <a:t>the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cell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19" name="Imagen 18" descr="Gráfico, Gráfico de barras&#10;&#10;Descripción generada automáticamente">
            <a:extLst>
              <a:ext uri="{FF2B5EF4-FFF2-40B4-BE49-F238E27FC236}">
                <a16:creationId xmlns:a16="http://schemas.microsoft.com/office/drawing/2014/main" xmlns="" id="{BF471092-A4F3-CD4F-92D5-A270195BB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88" y="4480574"/>
            <a:ext cx="12177788" cy="4119624"/>
          </a:xfrm>
          <a:prstGeom prst="rect">
            <a:avLst/>
          </a:prstGeom>
        </p:spPr>
      </p:pic>
      <p:pic>
        <p:nvPicPr>
          <p:cNvPr id="21" name="Imagen 20" descr="Gráfico, Esquemático&#10;&#10;Descripción generada automáticamente">
            <a:extLst>
              <a:ext uri="{FF2B5EF4-FFF2-40B4-BE49-F238E27FC236}">
                <a16:creationId xmlns:a16="http://schemas.microsoft.com/office/drawing/2014/main" xmlns="" id="{4C15EF71-6E3D-1D4E-B9D2-86DE94D66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708" y="1062151"/>
            <a:ext cx="12677642" cy="3633982"/>
          </a:xfrm>
          <a:prstGeom prst="rect">
            <a:avLst/>
          </a:prstGeom>
        </p:spPr>
      </p:pic>
      <p:pic>
        <p:nvPicPr>
          <p:cNvPr id="24" name="Google Shape;2718;p101" descr="Imagen 76">
            <a:extLst>
              <a:ext uri="{FF2B5EF4-FFF2-40B4-BE49-F238E27FC236}">
                <a16:creationId xmlns:a16="http://schemas.microsoft.com/office/drawing/2014/main" xmlns="" id="{E0499527-8A06-1D4B-836A-F2392FEDD7A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1209" y="8679211"/>
            <a:ext cx="5925790" cy="4917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75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xmlns="" id="{49100C85-CF01-6445-91E6-8E86D987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66" y="1134359"/>
            <a:ext cx="10850702" cy="4828562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xmlns="" id="{209B0571-0FA2-8544-A5DA-DF827AE35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66" y="9019065"/>
            <a:ext cx="10850702" cy="2007378"/>
          </a:xfrm>
          <a:prstGeom prst="rect">
            <a:avLst/>
          </a:prstGeom>
        </p:spPr>
      </p:pic>
      <p:sp>
        <p:nvSpPr>
          <p:cNvPr id="20487" name="Rectangle 20486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97409" y="0"/>
            <a:ext cx="182832" cy="1371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n-US"/>
          </a:p>
        </p:txBody>
      </p:sp>
      <p:sp>
        <p:nvSpPr>
          <p:cNvPr id="20489" name="Rectangle 20488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766560"/>
            <a:ext cx="12249769" cy="1828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5B186AF2-2F07-9346-B743-84BAD976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12782" y="3824390"/>
            <a:ext cx="10850702" cy="5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3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29"/>
          <p:cNvSpPr/>
          <p:nvPr/>
        </p:nvSpPr>
        <p:spPr>
          <a:xfrm>
            <a:off x="3443083" y="1445241"/>
            <a:ext cx="11178232" cy="340254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1676" name="Google Shape;1676;p29"/>
          <p:cNvSpPr txBox="1"/>
          <p:nvPr/>
        </p:nvSpPr>
        <p:spPr>
          <a:xfrm>
            <a:off x="3542740" y="1544896"/>
            <a:ext cx="10978919" cy="32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57" tIns="228557" rIns="228557" bIns="228557" anchor="ctr" anchorCtr="0">
            <a:noAutofit/>
          </a:bodyPr>
          <a:lstStyle/>
          <a:p>
            <a:pPr algn="ctr">
              <a:buClr>
                <a:schemeClr val="lt1"/>
              </a:buClr>
              <a:buSzPts val="6000"/>
            </a:pPr>
            <a:r>
              <a:rPr lang="es-E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Muscular Dystrophy: </a:t>
            </a:r>
            <a:endParaRPr/>
          </a:p>
          <a:p>
            <a:pPr algn="ctr">
              <a:buClr>
                <a:schemeClr val="lt1"/>
              </a:buClr>
              <a:buSzPts val="6000"/>
            </a:pPr>
            <a:r>
              <a:rPr lang="es-E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CMD (COL6-RM)</a:t>
            </a:r>
            <a:endParaRPr/>
          </a:p>
          <a:p>
            <a:pPr algn="ctr">
              <a:lnSpc>
                <a:spcPct val="90000"/>
              </a:lnSpc>
            </a:pPr>
            <a:r>
              <a:rPr lang="es-E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DMD/BMD, </a:t>
            </a:r>
            <a:endParaRPr/>
          </a:p>
        </p:txBody>
      </p:sp>
      <p:sp>
        <p:nvSpPr>
          <p:cNvPr id="1677" name="Google Shape;1677;p29"/>
          <p:cNvSpPr/>
          <p:nvPr/>
        </p:nvSpPr>
        <p:spPr>
          <a:xfrm>
            <a:off x="3443083" y="5156737"/>
            <a:ext cx="11178232" cy="340254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1678" name="Google Shape;1678;p29"/>
          <p:cNvSpPr txBox="1"/>
          <p:nvPr/>
        </p:nvSpPr>
        <p:spPr>
          <a:xfrm>
            <a:off x="3542740" y="5256394"/>
            <a:ext cx="10978919" cy="32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57" tIns="228557" rIns="228557" bIns="22855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Mitochondrial</a:t>
            </a:r>
            <a:endParaRPr/>
          </a:p>
          <a:p>
            <a:pPr algn="ctr">
              <a:lnSpc>
                <a:spcPct val="90000"/>
              </a:lnSpc>
              <a:spcBef>
                <a:spcPts val="2100"/>
              </a:spcBef>
            </a:pPr>
            <a:r>
              <a:rPr lang="es-E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Myopathies</a:t>
            </a:r>
            <a:endParaRPr/>
          </a:p>
        </p:txBody>
      </p:sp>
      <p:sp>
        <p:nvSpPr>
          <p:cNvPr id="1679" name="Google Shape;1679;p29"/>
          <p:cNvSpPr/>
          <p:nvPr/>
        </p:nvSpPr>
        <p:spPr>
          <a:xfrm>
            <a:off x="3443082" y="8784125"/>
            <a:ext cx="5474158" cy="340254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5E81C9"/>
              </a:gs>
              <a:gs pos="50000">
                <a:srgbClr val="3B70C9"/>
              </a:gs>
              <a:gs pos="100000">
                <a:srgbClr val="2E60B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1680" name="Google Shape;1680;p29"/>
          <p:cNvSpPr txBox="1"/>
          <p:nvPr/>
        </p:nvSpPr>
        <p:spPr>
          <a:xfrm>
            <a:off x="3542738" y="8883780"/>
            <a:ext cx="5274845" cy="32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57" tIns="228557" rIns="228557" bIns="22855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Biomarkers &amp; Diagnostic Techniques</a:t>
            </a:r>
            <a:endParaRPr/>
          </a:p>
        </p:txBody>
      </p:sp>
      <p:sp>
        <p:nvSpPr>
          <p:cNvPr id="1681" name="Google Shape;1681;p29"/>
          <p:cNvSpPr/>
          <p:nvPr/>
        </p:nvSpPr>
        <p:spPr>
          <a:xfrm>
            <a:off x="9539435" y="8812195"/>
            <a:ext cx="5474158" cy="340254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5E81C9"/>
              </a:gs>
              <a:gs pos="50000">
                <a:srgbClr val="3B70C9"/>
              </a:gs>
              <a:gs pos="100000">
                <a:srgbClr val="2E60B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1682" name="Google Shape;1682;p29"/>
          <p:cNvSpPr txBox="1"/>
          <p:nvPr/>
        </p:nvSpPr>
        <p:spPr>
          <a:xfrm>
            <a:off x="9639092" y="8911852"/>
            <a:ext cx="5274845" cy="32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57" tIns="228557" rIns="228557" bIns="22855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6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Advanced</a:t>
            </a:r>
            <a:r>
              <a:rPr lang="es-ES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6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Microscopy</a:t>
            </a:r>
            <a:endParaRPr lang="es-ES" sz="6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es-ES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AI</a:t>
            </a:r>
            <a:endParaRPr dirty="0"/>
          </a:p>
        </p:txBody>
      </p:sp>
      <p:sp>
        <p:nvSpPr>
          <p:cNvPr id="1683" name="Google Shape;1683;p29"/>
          <p:cNvSpPr/>
          <p:nvPr/>
        </p:nvSpPr>
        <p:spPr>
          <a:xfrm>
            <a:off x="15540973" y="1445241"/>
            <a:ext cx="5474158" cy="340254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1684" name="Google Shape;1684;p29"/>
          <p:cNvSpPr txBox="1"/>
          <p:nvPr/>
        </p:nvSpPr>
        <p:spPr>
          <a:xfrm>
            <a:off x="15640630" y="1544896"/>
            <a:ext cx="5274845" cy="32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57" tIns="228557" rIns="228557" bIns="22855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Congenital Myopathies</a:t>
            </a:r>
            <a:endParaRPr/>
          </a:p>
        </p:txBody>
      </p:sp>
      <p:sp>
        <p:nvSpPr>
          <p:cNvPr id="1685" name="Google Shape;1685;p29"/>
          <p:cNvSpPr/>
          <p:nvPr/>
        </p:nvSpPr>
        <p:spPr>
          <a:xfrm>
            <a:off x="15540973" y="5156737"/>
            <a:ext cx="5474158" cy="340254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1686" name="Google Shape;1686;p29"/>
          <p:cNvSpPr txBox="1"/>
          <p:nvPr/>
        </p:nvSpPr>
        <p:spPr>
          <a:xfrm>
            <a:off x="15640630" y="5256394"/>
            <a:ext cx="5274845" cy="32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57" tIns="228557" rIns="228557" bIns="22855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Spinal Muscular Atrophy</a:t>
            </a:r>
            <a:endParaRPr/>
          </a:p>
        </p:txBody>
      </p:sp>
      <p:sp>
        <p:nvSpPr>
          <p:cNvPr id="1687" name="Google Shape;1687;p29"/>
          <p:cNvSpPr/>
          <p:nvPr/>
        </p:nvSpPr>
        <p:spPr>
          <a:xfrm>
            <a:off x="15541058" y="8765887"/>
            <a:ext cx="5474158" cy="340254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5E81C9"/>
              </a:gs>
              <a:gs pos="50000">
                <a:srgbClr val="3B70C9"/>
              </a:gs>
              <a:gs pos="100000">
                <a:srgbClr val="2E60B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1688" name="Google Shape;1688;p29"/>
          <p:cNvSpPr txBox="1"/>
          <p:nvPr/>
        </p:nvSpPr>
        <p:spPr>
          <a:xfrm>
            <a:off x="15279704" y="8911850"/>
            <a:ext cx="5996697" cy="32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57" tIns="228557" rIns="228557" bIns="22855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6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Therapies</a:t>
            </a:r>
            <a:r>
              <a:rPr lang="es-ES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gene </a:t>
            </a:r>
            <a:r>
              <a:rPr lang="es-ES" sz="6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editing</a:t>
            </a:r>
            <a:r>
              <a:rPr lang="es-ES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s-ES" sz="6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therapy</a:t>
            </a:r>
            <a:endParaRPr dirty="0"/>
          </a:p>
        </p:txBody>
      </p:sp>
      <p:sp>
        <p:nvSpPr>
          <p:cNvPr id="16" name="Google Shape;1597;p27">
            <a:extLst>
              <a:ext uri="{FF2B5EF4-FFF2-40B4-BE49-F238E27FC236}">
                <a16:creationId xmlns:a16="http://schemas.microsoft.com/office/drawing/2014/main" xmlns="" id="{D0A8C443-B3F7-5245-9AC9-0CF33F74362F}"/>
              </a:ext>
            </a:extLst>
          </p:cNvPr>
          <p:cNvSpPr txBox="1"/>
          <p:nvPr/>
        </p:nvSpPr>
        <p:spPr>
          <a:xfrm>
            <a:off x="718245" y="8674867"/>
            <a:ext cx="2910399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Selena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Trifunov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" name="Google Shape;1600;p27">
            <a:extLst>
              <a:ext uri="{FF2B5EF4-FFF2-40B4-BE49-F238E27FC236}">
                <a16:creationId xmlns:a16="http://schemas.microsoft.com/office/drawing/2014/main" xmlns="" id="{C14A15CB-B528-3440-A290-AD7B483ECE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232" t="10911" r="22658" b="53256"/>
          <a:stretch/>
        </p:blipFill>
        <p:spPr>
          <a:xfrm>
            <a:off x="1294471" y="6738822"/>
            <a:ext cx="1720800" cy="172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" name="Google Shape;1597;p27">
            <a:extLst>
              <a:ext uri="{FF2B5EF4-FFF2-40B4-BE49-F238E27FC236}">
                <a16:creationId xmlns:a16="http://schemas.microsoft.com/office/drawing/2014/main" xmlns="" id="{16FB2DA2-9BB7-1649-895A-E627CA5EBEEB}"/>
              </a:ext>
            </a:extLst>
          </p:cNvPr>
          <p:cNvSpPr txBox="1"/>
          <p:nvPr/>
        </p:nvSpPr>
        <p:spPr>
          <a:xfrm>
            <a:off x="20807953" y="7092783"/>
            <a:ext cx="2910399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Selena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Trifunov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9" name="Google Shape;1600;p27">
            <a:extLst>
              <a:ext uri="{FF2B5EF4-FFF2-40B4-BE49-F238E27FC236}">
                <a16:creationId xmlns:a16="http://schemas.microsoft.com/office/drawing/2014/main" xmlns="" id="{D026B0CA-8780-9D4B-AC6C-F004BD58AA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232" t="10911" r="22658" b="53256"/>
          <a:stretch/>
        </p:blipFill>
        <p:spPr>
          <a:xfrm>
            <a:off x="21384179" y="5156738"/>
            <a:ext cx="1720800" cy="172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" name="Google Shape;1598;p27">
            <a:extLst>
              <a:ext uri="{FF2B5EF4-FFF2-40B4-BE49-F238E27FC236}">
                <a16:creationId xmlns:a16="http://schemas.microsoft.com/office/drawing/2014/main" xmlns="" id="{7B91A6C3-C0A9-184F-B9C4-B5E1A83F7006}"/>
              </a:ext>
            </a:extLst>
          </p:cNvPr>
          <p:cNvSpPr txBox="1"/>
          <p:nvPr/>
        </p:nvSpPr>
        <p:spPr>
          <a:xfrm>
            <a:off x="21394603" y="10818432"/>
            <a:ext cx="1839574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Arístides</a:t>
            </a:r>
            <a:endParaRPr sz="3100" b="1">
              <a:solidFill>
                <a:srgbClr val="445469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López</a:t>
            </a:r>
            <a:endParaRPr/>
          </a:p>
        </p:txBody>
      </p:sp>
      <p:pic>
        <p:nvPicPr>
          <p:cNvPr id="21" name="Google Shape;1601;p27">
            <a:extLst>
              <a:ext uri="{FF2B5EF4-FFF2-40B4-BE49-F238E27FC236}">
                <a16:creationId xmlns:a16="http://schemas.microsoft.com/office/drawing/2014/main" xmlns="" id="{88D0454A-CB72-734C-ADF0-C79011A8E4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2113" t="2801" r="20610" b="49015"/>
          <a:stretch/>
        </p:blipFill>
        <p:spPr>
          <a:xfrm>
            <a:off x="21461753" y="8883780"/>
            <a:ext cx="1720800" cy="172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" name="Google Shape;1579;p27">
            <a:extLst>
              <a:ext uri="{FF2B5EF4-FFF2-40B4-BE49-F238E27FC236}">
                <a16:creationId xmlns:a16="http://schemas.microsoft.com/office/drawing/2014/main" xmlns="" id="{0385BC38-12C5-2341-A30A-1E8C7C65548A}"/>
              </a:ext>
            </a:extLst>
          </p:cNvPr>
          <p:cNvSpPr txBox="1"/>
          <p:nvPr/>
        </p:nvSpPr>
        <p:spPr>
          <a:xfrm>
            <a:off x="20738158" y="3569619"/>
            <a:ext cx="2910399" cy="104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83" tIns="45518" rIns="90983" bIns="45518" anchor="t" anchorCtr="0">
            <a:spAutoFit/>
          </a:bodyPr>
          <a:lstStyle/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Daniel</a:t>
            </a:r>
            <a:endParaRPr/>
          </a:p>
          <a:p>
            <a:pPr algn="ctr"/>
            <a:r>
              <a:rPr lang="es-ES" sz="3100" b="1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Natera</a:t>
            </a:r>
            <a:endParaRPr/>
          </a:p>
        </p:txBody>
      </p:sp>
      <p:pic>
        <p:nvPicPr>
          <p:cNvPr id="23" name="Google Shape;1593;p27">
            <a:extLst>
              <a:ext uri="{FF2B5EF4-FFF2-40B4-BE49-F238E27FC236}">
                <a16:creationId xmlns:a16="http://schemas.microsoft.com/office/drawing/2014/main" xmlns="" id="{4BC92760-7EF7-5B48-9432-A63FE8A45D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2576" b="39584"/>
          <a:stretch/>
        </p:blipFill>
        <p:spPr>
          <a:xfrm>
            <a:off x="21276399" y="1569152"/>
            <a:ext cx="1720800" cy="17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Google Shape;1616;p27">
            <a:extLst>
              <a:ext uri="{FF2B5EF4-FFF2-40B4-BE49-F238E27FC236}">
                <a16:creationId xmlns:a16="http://schemas.microsoft.com/office/drawing/2014/main" xmlns="" id="{4D928F1B-7C7F-2944-8C8D-D8CED08D028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85534" y="10051122"/>
            <a:ext cx="2031471" cy="2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617;p27">
            <a:extLst>
              <a:ext uri="{FF2B5EF4-FFF2-40B4-BE49-F238E27FC236}">
                <a16:creationId xmlns:a16="http://schemas.microsoft.com/office/drawing/2014/main" xmlns="" id="{014AD5F1-A388-7E40-B63C-F1536A3F6976}"/>
              </a:ext>
            </a:extLst>
          </p:cNvPr>
          <p:cNvSpPr txBox="1"/>
          <p:nvPr/>
        </p:nvSpPr>
        <p:spPr>
          <a:xfrm>
            <a:off x="8283685" y="12281963"/>
            <a:ext cx="2901580" cy="72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2704" tIns="121353" rIns="242704" bIns="121353" anchor="t" anchorCtr="0">
            <a:spAutoFit/>
          </a:bodyPr>
          <a:lstStyle/>
          <a:p>
            <a:pPr algn="ctr"/>
            <a:r>
              <a:rPr lang="es-ES" sz="3100" b="1" dirty="0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E. </a:t>
            </a:r>
            <a:r>
              <a:rPr lang="es-ES" sz="3100" b="1" dirty="0" err="1">
                <a:solidFill>
                  <a:srgbClr val="445469"/>
                </a:solidFill>
                <a:latin typeface="Calibri"/>
                <a:ea typeface="Calibri"/>
                <a:cs typeface="Calibri"/>
                <a:sym typeface="Calibri"/>
              </a:rPr>
              <a:t>Castroflorio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437765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5D855A1-A427-9F4B-845E-AFAA73B0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369" y="1677776"/>
            <a:ext cx="9635266" cy="2962656"/>
          </a:xfrm>
        </p:spPr>
        <p:txBody>
          <a:bodyPr vert="horz" lIns="91423" tIns="45710" rIns="91423" bIns="45710" rtlCol="0" anchor="b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10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xmlns="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86224" y="4745736"/>
            <a:ext cx="6508494" cy="36576"/>
          </a:xfrm>
          <a:custGeom>
            <a:avLst/>
            <a:gdLst>
              <a:gd name="connsiteX0" fmla="*/ 0 w 6508495"/>
              <a:gd name="connsiteY0" fmla="*/ 0 h 36576"/>
              <a:gd name="connsiteX1" fmla="*/ 650850 w 6508495"/>
              <a:gd name="connsiteY1" fmla="*/ 0 h 36576"/>
              <a:gd name="connsiteX2" fmla="*/ 1301699 w 6508495"/>
              <a:gd name="connsiteY2" fmla="*/ 0 h 36576"/>
              <a:gd name="connsiteX3" fmla="*/ 1952549 w 6508495"/>
              <a:gd name="connsiteY3" fmla="*/ 0 h 36576"/>
              <a:gd name="connsiteX4" fmla="*/ 2733568 w 6508495"/>
              <a:gd name="connsiteY4" fmla="*/ 0 h 36576"/>
              <a:gd name="connsiteX5" fmla="*/ 3449502 w 6508495"/>
              <a:gd name="connsiteY5" fmla="*/ 0 h 36576"/>
              <a:gd name="connsiteX6" fmla="*/ 3905097 w 6508495"/>
              <a:gd name="connsiteY6" fmla="*/ 0 h 36576"/>
              <a:gd name="connsiteX7" fmla="*/ 4490862 w 6508495"/>
              <a:gd name="connsiteY7" fmla="*/ 0 h 36576"/>
              <a:gd name="connsiteX8" fmla="*/ 5271881 w 6508495"/>
              <a:gd name="connsiteY8" fmla="*/ 0 h 36576"/>
              <a:gd name="connsiteX9" fmla="*/ 5922730 w 6508495"/>
              <a:gd name="connsiteY9" fmla="*/ 0 h 36576"/>
              <a:gd name="connsiteX10" fmla="*/ 6508495 w 6508495"/>
              <a:gd name="connsiteY10" fmla="*/ 0 h 36576"/>
              <a:gd name="connsiteX11" fmla="*/ 6508495 w 6508495"/>
              <a:gd name="connsiteY11" fmla="*/ 36576 h 36576"/>
              <a:gd name="connsiteX12" fmla="*/ 5987815 w 6508495"/>
              <a:gd name="connsiteY12" fmla="*/ 36576 h 36576"/>
              <a:gd name="connsiteX13" fmla="*/ 5206796 w 6508495"/>
              <a:gd name="connsiteY13" fmla="*/ 36576 h 36576"/>
              <a:gd name="connsiteX14" fmla="*/ 4686116 w 6508495"/>
              <a:gd name="connsiteY14" fmla="*/ 36576 h 36576"/>
              <a:gd name="connsiteX15" fmla="*/ 4230522 w 6508495"/>
              <a:gd name="connsiteY15" fmla="*/ 36576 h 36576"/>
              <a:gd name="connsiteX16" fmla="*/ 3774927 w 6508495"/>
              <a:gd name="connsiteY16" fmla="*/ 36576 h 36576"/>
              <a:gd name="connsiteX17" fmla="*/ 3058993 w 6508495"/>
              <a:gd name="connsiteY17" fmla="*/ 36576 h 36576"/>
              <a:gd name="connsiteX18" fmla="*/ 2603398 w 6508495"/>
              <a:gd name="connsiteY18" fmla="*/ 36576 h 36576"/>
              <a:gd name="connsiteX19" fmla="*/ 1952548 w 6508495"/>
              <a:gd name="connsiteY19" fmla="*/ 36576 h 36576"/>
              <a:gd name="connsiteX20" fmla="*/ 1431869 w 6508495"/>
              <a:gd name="connsiteY20" fmla="*/ 36576 h 36576"/>
              <a:gd name="connsiteX21" fmla="*/ 781019 w 6508495"/>
              <a:gd name="connsiteY21" fmla="*/ 36576 h 36576"/>
              <a:gd name="connsiteX22" fmla="*/ 0 w 6508495"/>
              <a:gd name="connsiteY22" fmla="*/ 36576 h 36576"/>
              <a:gd name="connsiteX23" fmla="*/ 0 w 6508495"/>
              <a:gd name="connsiteY23" fmla="*/ 0 h 36576"/>
              <a:gd name="connsiteX0" fmla="*/ 0 w 6508495"/>
              <a:gd name="connsiteY0" fmla="*/ 0 h 36576"/>
              <a:gd name="connsiteX1" fmla="*/ 585765 w 6508495"/>
              <a:gd name="connsiteY1" fmla="*/ 0 h 36576"/>
              <a:gd name="connsiteX2" fmla="*/ 1041359 w 6508495"/>
              <a:gd name="connsiteY2" fmla="*/ 0 h 36576"/>
              <a:gd name="connsiteX3" fmla="*/ 1822379 w 6508495"/>
              <a:gd name="connsiteY3" fmla="*/ 0 h 36576"/>
              <a:gd name="connsiteX4" fmla="*/ 2408143 w 6508495"/>
              <a:gd name="connsiteY4" fmla="*/ 0 h 36576"/>
              <a:gd name="connsiteX5" fmla="*/ 2993908 w 6508495"/>
              <a:gd name="connsiteY5" fmla="*/ 0 h 36576"/>
              <a:gd name="connsiteX6" fmla="*/ 3774927 w 6508495"/>
              <a:gd name="connsiteY6" fmla="*/ 0 h 36576"/>
              <a:gd name="connsiteX7" fmla="*/ 4295607 w 6508495"/>
              <a:gd name="connsiteY7" fmla="*/ 0 h 36576"/>
              <a:gd name="connsiteX8" fmla="*/ 5076626 w 6508495"/>
              <a:gd name="connsiteY8" fmla="*/ 0 h 36576"/>
              <a:gd name="connsiteX9" fmla="*/ 5857646 w 6508495"/>
              <a:gd name="connsiteY9" fmla="*/ 0 h 36576"/>
              <a:gd name="connsiteX10" fmla="*/ 6508495 w 6508495"/>
              <a:gd name="connsiteY10" fmla="*/ 0 h 36576"/>
              <a:gd name="connsiteX11" fmla="*/ 6508495 w 6508495"/>
              <a:gd name="connsiteY11" fmla="*/ 36576 h 36576"/>
              <a:gd name="connsiteX12" fmla="*/ 5792561 w 6508495"/>
              <a:gd name="connsiteY12" fmla="*/ 36576 h 36576"/>
              <a:gd name="connsiteX13" fmla="*/ 5011541 w 6508495"/>
              <a:gd name="connsiteY13" fmla="*/ 36576 h 36576"/>
              <a:gd name="connsiteX14" fmla="*/ 4230522 w 6508495"/>
              <a:gd name="connsiteY14" fmla="*/ 36576 h 36576"/>
              <a:gd name="connsiteX15" fmla="*/ 3709842 w 6508495"/>
              <a:gd name="connsiteY15" fmla="*/ 36576 h 36576"/>
              <a:gd name="connsiteX16" fmla="*/ 3058993 w 6508495"/>
              <a:gd name="connsiteY16" fmla="*/ 36576 h 36576"/>
              <a:gd name="connsiteX17" fmla="*/ 2277973 w 6508495"/>
              <a:gd name="connsiteY17" fmla="*/ 36576 h 36576"/>
              <a:gd name="connsiteX18" fmla="*/ 1627124 w 6508495"/>
              <a:gd name="connsiteY18" fmla="*/ 36576 h 36576"/>
              <a:gd name="connsiteX19" fmla="*/ 1171529 w 6508495"/>
              <a:gd name="connsiteY19" fmla="*/ 36576 h 36576"/>
              <a:gd name="connsiteX20" fmla="*/ 650849 w 6508495"/>
              <a:gd name="connsiteY20" fmla="*/ 36576 h 36576"/>
              <a:gd name="connsiteX21" fmla="*/ 0 w 6508495"/>
              <a:gd name="connsiteY21" fmla="*/ 36576 h 36576"/>
              <a:gd name="connsiteX22" fmla="*/ 0 w 6508495"/>
              <a:gd name="connsiteY22" fmla="*/ 0 h 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508495" h="36576" fill="none" extrusionOk="0">
                <a:moveTo>
                  <a:pt x="0" y="0"/>
                </a:moveTo>
                <a:cubicBezTo>
                  <a:pt x="206763" y="31481"/>
                  <a:pt x="355344" y="-3966"/>
                  <a:pt x="650850" y="0"/>
                </a:cubicBezTo>
                <a:cubicBezTo>
                  <a:pt x="908578" y="29480"/>
                  <a:pt x="1119466" y="-70870"/>
                  <a:pt x="1301699" y="0"/>
                </a:cubicBezTo>
                <a:cubicBezTo>
                  <a:pt x="1509879" y="812"/>
                  <a:pt x="1686013" y="-6498"/>
                  <a:pt x="1952549" y="0"/>
                </a:cubicBezTo>
                <a:cubicBezTo>
                  <a:pt x="2198913" y="-13510"/>
                  <a:pt x="2365416" y="-13436"/>
                  <a:pt x="2733568" y="0"/>
                </a:cubicBezTo>
                <a:cubicBezTo>
                  <a:pt x="3086899" y="20698"/>
                  <a:pt x="3272328" y="-4061"/>
                  <a:pt x="3449502" y="0"/>
                </a:cubicBezTo>
                <a:cubicBezTo>
                  <a:pt x="3645650" y="21062"/>
                  <a:pt x="3697926" y="22791"/>
                  <a:pt x="3905097" y="0"/>
                </a:cubicBezTo>
                <a:cubicBezTo>
                  <a:pt x="4128377" y="-13574"/>
                  <a:pt x="4231926" y="-4019"/>
                  <a:pt x="4490862" y="0"/>
                </a:cubicBezTo>
                <a:cubicBezTo>
                  <a:pt x="4750915" y="-18007"/>
                  <a:pt x="4975801" y="33029"/>
                  <a:pt x="5271881" y="0"/>
                </a:cubicBezTo>
                <a:cubicBezTo>
                  <a:pt x="5593034" y="-7733"/>
                  <a:pt x="5690995" y="-5204"/>
                  <a:pt x="5922730" y="0"/>
                </a:cubicBezTo>
                <a:cubicBezTo>
                  <a:pt x="6164309" y="22999"/>
                  <a:pt x="6321312" y="-39868"/>
                  <a:pt x="6508495" y="0"/>
                </a:cubicBezTo>
                <a:cubicBezTo>
                  <a:pt x="6507107" y="16205"/>
                  <a:pt x="6510578" y="22536"/>
                  <a:pt x="6508495" y="36576"/>
                </a:cubicBezTo>
                <a:cubicBezTo>
                  <a:pt x="6310174" y="54407"/>
                  <a:pt x="6083763" y="5310"/>
                  <a:pt x="5987815" y="36576"/>
                </a:cubicBezTo>
                <a:cubicBezTo>
                  <a:pt x="5836155" y="74961"/>
                  <a:pt x="5460823" y="45162"/>
                  <a:pt x="5206796" y="36576"/>
                </a:cubicBezTo>
                <a:cubicBezTo>
                  <a:pt x="4950141" y="54858"/>
                  <a:pt x="4850993" y="14741"/>
                  <a:pt x="4686116" y="36576"/>
                </a:cubicBezTo>
                <a:cubicBezTo>
                  <a:pt x="4540098" y="43349"/>
                  <a:pt x="4420855" y="54526"/>
                  <a:pt x="4230522" y="36576"/>
                </a:cubicBezTo>
                <a:cubicBezTo>
                  <a:pt x="4053653" y="29946"/>
                  <a:pt x="3934945" y="12860"/>
                  <a:pt x="3774927" y="36576"/>
                </a:cubicBezTo>
                <a:cubicBezTo>
                  <a:pt x="3615687" y="24397"/>
                  <a:pt x="3290358" y="-4580"/>
                  <a:pt x="3058993" y="36576"/>
                </a:cubicBezTo>
                <a:cubicBezTo>
                  <a:pt x="2834159" y="54759"/>
                  <a:pt x="2820023" y="48702"/>
                  <a:pt x="2603398" y="36576"/>
                </a:cubicBezTo>
                <a:cubicBezTo>
                  <a:pt x="2402430" y="11592"/>
                  <a:pt x="2153333" y="15382"/>
                  <a:pt x="1952548" y="36576"/>
                </a:cubicBezTo>
                <a:cubicBezTo>
                  <a:pt x="1766747" y="33867"/>
                  <a:pt x="1549582" y="7010"/>
                  <a:pt x="1431869" y="36576"/>
                </a:cubicBezTo>
                <a:cubicBezTo>
                  <a:pt x="1313121" y="74418"/>
                  <a:pt x="908238" y="37579"/>
                  <a:pt x="781019" y="36576"/>
                </a:cubicBezTo>
                <a:cubicBezTo>
                  <a:pt x="681674" y="54579"/>
                  <a:pt x="281055" y="27384"/>
                  <a:pt x="0" y="36576"/>
                </a:cubicBezTo>
                <a:cubicBezTo>
                  <a:pt x="-3350" y="24468"/>
                  <a:pt x="1759" y="7717"/>
                  <a:pt x="0" y="0"/>
                </a:cubicBezTo>
                <a:close/>
              </a:path>
              <a:path w="6508495" h="36576" stroke="0" extrusionOk="0">
                <a:moveTo>
                  <a:pt x="0" y="0"/>
                </a:moveTo>
                <a:cubicBezTo>
                  <a:pt x="148774" y="28885"/>
                  <a:pt x="335914" y="-14476"/>
                  <a:pt x="585765" y="0"/>
                </a:cubicBezTo>
                <a:cubicBezTo>
                  <a:pt x="831432" y="23712"/>
                  <a:pt x="936165" y="-8479"/>
                  <a:pt x="1041359" y="0"/>
                </a:cubicBezTo>
                <a:cubicBezTo>
                  <a:pt x="1129032" y="6745"/>
                  <a:pt x="1615609" y="426"/>
                  <a:pt x="1822379" y="0"/>
                </a:cubicBezTo>
                <a:cubicBezTo>
                  <a:pt x="1983579" y="7940"/>
                  <a:pt x="2260971" y="-34741"/>
                  <a:pt x="2408143" y="0"/>
                </a:cubicBezTo>
                <a:cubicBezTo>
                  <a:pt x="2554510" y="5489"/>
                  <a:pt x="2719581" y="44314"/>
                  <a:pt x="2993908" y="0"/>
                </a:cubicBezTo>
                <a:cubicBezTo>
                  <a:pt x="3208478" y="47"/>
                  <a:pt x="3484239" y="59387"/>
                  <a:pt x="3774927" y="0"/>
                </a:cubicBezTo>
                <a:cubicBezTo>
                  <a:pt x="4073274" y="-23619"/>
                  <a:pt x="4047921" y="2372"/>
                  <a:pt x="4295607" y="0"/>
                </a:cubicBezTo>
                <a:cubicBezTo>
                  <a:pt x="4550094" y="-16423"/>
                  <a:pt x="4893577" y="-21391"/>
                  <a:pt x="5076626" y="0"/>
                </a:cubicBezTo>
                <a:cubicBezTo>
                  <a:pt x="5290290" y="-1710"/>
                  <a:pt x="5644963" y="-20902"/>
                  <a:pt x="5857646" y="0"/>
                </a:cubicBezTo>
                <a:cubicBezTo>
                  <a:pt x="6103107" y="-346"/>
                  <a:pt x="6359901" y="-29430"/>
                  <a:pt x="6508495" y="0"/>
                </a:cubicBezTo>
                <a:cubicBezTo>
                  <a:pt x="6509569" y="12130"/>
                  <a:pt x="6509341" y="28818"/>
                  <a:pt x="6508495" y="36576"/>
                </a:cubicBezTo>
                <a:cubicBezTo>
                  <a:pt x="6164028" y="42907"/>
                  <a:pt x="6109106" y="60154"/>
                  <a:pt x="5792561" y="36576"/>
                </a:cubicBezTo>
                <a:cubicBezTo>
                  <a:pt x="5481055" y="28954"/>
                  <a:pt x="5401569" y="18171"/>
                  <a:pt x="5011541" y="36576"/>
                </a:cubicBezTo>
                <a:cubicBezTo>
                  <a:pt x="4627106" y="46761"/>
                  <a:pt x="4531278" y="43861"/>
                  <a:pt x="4230522" y="36576"/>
                </a:cubicBezTo>
                <a:cubicBezTo>
                  <a:pt x="3938738" y="24094"/>
                  <a:pt x="3971810" y="16167"/>
                  <a:pt x="3709842" y="36576"/>
                </a:cubicBezTo>
                <a:cubicBezTo>
                  <a:pt x="3466587" y="58833"/>
                  <a:pt x="3361800" y="28270"/>
                  <a:pt x="3058993" y="36576"/>
                </a:cubicBezTo>
                <a:cubicBezTo>
                  <a:pt x="2713245" y="36626"/>
                  <a:pt x="2564801" y="2438"/>
                  <a:pt x="2277973" y="36576"/>
                </a:cubicBezTo>
                <a:cubicBezTo>
                  <a:pt x="2027133" y="54296"/>
                  <a:pt x="1826967" y="11474"/>
                  <a:pt x="1627124" y="36576"/>
                </a:cubicBezTo>
                <a:cubicBezTo>
                  <a:pt x="1453076" y="71650"/>
                  <a:pt x="1357092" y="20316"/>
                  <a:pt x="1171529" y="36576"/>
                </a:cubicBezTo>
                <a:cubicBezTo>
                  <a:pt x="1022555" y="33828"/>
                  <a:pt x="786307" y="32873"/>
                  <a:pt x="650849" y="36576"/>
                </a:cubicBezTo>
                <a:cubicBezTo>
                  <a:pt x="534373" y="30116"/>
                  <a:pt x="286977" y="-24503"/>
                  <a:pt x="0" y="36576"/>
                </a:cubicBezTo>
                <a:cubicBezTo>
                  <a:pt x="-1085" y="25116"/>
                  <a:pt x="-1252" y="6731"/>
                  <a:pt x="0" y="0"/>
                </a:cubicBezTo>
                <a:close/>
              </a:path>
              <a:path w="6508495" h="36576" fill="none" stroke="0" extrusionOk="0">
                <a:moveTo>
                  <a:pt x="0" y="0"/>
                </a:moveTo>
                <a:cubicBezTo>
                  <a:pt x="125370" y="-19263"/>
                  <a:pt x="373781" y="-5923"/>
                  <a:pt x="650850" y="0"/>
                </a:cubicBezTo>
                <a:cubicBezTo>
                  <a:pt x="922942" y="12725"/>
                  <a:pt x="1117684" y="-29571"/>
                  <a:pt x="1301699" y="0"/>
                </a:cubicBezTo>
                <a:cubicBezTo>
                  <a:pt x="1459484" y="41254"/>
                  <a:pt x="1673019" y="43369"/>
                  <a:pt x="1952549" y="0"/>
                </a:cubicBezTo>
                <a:cubicBezTo>
                  <a:pt x="2197306" y="-18641"/>
                  <a:pt x="2385966" y="5"/>
                  <a:pt x="2733568" y="0"/>
                </a:cubicBezTo>
                <a:cubicBezTo>
                  <a:pt x="3122953" y="13223"/>
                  <a:pt x="3269988" y="-33291"/>
                  <a:pt x="3449502" y="0"/>
                </a:cubicBezTo>
                <a:cubicBezTo>
                  <a:pt x="3632329" y="23182"/>
                  <a:pt x="3696765" y="20689"/>
                  <a:pt x="3905097" y="0"/>
                </a:cubicBezTo>
                <a:cubicBezTo>
                  <a:pt x="4109396" y="-35037"/>
                  <a:pt x="4230023" y="30400"/>
                  <a:pt x="4490862" y="0"/>
                </a:cubicBezTo>
                <a:cubicBezTo>
                  <a:pt x="4785697" y="5662"/>
                  <a:pt x="5008258" y="27816"/>
                  <a:pt x="5271881" y="0"/>
                </a:cubicBezTo>
                <a:cubicBezTo>
                  <a:pt x="5579410" y="-16873"/>
                  <a:pt x="5688020" y="-16643"/>
                  <a:pt x="5922730" y="0"/>
                </a:cubicBezTo>
                <a:cubicBezTo>
                  <a:pt x="6178514" y="46295"/>
                  <a:pt x="6337958" y="9700"/>
                  <a:pt x="6508495" y="0"/>
                </a:cubicBezTo>
                <a:cubicBezTo>
                  <a:pt x="6508694" y="16945"/>
                  <a:pt x="6510085" y="22651"/>
                  <a:pt x="6508495" y="36576"/>
                </a:cubicBezTo>
                <a:cubicBezTo>
                  <a:pt x="6323520" y="43693"/>
                  <a:pt x="6095852" y="2575"/>
                  <a:pt x="5987815" y="36576"/>
                </a:cubicBezTo>
                <a:cubicBezTo>
                  <a:pt x="5863787" y="56187"/>
                  <a:pt x="5420642" y="-13417"/>
                  <a:pt x="5206796" y="36576"/>
                </a:cubicBezTo>
                <a:cubicBezTo>
                  <a:pt x="4938312" y="59153"/>
                  <a:pt x="4822075" y="7427"/>
                  <a:pt x="4686116" y="36576"/>
                </a:cubicBezTo>
                <a:cubicBezTo>
                  <a:pt x="4538495" y="30922"/>
                  <a:pt x="4381748" y="54522"/>
                  <a:pt x="4230522" y="36576"/>
                </a:cubicBezTo>
                <a:cubicBezTo>
                  <a:pt x="4054028" y="53129"/>
                  <a:pt x="3954585" y="48648"/>
                  <a:pt x="3774927" y="36576"/>
                </a:cubicBezTo>
                <a:cubicBezTo>
                  <a:pt x="3612482" y="81357"/>
                  <a:pt x="3299516" y="8430"/>
                  <a:pt x="3058993" y="36576"/>
                </a:cubicBezTo>
                <a:cubicBezTo>
                  <a:pt x="2834352" y="56375"/>
                  <a:pt x="2816935" y="49916"/>
                  <a:pt x="2603398" y="36576"/>
                </a:cubicBezTo>
                <a:cubicBezTo>
                  <a:pt x="2395852" y="39955"/>
                  <a:pt x="2114334" y="31906"/>
                  <a:pt x="1952548" y="36576"/>
                </a:cubicBezTo>
                <a:cubicBezTo>
                  <a:pt x="1765034" y="32584"/>
                  <a:pt x="1531244" y="15841"/>
                  <a:pt x="1431869" y="36576"/>
                </a:cubicBezTo>
                <a:cubicBezTo>
                  <a:pt x="1339538" y="76044"/>
                  <a:pt x="919798" y="55501"/>
                  <a:pt x="781019" y="36576"/>
                </a:cubicBezTo>
                <a:cubicBezTo>
                  <a:pt x="621848" y="59958"/>
                  <a:pt x="320747" y="7973"/>
                  <a:pt x="0" y="36576"/>
                </a:cubicBezTo>
                <a:cubicBezTo>
                  <a:pt x="-333" y="24109"/>
                  <a:pt x="1741" y="766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6508495"/>
                      <a:gd name="connsiteY0" fmla="*/ 0 h 36576"/>
                      <a:gd name="connsiteX1" fmla="*/ 650850 w 6508495"/>
                      <a:gd name="connsiteY1" fmla="*/ 0 h 36576"/>
                      <a:gd name="connsiteX2" fmla="*/ 1301699 w 6508495"/>
                      <a:gd name="connsiteY2" fmla="*/ 0 h 36576"/>
                      <a:gd name="connsiteX3" fmla="*/ 1952549 w 6508495"/>
                      <a:gd name="connsiteY3" fmla="*/ 0 h 36576"/>
                      <a:gd name="connsiteX4" fmla="*/ 2733568 w 6508495"/>
                      <a:gd name="connsiteY4" fmla="*/ 0 h 36576"/>
                      <a:gd name="connsiteX5" fmla="*/ 3449502 w 6508495"/>
                      <a:gd name="connsiteY5" fmla="*/ 0 h 36576"/>
                      <a:gd name="connsiteX6" fmla="*/ 3905097 w 6508495"/>
                      <a:gd name="connsiteY6" fmla="*/ 0 h 36576"/>
                      <a:gd name="connsiteX7" fmla="*/ 4490862 w 6508495"/>
                      <a:gd name="connsiteY7" fmla="*/ 0 h 36576"/>
                      <a:gd name="connsiteX8" fmla="*/ 5271881 w 6508495"/>
                      <a:gd name="connsiteY8" fmla="*/ 0 h 36576"/>
                      <a:gd name="connsiteX9" fmla="*/ 5922730 w 6508495"/>
                      <a:gd name="connsiteY9" fmla="*/ 0 h 36576"/>
                      <a:gd name="connsiteX10" fmla="*/ 6508495 w 6508495"/>
                      <a:gd name="connsiteY10" fmla="*/ 0 h 36576"/>
                      <a:gd name="connsiteX11" fmla="*/ 6508495 w 6508495"/>
                      <a:gd name="connsiteY11" fmla="*/ 36576 h 36576"/>
                      <a:gd name="connsiteX12" fmla="*/ 5987815 w 6508495"/>
                      <a:gd name="connsiteY12" fmla="*/ 36576 h 36576"/>
                      <a:gd name="connsiteX13" fmla="*/ 5206796 w 6508495"/>
                      <a:gd name="connsiteY13" fmla="*/ 36576 h 36576"/>
                      <a:gd name="connsiteX14" fmla="*/ 4686116 w 6508495"/>
                      <a:gd name="connsiteY14" fmla="*/ 36576 h 36576"/>
                      <a:gd name="connsiteX15" fmla="*/ 4230522 w 6508495"/>
                      <a:gd name="connsiteY15" fmla="*/ 36576 h 36576"/>
                      <a:gd name="connsiteX16" fmla="*/ 3774927 w 6508495"/>
                      <a:gd name="connsiteY16" fmla="*/ 36576 h 36576"/>
                      <a:gd name="connsiteX17" fmla="*/ 3058993 w 6508495"/>
                      <a:gd name="connsiteY17" fmla="*/ 36576 h 36576"/>
                      <a:gd name="connsiteX18" fmla="*/ 2603398 w 6508495"/>
                      <a:gd name="connsiteY18" fmla="*/ 36576 h 36576"/>
                      <a:gd name="connsiteX19" fmla="*/ 1952548 w 6508495"/>
                      <a:gd name="connsiteY19" fmla="*/ 36576 h 36576"/>
                      <a:gd name="connsiteX20" fmla="*/ 1431869 w 6508495"/>
                      <a:gd name="connsiteY20" fmla="*/ 36576 h 36576"/>
                      <a:gd name="connsiteX21" fmla="*/ 781019 w 6508495"/>
                      <a:gd name="connsiteY21" fmla="*/ 36576 h 36576"/>
                      <a:gd name="connsiteX22" fmla="*/ 0 w 6508495"/>
                      <a:gd name="connsiteY22" fmla="*/ 36576 h 36576"/>
                      <a:gd name="connsiteX23" fmla="*/ 0 w 6508495"/>
                      <a:gd name="connsiteY23" fmla="*/ 0 h 3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08495" h="36576" fill="none" extrusionOk="0">
                        <a:moveTo>
                          <a:pt x="0" y="0"/>
                        </a:moveTo>
                        <a:cubicBezTo>
                          <a:pt x="165883" y="5727"/>
                          <a:pt x="387179" y="-10952"/>
                          <a:pt x="650850" y="0"/>
                        </a:cubicBezTo>
                        <a:cubicBezTo>
                          <a:pt x="914521" y="10952"/>
                          <a:pt x="1132431" y="-30040"/>
                          <a:pt x="1301699" y="0"/>
                        </a:cubicBezTo>
                        <a:cubicBezTo>
                          <a:pt x="1470967" y="30040"/>
                          <a:pt x="1680222" y="3557"/>
                          <a:pt x="1952549" y="0"/>
                        </a:cubicBezTo>
                        <a:cubicBezTo>
                          <a:pt x="2224876" y="-3557"/>
                          <a:pt x="2362937" y="-10998"/>
                          <a:pt x="2733568" y="0"/>
                        </a:cubicBezTo>
                        <a:cubicBezTo>
                          <a:pt x="3104199" y="10998"/>
                          <a:pt x="3265187" y="-23410"/>
                          <a:pt x="3449502" y="0"/>
                        </a:cubicBezTo>
                        <a:cubicBezTo>
                          <a:pt x="3633817" y="23410"/>
                          <a:pt x="3699067" y="18522"/>
                          <a:pt x="3905097" y="0"/>
                        </a:cubicBezTo>
                        <a:cubicBezTo>
                          <a:pt x="4111128" y="-18522"/>
                          <a:pt x="4238759" y="18260"/>
                          <a:pt x="4490862" y="0"/>
                        </a:cubicBezTo>
                        <a:cubicBezTo>
                          <a:pt x="4742966" y="-18260"/>
                          <a:pt x="4959443" y="16079"/>
                          <a:pt x="5271881" y="0"/>
                        </a:cubicBezTo>
                        <a:cubicBezTo>
                          <a:pt x="5584319" y="-16079"/>
                          <a:pt x="5685458" y="-18738"/>
                          <a:pt x="5922730" y="0"/>
                        </a:cubicBezTo>
                        <a:cubicBezTo>
                          <a:pt x="6160002" y="18738"/>
                          <a:pt x="6334930" y="-21657"/>
                          <a:pt x="6508495" y="0"/>
                        </a:cubicBezTo>
                        <a:cubicBezTo>
                          <a:pt x="6507780" y="15537"/>
                          <a:pt x="6509860" y="22375"/>
                          <a:pt x="6508495" y="36576"/>
                        </a:cubicBezTo>
                        <a:cubicBezTo>
                          <a:pt x="6305130" y="59794"/>
                          <a:pt x="6092103" y="20207"/>
                          <a:pt x="5987815" y="36576"/>
                        </a:cubicBezTo>
                        <a:cubicBezTo>
                          <a:pt x="5883527" y="52945"/>
                          <a:pt x="5458667" y="12820"/>
                          <a:pt x="5206796" y="36576"/>
                        </a:cubicBezTo>
                        <a:cubicBezTo>
                          <a:pt x="4954925" y="60332"/>
                          <a:pt x="4834446" y="32645"/>
                          <a:pt x="4686116" y="36576"/>
                        </a:cubicBezTo>
                        <a:cubicBezTo>
                          <a:pt x="4537786" y="40507"/>
                          <a:pt x="4390618" y="49343"/>
                          <a:pt x="4230522" y="36576"/>
                        </a:cubicBezTo>
                        <a:cubicBezTo>
                          <a:pt x="4070426" y="23809"/>
                          <a:pt x="3935575" y="34522"/>
                          <a:pt x="3774927" y="36576"/>
                        </a:cubicBezTo>
                        <a:cubicBezTo>
                          <a:pt x="3614279" y="38630"/>
                          <a:pt x="3282554" y="18492"/>
                          <a:pt x="3058993" y="36576"/>
                        </a:cubicBezTo>
                        <a:cubicBezTo>
                          <a:pt x="2835432" y="54660"/>
                          <a:pt x="2819325" y="49789"/>
                          <a:pt x="2603398" y="36576"/>
                        </a:cubicBezTo>
                        <a:cubicBezTo>
                          <a:pt x="2387472" y="23363"/>
                          <a:pt x="2144344" y="16080"/>
                          <a:pt x="1952548" y="36576"/>
                        </a:cubicBezTo>
                        <a:cubicBezTo>
                          <a:pt x="1760752" y="57073"/>
                          <a:pt x="1546994" y="16732"/>
                          <a:pt x="1431869" y="36576"/>
                        </a:cubicBezTo>
                        <a:cubicBezTo>
                          <a:pt x="1316744" y="56420"/>
                          <a:pt x="921151" y="51416"/>
                          <a:pt x="781019" y="36576"/>
                        </a:cubicBezTo>
                        <a:cubicBezTo>
                          <a:pt x="640887" y="21737"/>
                          <a:pt x="325922" y="14840"/>
                          <a:pt x="0" y="36576"/>
                        </a:cubicBezTo>
                        <a:cubicBezTo>
                          <a:pt x="-1386" y="23779"/>
                          <a:pt x="1769" y="8239"/>
                          <a:pt x="0" y="0"/>
                        </a:cubicBezTo>
                        <a:close/>
                      </a:path>
                      <a:path w="6508495" h="36576" stroke="0" extrusionOk="0">
                        <a:moveTo>
                          <a:pt x="0" y="0"/>
                        </a:moveTo>
                        <a:cubicBezTo>
                          <a:pt x="179248" y="17580"/>
                          <a:pt x="336720" y="-26673"/>
                          <a:pt x="585765" y="0"/>
                        </a:cubicBezTo>
                        <a:cubicBezTo>
                          <a:pt x="834810" y="26673"/>
                          <a:pt x="923599" y="-9619"/>
                          <a:pt x="1041359" y="0"/>
                        </a:cubicBezTo>
                        <a:cubicBezTo>
                          <a:pt x="1159119" y="9619"/>
                          <a:pt x="1653945" y="-16366"/>
                          <a:pt x="1822379" y="0"/>
                        </a:cubicBezTo>
                        <a:cubicBezTo>
                          <a:pt x="1990813" y="16366"/>
                          <a:pt x="2258258" y="-380"/>
                          <a:pt x="2408143" y="0"/>
                        </a:cubicBezTo>
                        <a:cubicBezTo>
                          <a:pt x="2558028" y="380"/>
                          <a:pt x="2732880" y="11115"/>
                          <a:pt x="2993908" y="0"/>
                        </a:cubicBezTo>
                        <a:cubicBezTo>
                          <a:pt x="3254937" y="-11115"/>
                          <a:pt x="3470835" y="22622"/>
                          <a:pt x="3774927" y="0"/>
                        </a:cubicBezTo>
                        <a:cubicBezTo>
                          <a:pt x="4079019" y="-22622"/>
                          <a:pt x="4047958" y="3333"/>
                          <a:pt x="4295607" y="0"/>
                        </a:cubicBezTo>
                        <a:cubicBezTo>
                          <a:pt x="4543256" y="-3333"/>
                          <a:pt x="4887842" y="-15426"/>
                          <a:pt x="5076626" y="0"/>
                        </a:cubicBezTo>
                        <a:cubicBezTo>
                          <a:pt x="5265410" y="15426"/>
                          <a:pt x="5613183" y="5980"/>
                          <a:pt x="5857646" y="0"/>
                        </a:cubicBezTo>
                        <a:cubicBezTo>
                          <a:pt x="6102109" y="-5980"/>
                          <a:pt x="6353950" y="-23859"/>
                          <a:pt x="6508495" y="0"/>
                        </a:cubicBezTo>
                        <a:cubicBezTo>
                          <a:pt x="6509036" y="12097"/>
                          <a:pt x="6509356" y="29008"/>
                          <a:pt x="6508495" y="36576"/>
                        </a:cubicBezTo>
                        <a:cubicBezTo>
                          <a:pt x="6168110" y="42459"/>
                          <a:pt x="6101382" y="50741"/>
                          <a:pt x="5792561" y="36576"/>
                        </a:cubicBezTo>
                        <a:cubicBezTo>
                          <a:pt x="5483740" y="22411"/>
                          <a:pt x="5399030" y="19063"/>
                          <a:pt x="5011541" y="36576"/>
                        </a:cubicBezTo>
                        <a:cubicBezTo>
                          <a:pt x="4624052" y="54089"/>
                          <a:pt x="4526859" y="41910"/>
                          <a:pt x="4230522" y="36576"/>
                        </a:cubicBezTo>
                        <a:cubicBezTo>
                          <a:pt x="3934185" y="31242"/>
                          <a:pt x="3968882" y="17143"/>
                          <a:pt x="3709842" y="36576"/>
                        </a:cubicBezTo>
                        <a:cubicBezTo>
                          <a:pt x="3450802" y="56009"/>
                          <a:pt x="3361165" y="20156"/>
                          <a:pt x="3058993" y="36576"/>
                        </a:cubicBezTo>
                        <a:cubicBezTo>
                          <a:pt x="2756821" y="52996"/>
                          <a:pt x="2528485" y="4831"/>
                          <a:pt x="2277973" y="36576"/>
                        </a:cubicBezTo>
                        <a:cubicBezTo>
                          <a:pt x="2027461" y="68321"/>
                          <a:pt x="1811664" y="22576"/>
                          <a:pt x="1627124" y="36576"/>
                        </a:cubicBezTo>
                        <a:cubicBezTo>
                          <a:pt x="1442584" y="50576"/>
                          <a:pt x="1338650" y="20718"/>
                          <a:pt x="1171529" y="36576"/>
                        </a:cubicBezTo>
                        <a:cubicBezTo>
                          <a:pt x="1004409" y="52434"/>
                          <a:pt x="779595" y="48587"/>
                          <a:pt x="650849" y="36576"/>
                        </a:cubicBezTo>
                        <a:cubicBezTo>
                          <a:pt x="522103" y="24565"/>
                          <a:pt x="253404" y="4571"/>
                          <a:pt x="0" y="36576"/>
                        </a:cubicBezTo>
                        <a:cubicBezTo>
                          <a:pt x="-1549" y="24953"/>
                          <a:pt x="-1602" y="8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/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D43F14E9-901A-1C4C-ABB0-073B4AC51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6220" y="6029970"/>
            <a:ext cx="9635266" cy="7095744"/>
          </a:xfrm>
        </p:spPr>
        <p:txBody>
          <a:bodyPr vert="horz" lIns="91423" tIns="45710" rIns="91423" bIns="45710" rtlCol="0" anchor="t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 X-ray tomography has revealed subcellular alterations on collagen VI deficient fibroblasts which in combination with </a:t>
            </a:r>
            <a:r>
              <a:rPr lang="en-US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advanced 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microscopy and biochemical tools </a:t>
            </a:r>
            <a:r>
              <a:rPr lang="en-US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</a:t>
            </a:r>
            <a:r>
              <a:rPr lang="en-US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role for the collagen VI- CMG2 axis in endosomal and lysosomal regulation</a:t>
            </a:r>
          </a:p>
          <a:p>
            <a:pPr marL="228556" indent="0">
              <a:lnSpc>
                <a:spcPct val="90000"/>
              </a:lnSpc>
            </a:pPr>
            <a:endParaRPr lang="en-US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represents a novel disease hallmark but also a functional surrogate biomarker to monitor future genetic therapies for COL6_RD and </a:t>
            </a:r>
            <a:r>
              <a:rPr lang="en-US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foster 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development of new treatments. 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Imagen 7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4DE72321-A617-2343-A516-98B93DF0F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212" y="3952590"/>
            <a:ext cx="10915093" cy="927782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0A42D087-401A-0242-ABFE-154A99BC7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27360" r="7673" b="25447"/>
          <a:stretch/>
        </p:blipFill>
        <p:spPr bwMode="auto">
          <a:xfrm>
            <a:off x="18525535" y="161759"/>
            <a:ext cx="2775586" cy="153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20A93FC7-9D23-FE47-8ECA-DAAC0A769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75" y="428404"/>
            <a:ext cx="2564601" cy="1885736"/>
          </a:xfrm>
          <a:prstGeom prst="rect">
            <a:avLst/>
          </a:prstGeom>
        </p:spPr>
      </p:pic>
      <p:pic>
        <p:nvPicPr>
          <p:cNvPr id="28" name="19 Imagen" descr="Treat-NMD.jpg">
            <a:extLst>
              <a:ext uri="{FF2B5EF4-FFF2-40B4-BE49-F238E27FC236}">
                <a16:creationId xmlns:a16="http://schemas.microsoft.com/office/drawing/2014/main" xmlns="" id="{6017C796-C1CB-074D-910E-A1AABCA1FE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617" y="247725"/>
            <a:ext cx="2699252" cy="1473934"/>
          </a:xfrm>
          <a:prstGeom prst="rect">
            <a:avLst/>
          </a:prstGeom>
          <a:ln>
            <a:noFill/>
          </a:ln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5F83F627-044E-5F4C-98C3-12FE5A188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62" y="660025"/>
            <a:ext cx="2523833" cy="1041354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B5B36C64-58F8-5C49-9253-6FE47C6FC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3" b="38647"/>
          <a:stretch/>
        </p:blipFill>
        <p:spPr bwMode="auto">
          <a:xfrm>
            <a:off x="14195072" y="377283"/>
            <a:ext cx="4042427" cy="107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9FC962D3-EFBE-6344-8AD7-E31515DD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785" y="464834"/>
            <a:ext cx="2997840" cy="105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1B228F11-2078-2D4E-9D8F-3EC7CB8DA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5" b="23938"/>
          <a:stretch/>
        </p:blipFill>
        <p:spPr bwMode="auto">
          <a:xfrm>
            <a:off x="9860861" y="1845392"/>
            <a:ext cx="2992703" cy="151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D8ACAF33-A3E1-F543-ABF5-9A8E25CFD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692" y="2016372"/>
            <a:ext cx="4181513" cy="124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DA71DE24-B0CA-4D41-97F9-033C53DC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126" y="1497095"/>
            <a:ext cx="1383693" cy="233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22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29" y="2155960"/>
            <a:ext cx="14109893" cy="10136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746" y="12292874"/>
            <a:ext cx="23376754" cy="8001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en-US" sz="2000" dirty="0"/>
              <a:t>Rare but as a whole as prevalent (160 per 100.000) as PD (100-300 per 100.000) and </a:t>
            </a:r>
            <a:r>
              <a:rPr lang="en-US" sz="2000" dirty="0" smtClean="0"/>
              <a:t> MS </a:t>
            </a:r>
            <a:r>
              <a:rPr lang="en-US" sz="2000" dirty="0"/>
              <a:t>(80 per 100.000) in Europe </a:t>
            </a:r>
            <a:r>
              <a:rPr lang="es-ES" sz="2000" dirty="0"/>
              <a:t>(</a:t>
            </a:r>
            <a:r>
              <a:rPr lang="es-ES" sz="2000" dirty="0" err="1"/>
              <a:t>Deenen</a:t>
            </a:r>
            <a:r>
              <a:rPr lang="es-ES" sz="2000" dirty="0"/>
              <a:t> et al., 2015).</a:t>
            </a:r>
          </a:p>
          <a:p>
            <a:pPr algn="just"/>
            <a:r>
              <a:rPr lang="es-ES" sz="2000" dirty="0"/>
              <a:t>In </a:t>
            </a:r>
            <a:r>
              <a:rPr lang="es-ES" sz="2000" dirty="0" err="1"/>
              <a:t>Spain</a:t>
            </a:r>
            <a:r>
              <a:rPr lang="es-ES" sz="2000" dirty="0"/>
              <a:t> c. 60,000 </a:t>
            </a:r>
            <a:r>
              <a:rPr lang="es-ES" sz="2000" dirty="0" err="1"/>
              <a:t>affected</a:t>
            </a:r>
            <a:r>
              <a:rPr lang="es-ES" sz="2000" dirty="0"/>
              <a:t> </a:t>
            </a:r>
            <a:r>
              <a:rPr lang="es-ES" sz="2000" dirty="0" err="1"/>
              <a:t>individuals</a:t>
            </a:r>
            <a:r>
              <a:rPr lang="es-ES" sz="2000" dirty="0"/>
              <a:t> (ASEM) </a:t>
            </a:r>
            <a:r>
              <a:rPr lang="en-US" sz="2000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18919" y="521296"/>
            <a:ext cx="15453515" cy="141573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n-US" sz="4000" b="1" dirty="0"/>
              <a:t>Inherited, monogenic, rare, multi-systemic, severe, incurable,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can </a:t>
            </a:r>
            <a:r>
              <a:rPr lang="en-US" sz="4000" b="1" dirty="0"/>
              <a:t>present at any time</a:t>
            </a:r>
          </a:p>
        </p:txBody>
      </p:sp>
    </p:spTree>
    <p:extLst>
      <p:ext uri="{BB962C8B-B14F-4D97-AF65-F5344CB8AC3E}">
        <p14:creationId xmlns:p14="http://schemas.microsoft.com/office/powerpoint/2010/main" val="400905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hape 75"/>
          <p:cNvCxnSpPr/>
          <p:nvPr/>
        </p:nvCxnSpPr>
        <p:spPr>
          <a:xfrm>
            <a:off x="7497711" y="11907102"/>
            <a:ext cx="0" cy="86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6" name="Shape 76"/>
          <p:cNvCxnSpPr/>
          <p:nvPr/>
        </p:nvCxnSpPr>
        <p:spPr>
          <a:xfrm>
            <a:off x="9607094" y="11927902"/>
            <a:ext cx="0" cy="86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" name="TextBox 8"/>
          <p:cNvSpPr txBox="1"/>
          <p:nvPr/>
        </p:nvSpPr>
        <p:spPr>
          <a:xfrm>
            <a:off x="6117981" y="665315"/>
            <a:ext cx="14424387" cy="1169515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sz="6400" b="1" dirty="0">
                <a:solidFill>
                  <a:srgbClr val="666666"/>
                </a:solidFill>
              </a:rPr>
              <a:t>Neuromuscular Diseases (inherited)</a:t>
            </a: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31" y="2921000"/>
            <a:ext cx="10078317" cy="7518400"/>
          </a:xfrm>
          <a:prstGeom prst="rect">
            <a:avLst/>
          </a:prstGeom>
        </p:spPr>
      </p:pic>
      <p:sp>
        <p:nvSpPr>
          <p:cNvPr id="20" name="TextBox 6"/>
          <p:cNvSpPr txBox="1"/>
          <p:nvPr/>
        </p:nvSpPr>
        <p:spPr>
          <a:xfrm>
            <a:off x="17268025" y="4815548"/>
            <a:ext cx="3448626" cy="141573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sz="4000" b="1"/>
              <a:t>Congenital </a:t>
            </a:r>
          </a:p>
          <a:p>
            <a:r>
              <a:rPr lang="en-US" sz="4000" b="1" dirty="0" err="1"/>
              <a:t>Myasthenias</a:t>
            </a:r>
            <a:endParaRPr lang="en-US" sz="4000" b="1" dirty="0"/>
          </a:p>
        </p:txBody>
      </p:sp>
      <p:sp>
        <p:nvSpPr>
          <p:cNvPr id="21" name="TextBox 7"/>
          <p:cNvSpPr txBox="1"/>
          <p:nvPr/>
        </p:nvSpPr>
        <p:spPr>
          <a:xfrm>
            <a:off x="14426022" y="7362053"/>
            <a:ext cx="7121405" cy="437039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en-US" sz="4000" b="1" dirty="0"/>
              <a:t>Dystrophies and Myopathies</a:t>
            </a:r>
          </a:p>
          <a:p>
            <a:pPr marL="761828" indent="-761828">
              <a:buFont typeface="Arial" charset="0"/>
              <a:buChar char="•"/>
            </a:pPr>
            <a:r>
              <a:rPr lang="en-US" sz="3200" dirty="0"/>
              <a:t>Duchenne and Becker MD</a:t>
            </a:r>
          </a:p>
          <a:p>
            <a:pPr marL="761828" indent="-761828">
              <a:buFont typeface="Arial" charset="0"/>
              <a:buChar char="•"/>
            </a:pPr>
            <a:r>
              <a:rPr lang="en-US" sz="3200" dirty="0"/>
              <a:t>Limb-Girdle- Muscular Dystrophy </a:t>
            </a:r>
          </a:p>
          <a:p>
            <a:pPr marL="761828" indent="-761828">
              <a:buFont typeface="Arial" charset="0"/>
              <a:buChar char="•"/>
            </a:pPr>
            <a:r>
              <a:rPr lang="en-US" sz="3200" dirty="0" err="1"/>
              <a:t>Fascio-scapulohumeral</a:t>
            </a:r>
            <a:r>
              <a:rPr lang="en-US" sz="3200" dirty="0"/>
              <a:t> MD </a:t>
            </a:r>
          </a:p>
          <a:p>
            <a:pPr marL="761828" indent="-761828">
              <a:buFont typeface="Arial" charset="0"/>
              <a:buChar char="•"/>
            </a:pPr>
            <a:r>
              <a:rPr lang="en-US" sz="3200" dirty="0" err="1"/>
              <a:t>Myotonic</a:t>
            </a:r>
            <a:r>
              <a:rPr lang="en-US" sz="3200" dirty="0"/>
              <a:t> Dystrophy </a:t>
            </a:r>
          </a:p>
          <a:p>
            <a:pPr marL="761828" indent="-761828">
              <a:buFont typeface="Arial" charset="0"/>
              <a:buChar char="•"/>
            </a:pPr>
            <a:r>
              <a:rPr lang="en-US" sz="3200" dirty="0"/>
              <a:t>Congenital Muscular Dystrophies Congenital Myopathies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3376703" y="2501468"/>
            <a:ext cx="6552040" cy="141573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sz="4000" b="1" dirty="0"/>
              <a:t>Spinal Muscular Atrophy </a:t>
            </a:r>
          </a:p>
          <a:p>
            <a:pPr algn="ctr"/>
            <a:r>
              <a:rPr lang="en-US" sz="4000" b="1" dirty="0"/>
              <a:t>(SMA)</a:t>
            </a:r>
          </a:p>
        </p:txBody>
      </p:sp>
      <p:sp>
        <p:nvSpPr>
          <p:cNvPr id="23" name="TextBox 5"/>
          <p:cNvSpPr txBox="1"/>
          <p:nvPr/>
        </p:nvSpPr>
        <p:spPr>
          <a:xfrm>
            <a:off x="13506783" y="3100042"/>
            <a:ext cx="8094129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sz="4000" dirty="0"/>
              <a:t>Peripheral </a:t>
            </a:r>
            <a:r>
              <a:rPr lang="en-US" sz="4000" b="1" dirty="0"/>
              <a:t>Neuropathies</a:t>
            </a:r>
            <a:r>
              <a:rPr lang="en-US" sz="4000" dirty="0"/>
              <a:t> (CMTD)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2397129" y="5340034"/>
            <a:ext cx="7781543" cy="141573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n-US" sz="4000" b="1" dirty="0"/>
              <a:t>Amyotrophic Lateral Sclerosis</a:t>
            </a:r>
          </a:p>
          <a:p>
            <a:pPr algn="ctr"/>
            <a:r>
              <a:rPr lang="en-US" sz="4000" b="1" dirty="0"/>
              <a:t>(ALS)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375" y="6870405"/>
            <a:ext cx="5096440" cy="5922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194994" y="10874825"/>
            <a:ext cx="7973903" cy="166195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sz="4800" b="1"/>
              <a:t>Metabolic and</a:t>
            </a:r>
          </a:p>
          <a:p>
            <a:r>
              <a:rPr lang="en-US" sz="4800" b="1" dirty="0"/>
              <a:t>Mitochondrial Myopathies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6" y="394791"/>
            <a:ext cx="2578882" cy="126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1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87" y="4047568"/>
            <a:ext cx="10311698" cy="211126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" name="Down Arrow 4"/>
          <p:cNvSpPr/>
          <p:nvPr/>
        </p:nvSpPr>
        <p:spPr>
          <a:xfrm>
            <a:off x="14666648" y="2555458"/>
            <a:ext cx="647903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7078" y="6798297"/>
            <a:ext cx="9541565" cy="196215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9" name="Down Arrow 4"/>
          <p:cNvSpPr/>
          <p:nvPr/>
        </p:nvSpPr>
        <p:spPr>
          <a:xfrm>
            <a:off x="13662333" y="8945250"/>
            <a:ext cx="647903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65468" y="10138166"/>
            <a:ext cx="9041633" cy="152400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5" y="315314"/>
            <a:ext cx="5543868" cy="5010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111" y="617345"/>
            <a:ext cx="9840977" cy="163673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07060" y="315314"/>
            <a:ext cx="766802" cy="40007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dirty="0"/>
              <a:t>1876</a:t>
            </a:r>
          </a:p>
        </p:txBody>
      </p:sp>
      <p:pic>
        <p:nvPicPr>
          <p:cNvPr id="1028" name="Picture 4" descr="Image result for nusinersen new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6488" y="3711581"/>
            <a:ext cx="4285134" cy="449580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9239346" y="6798296"/>
            <a:ext cx="2651933" cy="141573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s-ES" sz="8000" b="1" dirty="0"/>
              <a:t>2017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9009666" y="10241142"/>
            <a:ext cx="487369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s-ES" sz="4000" b="1" dirty="0" err="1"/>
              <a:t>Spain</a:t>
            </a:r>
            <a:r>
              <a:rPr lang="es-ES" sz="4000" b="1" dirty="0"/>
              <a:t>: </a:t>
            </a:r>
            <a:r>
              <a:rPr lang="es-ES" sz="4000" b="1" dirty="0" err="1"/>
              <a:t>March</a:t>
            </a:r>
            <a:r>
              <a:rPr lang="es-ES" sz="4000" b="1" dirty="0"/>
              <a:t> 2018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6B612417-EE6A-054E-BC42-72E827CB67CB}"/>
              </a:ext>
            </a:extLst>
          </p:cNvPr>
          <p:cNvSpPr/>
          <p:nvPr/>
        </p:nvSpPr>
        <p:spPr>
          <a:xfrm>
            <a:off x="620936" y="8015872"/>
            <a:ext cx="8129986" cy="246839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r>
              <a:rPr lang="es-ES" sz="1800" b="1" dirty="0">
                <a:solidFill>
                  <a:srgbClr val="FF0000"/>
                </a:solidFill>
              </a:rPr>
              <a:t>Terapia Génica para SMA 2019 FDA y EMA 2020 (En España en negociación)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764625-DF20-564D-BFD9-0070BE9B355D}"/>
              </a:ext>
            </a:extLst>
          </p:cNvPr>
          <p:cNvSpPr txBox="1"/>
          <p:nvPr/>
        </p:nvSpPr>
        <p:spPr>
          <a:xfrm>
            <a:off x="2166942" y="11296145"/>
            <a:ext cx="5824277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Terapia génica para DMD: 1 paciente </a:t>
            </a:r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tratado  en Marzo </a:t>
            </a:r>
            <a:r>
              <a:rPr lang="es-ES" sz="2400" b="1" dirty="0" smtClean="0">
                <a:solidFill>
                  <a:srgbClr val="FF0000"/>
                </a:solidFill>
              </a:rPr>
              <a:t>2022 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327F0CB-E1F5-AA47-B7AB-2B23E31C8CED}"/>
              </a:ext>
            </a:extLst>
          </p:cNvPr>
          <p:cNvSpPr/>
          <p:nvPr/>
        </p:nvSpPr>
        <p:spPr>
          <a:xfrm>
            <a:off x="125232" y="10864985"/>
            <a:ext cx="9586153" cy="205383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7568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4 Marcador de contenido"/>
          <p:cNvSpPr txBox="1">
            <a:spLocks/>
          </p:cNvSpPr>
          <p:nvPr/>
        </p:nvSpPr>
        <p:spPr>
          <a:xfrm>
            <a:off x="259460" y="2684662"/>
            <a:ext cx="13308240" cy="5329100"/>
          </a:xfrm>
          <a:prstGeom prst="rect">
            <a:avLst/>
          </a:prstGeom>
        </p:spPr>
        <p:txBody>
          <a:bodyPr lIns="91423" tIns="45710" rIns="91423" bIns="45710">
            <a:noAutofit/>
          </a:bodyPr>
          <a:lstStyle/>
          <a:p>
            <a:pPr marL="571391" indent="-571391" defTabSz="1828453">
              <a:spcBef>
                <a:spcPct val="200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s-ES" sz="3600" kern="1200" dirty="0" err="1">
                <a:ea typeface="+mn-ea"/>
                <a:cs typeface="+mn-cs"/>
              </a:rPr>
              <a:t>Collagen</a:t>
            </a:r>
            <a:r>
              <a:rPr lang="es-ES" sz="3600" kern="1200" dirty="0">
                <a:ea typeface="+mn-ea"/>
                <a:cs typeface="+mn-cs"/>
              </a:rPr>
              <a:t> VI </a:t>
            </a:r>
            <a:r>
              <a:rPr lang="es-ES" sz="3600" kern="1200" dirty="0" err="1">
                <a:ea typeface="+mn-ea"/>
                <a:cs typeface="+mn-cs"/>
              </a:rPr>
              <a:t>related</a:t>
            </a:r>
            <a:r>
              <a:rPr lang="es-ES" sz="3600" kern="1200" dirty="0">
                <a:ea typeface="+mn-ea"/>
                <a:cs typeface="+mn-cs"/>
              </a:rPr>
              <a:t> Muscular </a:t>
            </a:r>
            <a:r>
              <a:rPr lang="es-ES" sz="3600" kern="1200" dirty="0" err="1">
                <a:ea typeface="+mn-ea"/>
                <a:cs typeface="+mn-cs"/>
              </a:rPr>
              <a:t>Dystrophies</a:t>
            </a:r>
            <a:r>
              <a:rPr lang="es-ES" sz="3600" kern="1200" dirty="0">
                <a:ea typeface="+mn-ea"/>
                <a:cs typeface="+mn-cs"/>
              </a:rPr>
              <a:t> </a:t>
            </a:r>
            <a:r>
              <a:rPr lang="es-ES" sz="3600" kern="1200" dirty="0" err="1">
                <a:ea typeface="+mn-ea"/>
                <a:cs typeface="+mn-cs"/>
              </a:rPr>
              <a:t>encompass</a:t>
            </a:r>
            <a:r>
              <a:rPr lang="es-ES" sz="3600" kern="1200" dirty="0">
                <a:ea typeface="+mn-ea"/>
                <a:cs typeface="+mn-cs"/>
              </a:rPr>
              <a:t> a </a:t>
            </a:r>
            <a:r>
              <a:rPr lang="es-ES" sz="3600" kern="1200" dirty="0" err="1">
                <a:ea typeface="+mn-ea"/>
                <a:cs typeface="+mn-cs"/>
              </a:rPr>
              <a:t>range</a:t>
            </a:r>
            <a:r>
              <a:rPr lang="es-ES" sz="3600" kern="1200" dirty="0">
                <a:ea typeface="+mn-ea"/>
                <a:cs typeface="+mn-cs"/>
              </a:rPr>
              <a:t> of </a:t>
            </a:r>
            <a:r>
              <a:rPr lang="es-ES" sz="3600" kern="1200" dirty="0" err="1">
                <a:ea typeface="+mn-ea"/>
                <a:cs typeface="+mn-cs"/>
              </a:rPr>
              <a:t>phenotypes</a:t>
            </a:r>
            <a:r>
              <a:rPr lang="es-ES" sz="3600" kern="1200" dirty="0">
                <a:ea typeface="+mn-ea"/>
                <a:cs typeface="+mn-cs"/>
              </a:rPr>
              <a:t>: UCMD (MIM #254090) y BM (#158810).</a:t>
            </a:r>
          </a:p>
          <a:p>
            <a:pPr marL="685670" indent="-685670" defTabSz="1828453">
              <a:spcBef>
                <a:spcPct val="200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s-ES" sz="3600" kern="1200" dirty="0" err="1">
                <a:ea typeface="+mn-ea"/>
                <a:cs typeface="+mn-cs"/>
              </a:rPr>
              <a:t>Mutations</a:t>
            </a:r>
            <a:r>
              <a:rPr lang="es-ES" sz="3600" kern="1200" dirty="0">
                <a:ea typeface="+mn-ea"/>
                <a:cs typeface="+mn-cs"/>
              </a:rPr>
              <a:t> in </a:t>
            </a:r>
            <a:r>
              <a:rPr lang="es-ES" sz="3600" i="1" kern="1200" dirty="0">
                <a:ea typeface="+mn-ea"/>
                <a:cs typeface="+mn-cs"/>
              </a:rPr>
              <a:t>COL6A1</a:t>
            </a:r>
            <a:r>
              <a:rPr lang="es-ES" sz="3600" kern="1200" dirty="0">
                <a:ea typeface="+mn-ea"/>
                <a:cs typeface="+mn-cs"/>
              </a:rPr>
              <a:t>, </a:t>
            </a:r>
            <a:r>
              <a:rPr lang="es-ES" sz="3600" i="1" kern="1200" dirty="0">
                <a:ea typeface="+mn-ea"/>
                <a:cs typeface="+mn-cs"/>
              </a:rPr>
              <a:t>COL6A2</a:t>
            </a:r>
            <a:r>
              <a:rPr lang="es-ES" sz="3600" kern="1200" dirty="0">
                <a:ea typeface="+mn-ea"/>
                <a:cs typeface="+mn-cs"/>
              </a:rPr>
              <a:t> y </a:t>
            </a:r>
            <a:r>
              <a:rPr lang="es-ES" sz="3600" i="1" kern="1200" dirty="0">
                <a:ea typeface="+mn-ea"/>
                <a:cs typeface="+mn-cs"/>
              </a:rPr>
              <a:t>COL6A3.</a:t>
            </a:r>
          </a:p>
          <a:p>
            <a:pPr marL="685670" indent="-685670" defTabSz="1828453">
              <a:spcBef>
                <a:spcPct val="200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s-ES" sz="3600" kern="1200" dirty="0" err="1">
                <a:ea typeface="+mn-ea"/>
                <a:cs typeface="+mn-cs"/>
              </a:rPr>
              <a:t>Prevalence</a:t>
            </a:r>
            <a:r>
              <a:rPr lang="es-ES" sz="3600" kern="1200" dirty="0">
                <a:ea typeface="+mn-ea"/>
                <a:cs typeface="+mn-cs"/>
              </a:rPr>
              <a:t> &lt;1 per 100,000.</a:t>
            </a:r>
          </a:p>
          <a:p>
            <a:pPr marL="685670" indent="-685670" defTabSz="1828453">
              <a:spcBef>
                <a:spcPct val="200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s-ES" sz="3600" kern="1200" dirty="0">
                <a:ea typeface="+mn-ea"/>
                <a:cs typeface="+mn-cs"/>
              </a:rPr>
              <a:t>Variable </a:t>
            </a:r>
            <a:r>
              <a:rPr lang="es-ES" sz="3600" kern="1200" dirty="0" err="1">
                <a:ea typeface="+mn-ea"/>
                <a:cs typeface="+mn-cs"/>
              </a:rPr>
              <a:t>severity</a:t>
            </a:r>
            <a:r>
              <a:rPr lang="es-ES" sz="3600" kern="1200" dirty="0">
                <a:ea typeface="+mn-ea"/>
                <a:cs typeface="+mn-cs"/>
              </a:rPr>
              <a:t> and </a:t>
            </a:r>
            <a:r>
              <a:rPr lang="es-ES" sz="3600" kern="1200" dirty="0" err="1">
                <a:ea typeface="+mn-ea"/>
                <a:cs typeface="+mn-cs"/>
              </a:rPr>
              <a:t>progression</a:t>
            </a:r>
            <a:r>
              <a:rPr lang="es-ES" sz="3600" kern="1200" dirty="0">
                <a:ea typeface="+mn-ea"/>
                <a:cs typeface="+mn-cs"/>
              </a:rPr>
              <a:t>.</a:t>
            </a:r>
          </a:p>
          <a:p>
            <a:pPr marL="685670" indent="-685670" defTabSz="1828453">
              <a:spcBef>
                <a:spcPct val="200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s-ES" sz="3600" kern="1200" dirty="0" err="1">
                <a:ea typeface="+mn-ea"/>
                <a:cs typeface="+mn-cs"/>
              </a:rPr>
              <a:t>Muscle</a:t>
            </a:r>
            <a:r>
              <a:rPr lang="es-ES" sz="3600" kern="1200" dirty="0">
                <a:ea typeface="+mn-ea"/>
                <a:cs typeface="+mn-cs"/>
              </a:rPr>
              <a:t> </a:t>
            </a:r>
            <a:r>
              <a:rPr lang="es-ES" sz="3600" kern="1200" dirty="0" err="1">
                <a:ea typeface="+mn-ea"/>
                <a:cs typeface="+mn-cs"/>
              </a:rPr>
              <a:t>weakness</a:t>
            </a:r>
            <a:r>
              <a:rPr lang="es-ES" sz="3600" kern="1200" dirty="0">
                <a:ea typeface="+mn-ea"/>
                <a:cs typeface="+mn-cs"/>
              </a:rPr>
              <a:t>, </a:t>
            </a:r>
            <a:r>
              <a:rPr lang="es-ES" sz="3600" kern="1200" dirty="0" err="1">
                <a:ea typeface="+mn-ea"/>
                <a:cs typeface="+mn-cs"/>
              </a:rPr>
              <a:t>respiratory</a:t>
            </a:r>
            <a:r>
              <a:rPr lang="es-ES" sz="3600" kern="1200" dirty="0">
                <a:ea typeface="+mn-ea"/>
                <a:cs typeface="+mn-cs"/>
              </a:rPr>
              <a:t> </a:t>
            </a:r>
            <a:r>
              <a:rPr lang="es-ES" sz="3600" kern="1200" dirty="0" err="1">
                <a:ea typeface="+mn-ea"/>
                <a:cs typeface="+mn-cs"/>
              </a:rPr>
              <a:t>insufficiency</a:t>
            </a:r>
            <a:r>
              <a:rPr lang="es-ES" sz="3600" kern="1200" dirty="0">
                <a:ea typeface="+mn-ea"/>
                <a:cs typeface="+mn-cs"/>
              </a:rPr>
              <a:t>, </a:t>
            </a:r>
            <a:r>
              <a:rPr lang="es-ES" sz="3600" kern="1200" dirty="0" err="1">
                <a:ea typeface="+mn-ea"/>
                <a:cs typeface="+mn-cs"/>
              </a:rPr>
              <a:t>joint</a:t>
            </a:r>
            <a:r>
              <a:rPr lang="es-ES" sz="3600" kern="1200" dirty="0">
                <a:ea typeface="+mn-ea"/>
                <a:cs typeface="+mn-cs"/>
              </a:rPr>
              <a:t> </a:t>
            </a:r>
            <a:r>
              <a:rPr lang="es-ES" sz="3600" kern="1200" dirty="0" err="1">
                <a:ea typeface="+mn-ea"/>
                <a:cs typeface="+mn-cs"/>
              </a:rPr>
              <a:t>contractures</a:t>
            </a:r>
            <a:r>
              <a:rPr lang="es-ES" sz="3600" kern="1200" dirty="0">
                <a:ea typeface="+mn-ea"/>
                <a:cs typeface="+mn-cs"/>
              </a:rPr>
              <a:t>, distal </a:t>
            </a:r>
            <a:r>
              <a:rPr lang="es-ES" sz="3600" kern="1200" dirty="0" err="1">
                <a:ea typeface="+mn-ea"/>
                <a:cs typeface="+mn-cs"/>
              </a:rPr>
              <a:t>hyperlaxity</a:t>
            </a:r>
            <a:r>
              <a:rPr lang="es-ES" sz="3600" kern="1200" dirty="0">
                <a:ea typeface="+mn-ea"/>
                <a:cs typeface="+mn-cs"/>
              </a:rPr>
              <a:t>, </a:t>
            </a:r>
            <a:r>
              <a:rPr lang="es-ES" sz="3600" kern="1200" dirty="0" err="1">
                <a:ea typeface="+mn-ea"/>
                <a:cs typeface="+mn-cs"/>
              </a:rPr>
              <a:t>scoliosis</a:t>
            </a:r>
            <a:r>
              <a:rPr lang="es-ES" sz="3600" kern="1200" dirty="0">
                <a:ea typeface="+mn-ea"/>
                <a:cs typeface="+mn-cs"/>
              </a:rPr>
              <a:t> are </a:t>
            </a:r>
            <a:r>
              <a:rPr lang="es-ES" sz="3600" kern="1200" dirty="0" err="1">
                <a:ea typeface="+mn-ea"/>
                <a:cs typeface="+mn-cs"/>
              </a:rPr>
              <a:t>frequent</a:t>
            </a:r>
            <a:r>
              <a:rPr lang="es-ES" sz="3600" kern="1200" dirty="0">
                <a:ea typeface="+mn-ea"/>
                <a:cs typeface="+mn-cs"/>
              </a:rPr>
              <a:t>. </a:t>
            </a:r>
          </a:p>
        </p:txBody>
      </p:sp>
      <p:pic>
        <p:nvPicPr>
          <p:cNvPr id="26" name="Picture 3" descr="frozenc clil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5062" y="7218666"/>
            <a:ext cx="6496940" cy="47302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27" name="26 Rectángulo"/>
          <p:cNvSpPr/>
          <p:nvPr/>
        </p:nvSpPr>
        <p:spPr>
          <a:xfrm>
            <a:off x="-806844" y="12142738"/>
            <a:ext cx="9143999" cy="938698"/>
          </a:xfrm>
          <a:prstGeom prst="rect">
            <a:avLst/>
          </a:prstGeom>
        </p:spPr>
        <p:txBody>
          <a:bodyPr lIns="91423" tIns="45710" rIns="91423" bIns="45710">
            <a:spAutoFit/>
          </a:bodyPr>
          <a:lstStyle/>
          <a:p>
            <a:pPr algn="ctr" defTabSz="1828453">
              <a:buClrTx/>
              <a:defRPr/>
            </a:pPr>
            <a:r>
              <a:rPr lang="es-ES" sz="3600" kern="1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Batten</a:t>
            </a:r>
            <a:r>
              <a:rPr lang="es-ES" sz="36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1903 “</a:t>
            </a:r>
            <a:r>
              <a:rPr lang="es-ES" sz="3600" kern="1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Then</a:t>
            </a:r>
            <a:r>
              <a:rPr lang="es-ES" sz="36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</a:t>
            </a:r>
            <a:r>
              <a:rPr lang="es-ES" sz="3600" kern="1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frozen</a:t>
            </a:r>
            <a:r>
              <a:rPr lang="es-ES" sz="36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</a:t>
            </a:r>
            <a:r>
              <a:rPr lang="es-ES" sz="3600" kern="1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child</a:t>
            </a:r>
            <a:r>
              <a:rPr lang="es-ES" sz="36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”</a:t>
            </a:r>
            <a:br>
              <a:rPr lang="es-ES" sz="36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</a:br>
            <a:r>
              <a:rPr lang="es-ES" sz="19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(</a:t>
            </a:r>
            <a:r>
              <a:rPr lang="es-ES" sz="1900" kern="1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Trans</a:t>
            </a:r>
            <a:r>
              <a:rPr lang="es-ES" sz="19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</a:t>
            </a:r>
            <a:r>
              <a:rPr lang="es-ES" sz="1900" kern="1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Clin</a:t>
            </a:r>
            <a:r>
              <a:rPr lang="es-ES" sz="19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</a:t>
            </a:r>
            <a:r>
              <a:rPr lang="es-ES" sz="1900" kern="1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Soc</a:t>
            </a:r>
            <a:r>
              <a:rPr lang="es-ES" sz="19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London 37:12)</a:t>
            </a:r>
            <a:endParaRPr lang="es-ES" sz="3600" kern="1200" dirty="0">
              <a:solidFill>
                <a:srgbClr val="DC291E"/>
              </a:solidFill>
              <a:ea typeface="+mn-ea"/>
              <a:cs typeface="+mn-cs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xmlns="" id="{0E3DB302-E08B-2F47-A983-7B9CF9FBF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26" y="382432"/>
            <a:ext cx="12785803" cy="1803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xmlns="" id="{8CA6CF81-77AE-CE45-89E3-B0C8E37D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3301" y="1936881"/>
            <a:ext cx="9316848" cy="1115996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34A17D3-4FA1-D248-9900-67B10B2F89ED}"/>
              </a:ext>
            </a:extLst>
          </p:cNvPr>
          <p:cNvSpPr txBox="1"/>
          <p:nvPr/>
        </p:nvSpPr>
        <p:spPr>
          <a:xfrm>
            <a:off x="8709066" y="12419168"/>
            <a:ext cx="914399" cy="9144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r>
              <a:rPr lang="es-ES" sz="2900" i="1" dirty="0">
                <a:solidFill>
                  <a:schemeClr val="bg2">
                    <a:lumMod val="75000"/>
                  </a:schemeClr>
                </a:solidFill>
              </a:rPr>
              <a:t>Natera-De Benito et al., 2021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4EE5E56-1924-B743-8667-E2A7C6909E0F}"/>
              </a:ext>
            </a:extLst>
          </p:cNvPr>
          <p:cNvSpPr/>
          <p:nvPr/>
        </p:nvSpPr>
        <p:spPr>
          <a:xfrm>
            <a:off x="7686902" y="8207604"/>
            <a:ext cx="5880799" cy="3662521"/>
          </a:xfrm>
          <a:prstGeom prst="rect">
            <a:avLst/>
          </a:prstGeom>
        </p:spPr>
        <p:txBody>
          <a:bodyPr wrap="square" lIns="91423" tIns="45710" rIns="91423" bIns="45710">
            <a:spAutoFit/>
          </a:bodyPr>
          <a:lstStyle/>
          <a:p>
            <a:pPr marL="342835" indent="-342835">
              <a:buAutoNum type="arabicParenBoth"/>
            </a:pP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achieved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rising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from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the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+fb"/>
              </a:rPr>
              <a:t>fl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oor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only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with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assistance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(UCMD), </a:t>
            </a:r>
          </a:p>
          <a:p>
            <a:r>
              <a:rPr lang="es-ES" sz="2900" i="1" dirty="0">
                <a:solidFill>
                  <a:schemeClr val="accent3"/>
                </a:solidFill>
                <a:latin typeface="AdvOT2e364b11"/>
              </a:rPr>
              <a:t>(2)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achieved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rising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from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the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+fb"/>
              </a:rPr>
              <a:t>fl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oor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unassisted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(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intermediate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COL6-RD)</a:t>
            </a:r>
          </a:p>
          <a:p>
            <a:r>
              <a:rPr lang="es-ES" sz="2900" i="1" dirty="0">
                <a:solidFill>
                  <a:schemeClr val="accent3"/>
                </a:solidFill>
                <a:latin typeface="AdvOT2e364b11"/>
              </a:rPr>
              <a:t>(3)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achieved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stair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climbing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(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ascending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a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minimum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of 4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steps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without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 use of a </a:t>
            </a:r>
            <a:r>
              <a:rPr lang="es-ES" sz="2900" i="1" dirty="0" err="1">
                <a:solidFill>
                  <a:srgbClr val="00B050"/>
                </a:solidFill>
                <a:latin typeface="AdvOT2e364b11"/>
              </a:rPr>
              <a:t>railing</a:t>
            </a:r>
            <a:r>
              <a:rPr lang="es-ES" sz="2900" i="1" dirty="0">
                <a:solidFill>
                  <a:srgbClr val="00B050"/>
                </a:solidFill>
                <a:latin typeface="AdvOT2e364b11"/>
              </a:rPr>
              <a:t>)</a:t>
            </a:r>
            <a:endParaRPr lang="es-ES" sz="29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6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41"/>
          <p:cNvSpPr txBox="1">
            <a:spLocks noGrp="1"/>
          </p:cNvSpPr>
          <p:nvPr>
            <p:ph type="title"/>
          </p:nvPr>
        </p:nvSpPr>
        <p:spPr>
          <a:xfrm>
            <a:off x="6237746" y="0"/>
            <a:ext cx="17469391" cy="92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292" tIns="91133" rIns="182292" bIns="91133" anchor="t" anchorCtr="0">
            <a:noAutofit/>
          </a:bodyPr>
          <a:lstStyle/>
          <a:p>
            <a:pPr>
              <a:buClr>
                <a:srgbClr val="FF2F92"/>
              </a:buClr>
              <a:buSzPts val="6400"/>
            </a:pPr>
            <a:r>
              <a:rPr lang="es-ES" sz="6400" dirty="0" err="1">
                <a:solidFill>
                  <a:srgbClr val="FF2F92"/>
                </a:solidFill>
              </a:rPr>
              <a:t>The</a:t>
            </a:r>
            <a:r>
              <a:rPr lang="es-ES" sz="6400" dirty="0">
                <a:solidFill>
                  <a:srgbClr val="FF2F92"/>
                </a:solidFill>
              </a:rPr>
              <a:t> target </a:t>
            </a:r>
            <a:r>
              <a:rPr lang="es-ES" sz="6400" dirty="0" err="1">
                <a:solidFill>
                  <a:srgbClr val="FF2F92"/>
                </a:solidFill>
              </a:rPr>
              <a:t>cell</a:t>
            </a:r>
            <a:r>
              <a:rPr lang="es-ES" sz="6400" dirty="0">
                <a:solidFill>
                  <a:srgbClr val="FF2F92"/>
                </a:solidFill>
              </a:rPr>
              <a:t> </a:t>
            </a:r>
            <a:r>
              <a:rPr lang="es-ES" sz="6400" dirty="0" err="1">
                <a:solidFill>
                  <a:srgbClr val="FF2F92"/>
                </a:solidFill>
              </a:rPr>
              <a:t>is</a:t>
            </a:r>
            <a:r>
              <a:rPr lang="es-ES" sz="6400" dirty="0">
                <a:solidFill>
                  <a:srgbClr val="FF2F92"/>
                </a:solidFill>
              </a:rPr>
              <a:t> </a:t>
            </a:r>
            <a:r>
              <a:rPr lang="es-ES" sz="6400" dirty="0" err="1">
                <a:solidFill>
                  <a:srgbClr val="FF2F92"/>
                </a:solidFill>
              </a:rPr>
              <a:t>the</a:t>
            </a:r>
            <a:r>
              <a:rPr lang="es-ES" sz="6400" dirty="0">
                <a:solidFill>
                  <a:srgbClr val="FF2F92"/>
                </a:solidFill>
              </a:rPr>
              <a:t> </a:t>
            </a:r>
            <a:r>
              <a:rPr lang="es-ES" sz="6400" dirty="0" err="1">
                <a:solidFill>
                  <a:srgbClr val="FF2F92"/>
                </a:solidFill>
              </a:rPr>
              <a:t>fibroblast</a:t>
            </a:r>
            <a:endParaRPr sz="6400" dirty="0">
              <a:solidFill>
                <a:srgbClr val="FF2F92"/>
              </a:solidFill>
            </a:endParaRPr>
          </a:p>
        </p:txBody>
      </p:sp>
      <p:pic>
        <p:nvPicPr>
          <p:cNvPr id="1881" name="Google Shape;1881;p41" descr="Esquema_color3_cmyk300dpi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886" y="1257300"/>
            <a:ext cx="13323218" cy="1179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41"/>
          <p:cNvPicPr preferRelativeResize="0"/>
          <p:nvPr/>
        </p:nvPicPr>
        <p:blipFill rotWithShape="1">
          <a:blip r:embed="rId4">
            <a:alphaModFix/>
          </a:blip>
          <a:srcRect l="56218"/>
          <a:stretch/>
        </p:blipFill>
        <p:spPr>
          <a:xfrm>
            <a:off x="866809" y="7035798"/>
            <a:ext cx="3304227" cy="631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41" descr="DOUGLAS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2659" y="2274031"/>
            <a:ext cx="4752528" cy="44154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" name="1 CuadroTexto">
            <a:extLst>
              <a:ext uri="{FF2B5EF4-FFF2-40B4-BE49-F238E27FC236}">
                <a16:creationId xmlns:a16="http://schemas.microsoft.com/office/drawing/2014/main" xmlns="" id="{B9B79350-D10E-5244-B65B-F440F95B4179}"/>
              </a:ext>
            </a:extLst>
          </p:cNvPr>
          <p:cNvSpPr txBox="1"/>
          <p:nvPr/>
        </p:nvSpPr>
        <p:spPr>
          <a:xfrm>
            <a:off x="18768362" y="5154817"/>
            <a:ext cx="5379719" cy="5447625"/>
          </a:xfrm>
          <a:prstGeom prst="rect">
            <a:avLst/>
          </a:prstGeom>
        </p:spPr>
        <p:txBody>
          <a:bodyPr wrap="square" lIns="91423" tIns="45710" rIns="91423" bIns="45710" rtlCol="0">
            <a:spAutoFit/>
          </a:bodyPr>
          <a:lstStyle/>
          <a:p>
            <a:pPr algn="just" defTabSz="1828453">
              <a:lnSpc>
                <a:spcPct val="120000"/>
              </a:lnSpc>
              <a:buClrTx/>
            </a:pPr>
            <a:r>
              <a:rPr lang="es-ES" sz="2900" b="1" kern="1200" dirty="0">
                <a:ea typeface="+mn-ea"/>
                <a:cs typeface="+mn-cs"/>
              </a:rPr>
              <a:t>FUNCTIONS:</a:t>
            </a:r>
          </a:p>
          <a:p>
            <a:pPr algn="just" defTabSz="1828453">
              <a:lnSpc>
                <a:spcPct val="120000"/>
              </a:lnSpc>
              <a:buClrTx/>
            </a:pPr>
            <a:r>
              <a:rPr lang="es-ES" sz="2900" b="1" kern="1200" dirty="0">
                <a:ea typeface="+mn-ea"/>
                <a:cs typeface="+mn-cs"/>
              </a:rPr>
              <a:t>-</a:t>
            </a:r>
            <a:r>
              <a:rPr lang="es-ES" sz="2900" b="1" kern="1200" dirty="0" err="1">
                <a:ea typeface="+mn-ea"/>
                <a:cs typeface="+mn-cs"/>
              </a:rPr>
              <a:t>Adhesion</a:t>
            </a:r>
            <a:endParaRPr lang="es-ES" sz="2900" b="1" kern="1200" dirty="0">
              <a:ea typeface="+mn-ea"/>
              <a:cs typeface="+mn-cs"/>
            </a:endParaRPr>
          </a:p>
          <a:p>
            <a:pPr algn="just" defTabSz="1828453">
              <a:lnSpc>
                <a:spcPct val="120000"/>
              </a:lnSpc>
              <a:buClrTx/>
            </a:pPr>
            <a:r>
              <a:rPr lang="es-ES" sz="2900" b="1" kern="1200" dirty="0">
                <a:ea typeface="+mn-ea"/>
                <a:cs typeface="+mn-cs"/>
              </a:rPr>
              <a:t>-</a:t>
            </a:r>
            <a:r>
              <a:rPr lang="es-ES" sz="2900" b="1" kern="1200" dirty="0" err="1">
                <a:ea typeface="+mn-ea"/>
                <a:cs typeface="+mn-cs"/>
              </a:rPr>
              <a:t>Proliferation</a:t>
            </a:r>
            <a:endParaRPr lang="es-ES" sz="2900" b="1" kern="1200" dirty="0">
              <a:ea typeface="+mn-ea"/>
              <a:cs typeface="+mn-cs"/>
            </a:endParaRPr>
          </a:p>
          <a:p>
            <a:pPr algn="just" defTabSz="1828453">
              <a:lnSpc>
                <a:spcPct val="120000"/>
              </a:lnSpc>
              <a:buClrTx/>
            </a:pPr>
            <a:r>
              <a:rPr lang="es-ES" sz="2900" b="1" kern="1200" dirty="0">
                <a:ea typeface="+mn-ea"/>
                <a:cs typeface="+mn-cs"/>
              </a:rPr>
              <a:t>-DNA </a:t>
            </a:r>
            <a:r>
              <a:rPr lang="es-ES" sz="2900" b="1" kern="1200" dirty="0" err="1">
                <a:ea typeface="+mn-ea"/>
                <a:cs typeface="+mn-cs"/>
              </a:rPr>
              <a:t>synthesis</a:t>
            </a:r>
            <a:endParaRPr lang="es-ES" sz="2900" b="1" kern="1200" dirty="0">
              <a:ea typeface="+mn-ea"/>
              <a:cs typeface="+mn-cs"/>
            </a:endParaRPr>
          </a:p>
          <a:p>
            <a:pPr algn="just" defTabSz="1828453">
              <a:lnSpc>
                <a:spcPct val="120000"/>
              </a:lnSpc>
              <a:buClrTx/>
            </a:pPr>
            <a:r>
              <a:rPr lang="es-ES" sz="2900" b="1" kern="1200" dirty="0">
                <a:ea typeface="+mn-ea"/>
                <a:cs typeface="+mn-cs"/>
              </a:rPr>
              <a:t>-tumor </a:t>
            </a:r>
            <a:r>
              <a:rPr lang="es-ES" sz="2900" b="1" kern="1200" dirty="0" err="1">
                <a:ea typeface="+mn-ea"/>
                <a:cs typeface="+mn-cs"/>
              </a:rPr>
              <a:t>progression</a:t>
            </a:r>
            <a:endParaRPr lang="es-ES" sz="2900" b="1" kern="1200" dirty="0">
              <a:ea typeface="+mn-ea"/>
              <a:cs typeface="+mn-cs"/>
            </a:endParaRPr>
          </a:p>
          <a:p>
            <a:pPr algn="just" defTabSz="1828453">
              <a:lnSpc>
                <a:spcPct val="120000"/>
              </a:lnSpc>
              <a:buClrTx/>
            </a:pPr>
            <a:endParaRPr lang="es-ES" sz="2900" b="1" kern="1200" dirty="0">
              <a:ea typeface="+mn-ea"/>
              <a:cs typeface="+mn-cs"/>
            </a:endParaRPr>
          </a:p>
          <a:p>
            <a:pPr algn="just" defTabSz="1828453">
              <a:lnSpc>
                <a:spcPct val="120000"/>
              </a:lnSpc>
              <a:buClrTx/>
            </a:pPr>
            <a:r>
              <a:rPr lang="es-ES" sz="2900" b="1" u="sng" kern="1200" dirty="0">
                <a:ea typeface="+mn-ea"/>
                <a:cs typeface="+mn-cs"/>
              </a:rPr>
              <a:t>PATIENTS</a:t>
            </a:r>
            <a:r>
              <a:rPr lang="es-ES" sz="2900" b="1" kern="1200" dirty="0">
                <a:ea typeface="+mn-ea"/>
                <a:cs typeface="+mn-cs"/>
              </a:rPr>
              <a:t>:</a:t>
            </a:r>
          </a:p>
          <a:p>
            <a:pPr algn="just" defTabSz="1828453">
              <a:lnSpc>
                <a:spcPct val="120000"/>
              </a:lnSpc>
              <a:buClrTx/>
            </a:pPr>
            <a:r>
              <a:rPr lang="es-ES" sz="2900" b="1" kern="1200" dirty="0" err="1">
                <a:ea typeface="+mn-ea"/>
                <a:cs typeface="+mn-cs"/>
              </a:rPr>
              <a:t>Loss</a:t>
            </a:r>
            <a:r>
              <a:rPr lang="es-ES" sz="2900" b="1" kern="1200" dirty="0">
                <a:ea typeface="+mn-ea"/>
                <a:cs typeface="+mn-cs"/>
              </a:rPr>
              <a:t> of adhesión </a:t>
            </a:r>
            <a:r>
              <a:rPr lang="es-ES" sz="2900" b="1" kern="1200" dirty="0" err="1">
                <a:ea typeface="+mn-ea"/>
                <a:cs typeface="+mn-cs"/>
              </a:rPr>
              <a:t>between</a:t>
            </a:r>
            <a:r>
              <a:rPr lang="es-ES" sz="2900" b="1" kern="1200" dirty="0">
                <a:ea typeface="+mn-ea"/>
                <a:cs typeface="+mn-cs"/>
              </a:rPr>
              <a:t> </a:t>
            </a:r>
            <a:r>
              <a:rPr lang="es-ES" sz="2900" b="1" kern="1200" dirty="0" err="1" smtClean="0">
                <a:ea typeface="+mn-ea"/>
                <a:cs typeface="+mn-cs"/>
              </a:rPr>
              <a:t>the</a:t>
            </a:r>
            <a:r>
              <a:rPr lang="es-ES" sz="2900" b="1" kern="1200" dirty="0" smtClean="0">
                <a:ea typeface="+mn-ea"/>
                <a:cs typeface="+mn-cs"/>
              </a:rPr>
              <a:t> </a:t>
            </a:r>
            <a:r>
              <a:rPr lang="es-ES" sz="2900" b="1" kern="1200" dirty="0" err="1" smtClean="0">
                <a:ea typeface="+mn-ea"/>
                <a:cs typeface="+mn-cs"/>
              </a:rPr>
              <a:t>c</a:t>
            </a:r>
            <a:r>
              <a:rPr lang="es-ES" sz="2900" b="1" kern="1200" dirty="0" err="1" smtClean="0">
                <a:ea typeface="+mn-ea"/>
                <a:cs typeface="+mn-cs"/>
              </a:rPr>
              <a:t>ell</a:t>
            </a:r>
            <a:r>
              <a:rPr lang="es-ES" sz="2900" b="1" kern="1200" dirty="0" smtClean="0">
                <a:ea typeface="+mn-ea"/>
                <a:cs typeface="+mn-cs"/>
              </a:rPr>
              <a:t> </a:t>
            </a:r>
            <a:r>
              <a:rPr lang="es-ES" sz="2900" b="1" kern="1200" dirty="0" err="1">
                <a:ea typeface="+mn-ea"/>
                <a:cs typeface="+mn-cs"/>
              </a:rPr>
              <a:t>basement</a:t>
            </a:r>
            <a:r>
              <a:rPr lang="es-ES" sz="2900" b="1" kern="1200" dirty="0">
                <a:ea typeface="+mn-ea"/>
                <a:cs typeface="+mn-cs"/>
              </a:rPr>
              <a:t> </a:t>
            </a:r>
            <a:r>
              <a:rPr lang="es-ES" sz="2900" b="1" kern="1200" dirty="0" err="1">
                <a:ea typeface="+mn-ea"/>
                <a:cs typeface="+mn-cs"/>
              </a:rPr>
              <a:t>membrane</a:t>
            </a:r>
            <a:r>
              <a:rPr lang="es-ES" sz="2900" b="1" kern="1200" dirty="0">
                <a:ea typeface="+mn-ea"/>
                <a:cs typeface="+mn-cs"/>
              </a:rPr>
              <a:t> </a:t>
            </a:r>
            <a:r>
              <a:rPr lang="es-ES" sz="2900" b="1" kern="1200" dirty="0" smtClean="0">
                <a:ea typeface="+mn-ea"/>
                <a:cs typeface="+mn-cs"/>
              </a:rPr>
              <a:t>and </a:t>
            </a:r>
            <a:r>
              <a:rPr lang="es-ES" sz="2900" b="1" kern="1200" dirty="0" err="1" smtClean="0">
                <a:ea typeface="+mn-ea"/>
                <a:cs typeface="+mn-cs"/>
              </a:rPr>
              <a:t>the</a:t>
            </a:r>
            <a:r>
              <a:rPr lang="es-ES" sz="2900" b="1" kern="1200" dirty="0" smtClean="0">
                <a:ea typeface="+mn-ea"/>
                <a:cs typeface="+mn-cs"/>
              </a:rPr>
              <a:t> </a:t>
            </a:r>
            <a:r>
              <a:rPr lang="es-ES" sz="2900" b="1" kern="1200" dirty="0">
                <a:ea typeface="+mn-ea"/>
                <a:cs typeface="+mn-cs"/>
              </a:rPr>
              <a:t>extracelular </a:t>
            </a:r>
            <a:r>
              <a:rPr lang="es-ES" sz="2900" b="1" kern="1200" dirty="0" err="1">
                <a:ea typeface="+mn-ea"/>
                <a:cs typeface="+mn-cs"/>
              </a:rPr>
              <a:t>matrix</a:t>
            </a:r>
            <a:endParaRPr lang="es-ES" sz="2900" b="1" kern="1200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xmlns="" id="{7F7A0720-5192-E844-80B6-2FA9851C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65" y="3672742"/>
            <a:ext cx="11658600" cy="58547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A4D8B68-2720-7341-82CF-B136CB8B70CB}"/>
              </a:ext>
            </a:extLst>
          </p:cNvPr>
          <p:cNvSpPr txBox="1"/>
          <p:nvPr/>
        </p:nvSpPr>
        <p:spPr>
          <a:xfrm>
            <a:off x="333866" y="2461848"/>
            <a:ext cx="914399" cy="9144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r>
              <a:rPr lang="es-ES" sz="3100" b="1" i="1" dirty="0" err="1">
                <a:solidFill>
                  <a:schemeClr val="accent3"/>
                </a:solidFill>
              </a:rPr>
              <a:t>Collagen</a:t>
            </a:r>
            <a:r>
              <a:rPr lang="es-ES" sz="3100" b="1" i="1" dirty="0">
                <a:solidFill>
                  <a:schemeClr val="accent3"/>
                </a:solidFill>
              </a:rPr>
              <a:t> VI </a:t>
            </a:r>
            <a:r>
              <a:rPr lang="es-ES" sz="3100" b="1" i="1" dirty="0" err="1">
                <a:solidFill>
                  <a:schemeClr val="accent3"/>
                </a:solidFill>
              </a:rPr>
              <a:t>deficient</a:t>
            </a:r>
            <a:r>
              <a:rPr lang="es-ES" sz="3100" b="1" i="1" dirty="0">
                <a:solidFill>
                  <a:schemeClr val="accent3"/>
                </a:solidFill>
              </a:rPr>
              <a:t> </a:t>
            </a:r>
            <a:r>
              <a:rPr lang="es-ES" sz="3100" b="1" i="1" dirty="0" err="1">
                <a:solidFill>
                  <a:schemeClr val="accent3"/>
                </a:solidFill>
              </a:rPr>
              <a:t>mice</a:t>
            </a:r>
            <a:r>
              <a:rPr lang="es-ES" sz="3100" b="1" i="1" dirty="0">
                <a:solidFill>
                  <a:schemeClr val="accent3"/>
                </a:solidFill>
              </a:rPr>
              <a:t> (col6a1 KO)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A50635B-2819-674E-BCFD-E1A20571C855}"/>
              </a:ext>
            </a:extLst>
          </p:cNvPr>
          <p:cNvSpPr txBox="1"/>
          <p:nvPr/>
        </p:nvSpPr>
        <p:spPr>
          <a:xfrm>
            <a:off x="333866" y="9847386"/>
            <a:ext cx="914399" cy="9144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r>
              <a:rPr lang="es-ES" sz="1900" i="1" dirty="0" err="1">
                <a:solidFill>
                  <a:schemeClr val="accent3"/>
                </a:solidFill>
              </a:rPr>
              <a:t>Irwin</a:t>
            </a:r>
            <a:r>
              <a:rPr lang="es-ES" sz="1900" i="1" dirty="0">
                <a:solidFill>
                  <a:schemeClr val="accent3"/>
                </a:solidFill>
              </a:rPr>
              <a:t> et al., 20023</a:t>
            </a:r>
          </a:p>
        </p:txBody>
      </p:sp>
      <p:pic>
        <p:nvPicPr>
          <p:cNvPr id="7" name="Imagen 6" descr="Imagen de la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xmlns="" id="{9F9491C5-D292-5F42-810E-0410F5107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477" y="1837594"/>
            <a:ext cx="11899900" cy="38481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C718F0B-4818-F440-B71D-D1491352F18C}"/>
              </a:ext>
            </a:extLst>
          </p:cNvPr>
          <p:cNvSpPr txBox="1"/>
          <p:nvPr/>
        </p:nvSpPr>
        <p:spPr>
          <a:xfrm>
            <a:off x="11420477" y="586154"/>
            <a:ext cx="914399" cy="9144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r>
              <a:rPr lang="es-ES" sz="3100" i="1" dirty="0" err="1">
                <a:solidFill>
                  <a:schemeClr val="bg2">
                    <a:lumMod val="75000"/>
                  </a:schemeClr>
                </a:solidFill>
              </a:rPr>
              <a:t>Autophagy</a:t>
            </a:r>
            <a:r>
              <a:rPr lang="es-ES" sz="31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3100" i="1" dirty="0" err="1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es-ES" sz="31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3100" i="1" dirty="0" err="1">
                <a:solidFill>
                  <a:schemeClr val="bg2">
                    <a:lumMod val="75000"/>
                  </a:schemeClr>
                </a:solidFill>
              </a:rPr>
              <a:t>defective</a:t>
            </a:r>
            <a:r>
              <a:rPr lang="es-ES" sz="3100" i="1" dirty="0">
                <a:solidFill>
                  <a:schemeClr val="bg2">
                    <a:lumMod val="75000"/>
                  </a:schemeClr>
                </a:solidFill>
              </a:rPr>
              <a:t> in </a:t>
            </a:r>
            <a:r>
              <a:rPr lang="es-ES" sz="3100" i="1" dirty="0" err="1">
                <a:solidFill>
                  <a:schemeClr val="bg2">
                    <a:lumMod val="75000"/>
                  </a:schemeClr>
                </a:solidFill>
              </a:rPr>
              <a:t>collagen</a:t>
            </a:r>
            <a:r>
              <a:rPr lang="es-ES" sz="3100" i="1" dirty="0">
                <a:solidFill>
                  <a:schemeClr val="bg2">
                    <a:lumMod val="75000"/>
                  </a:schemeClr>
                </a:solidFill>
              </a:rPr>
              <a:t> VI </a:t>
            </a:r>
            <a:r>
              <a:rPr lang="es-ES" sz="3100" i="1" dirty="0" err="1">
                <a:solidFill>
                  <a:schemeClr val="bg2">
                    <a:lumMod val="75000"/>
                  </a:schemeClr>
                </a:solidFill>
              </a:rPr>
              <a:t>deficiency</a:t>
            </a:r>
            <a:r>
              <a:rPr lang="es-ES" sz="31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9E46C2C-1C27-5043-AC21-F34E3AE4EB1A}"/>
              </a:ext>
            </a:extLst>
          </p:cNvPr>
          <p:cNvSpPr txBox="1"/>
          <p:nvPr/>
        </p:nvSpPr>
        <p:spPr>
          <a:xfrm>
            <a:off x="11420477" y="5814646"/>
            <a:ext cx="914399" cy="9144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r>
              <a:rPr lang="es-ES" sz="2900" i="1" dirty="0" err="1">
                <a:solidFill>
                  <a:schemeClr val="bg2">
                    <a:lumMod val="75000"/>
                  </a:schemeClr>
                </a:solidFill>
              </a:rPr>
              <a:t>Grumati</a:t>
            </a:r>
            <a:r>
              <a:rPr lang="es-ES" sz="2900" i="1" dirty="0">
                <a:solidFill>
                  <a:schemeClr val="bg2">
                    <a:lumMod val="75000"/>
                  </a:schemeClr>
                </a:solidFill>
              </a:rPr>
              <a:t> et al., 2011</a:t>
            </a:r>
          </a:p>
        </p:txBody>
      </p:sp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EC96C7F0-2F0A-E54F-898A-8B56DD21C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2465" y="6986954"/>
            <a:ext cx="10452099" cy="32004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9E53448-1F82-F34B-9077-638BC4BED32B}"/>
              </a:ext>
            </a:extLst>
          </p:cNvPr>
          <p:cNvSpPr txBox="1"/>
          <p:nvPr/>
        </p:nvSpPr>
        <p:spPr>
          <a:xfrm>
            <a:off x="12188826" y="10550770"/>
            <a:ext cx="914399" cy="9144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r>
              <a:rPr lang="es-ES" sz="2900" i="1" dirty="0" err="1">
                <a:solidFill>
                  <a:schemeClr val="bg2">
                    <a:lumMod val="75000"/>
                  </a:schemeClr>
                </a:solidFill>
              </a:rPr>
              <a:t>Patients</a:t>
            </a:r>
            <a:r>
              <a:rPr lang="es-ES" sz="29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2900" i="1" dirty="0" err="1">
                <a:solidFill>
                  <a:schemeClr val="bg2">
                    <a:lumMod val="75000"/>
                  </a:schemeClr>
                </a:solidFill>
              </a:rPr>
              <a:t>muscle</a:t>
            </a:r>
            <a:r>
              <a:rPr lang="es-ES" sz="29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2900" i="1" dirty="0" err="1">
                <a:solidFill>
                  <a:schemeClr val="bg2">
                    <a:lumMod val="75000"/>
                  </a:schemeClr>
                </a:solidFill>
              </a:rPr>
              <a:t>biopsies</a:t>
            </a:r>
            <a:r>
              <a:rPr lang="es-ES" sz="29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BF50BB34-B3ED-F542-83DC-601B34F84F09}"/>
              </a:ext>
            </a:extLst>
          </p:cNvPr>
          <p:cNvSpPr txBox="1"/>
          <p:nvPr/>
        </p:nvSpPr>
        <p:spPr>
          <a:xfrm>
            <a:off x="11420477" y="1315918"/>
            <a:ext cx="2107955" cy="914400"/>
          </a:xfrm>
          <a:prstGeom prst="rect">
            <a:avLst/>
          </a:prstGeom>
        </p:spPr>
        <p:txBody>
          <a:bodyPr wrap="none" lIns="91423" tIns="45710" rIns="91423" bIns="45710" rtlCol="0">
            <a:normAutofit/>
          </a:bodyPr>
          <a:lstStyle/>
          <a:p>
            <a:r>
              <a:rPr lang="es-ES" sz="1900" i="1" dirty="0" err="1">
                <a:solidFill>
                  <a:schemeClr val="bg2">
                    <a:lumMod val="75000"/>
                  </a:schemeClr>
                </a:solidFill>
              </a:rPr>
              <a:t>Mice</a:t>
            </a:r>
            <a:endParaRPr lang="es-ES" sz="1900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493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Theme">
  <a:themeElements>
    <a:clrScheme name="motagua light prueba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9_05_03_SJD_Template_16x9_cat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e Office">
  <a:themeElements>
    <a:clrScheme name="IRSJD">
      <a:dk1>
        <a:srgbClr val="DC291E"/>
      </a:dk1>
      <a:lt1>
        <a:srgbClr val="FFFFFF"/>
      </a:lt1>
      <a:dk2>
        <a:srgbClr val="B3B3B3"/>
      </a:dk2>
      <a:lt2>
        <a:srgbClr val="FFFFFF"/>
      </a:lt2>
      <a:accent1>
        <a:srgbClr val="DC291E"/>
      </a:accent1>
      <a:accent2>
        <a:srgbClr val="B3B3B3"/>
      </a:accent2>
      <a:accent3>
        <a:srgbClr val="000000"/>
      </a:accent3>
      <a:accent4>
        <a:srgbClr val="DC291E"/>
      </a:accent4>
      <a:accent5>
        <a:srgbClr val="FFFFFF"/>
      </a:accent5>
      <a:accent6>
        <a:srgbClr val="000000"/>
      </a:accent6>
      <a:hlink>
        <a:srgbClr val="DC291E"/>
      </a:hlink>
      <a:folHlink>
        <a:srgbClr val="B3B3B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IRSJD">
      <a:dk1>
        <a:srgbClr val="DC291E"/>
      </a:dk1>
      <a:lt1>
        <a:srgbClr val="FFFFFF"/>
      </a:lt1>
      <a:dk2>
        <a:srgbClr val="B3B3B3"/>
      </a:dk2>
      <a:lt2>
        <a:srgbClr val="FFFFFF"/>
      </a:lt2>
      <a:accent1>
        <a:srgbClr val="DC291E"/>
      </a:accent1>
      <a:accent2>
        <a:srgbClr val="B3B3B3"/>
      </a:accent2>
      <a:accent3>
        <a:srgbClr val="000000"/>
      </a:accent3>
      <a:accent4>
        <a:srgbClr val="DC291E"/>
      </a:accent4>
      <a:accent5>
        <a:srgbClr val="FFFFFF"/>
      </a:accent5>
      <a:accent6>
        <a:srgbClr val="000000"/>
      </a:accent6>
      <a:hlink>
        <a:srgbClr val="DC291E"/>
      </a:hlink>
      <a:folHlink>
        <a:srgbClr val="B3B3B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a de Office">
  <a:themeElements>
    <a:clrScheme name="IRSJD">
      <a:dk1>
        <a:srgbClr val="DC291E"/>
      </a:dk1>
      <a:lt1>
        <a:sysClr val="window" lastClr="FFFFFF"/>
      </a:lt1>
      <a:dk2>
        <a:srgbClr val="B3B3B3"/>
      </a:dk2>
      <a:lt2>
        <a:srgbClr val="FFFFFF"/>
      </a:lt2>
      <a:accent1>
        <a:srgbClr val="DC291E"/>
      </a:accent1>
      <a:accent2>
        <a:srgbClr val="B3B3B3"/>
      </a:accent2>
      <a:accent3>
        <a:srgbClr val="000000"/>
      </a:accent3>
      <a:accent4>
        <a:srgbClr val="DC291E"/>
      </a:accent4>
      <a:accent5>
        <a:srgbClr val="FFFFFF"/>
      </a:accent5>
      <a:accent6>
        <a:srgbClr val="000000"/>
      </a:accent6>
      <a:hlink>
        <a:srgbClr val="DC291E"/>
      </a:hlink>
      <a:folHlink>
        <a:srgbClr val="B3B3B3"/>
      </a:folHlink>
    </a:clrScheme>
    <a:fontScheme name="tema IRSJ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rmAutofit/>
      </a:bodyPr>
      <a:lstStyle>
        <a:defPPr>
          <a:defRPr sz="1400" b="0" i="1"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e Office">
  <a:themeElements>
    <a:clrScheme name="IRSJD">
      <a:dk1>
        <a:srgbClr val="DC291E"/>
      </a:dk1>
      <a:lt1>
        <a:sysClr val="window" lastClr="FFFFFF"/>
      </a:lt1>
      <a:dk2>
        <a:srgbClr val="B3B3B3"/>
      </a:dk2>
      <a:lt2>
        <a:srgbClr val="FFFFFF"/>
      </a:lt2>
      <a:accent1>
        <a:srgbClr val="DC291E"/>
      </a:accent1>
      <a:accent2>
        <a:srgbClr val="B3B3B3"/>
      </a:accent2>
      <a:accent3>
        <a:srgbClr val="000000"/>
      </a:accent3>
      <a:accent4>
        <a:srgbClr val="DC291E"/>
      </a:accent4>
      <a:accent5>
        <a:srgbClr val="FFFFFF"/>
      </a:accent5>
      <a:accent6>
        <a:srgbClr val="000000"/>
      </a:accent6>
      <a:hlink>
        <a:srgbClr val="DC291E"/>
      </a:hlink>
      <a:folHlink>
        <a:srgbClr val="B3B3B3"/>
      </a:folHlink>
    </a:clrScheme>
    <a:fontScheme name="tema IRSJ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rmAutofit/>
      </a:bodyPr>
      <a:lstStyle>
        <a:defPPr>
          <a:defRPr sz="1400" b="0" i="1"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4187</TotalTime>
  <Words>2103</Words>
  <Application>Microsoft Office PowerPoint</Application>
  <PresentationFormat>Personalizado</PresentationFormat>
  <Paragraphs>298</Paragraphs>
  <Slides>30</Slides>
  <Notes>17</Notes>
  <HiddenSlides>0</HiddenSlides>
  <MMClips>1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9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51" baseType="lpstr">
      <vt:lpstr>Arial</vt:lpstr>
      <vt:lpstr>Lato Light</vt:lpstr>
      <vt:lpstr>Tahoma</vt:lpstr>
      <vt:lpstr>Calibri</vt:lpstr>
      <vt:lpstr>Lato</vt:lpstr>
      <vt:lpstr>Open Sans Light</vt:lpstr>
      <vt:lpstr>Noto Sans Symbols</vt:lpstr>
      <vt:lpstr>Calibri Light</vt:lpstr>
      <vt:lpstr>Lato Black</vt:lpstr>
      <vt:lpstr>AdvOT2e364b11</vt:lpstr>
      <vt:lpstr>AdvOT2e364b11+fb</vt:lpstr>
      <vt:lpstr>1_Office Theme</vt:lpstr>
      <vt:lpstr>1_Default Theme</vt:lpstr>
      <vt:lpstr>2019_05_03_SJD_Template_16x9_cat</vt:lpstr>
      <vt:lpstr>4_Tema de Office</vt:lpstr>
      <vt:lpstr>3_Tema de Office</vt:lpstr>
      <vt:lpstr>2_Tema de Office</vt:lpstr>
      <vt:lpstr>6_Tema de Office</vt:lpstr>
      <vt:lpstr>1_Tema de Office</vt:lpstr>
      <vt:lpstr>4_Office Theme</vt:lpstr>
      <vt:lpstr>Prism8.Document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 target cell is the fibroblast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user1</dc:creator>
  <cp:lastModifiedBy>Cecilia Jimenez Mallebrera</cp:lastModifiedBy>
  <cp:revision>66</cp:revision>
  <cp:lastPrinted>2022-09-01T12:21:32Z</cp:lastPrinted>
  <dcterms:created xsi:type="dcterms:W3CDTF">2014-11-12T21:47:38Z</dcterms:created>
  <dcterms:modified xsi:type="dcterms:W3CDTF">2022-09-05T11:57:00Z</dcterms:modified>
</cp:coreProperties>
</file>