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0" r:id="rId3"/>
    <p:sldId id="838" r:id="rId4"/>
    <p:sldId id="263" r:id="rId5"/>
    <p:sldId id="267" r:id="rId6"/>
    <p:sldId id="836" r:id="rId7"/>
    <p:sldId id="343" r:id="rId8"/>
    <p:sldId id="842" r:id="rId9"/>
    <p:sldId id="346" r:id="rId10"/>
    <p:sldId id="274" r:id="rId11"/>
    <p:sldId id="839" r:id="rId12"/>
    <p:sldId id="837" r:id="rId13"/>
    <p:sldId id="302" r:id="rId14"/>
    <p:sldId id="840" r:id="rId15"/>
    <p:sldId id="841" r:id="rId16"/>
    <p:sldId id="265" r:id="rId17"/>
    <p:sldId id="843" r:id="rId18"/>
    <p:sldId id="262" r:id="rId19"/>
    <p:sldId id="272" r:id="rId20"/>
    <p:sldId id="270" r:id="rId21"/>
    <p:sldId id="273" r:id="rId22"/>
    <p:sldId id="271" r:id="rId23"/>
    <p:sldId id="276" r:id="rId24"/>
    <p:sldId id="266" r:id="rId25"/>
    <p:sldId id="835" r:id="rId26"/>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CE5"/>
    <a:srgbClr val="000000"/>
    <a:srgbClr val="FFFFFF"/>
    <a:srgbClr val="122D4F"/>
    <a:srgbClr val="FF7C80"/>
    <a:srgbClr val="FBE5D6"/>
    <a:srgbClr val="FFF2CC"/>
    <a:srgbClr val="88A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1117" autoAdjust="0"/>
  </p:normalViewPr>
  <p:slideViewPr>
    <p:cSldViewPr snapToGrid="0">
      <p:cViewPr>
        <p:scale>
          <a:sx n="100" d="100"/>
          <a:sy n="100" d="100"/>
        </p:scale>
        <p:origin x="702"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D1D558-CA08-4425-A178-026BCDB7B9F3}" type="doc">
      <dgm:prSet loTypeId="urn:microsoft.com/office/officeart/2005/8/layout/vList5" loCatId="list" qsTypeId="urn:microsoft.com/office/officeart/2005/8/quickstyle/simple3" qsCatId="simple" csTypeId="urn:microsoft.com/office/officeart/2005/8/colors/colorful5" csCatId="colorful" phldr="1"/>
      <dgm:spPr/>
      <dgm:t>
        <a:bodyPr/>
        <a:lstStyle/>
        <a:p>
          <a:endParaRPr lang="es-ES"/>
        </a:p>
      </dgm:t>
    </dgm:pt>
    <dgm:pt modelId="{263454F8-CCB2-4830-9748-2266FC0CCCEC}">
      <dgm:prSet custT="1"/>
      <dgm:spPr/>
      <dgm:t>
        <a:bodyPr/>
        <a:lstStyle/>
        <a:p>
          <a:pPr rtl="0"/>
          <a:r>
            <a:rPr lang="es-ES" sz="2000" b="1" dirty="0" err="1"/>
            <a:t>Cell</a:t>
          </a:r>
          <a:r>
            <a:rPr lang="es-ES" sz="2000" b="1" dirty="0"/>
            <a:t> culture </a:t>
          </a:r>
          <a:r>
            <a:rPr lang="es-ES" sz="2000" b="1" dirty="0" err="1"/>
            <a:t>Platform</a:t>
          </a:r>
          <a:endParaRPr lang="es-ES" sz="2000" b="1" dirty="0"/>
        </a:p>
      </dgm:t>
    </dgm:pt>
    <dgm:pt modelId="{5A5F2906-247C-4334-9FDD-D73A05454F3E}" type="parTrans" cxnId="{9A0AE49B-80C2-4D52-B0C0-23DCB5EC333E}">
      <dgm:prSet/>
      <dgm:spPr/>
      <dgm:t>
        <a:bodyPr/>
        <a:lstStyle/>
        <a:p>
          <a:endParaRPr lang="es-ES"/>
        </a:p>
      </dgm:t>
    </dgm:pt>
    <dgm:pt modelId="{E6EAC38C-FFEC-4ACE-AF28-F9190A70D4B5}" type="sibTrans" cxnId="{9A0AE49B-80C2-4D52-B0C0-23DCB5EC333E}">
      <dgm:prSet/>
      <dgm:spPr/>
      <dgm:t>
        <a:bodyPr/>
        <a:lstStyle/>
        <a:p>
          <a:endParaRPr lang="es-ES"/>
        </a:p>
      </dgm:t>
    </dgm:pt>
    <dgm:pt modelId="{AF780E60-3B5F-4887-973D-24385BA11634}">
      <dgm:prSet custT="1"/>
      <dgm:spPr/>
      <dgm:t>
        <a:bodyPr/>
        <a:lstStyle/>
        <a:p>
          <a:pPr rtl="0"/>
          <a:r>
            <a:rPr lang="es-ES" sz="2000" b="1" dirty="0" err="1"/>
            <a:t>Vitrification</a:t>
          </a:r>
          <a:r>
            <a:rPr lang="es-ES" sz="2000" b="1" dirty="0"/>
            <a:t> </a:t>
          </a:r>
          <a:r>
            <a:rPr lang="es-ES" sz="2000" b="1" dirty="0" err="1"/>
            <a:t>Platform</a:t>
          </a:r>
          <a:endParaRPr lang="es-ES" sz="2000" b="1" dirty="0"/>
        </a:p>
      </dgm:t>
    </dgm:pt>
    <dgm:pt modelId="{3A0B08A8-12F2-4F16-BD0E-2A284D25171F}" type="parTrans" cxnId="{2562F72F-3B52-47ED-B669-2F31AED814D7}">
      <dgm:prSet/>
      <dgm:spPr/>
      <dgm:t>
        <a:bodyPr/>
        <a:lstStyle/>
        <a:p>
          <a:endParaRPr lang="es-ES"/>
        </a:p>
      </dgm:t>
    </dgm:pt>
    <dgm:pt modelId="{54163C48-2987-4A6B-A81A-02402EC25AC6}" type="sibTrans" cxnId="{2562F72F-3B52-47ED-B669-2F31AED814D7}">
      <dgm:prSet/>
      <dgm:spPr/>
      <dgm:t>
        <a:bodyPr/>
        <a:lstStyle/>
        <a:p>
          <a:endParaRPr lang="es-ES"/>
        </a:p>
      </dgm:t>
    </dgm:pt>
    <dgm:pt modelId="{54F98640-D483-4898-8175-EB977FC37F1B}">
      <dgm:prSet custT="1"/>
      <dgm:spPr/>
      <dgm:t>
        <a:bodyPr/>
        <a:lstStyle/>
        <a:p>
          <a:pPr rtl="0"/>
          <a:r>
            <a:rPr lang="es-ES" sz="2000" b="1" dirty="0" err="1"/>
            <a:t>Sample</a:t>
          </a:r>
          <a:r>
            <a:rPr lang="es-ES" sz="2000" b="1" dirty="0"/>
            <a:t> </a:t>
          </a:r>
          <a:r>
            <a:rPr lang="es-ES" sz="2000" b="1" dirty="0" err="1"/>
            <a:t>screening</a:t>
          </a:r>
          <a:r>
            <a:rPr lang="es-ES" sz="2000" b="1" dirty="0"/>
            <a:t> at </a:t>
          </a:r>
          <a:r>
            <a:rPr lang="es-ES" sz="2000" b="1" dirty="0" err="1"/>
            <a:t>cryo</a:t>
          </a:r>
          <a:r>
            <a:rPr lang="es-ES" sz="2000" b="1" dirty="0"/>
            <a:t> </a:t>
          </a:r>
        </a:p>
      </dgm:t>
    </dgm:pt>
    <dgm:pt modelId="{F56FEFFA-9A86-48B9-8E74-B01F8C5D6788}" type="parTrans" cxnId="{2E9102D3-55AB-4FF0-9939-A65E3F7315CA}">
      <dgm:prSet/>
      <dgm:spPr/>
      <dgm:t>
        <a:bodyPr/>
        <a:lstStyle/>
        <a:p>
          <a:endParaRPr lang="es-ES"/>
        </a:p>
      </dgm:t>
    </dgm:pt>
    <dgm:pt modelId="{AD5CCEE0-AD70-4B64-A6C3-6D813C10C585}" type="sibTrans" cxnId="{2E9102D3-55AB-4FF0-9939-A65E3F7315CA}">
      <dgm:prSet/>
      <dgm:spPr/>
      <dgm:t>
        <a:bodyPr/>
        <a:lstStyle/>
        <a:p>
          <a:endParaRPr lang="es-ES"/>
        </a:p>
      </dgm:t>
    </dgm:pt>
    <dgm:pt modelId="{F1C629E0-3108-4762-8182-BBCF82DE18CB}">
      <dgm:prSet custT="1"/>
      <dgm:spPr/>
      <dgm:t>
        <a:bodyPr/>
        <a:lstStyle/>
        <a:p>
          <a:pPr rtl="0"/>
          <a:r>
            <a:rPr lang="es-ES" sz="2000" b="1" dirty="0"/>
            <a:t>MISTRAL</a:t>
          </a:r>
          <a:r>
            <a:rPr lang="es-ES" sz="2000" b="1" baseline="0" dirty="0"/>
            <a:t> BEAMTIME</a:t>
          </a:r>
        </a:p>
        <a:p>
          <a:pPr rtl="0"/>
          <a:endParaRPr lang="es-ES" sz="2000" b="1" baseline="0" dirty="0"/>
        </a:p>
      </dgm:t>
    </dgm:pt>
    <dgm:pt modelId="{99B75A8B-686B-4A1E-9644-D9510DDFD2ED}" type="parTrans" cxnId="{743D27BA-8F34-48A2-9033-83D24503CA96}">
      <dgm:prSet/>
      <dgm:spPr/>
      <dgm:t>
        <a:bodyPr/>
        <a:lstStyle/>
        <a:p>
          <a:endParaRPr lang="es-ES"/>
        </a:p>
      </dgm:t>
    </dgm:pt>
    <dgm:pt modelId="{D7469BCE-4593-461C-8D38-0246EB6A2217}" type="sibTrans" cxnId="{743D27BA-8F34-48A2-9033-83D24503CA96}">
      <dgm:prSet/>
      <dgm:spPr/>
      <dgm:t>
        <a:bodyPr/>
        <a:lstStyle/>
        <a:p>
          <a:endParaRPr lang="es-ES"/>
        </a:p>
      </dgm:t>
    </dgm:pt>
    <dgm:pt modelId="{D3F88D1D-7F2B-41C4-BBDA-3A2AE4E3AFCB}">
      <dgm:prSet custT="1"/>
      <dgm:spPr>
        <a:solidFill>
          <a:srgbClr val="FFD966"/>
        </a:solidFill>
      </dgm:spPr>
      <dgm:t>
        <a:bodyPr/>
        <a:lstStyle/>
        <a:p>
          <a:pPr rtl="0"/>
          <a:r>
            <a:rPr lang="es-ES" sz="2000" b="1" dirty="0"/>
            <a:t>Data </a:t>
          </a:r>
          <a:r>
            <a:rPr lang="es-ES" sz="2000" b="1" dirty="0" err="1"/>
            <a:t>Processing</a:t>
          </a:r>
          <a:r>
            <a:rPr lang="es-ES" sz="2000" b="1" dirty="0"/>
            <a:t> </a:t>
          </a:r>
          <a:r>
            <a:rPr lang="es-ES" sz="2000" b="1" dirty="0" err="1"/>
            <a:t>support</a:t>
          </a:r>
          <a:endParaRPr lang="es-ES" sz="2000" b="1" dirty="0"/>
        </a:p>
      </dgm:t>
    </dgm:pt>
    <dgm:pt modelId="{0DAA463D-5E46-4C1F-B970-C8A5F3AA1CAA}" type="parTrans" cxnId="{8F045826-35FC-4B03-9AD6-F5A06677BB71}">
      <dgm:prSet/>
      <dgm:spPr/>
      <dgm:t>
        <a:bodyPr/>
        <a:lstStyle/>
        <a:p>
          <a:endParaRPr lang="es-ES"/>
        </a:p>
      </dgm:t>
    </dgm:pt>
    <dgm:pt modelId="{4CEFF6CE-4E88-4042-A550-B64BAFC21BF1}" type="sibTrans" cxnId="{8F045826-35FC-4B03-9AD6-F5A06677BB71}">
      <dgm:prSet/>
      <dgm:spPr/>
      <dgm:t>
        <a:bodyPr/>
        <a:lstStyle/>
        <a:p>
          <a:endParaRPr lang="es-ES"/>
        </a:p>
      </dgm:t>
    </dgm:pt>
    <dgm:pt modelId="{87580853-930D-4F48-B2EF-3A5CBBEFA755}" type="pres">
      <dgm:prSet presAssocID="{49D1D558-CA08-4425-A178-026BCDB7B9F3}" presName="Name0" presStyleCnt="0">
        <dgm:presLayoutVars>
          <dgm:dir/>
          <dgm:animLvl val="lvl"/>
          <dgm:resizeHandles val="exact"/>
        </dgm:presLayoutVars>
      </dgm:prSet>
      <dgm:spPr/>
    </dgm:pt>
    <dgm:pt modelId="{A24A1A21-3546-445A-B8A8-FDC3401BD242}" type="pres">
      <dgm:prSet presAssocID="{263454F8-CCB2-4830-9748-2266FC0CCCEC}" presName="linNode" presStyleCnt="0"/>
      <dgm:spPr/>
    </dgm:pt>
    <dgm:pt modelId="{F663C113-A196-42C9-99E7-416A247B9B82}" type="pres">
      <dgm:prSet presAssocID="{263454F8-CCB2-4830-9748-2266FC0CCCEC}" presName="parentText" presStyleLbl="node1" presStyleIdx="0" presStyleCnt="5" custScaleX="293643" custLinFactX="100000" custLinFactNeighborX="197469">
        <dgm:presLayoutVars>
          <dgm:chMax val="1"/>
          <dgm:bulletEnabled val="1"/>
        </dgm:presLayoutVars>
      </dgm:prSet>
      <dgm:spPr/>
    </dgm:pt>
    <dgm:pt modelId="{6B889A53-6A9C-453D-A507-ED0DD64C9B15}" type="pres">
      <dgm:prSet presAssocID="{E6EAC38C-FFEC-4ACE-AF28-F9190A70D4B5}" presName="sp" presStyleCnt="0"/>
      <dgm:spPr/>
    </dgm:pt>
    <dgm:pt modelId="{9B03C424-F97D-419E-9B6C-60CF98C21E30}" type="pres">
      <dgm:prSet presAssocID="{AF780E60-3B5F-4887-973D-24385BA11634}" presName="linNode" presStyleCnt="0"/>
      <dgm:spPr/>
    </dgm:pt>
    <dgm:pt modelId="{58940BAF-A4F6-4C7B-BE65-EC441840A55A}" type="pres">
      <dgm:prSet presAssocID="{AF780E60-3B5F-4887-973D-24385BA11634}" presName="parentText" presStyleLbl="node1" presStyleIdx="1" presStyleCnt="5" custScaleX="293643">
        <dgm:presLayoutVars>
          <dgm:chMax val="1"/>
          <dgm:bulletEnabled val="1"/>
        </dgm:presLayoutVars>
      </dgm:prSet>
      <dgm:spPr/>
    </dgm:pt>
    <dgm:pt modelId="{E118CE11-FBD0-4B32-AA10-6BD9A85CE533}" type="pres">
      <dgm:prSet presAssocID="{54163C48-2987-4A6B-A81A-02402EC25AC6}" presName="sp" presStyleCnt="0"/>
      <dgm:spPr/>
    </dgm:pt>
    <dgm:pt modelId="{5FB01426-97AA-4F0F-85FB-C454D3530DE8}" type="pres">
      <dgm:prSet presAssocID="{54F98640-D483-4898-8175-EB977FC37F1B}" presName="linNode" presStyleCnt="0"/>
      <dgm:spPr/>
    </dgm:pt>
    <dgm:pt modelId="{4277655B-8AAA-4005-94C7-D4D477F8782F}" type="pres">
      <dgm:prSet presAssocID="{54F98640-D483-4898-8175-EB977FC37F1B}" presName="parentText" presStyleLbl="node1" presStyleIdx="2" presStyleCnt="5" custScaleX="293643">
        <dgm:presLayoutVars>
          <dgm:chMax val="1"/>
          <dgm:bulletEnabled val="1"/>
        </dgm:presLayoutVars>
      </dgm:prSet>
      <dgm:spPr/>
    </dgm:pt>
    <dgm:pt modelId="{C400AA30-BF24-4506-AF77-36D815EA1F07}" type="pres">
      <dgm:prSet presAssocID="{AD5CCEE0-AD70-4B64-A6C3-6D813C10C585}" presName="sp" presStyleCnt="0"/>
      <dgm:spPr/>
    </dgm:pt>
    <dgm:pt modelId="{B1A3681D-2E37-4236-AEDD-FE8BC02EDC6F}" type="pres">
      <dgm:prSet presAssocID="{F1C629E0-3108-4762-8182-BBCF82DE18CB}" presName="linNode" presStyleCnt="0"/>
      <dgm:spPr/>
    </dgm:pt>
    <dgm:pt modelId="{C7FD3C8A-F4AC-420E-9563-2082399503B6}" type="pres">
      <dgm:prSet presAssocID="{F1C629E0-3108-4762-8182-BBCF82DE18CB}" presName="parentText" presStyleLbl="node1" presStyleIdx="3" presStyleCnt="5" custScaleX="293643">
        <dgm:presLayoutVars>
          <dgm:chMax val="1"/>
          <dgm:bulletEnabled val="1"/>
        </dgm:presLayoutVars>
      </dgm:prSet>
      <dgm:spPr/>
    </dgm:pt>
    <dgm:pt modelId="{382E5018-6789-4917-806F-1853B5DFD6D2}" type="pres">
      <dgm:prSet presAssocID="{D7469BCE-4593-461C-8D38-0246EB6A2217}" presName="sp" presStyleCnt="0"/>
      <dgm:spPr/>
    </dgm:pt>
    <dgm:pt modelId="{2CC03F7E-A30E-49C9-A805-7937B7CA0D27}" type="pres">
      <dgm:prSet presAssocID="{D3F88D1D-7F2B-41C4-BBDA-3A2AE4E3AFCB}" presName="linNode" presStyleCnt="0"/>
      <dgm:spPr/>
    </dgm:pt>
    <dgm:pt modelId="{3062AEEE-9DE1-49CF-8ECA-3ABBAC56F405}" type="pres">
      <dgm:prSet presAssocID="{D3F88D1D-7F2B-41C4-BBDA-3A2AE4E3AFCB}" presName="parentText" presStyleLbl="node1" presStyleIdx="4" presStyleCnt="5" custScaleX="277778">
        <dgm:presLayoutVars>
          <dgm:chMax val="1"/>
          <dgm:bulletEnabled val="1"/>
        </dgm:presLayoutVars>
      </dgm:prSet>
      <dgm:spPr/>
    </dgm:pt>
  </dgm:ptLst>
  <dgm:cxnLst>
    <dgm:cxn modelId="{91DC8601-7AAA-0048-924A-5E680A082879}" type="presOf" srcId="{54F98640-D483-4898-8175-EB977FC37F1B}" destId="{4277655B-8AAA-4005-94C7-D4D477F8782F}" srcOrd="0" destOrd="0" presId="urn:microsoft.com/office/officeart/2005/8/layout/vList5"/>
    <dgm:cxn modelId="{8F045826-35FC-4B03-9AD6-F5A06677BB71}" srcId="{49D1D558-CA08-4425-A178-026BCDB7B9F3}" destId="{D3F88D1D-7F2B-41C4-BBDA-3A2AE4E3AFCB}" srcOrd="4" destOrd="0" parTransId="{0DAA463D-5E46-4C1F-B970-C8A5F3AA1CAA}" sibTransId="{4CEFF6CE-4E88-4042-A550-B64BAFC21BF1}"/>
    <dgm:cxn modelId="{2562F72F-3B52-47ED-B669-2F31AED814D7}" srcId="{49D1D558-CA08-4425-A178-026BCDB7B9F3}" destId="{AF780E60-3B5F-4887-973D-24385BA11634}" srcOrd="1" destOrd="0" parTransId="{3A0B08A8-12F2-4F16-BD0E-2A284D25171F}" sibTransId="{54163C48-2987-4A6B-A81A-02402EC25AC6}"/>
    <dgm:cxn modelId="{46E48738-22FB-0B47-8EC6-ADE16FA47084}" type="presOf" srcId="{D3F88D1D-7F2B-41C4-BBDA-3A2AE4E3AFCB}" destId="{3062AEEE-9DE1-49CF-8ECA-3ABBAC56F405}" srcOrd="0" destOrd="0" presId="urn:microsoft.com/office/officeart/2005/8/layout/vList5"/>
    <dgm:cxn modelId="{1873B747-E4E5-C045-B65F-4EB2A6AE3C30}" type="presOf" srcId="{F1C629E0-3108-4762-8182-BBCF82DE18CB}" destId="{C7FD3C8A-F4AC-420E-9563-2082399503B6}" srcOrd="0" destOrd="0" presId="urn:microsoft.com/office/officeart/2005/8/layout/vList5"/>
    <dgm:cxn modelId="{658C6072-A4C8-254F-A47C-4AD172A19680}" type="presOf" srcId="{AF780E60-3B5F-4887-973D-24385BA11634}" destId="{58940BAF-A4F6-4C7B-BE65-EC441840A55A}" srcOrd="0" destOrd="0" presId="urn:microsoft.com/office/officeart/2005/8/layout/vList5"/>
    <dgm:cxn modelId="{9A0AE49B-80C2-4D52-B0C0-23DCB5EC333E}" srcId="{49D1D558-CA08-4425-A178-026BCDB7B9F3}" destId="{263454F8-CCB2-4830-9748-2266FC0CCCEC}" srcOrd="0" destOrd="0" parTransId="{5A5F2906-247C-4334-9FDD-D73A05454F3E}" sibTransId="{E6EAC38C-FFEC-4ACE-AF28-F9190A70D4B5}"/>
    <dgm:cxn modelId="{743D27BA-8F34-48A2-9033-83D24503CA96}" srcId="{49D1D558-CA08-4425-A178-026BCDB7B9F3}" destId="{F1C629E0-3108-4762-8182-BBCF82DE18CB}" srcOrd="3" destOrd="0" parTransId="{99B75A8B-686B-4A1E-9644-D9510DDFD2ED}" sibTransId="{D7469BCE-4593-461C-8D38-0246EB6A2217}"/>
    <dgm:cxn modelId="{2E9102D3-55AB-4FF0-9939-A65E3F7315CA}" srcId="{49D1D558-CA08-4425-A178-026BCDB7B9F3}" destId="{54F98640-D483-4898-8175-EB977FC37F1B}" srcOrd="2" destOrd="0" parTransId="{F56FEFFA-9A86-48B9-8E74-B01F8C5D6788}" sibTransId="{AD5CCEE0-AD70-4B64-A6C3-6D813C10C585}"/>
    <dgm:cxn modelId="{24725BE7-4B3D-3445-A09C-82E084910A63}" type="presOf" srcId="{263454F8-CCB2-4830-9748-2266FC0CCCEC}" destId="{F663C113-A196-42C9-99E7-416A247B9B82}" srcOrd="0" destOrd="0" presId="urn:microsoft.com/office/officeart/2005/8/layout/vList5"/>
    <dgm:cxn modelId="{D224F0F6-7E18-9144-A03B-69F78DF4EE64}" type="presOf" srcId="{49D1D558-CA08-4425-A178-026BCDB7B9F3}" destId="{87580853-930D-4F48-B2EF-3A5CBBEFA755}" srcOrd="0" destOrd="0" presId="urn:microsoft.com/office/officeart/2005/8/layout/vList5"/>
    <dgm:cxn modelId="{89200004-697D-BB48-825E-67E6CCCE9731}" type="presParOf" srcId="{87580853-930D-4F48-B2EF-3A5CBBEFA755}" destId="{A24A1A21-3546-445A-B8A8-FDC3401BD242}" srcOrd="0" destOrd="0" presId="urn:microsoft.com/office/officeart/2005/8/layout/vList5"/>
    <dgm:cxn modelId="{16FA078A-8308-8A45-8DAA-D473CE34C2C1}" type="presParOf" srcId="{A24A1A21-3546-445A-B8A8-FDC3401BD242}" destId="{F663C113-A196-42C9-99E7-416A247B9B82}" srcOrd="0" destOrd="0" presId="urn:microsoft.com/office/officeart/2005/8/layout/vList5"/>
    <dgm:cxn modelId="{8691B4D2-C661-2F4F-9AE6-BBEBBEC44F4E}" type="presParOf" srcId="{87580853-930D-4F48-B2EF-3A5CBBEFA755}" destId="{6B889A53-6A9C-453D-A507-ED0DD64C9B15}" srcOrd="1" destOrd="0" presId="urn:microsoft.com/office/officeart/2005/8/layout/vList5"/>
    <dgm:cxn modelId="{55C92817-3731-2048-9F10-AB99FA131883}" type="presParOf" srcId="{87580853-930D-4F48-B2EF-3A5CBBEFA755}" destId="{9B03C424-F97D-419E-9B6C-60CF98C21E30}" srcOrd="2" destOrd="0" presId="urn:microsoft.com/office/officeart/2005/8/layout/vList5"/>
    <dgm:cxn modelId="{A72AF70A-9AC2-8E40-BA59-F02CAA29F895}" type="presParOf" srcId="{9B03C424-F97D-419E-9B6C-60CF98C21E30}" destId="{58940BAF-A4F6-4C7B-BE65-EC441840A55A}" srcOrd="0" destOrd="0" presId="urn:microsoft.com/office/officeart/2005/8/layout/vList5"/>
    <dgm:cxn modelId="{9FE94883-5ADF-0C4A-AB50-DCD75878D72B}" type="presParOf" srcId="{87580853-930D-4F48-B2EF-3A5CBBEFA755}" destId="{E118CE11-FBD0-4B32-AA10-6BD9A85CE533}" srcOrd="3" destOrd="0" presId="urn:microsoft.com/office/officeart/2005/8/layout/vList5"/>
    <dgm:cxn modelId="{5508143B-1F55-F849-B6D3-8A6B18748AC5}" type="presParOf" srcId="{87580853-930D-4F48-B2EF-3A5CBBEFA755}" destId="{5FB01426-97AA-4F0F-85FB-C454D3530DE8}" srcOrd="4" destOrd="0" presId="urn:microsoft.com/office/officeart/2005/8/layout/vList5"/>
    <dgm:cxn modelId="{1F9BE3E4-84AE-2744-B75B-6DDC816C887E}" type="presParOf" srcId="{5FB01426-97AA-4F0F-85FB-C454D3530DE8}" destId="{4277655B-8AAA-4005-94C7-D4D477F8782F}" srcOrd="0" destOrd="0" presId="urn:microsoft.com/office/officeart/2005/8/layout/vList5"/>
    <dgm:cxn modelId="{42942C35-B5B7-D24E-8938-77D391AD9ACF}" type="presParOf" srcId="{87580853-930D-4F48-B2EF-3A5CBBEFA755}" destId="{C400AA30-BF24-4506-AF77-36D815EA1F07}" srcOrd="5" destOrd="0" presId="urn:microsoft.com/office/officeart/2005/8/layout/vList5"/>
    <dgm:cxn modelId="{C03662D4-30E3-D844-ABF5-579EB9E6EC04}" type="presParOf" srcId="{87580853-930D-4F48-B2EF-3A5CBBEFA755}" destId="{B1A3681D-2E37-4236-AEDD-FE8BC02EDC6F}" srcOrd="6" destOrd="0" presId="urn:microsoft.com/office/officeart/2005/8/layout/vList5"/>
    <dgm:cxn modelId="{0280E958-ADEB-2949-B181-217EA0F79152}" type="presParOf" srcId="{B1A3681D-2E37-4236-AEDD-FE8BC02EDC6F}" destId="{C7FD3C8A-F4AC-420E-9563-2082399503B6}" srcOrd="0" destOrd="0" presId="urn:microsoft.com/office/officeart/2005/8/layout/vList5"/>
    <dgm:cxn modelId="{1D75B7C9-AB45-7C4D-AF4A-DC6204FF5502}" type="presParOf" srcId="{87580853-930D-4F48-B2EF-3A5CBBEFA755}" destId="{382E5018-6789-4917-806F-1853B5DFD6D2}" srcOrd="7" destOrd="0" presId="urn:microsoft.com/office/officeart/2005/8/layout/vList5"/>
    <dgm:cxn modelId="{E7BFAF3D-AC68-4E4F-8E5A-3C525DE9BD2B}" type="presParOf" srcId="{87580853-930D-4F48-B2EF-3A5CBBEFA755}" destId="{2CC03F7E-A30E-49C9-A805-7937B7CA0D27}" srcOrd="8" destOrd="0" presId="urn:microsoft.com/office/officeart/2005/8/layout/vList5"/>
    <dgm:cxn modelId="{872CA905-3A27-6A4F-AEA1-3ADA1CC56AD2}" type="presParOf" srcId="{2CC03F7E-A30E-49C9-A805-7937B7CA0D27}" destId="{3062AEEE-9DE1-49CF-8ECA-3ABBAC56F40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3C113-A196-42C9-99E7-416A247B9B82}">
      <dsp:nvSpPr>
        <dsp:cNvPr id="0" name=""/>
        <dsp:cNvSpPr/>
      </dsp:nvSpPr>
      <dsp:spPr>
        <a:xfrm>
          <a:off x="2701" y="1675"/>
          <a:ext cx="3878528" cy="732367"/>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s-ES" sz="2000" b="1" kern="1200" dirty="0" err="1"/>
            <a:t>Cell</a:t>
          </a:r>
          <a:r>
            <a:rPr lang="es-ES" sz="2000" b="1" kern="1200" dirty="0"/>
            <a:t> culture </a:t>
          </a:r>
          <a:r>
            <a:rPr lang="es-ES" sz="2000" b="1" kern="1200" dirty="0" err="1"/>
            <a:t>Platform</a:t>
          </a:r>
          <a:endParaRPr lang="es-ES" sz="2000" b="1" kern="1200" dirty="0"/>
        </a:p>
      </dsp:txBody>
      <dsp:txXfrm>
        <a:off x="38452" y="37426"/>
        <a:ext cx="3807026" cy="660865"/>
      </dsp:txXfrm>
    </dsp:sp>
    <dsp:sp modelId="{58940BAF-A4F6-4C7B-BE65-EC441840A55A}">
      <dsp:nvSpPr>
        <dsp:cNvPr id="0" name=""/>
        <dsp:cNvSpPr/>
      </dsp:nvSpPr>
      <dsp:spPr>
        <a:xfrm>
          <a:off x="1350" y="770660"/>
          <a:ext cx="3878528" cy="732367"/>
        </a:xfrm>
        <a:prstGeom prst="roundRect">
          <a:avLst/>
        </a:prstGeom>
        <a:gradFill rotWithShape="0">
          <a:gsLst>
            <a:gs pos="0">
              <a:schemeClr val="accent5">
                <a:hueOff val="-1838336"/>
                <a:satOff val="-2557"/>
                <a:lumOff val="-981"/>
                <a:alphaOff val="0"/>
                <a:lumMod val="110000"/>
                <a:satMod val="105000"/>
                <a:tint val="67000"/>
              </a:schemeClr>
            </a:gs>
            <a:gs pos="50000">
              <a:schemeClr val="accent5">
                <a:hueOff val="-1838336"/>
                <a:satOff val="-2557"/>
                <a:lumOff val="-981"/>
                <a:alphaOff val="0"/>
                <a:lumMod val="105000"/>
                <a:satMod val="103000"/>
                <a:tint val="73000"/>
              </a:schemeClr>
            </a:gs>
            <a:gs pos="100000">
              <a:schemeClr val="accent5">
                <a:hueOff val="-1838336"/>
                <a:satOff val="-2557"/>
                <a:lumOff val="-9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s-ES" sz="2000" b="1" kern="1200" dirty="0" err="1"/>
            <a:t>Vitrification</a:t>
          </a:r>
          <a:r>
            <a:rPr lang="es-ES" sz="2000" b="1" kern="1200" dirty="0"/>
            <a:t> </a:t>
          </a:r>
          <a:r>
            <a:rPr lang="es-ES" sz="2000" b="1" kern="1200" dirty="0" err="1"/>
            <a:t>Platform</a:t>
          </a:r>
          <a:endParaRPr lang="es-ES" sz="2000" b="1" kern="1200" dirty="0"/>
        </a:p>
      </dsp:txBody>
      <dsp:txXfrm>
        <a:off x="37101" y="806411"/>
        <a:ext cx="3807026" cy="660865"/>
      </dsp:txXfrm>
    </dsp:sp>
    <dsp:sp modelId="{4277655B-8AAA-4005-94C7-D4D477F8782F}">
      <dsp:nvSpPr>
        <dsp:cNvPr id="0" name=""/>
        <dsp:cNvSpPr/>
      </dsp:nvSpPr>
      <dsp:spPr>
        <a:xfrm>
          <a:off x="1350" y="1539645"/>
          <a:ext cx="3878528" cy="732367"/>
        </a:xfrm>
        <a:prstGeom prst="round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s-ES" sz="2000" b="1" kern="1200" dirty="0" err="1"/>
            <a:t>Sample</a:t>
          </a:r>
          <a:r>
            <a:rPr lang="es-ES" sz="2000" b="1" kern="1200" dirty="0"/>
            <a:t> </a:t>
          </a:r>
          <a:r>
            <a:rPr lang="es-ES" sz="2000" b="1" kern="1200" dirty="0" err="1"/>
            <a:t>screening</a:t>
          </a:r>
          <a:r>
            <a:rPr lang="es-ES" sz="2000" b="1" kern="1200" dirty="0"/>
            <a:t> at </a:t>
          </a:r>
          <a:r>
            <a:rPr lang="es-ES" sz="2000" b="1" kern="1200" dirty="0" err="1"/>
            <a:t>cryo</a:t>
          </a:r>
          <a:r>
            <a:rPr lang="es-ES" sz="2000" b="1" kern="1200" dirty="0"/>
            <a:t> </a:t>
          </a:r>
        </a:p>
      </dsp:txBody>
      <dsp:txXfrm>
        <a:off x="37101" y="1575396"/>
        <a:ext cx="3807026" cy="660865"/>
      </dsp:txXfrm>
    </dsp:sp>
    <dsp:sp modelId="{C7FD3C8A-F4AC-420E-9563-2082399503B6}">
      <dsp:nvSpPr>
        <dsp:cNvPr id="0" name=""/>
        <dsp:cNvSpPr/>
      </dsp:nvSpPr>
      <dsp:spPr>
        <a:xfrm>
          <a:off x="1350" y="2308631"/>
          <a:ext cx="3878528" cy="732367"/>
        </a:xfrm>
        <a:prstGeom prst="roundRect">
          <a:avLst/>
        </a:prstGeom>
        <a:gradFill rotWithShape="0">
          <a:gsLst>
            <a:gs pos="0">
              <a:schemeClr val="accent5">
                <a:hueOff val="-5515009"/>
                <a:satOff val="-7671"/>
                <a:lumOff val="-2942"/>
                <a:alphaOff val="0"/>
                <a:lumMod val="110000"/>
                <a:satMod val="105000"/>
                <a:tint val="67000"/>
              </a:schemeClr>
            </a:gs>
            <a:gs pos="50000">
              <a:schemeClr val="accent5">
                <a:hueOff val="-5515009"/>
                <a:satOff val="-7671"/>
                <a:lumOff val="-2942"/>
                <a:alphaOff val="0"/>
                <a:lumMod val="105000"/>
                <a:satMod val="103000"/>
                <a:tint val="73000"/>
              </a:schemeClr>
            </a:gs>
            <a:gs pos="100000">
              <a:schemeClr val="accent5">
                <a:hueOff val="-5515009"/>
                <a:satOff val="-7671"/>
                <a:lumOff val="-294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s-ES" sz="2000" b="1" kern="1200" dirty="0"/>
            <a:t>MISTRAL</a:t>
          </a:r>
          <a:r>
            <a:rPr lang="es-ES" sz="2000" b="1" kern="1200" baseline="0" dirty="0"/>
            <a:t> BEAMTIME</a:t>
          </a:r>
        </a:p>
        <a:p>
          <a:pPr marL="0" lvl="0" indent="0" algn="ctr" defTabSz="889000" rtl="0">
            <a:lnSpc>
              <a:spcPct val="90000"/>
            </a:lnSpc>
            <a:spcBef>
              <a:spcPct val="0"/>
            </a:spcBef>
            <a:spcAft>
              <a:spcPct val="35000"/>
            </a:spcAft>
            <a:buNone/>
          </a:pPr>
          <a:endParaRPr lang="es-ES" sz="2000" b="1" kern="1200" baseline="0" dirty="0"/>
        </a:p>
      </dsp:txBody>
      <dsp:txXfrm>
        <a:off x="37101" y="2344382"/>
        <a:ext cx="3807026" cy="660865"/>
      </dsp:txXfrm>
    </dsp:sp>
    <dsp:sp modelId="{3062AEEE-9DE1-49CF-8ECA-3ABBAC56F405}">
      <dsp:nvSpPr>
        <dsp:cNvPr id="0" name=""/>
        <dsp:cNvSpPr/>
      </dsp:nvSpPr>
      <dsp:spPr>
        <a:xfrm>
          <a:off x="1350" y="3077616"/>
          <a:ext cx="3877442" cy="732367"/>
        </a:xfrm>
        <a:prstGeom prst="roundRect">
          <a:avLst/>
        </a:prstGeom>
        <a:solidFill>
          <a:srgbClr val="FFD9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s-ES" sz="2000" b="1" kern="1200" dirty="0"/>
            <a:t>Data </a:t>
          </a:r>
          <a:r>
            <a:rPr lang="es-ES" sz="2000" b="1" kern="1200" dirty="0" err="1"/>
            <a:t>Processing</a:t>
          </a:r>
          <a:r>
            <a:rPr lang="es-ES" sz="2000" b="1" kern="1200" dirty="0"/>
            <a:t> </a:t>
          </a:r>
          <a:r>
            <a:rPr lang="es-ES" sz="2000" b="1" kern="1200" dirty="0" err="1"/>
            <a:t>support</a:t>
          </a:r>
          <a:endParaRPr lang="es-ES" sz="2000" b="1" kern="1200" dirty="0"/>
        </a:p>
      </dsp:txBody>
      <dsp:txXfrm>
        <a:off x="37101" y="3113367"/>
        <a:ext cx="3805940" cy="66086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95C8A-C15C-4AA6-95E1-00EBA5A9A15A}" type="datetimeFigureOut">
              <a:rPr lang="es-ES" smtClean="0"/>
              <a:t>05/10/2021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813DD-DAAB-4354-8C0C-BEFED41B76FD}" type="slidenum">
              <a:rPr lang="es-ES" smtClean="0"/>
              <a:t>‹#›</a:t>
            </a:fld>
            <a:endParaRPr lang="es-ES"/>
          </a:p>
        </p:txBody>
      </p:sp>
    </p:spTree>
    <p:extLst>
      <p:ext uri="{BB962C8B-B14F-4D97-AF65-F5344CB8AC3E}">
        <p14:creationId xmlns:p14="http://schemas.microsoft.com/office/powerpoint/2010/main" val="383842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Lab-grown mouse mammary gland imaged by 3D confocal (Dr. Harris Univ.</a:t>
            </a:r>
            <a:r>
              <a:rPr lang="en-US" baseline="0" dirty="0"/>
              <a:t> </a:t>
            </a:r>
            <a:r>
              <a:rPr lang="en-US"/>
              <a:t>Cambridge</a:t>
            </a:r>
            <a:r>
              <a:rPr lang="en-US" baseline="0"/>
              <a:t>)</a:t>
            </a:r>
            <a:endParaRPr lang="en-US" dirty="0"/>
          </a:p>
        </p:txBody>
      </p:sp>
      <p:sp>
        <p:nvSpPr>
          <p:cNvPr id="4" name="Slide Number Placeholder 3"/>
          <p:cNvSpPr>
            <a:spLocks noGrp="1"/>
          </p:cNvSpPr>
          <p:nvPr>
            <p:ph type="sldNum" sz="quarter" idx="10"/>
          </p:nvPr>
        </p:nvSpPr>
        <p:spPr/>
        <p:txBody>
          <a:bodyPr/>
          <a:lstStyle/>
          <a:p>
            <a:fld id="{0647DBD3-E1E6-49E4-BCC9-E980EA8029C9}" type="slidenum">
              <a:rPr lang="en-US" smtClean="0"/>
              <a:t>2</a:t>
            </a:fld>
            <a:endParaRPr lang="en-US"/>
          </a:p>
        </p:txBody>
      </p:sp>
    </p:spTree>
    <p:extLst>
      <p:ext uri="{BB962C8B-B14F-4D97-AF65-F5344CB8AC3E}">
        <p14:creationId xmlns:p14="http://schemas.microsoft.com/office/powerpoint/2010/main" val="3268716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have it</a:t>
            </a:r>
          </a:p>
          <a:p>
            <a:r>
              <a:rPr lang="en-US" dirty="0"/>
              <a:t>Yellow: in construction</a:t>
            </a:r>
          </a:p>
          <a:p>
            <a:r>
              <a:rPr lang="en-US" dirty="0"/>
              <a:t>black: we are proposing</a:t>
            </a:r>
          </a:p>
          <a:p>
            <a:r>
              <a:rPr lang="en-US" dirty="0"/>
              <a:t>Red: simply NO</a:t>
            </a:r>
          </a:p>
          <a:p>
            <a:endParaRPr lang="en-US" dirty="0"/>
          </a:p>
          <a:p>
            <a:r>
              <a:rPr lang="en-US" dirty="0"/>
              <a:t>Upgrade to THz in the beamline</a:t>
            </a:r>
          </a:p>
        </p:txBody>
      </p:sp>
      <p:sp>
        <p:nvSpPr>
          <p:cNvPr id="4" name="Slide Number Placeholder 3"/>
          <p:cNvSpPr>
            <a:spLocks noGrp="1"/>
          </p:cNvSpPr>
          <p:nvPr>
            <p:ph type="sldNum" sz="quarter" idx="10"/>
          </p:nvPr>
        </p:nvSpPr>
        <p:spPr/>
        <p:txBody>
          <a:bodyPr/>
          <a:lstStyle/>
          <a:p>
            <a:fld id="{AF4813DD-DAAB-4354-8C0C-BEFED41B76FD}" type="slidenum">
              <a:rPr lang="es-ES" smtClean="0"/>
              <a:t>20</a:t>
            </a:fld>
            <a:endParaRPr lang="es-ES"/>
          </a:p>
        </p:txBody>
      </p:sp>
    </p:spTree>
    <p:extLst>
      <p:ext uri="{BB962C8B-B14F-4D97-AF65-F5344CB8AC3E}">
        <p14:creationId xmlns:p14="http://schemas.microsoft.com/office/powerpoint/2010/main" val="2410826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a:latin typeface="Arial"/>
              </a:rPr>
              <a:t>Examples of in situ cryo‐ET application. (A) Data integration from molecules to cells. A tomographic slice of a C. crescentus cell showing the inner membrane (IM), outer membrane (OM), and surface layers (S‐layer). The 4.8 Å in situ cryo‐ET sub‐tomogram averages (gray) of the S‐layer lattice are mapped back into the tomogram, and structures from X‐ray crystallography at 2.7 Å (red) and single‐particle averaging at 3.7 Å (blue) are docked. The inset (right) illustrates an integrative model of the S‐layer anchoring into the outer membrane, combining structural and native MS methods. For comparison, the inset (left) shows an early electron crystallography map of the S‐layer ring structure at 2 nm resolution [124]. (B) The in situ molecular organization of the Golgi apparatus from C. reinhardtii. A tomographic slice containing the cisternae stacks of the Golgi apparatus (left) and its segmented representation (right) revealing the cis (green), medial (magenta), and trans (blue) cisternae and COPI vesicles as well as the morphology of the endoplasmic reticulum (ER, yellow), trans Golgi network (TGN, purple), and two nuclear pore complexes, ribosomes, and other membranes (gray). In the tomographic slice, several COPI‐coated vesicles and those budding off are indicated by asterisks. The inset shows the molecular architecture of the ex situ COPI‐coated vesicle. (C) Molecular sociology within poly‐Gly‐Ala aggregates shows an increased concentration of 26S proteasomes. A tomographic slice (left) of a neuron expressing poly‐Gly‐Ala repeats. Mapping of macromolecules near the periphery of an aggregate region (right) shows 26S proteasomes in the ground state (GS, green) and an enrichment for the substrate‐processing state (SPS, blue) proximal to poly‐Gly‐Ala twisted ribbons (red). Other molecular species, such as the ribosomes (yellow) and the chaperonin TRiC (purple), are largely excluded from the aggregate material. The inset shows a closeup of two 26S proteasome sub‐tomogram averages after classification revealing the non‐processing GS and the engaged SPS. Figure (A) inset (left) reproduced from Ref. [124].</a:t>
            </a:r>
          </a:p>
          <a:p>
            <a:endParaRPr lang="x-none" dirty="0"/>
          </a:p>
        </p:txBody>
      </p:sp>
      <p:sp>
        <p:nvSpPr>
          <p:cNvPr id="4" name="Slide Number Placeholder 3"/>
          <p:cNvSpPr>
            <a:spLocks noGrp="1"/>
          </p:cNvSpPr>
          <p:nvPr>
            <p:ph type="sldNum" sz="quarter" idx="5"/>
          </p:nvPr>
        </p:nvSpPr>
        <p:spPr/>
        <p:txBody>
          <a:bodyPr/>
          <a:lstStyle/>
          <a:p>
            <a:fld id="{AF4813DD-DAAB-4354-8C0C-BEFED41B76FD}" type="slidenum">
              <a:rPr lang="es-ES" smtClean="0"/>
              <a:t>21</a:t>
            </a:fld>
            <a:endParaRPr lang="es-ES"/>
          </a:p>
        </p:txBody>
      </p:sp>
    </p:spTree>
    <p:extLst>
      <p:ext uri="{BB962C8B-B14F-4D97-AF65-F5344CB8AC3E}">
        <p14:creationId xmlns:p14="http://schemas.microsoft.com/office/powerpoint/2010/main" val="390212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F4813DD-DAAB-4354-8C0C-BEFED41B76FD}" type="slidenum">
              <a:rPr lang="es-ES" smtClean="0"/>
              <a:t>22</a:t>
            </a:fld>
            <a:endParaRPr lang="es-ES"/>
          </a:p>
        </p:txBody>
      </p:sp>
    </p:spTree>
    <p:extLst>
      <p:ext uri="{BB962C8B-B14F-4D97-AF65-F5344CB8AC3E}">
        <p14:creationId xmlns:p14="http://schemas.microsoft.com/office/powerpoint/2010/main" val="24791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F4813DD-DAAB-4354-8C0C-BEFED41B76FD}" type="slidenum">
              <a:rPr lang="es-ES" smtClean="0"/>
              <a:t>23</a:t>
            </a:fld>
            <a:endParaRPr lang="es-ES"/>
          </a:p>
        </p:txBody>
      </p:sp>
    </p:spTree>
    <p:extLst>
      <p:ext uri="{BB962C8B-B14F-4D97-AF65-F5344CB8AC3E}">
        <p14:creationId xmlns:p14="http://schemas.microsoft.com/office/powerpoint/2010/main" val="3902125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a:t>Tanja</a:t>
            </a:r>
            <a:r>
              <a:rPr lang="es-ES_tradnl" dirty="0"/>
              <a:t>, </a:t>
            </a:r>
            <a:r>
              <a:rPr lang="es-ES_tradnl" dirty="0" err="1"/>
              <a:t>Ibreheem</a:t>
            </a:r>
            <a:r>
              <a:rPr lang="es-ES_tradnl" dirty="0"/>
              <a:t>: </a:t>
            </a:r>
            <a:r>
              <a:rPr lang="es-ES_tradnl" dirty="0" err="1"/>
              <a:t>feed</a:t>
            </a:r>
            <a:r>
              <a:rPr lang="es-ES_tradnl" dirty="0"/>
              <a:t> </a:t>
            </a:r>
            <a:r>
              <a:rPr lang="es-ES_tradnl" dirty="0" err="1"/>
              <a:t>for</a:t>
            </a:r>
            <a:r>
              <a:rPr lang="es-ES_tradnl" dirty="0"/>
              <a:t> FTIR </a:t>
            </a:r>
            <a:r>
              <a:rPr lang="es-ES_tradnl" dirty="0" err="1"/>
              <a:t>live</a:t>
            </a:r>
            <a:r>
              <a:rPr lang="es-ES_tradnl" dirty="0"/>
              <a:t> </a:t>
            </a:r>
            <a:r>
              <a:rPr lang="es-ES_tradnl" dirty="0" err="1"/>
              <a:t>cells</a:t>
            </a:r>
            <a:r>
              <a:rPr lang="es-ES_tradnl" dirty="0"/>
              <a:t>. </a:t>
            </a:r>
            <a:r>
              <a:rPr lang="es-ES_tradnl" dirty="0" err="1"/>
              <a:t>Diffraction</a:t>
            </a:r>
            <a:r>
              <a:rPr lang="es-ES_tradnl" dirty="0"/>
              <a:t> </a:t>
            </a:r>
            <a:r>
              <a:rPr lang="es-ES_tradnl" dirty="0" err="1"/>
              <a:t>limit</a:t>
            </a:r>
            <a:r>
              <a:rPr lang="es-ES_tradnl" dirty="0"/>
              <a:t>? </a:t>
            </a:r>
            <a:r>
              <a:rPr lang="es-ES_tradnl" dirty="0" err="1"/>
              <a:t>Useful</a:t>
            </a:r>
            <a:r>
              <a:rPr lang="es-ES_tradnl" dirty="0"/>
              <a:t> </a:t>
            </a:r>
            <a:r>
              <a:rPr lang="es-ES_tradnl" dirty="0" err="1"/>
              <a:t>for</a:t>
            </a:r>
            <a:r>
              <a:rPr lang="es-ES_tradnl" dirty="0"/>
              <a:t> </a:t>
            </a:r>
            <a:r>
              <a:rPr lang="es-ES_tradnl" dirty="0" err="1"/>
              <a:t>Life</a:t>
            </a:r>
            <a:r>
              <a:rPr lang="es-ES_tradnl" dirty="0"/>
              <a:t> </a:t>
            </a:r>
            <a:r>
              <a:rPr lang="es-ES_tradnl" dirty="0" err="1"/>
              <a:t>Sciences</a:t>
            </a:r>
            <a:r>
              <a:rPr lang="es-ES_tradnl" dirty="0"/>
              <a:t>???</a:t>
            </a:r>
          </a:p>
          <a:p>
            <a:r>
              <a:rPr lang="es-ES_tradnl" dirty="0" err="1"/>
              <a:t>Weakness</a:t>
            </a:r>
            <a:r>
              <a:rPr lang="es-ES_tradnl" dirty="0"/>
              <a:t>: 0.5 </a:t>
            </a:r>
            <a:r>
              <a:rPr lang="es-ES_tradnl" dirty="0" err="1"/>
              <a:t>um</a:t>
            </a:r>
            <a:r>
              <a:rPr lang="es-ES_tradnl" dirty="0"/>
              <a:t> </a:t>
            </a:r>
            <a:r>
              <a:rPr lang="es-ES_tradnl" dirty="0" err="1"/>
              <a:t>microXRF</a:t>
            </a:r>
            <a:endParaRPr lang="x-none" dirty="0"/>
          </a:p>
        </p:txBody>
      </p:sp>
      <p:sp>
        <p:nvSpPr>
          <p:cNvPr id="4" name="Slide Number Placeholder 3"/>
          <p:cNvSpPr>
            <a:spLocks noGrp="1"/>
          </p:cNvSpPr>
          <p:nvPr>
            <p:ph type="sldNum" sz="quarter" idx="5"/>
          </p:nvPr>
        </p:nvSpPr>
        <p:spPr/>
        <p:txBody>
          <a:bodyPr/>
          <a:lstStyle/>
          <a:p>
            <a:fld id="{AF4813DD-DAAB-4354-8C0C-BEFED41B76FD}" type="slidenum">
              <a:rPr lang="es-ES" smtClean="0"/>
              <a:t>25</a:t>
            </a:fld>
            <a:endParaRPr lang="es-ES"/>
          </a:p>
        </p:txBody>
      </p:sp>
    </p:spTree>
    <p:extLst>
      <p:ext uri="{BB962C8B-B14F-4D97-AF65-F5344CB8AC3E}">
        <p14:creationId xmlns:p14="http://schemas.microsoft.com/office/powerpoint/2010/main" val="170306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F4813DD-DAAB-4354-8C0C-BEFED41B76FD}" type="slidenum">
              <a:rPr lang="es-ES" smtClean="0"/>
              <a:t>4</a:t>
            </a:fld>
            <a:endParaRPr lang="es-ES"/>
          </a:p>
        </p:txBody>
      </p:sp>
    </p:spTree>
    <p:extLst>
      <p:ext uri="{BB962C8B-B14F-4D97-AF65-F5344CB8AC3E}">
        <p14:creationId xmlns:p14="http://schemas.microsoft.com/office/powerpoint/2010/main" val="258472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≈10</a:t>
            </a:r>
            <a:r>
              <a:rPr lang="en-US" baseline="30000" dirty="0"/>
              <a:t>9</a:t>
            </a:r>
            <a:r>
              <a:rPr lang="en-US" baseline="0" dirty="0"/>
              <a:t> Gray.</a:t>
            </a:r>
            <a:endParaRPr lang="en-US" dirty="0"/>
          </a:p>
          <a:p>
            <a:endParaRPr lang="en-US" dirty="0"/>
          </a:p>
          <a:p>
            <a:r>
              <a:rPr lang="en-US" dirty="0"/>
              <a:t>5 BLs like Mistral</a:t>
            </a:r>
            <a:r>
              <a:rPr lang="en-US" baseline="0" dirty="0"/>
              <a:t> (Mistral was the 3</a:t>
            </a:r>
            <a:r>
              <a:rPr lang="en-US" baseline="30000" dirty="0"/>
              <a:t>rd</a:t>
            </a:r>
            <a:r>
              <a:rPr lang="en-US" baseline="0" dirty="0"/>
              <a:t> one).</a:t>
            </a:r>
          </a:p>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5</a:t>
            </a:fld>
            <a:endParaRPr lang="es-ES"/>
          </a:p>
        </p:txBody>
      </p:sp>
    </p:spTree>
    <p:extLst>
      <p:ext uri="{BB962C8B-B14F-4D97-AF65-F5344CB8AC3E}">
        <p14:creationId xmlns:p14="http://schemas.microsoft.com/office/powerpoint/2010/main" val="1117548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a:t>The</a:t>
            </a:r>
            <a:r>
              <a:rPr lang="es-ES" dirty="0"/>
              <a:t> idea </a:t>
            </a:r>
            <a:r>
              <a:rPr lang="es-ES" dirty="0" err="1"/>
              <a:t>is</a:t>
            </a:r>
            <a:r>
              <a:rPr lang="es-ES" dirty="0"/>
              <a:t> </a:t>
            </a:r>
            <a:r>
              <a:rPr lang="es-ES" dirty="0" err="1"/>
              <a:t>to</a:t>
            </a:r>
            <a:r>
              <a:rPr lang="es-ES" dirty="0"/>
              <a:t> </a:t>
            </a:r>
            <a:r>
              <a:rPr lang="es-ES" dirty="0" err="1"/>
              <a:t>expand</a:t>
            </a:r>
            <a:r>
              <a:rPr lang="es-ES" dirty="0"/>
              <a:t> </a:t>
            </a:r>
            <a:r>
              <a:rPr lang="es-ES" dirty="0" err="1"/>
              <a:t>the</a:t>
            </a:r>
            <a:r>
              <a:rPr lang="es-ES" dirty="0"/>
              <a:t> </a:t>
            </a:r>
            <a:r>
              <a:rPr lang="es-ES" dirty="0" err="1"/>
              <a:t>capabilities</a:t>
            </a:r>
            <a:r>
              <a:rPr lang="es-ES" dirty="0"/>
              <a:t> of </a:t>
            </a:r>
            <a:r>
              <a:rPr lang="es-ES" dirty="0" err="1"/>
              <a:t>this</a:t>
            </a:r>
            <a:r>
              <a:rPr lang="es-ES" dirty="0"/>
              <a:t> </a:t>
            </a:r>
            <a:r>
              <a:rPr lang="es-ES" dirty="0" err="1"/>
              <a:t>services</a:t>
            </a:r>
            <a:endParaRPr lang="en-GB" dirty="0"/>
          </a:p>
        </p:txBody>
      </p:sp>
      <p:sp>
        <p:nvSpPr>
          <p:cNvPr id="4" name="3 Marcador de número de diapositiva"/>
          <p:cNvSpPr>
            <a:spLocks noGrp="1"/>
          </p:cNvSpPr>
          <p:nvPr>
            <p:ph type="sldNum" sz="quarter" idx="10"/>
          </p:nvPr>
        </p:nvSpPr>
        <p:spPr/>
        <p:txBody>
          <a:bodyPr/>
          <a:lstStyle/>
          <a:p>
            <a:fld id="{AF4813DD-DAAB-4354-8C0C-BEFED41B76FD}" type="slidenum">
              <a:rPr lang="es-ES" smtClean="0"/>
              <a:t>13</a:t>
            </a:fld>
            <a:endParaRPr lang="es-ES"/>
          </a:p>
        </p:txBody>
      </p:sp>
    </p:spTree>
    <p:extLst>
      <p:ext uri="{BB962C8B-B14F-4D97-AF65-F5344CB8AC3E}">
        <p14:creationId xmlns:p14="http://schemas.microsoft.com/office/powerpoint/2010/main" val="29993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94AA71B3-DBCD-401F-988E-1B861FF2B1FB}" type="slidenum">
              <a:rPr lang="ca-ES" sz="1400" b="0" strike="noStrike" spc="-1" smtClean="0">
                <a:latin typeface="Times New Roman"/>
              </a:rPr>
              <a:t>15</a:t>
            </a:fld>
            <a:endParaRPr lang="ca-ES" sz="1400" b="0" strike="noStrike" spc="-1">
              <a:latin typeface="Times New Roman"/>
            </a:endParaRPr>
          </a:p>
        </p:txBody>
      </p:sp>
    </p:spTree>
    <p:extLst>
      <p:ext uri="{BB962C8B-B14F-4D97-AF65-F5344CB8AC3E}">
        <p14:creationId xmlns:p14="http://schemas.microsoft.com/office/powerpoint/2010/main" val="359867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noRot="1" noChangeAspect="1"/>
          </p:cNvSpPr>
          <p:nvPr>
            <p:ph type="sldImg"/>
          </p:nvPr>
        </p:nvSpPr>
        <p:spPr>
          <a:xfrm>
            <a:off x="-696913" y="763588"/>
            <a:ext cx="9205913" cy="5180012"/>
          </a:xfrm>
          <a:prstGeom prst="rect">
            <a:avLst/>
          </a:prstGeom>
        </p:spPr>
      </p:sp>
      <p:sp>
        <p:nvSpPr>
          <p:cNvPr id="250" name="Rectangle 249"/>
          <p:cNvSpPr/>
          <p:nvPr/>
        </p:nvSpPr>
        <p:spPr>
          <a:xfrm>
            <a:off x="182880" y="5947560"/>
            <a:ext cx="7314840" cy="412236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techniques propagation based X-ray phase-contrast and absorption-based imaging will be used on a daily basis. Future extensions including differential phase-contrast imaging can be also foreseen. Different acquisition protocols will be available, from time resolved projection imaging, to static and time resolved computed tomography.</a:t>
            </a:r>
          </a:p>
        </p:txBody>
      </p:sp>
      <p:sp>
        <p:nvSpPr>
          <p:cNvPr id="4" name="Slide Number Placeholder 3"/>
          <p:cNvSpPr>
            <a:spLocks noGrp="1"/>
          </p:cNvSpPr>
          <p:nvPr>
            <p:ph type="sldNum" sz="quarter" idx="5"/>
          </p:nvPr>
        </p:nvSpPr>
        <p:spPr/>
        <p:txBody>
          <a:bodyPr/>
          <a:lstStyle/>
          <a:p>
            <a:fld id="{AF4813DD-DAAB-4354-8C0C-BEFED41B76FD}" type="slidenum">
              <a:rPr lang="es-ES" smtClean="0"/>
              <a:t>17</a:t>
            </a:fld>
            <a:endParaRPr lang="es-ES"/>
          </a:p>
        </p:txBody>
      </p:sp>
    </p:spTree>
    <p:extLst>
      <p:ext uri="{BB962C8B-B14F-4D97-AF65-F5344CB8AC3E}">
        <p14:creationId xmlns:p14="http://schemas.microsoft.com/office/powerpoint/2010/main" val="195130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18</a:t>
            </a:fld>
            <a:endParaRPr lang="es-ES"/>
          </a:p>
        </p:txBody>
      </p:sp>
    </p:spTree>
    <p:extLst>
      <p:ext uri="{BB962C8B-B14F-4D97-AF65-F5344CB8AC3E}">
        <p14:creationId xmlns:p14="http://schemas.microsoft.com/office/powerpoint/2010/main" val="3625440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Eva: visible light FLUORESCENCE </a:t>
            </a:r>
          </a:p>
          <a:p>
            <a:endParaRPr lang="en-US" dirty="0"/>
          </a:p>
          <a:p>
            <a:r>
              <a:rPr lang="en-US" dirty="0"/>
              <a:t>“nanoprobe”: Holotomography full field + STXM</a:t>
            </a:r>
          </a:p>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19</a:t>
            </a:fld>
            <a:endParaRPr lang="es-ES"/>
          </a:p>
        </p:txBody>
      </p:sp>
    </p:spTree>
    <p:extLst>
      <p:ext uri="{BB962C8B-B14F-4D97-AF65-F5344CB8AC3E}">
        <p14:creationId xmlns:p14="http://schemas.microsoft.com/office/powerpoint/2010/main" val="1793230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2965341" y="2153978"/>
            <a:ext cx="5535386" cy="1244712"/>
          </a:xfrm>
          <a:prstGeom prst="rect">
            <a:avLst/>
          </a:prstGeom>
        </p:spPr>
        <p:txBody>
          <a:bodyPr vert="horz" lIns="91440" tIns="45720" rIns="91440" bIns="45720" rtlCol="0" anchor="t">
            <a:noAutofit/>
          </a:bodyPr>
          <a:lstStyle>
            <a:lvl1pPr algn="l">
              <a:defRPr sz="3800"/>
            </a:lvl1pPr>
          </a:lstStyle>
          <a:p>
            <a:r>
              <a:rPr lang="es-ES" dirty="0"/>
              <a:t>Haga clic para modificar el estilo de título del patrón</a:t>
            </a:r>
            <a:endParaRPr lang="en-US" dirty="0"/>
          </a:p>
        </p:txBody>
      </p:sp>
      <p:sp>
        <p:nvSpPr>
          <p:cNvPr id="24" name="Marcador de contenido 23"/>
          <p:cNvSpPr>
            <a:spLocks noGrp="1"/>
          </p:cNvSpPr>
          <p:nvPr>
            <p:ph sz="quarter" idx="10" hasCustomPrompt="1"/>
          </p:nvPr>
        </p:nvSpPr>
        <p:spPr>
          <a:xfrm>
            <a:off x="2973506" y="1726425"/>
            <a:ext cx="5535386" cy="353002"/>
          </a:xfrm>
        </p:spPr>
        <p:txBody>
          <a:bodyPr/>
          <a:lstStyle>
            <a:lvl1pPr marL="0" indent="0">
              <a:buNone/>
              <a:defRPr sz="2800">
                <a:solidFill>
                  <a:srgbClr val="122D4F"/>
                </a:solidFill>
              </a:defRPr>
            </a:lvl1pPr>
          </a:lstStyle>
          <a:p>
            <a:pPr lvl="0"/>
            <a:r>
              <a:rPr lang="es-ES" dirty="0" err="1"/>
              <a:t>Author</a:t>
            </a:r>
            <a:endParaRPr lang="es-ES" dirty="0"/>
          </a:p>
        </p:txBody>
      </p:sp>
      <p:sp>
        <p:nvSpPr>
          <p:cNvPr id="25" name="Marcador de contenido 23"/>
          <p:cNvSpPr>
            <a:spLocks noGrp="1"/>
          </p:cNvSpPr>
          <p:nvPr>
            <p:ph sz="quarter" idx="11" hasCustomPrompt="1"/>
          </p:nvPr>
        </p:nvSpPr>
        <p:spPr>
          <a:xfrm>
            <a:off x="2973506" y="3473241"/>
            <a:ext cx="5535386" cy="353002"/>
          </a:xfrm>
        </p:spPr>
        <p:txBody>
          <a:bodyPr/>
          <a:lstStyle>
            <a:lvl1pPr marL="0" indent="0">
              <a:buNone/>
              <a:defRPr sz="2000">
                <a:solidFill>
                  <a:srgbClr val="122D4F"/>
                </a:solidFill>
              </a:defRPr>
            </a:lvl1pPr>
          </a:lstStyle>
          <a:p>
            <a:pPr lvl="0"/>
            <a:r>
              <a:rPr lang="es-ES" dirty="0"/>
              <a:t>20/05/2015</a:t>
            </a:r>
          </a:p>
        </p:txBody>
      </p:sp>
      <p:pic>
        <p:nvPicPr>
          <p:cNvPr id="6"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4" y="-314325"/>
            <a:ext cx="9140956" cy="6858000"/>
          </a:xfrm>
          <a:prstGeom prst="rect">
            <a:avLst/>
          </a:prstGeom>
        </p:spPr>
      </p:pic>
    </p:spTree>
    <p:extLst>
      <p:ext uri="{BB962C8B-B14F-4D97-AF65-F5344CB8AC3E}">
        <p14:creationId xmlns:p14="http://schemas.microsoft.com/office/powerpoint/2010/main" val="426245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p:txBody>
          <a:bodyPr vert="eaVert">
            <a:normAutofit/>
          </a:bodyPr>
          <a:lstStyle>
            <a:lvl1pPr>
              <a:defRPr sz="1600"/>
            </a:lvl1pPr>
            <a:lvl2pPr>
              <a:defRPr sz="1600"/>
            </a:lvl2pPr>
            <a:lvl3pPr>
              <a:defRPr sz="1600"/>
            </a:lvl3pPr>
            <a:lvl4pPr>
              <a:defRPr sz="1600"/>
            </a:lvl4pPr>
            <a:lvl5pPr>
              <a:defRPr sz="16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10B60370-0E88-4734-9211-70F676DBAFB4}" type="datetime1">
              <a:rPr lang="es-ES" smtClean="0"/>
              <a:t>05/10/2021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05383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830061" y="88788"/>
            <a:ext cx="1092994" cy="1000125"/>
          </a:xfrm>
          <a:prstGeom prst="rect">
            <a:avLst/>
          </a:prstGeom>
        </p:spPr>
      </p:pic>
      <p:sp>
        <p:nvSpPr>
          <p:cNvPr id="2" name="Vertical Title 1"/>
          <p:cNvSpPr>
            <a:spLocks noGrp="1"/>
          </p:cNvSpPr>
          <p:nvPr>
            <p:ph type="title" orient="vert" hasCustomPrompt="1"/>
          </p:nvPr>
        </p:nvSpPr>
        <p:spPr>
          <a:xfrm>
            <a:off x="6543675" y="273845"/>
            <a:ext cx="2126796" cy="4358879"/>
          </a:xfrm>
        </p:spPr>
        <p:txBody>
          <a:bodyPr vert="eaVert"/>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a:xfrm>
            <a:off x="628653" y="273845"/>
            <a:ext cx="5800725" cy="4358879"/>
          </a:xfrm>
        </p:spPr>
        <p:txBody>
          <a:bodyPr vert="eaVert">
            <a:normAutofit/>
          </a:bodyPr>
          <a:lstStyle>
            <a:lvl1pPr>
              <a:defRPr sz="1600"/>
            </a:lvl1pPr>
            <a:lvl2pPr>
              <a:defRPr sz="1600"/>
            </a:lvl2pPr>
            <a:lvl3pPr>
              <a:defRPr sz="1600"/>
            </a:lvl3pPr>
            <a:lvl4pPr>
              <a:defRPr sz="1600"/>
            </a:lvl4pPr>
            <a:lvl5pPr>
              <a:defRPr sz="16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FAB20052-A604-434E-8C65-ABED4CF32048}" type="datetime1">
              <a:rPr lang="es-ES" smtClean="0"/>
              <a:t>05/10/2021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03702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1262121" y="132575"/>
            <a:ext cx="6619192" cy="993660"/>
          </a:xfrm>
          <a:prstGeom prst="rect">
            <a:avLst/>
          </a:prstGeom>
        </p:spPr>
        <p:txBody>
          <a:bodyPr lIns="0" tIns="0" rIns="0" bIns="0" anchor="ctr">
            <a:noAutofit/>
          </a:bodyPr>
          <a:lstStyle/>
          <a:p>
            <a:pPr algn="ctr"/>
            <a:endParaRPr lang="ca-ES" sz="3991" b="0" strike="noStrike" spc="-1">
              <a:latin typeface="Arial"/>
            </a:endParaRPr>
          </a:p>
        </p:txBody>
      </p:sp>
      <p:sp>
        <p:nvSpPr>
          <p:cNvPr id="49" name="PlaceHolder 2"/>
          <p:cNvSpPr>
            <a:spLocks noGrp="1"/>
          </p:cNvSpPr>
          <p:nvPr>
            <p:ph type="subTitle"/>
          </p:nvPr>
        </p:nvSpPr>
        <p:spPr>
          <a:xfrm>
            <a:off x="628284" y="1175543"/>
            <a:ext cx="7885558" cy="3602060"/>
          </a:xfrm>
          <a:prstGeom prst="rect">
            <a:avLst/>
          </a:prstGeom>
        </p:spPr>
        <p:txBody>
          <a:bodyPr lIns="0" tIns="0" rIns="0" bIns="0" anchor="ctr">
            <a:noAutofit/>
          </a:bodyPr>
          <a:lstStyle/>
          <a:p>
            <a:pPr algn="ctr"/>
            <a:endParaRPr lang="ca-ES" sz="2903" b="0" strike="noStrike" spc="-1">
              <a:latin typeface="Arial"/>
            </a:endParaRPr>
          </a:p>
        </p:txBody>
      </p:sp>
    </p:spTree>
    <p:extLst>
      <p:ext uri="{BB962C8B-B14F-4D97-AF65-F5344CB8AC3E}">
        <p14:creationId xmlns:p14="http://schemas.microsoft.com/office/powerpoint/2010/main" val="366726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a:xfrm>
            <a:off x="628650" y="4866936"/>
            <a:ext cx="6400800" cy="174172"/>
          </a:xfrm>
        </p:spPr>
        <p:txBody>
          <a:bodyPr/>
          <a:lstStyle/>
          <a:p>
            <a:fld id="{F2651C96-19B1-40F4-9850-7FBA07D31737}" type="datetime1">
              <a:rPr lang="es-ES" smtClean="0"/>
              <a:t>05/10/2021</a:t>
            </a:fld>
            <a:endParaRPr lang="es-ES" dirty="0"/>
          </a:p>
        </p:txBody>
      </p:sp>
      <p:sp>
        <p:nvSpPr>
          <p:cNvPr id="5" name="Footer Placeholder 4"/>
          <p:cNvSpPr>
            <a:spLocks noGrp="1"/>
          </p:cNvSpPr>
          <p:nvPr>
            <p:ph type="ftr" sz="quarter" idx="11"/>
          </p:nvPr>
        </p:nvSpPr>
        <p:spPr>
          <a:xfrm>
            <a:off x="628650" y="4632723"/>
            <a:ext cx="6400800" cy="225370"/>
          </a:xfrm>
        </p:spPr>
        <p:txBody>
          <a:bodyPr/>
          <a:lstStyle/>
          <a:p>
            <a:endParaRPr lang="es-ES" dirty="0"/>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dirty="0"/>
          </a:p>
        </p:txBody>
      </p:sp>
    </p:spTree>
    <p:extLst>
      <p:ext uri="{BB962C8B-B14F-4D97-AF65-F5344CB8AC3E}">
        <p14:creationId xmlns:p14="http://schemas.microsoft.com/office/powerpoint/2010/main" val="334596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680186"/>
          </a:xfrm>
        </p:spPr>
        <p:txBody>
          <a:bodyPr anchor="t">
            <a:normAutofit/>
          </a:bodyPr>
          <a:lstStyle>
            <a:lvl1pPr>
              <a:defRPr sz="2800"/>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23888" y="2100263"/>
            <a:ext cx="7886700" cy="314801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fld id="{73A649AB-34DF-466E-A580-3C81DFFCF737}" type="datetime1">
              <a:rPr lang="es-ES" smtClean="0"/>
              <a:t>05/10/2021</a:t>
            </a:fld>
            <a:endParaRPr lang="es-ES"/>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60165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sz="half" idx="1"/>
          </p:nvPr>
        </p:nvSpPr>
        <p:spPr>
          <a:xfrm>
            <a:off x="628650" y="1206275"/>
            <a:ext cx="3886200" cy="4042000"/>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4629150" y="1206275"/>
            <a:ext cx="3886200" cy="404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F20AF5B-93B9-45F9-AD4F-ED228E0F92C0}" type="datetime1">
              <a:rPr lang="es-ES" smtClean="0"/>
              <a:t>05/10/2021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63179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4" y="273846"/>
            <a:ext cx="7085409" cy="994172"/>
          </a:xfrm>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ctr">
            <a:normAutofit/>
          </a:bodyPr>
          <a:lstStyle>
            <a:lvl1pPr marL="0" indent="0">
              <a:buNone/>
              <a:defRPr sz="1600" b="0">
                <a:solidFill>
                  <a:srgbClr val="88A0B8"/>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4" name="Content Placeholder 3"/>
          <p:cNvSpPr>
            <a:spLocks noGrp="1"/>
          </p:cNvSpPr>
          <p:nvPr>
            <p:ph sz="half" idx="2"/>
          </p:nvPr>
        </p:nvSpPr>
        <p:spPr>
          <a:xfrm>
            <a:off x="629842" y="1878806"/>
            <a:ext cx="3868340" cy="3331369"/>
          </a:xfrm>
        </p:spPr>
        <p:txBody>
          <a:bodyPr>
            <a:normAutofit/>
          </a:bodyPr>
          <a:lstStyle>
            <a:lvl1pPr>
              <a:defRPr sz="1400"/>
            </a:lvl1pPr>
            <a:lvl2pPr>
              <a:defRPr sz="1400"/>
            </a:lvl2pPr>
            <a:lvl3pPr>
              <a:defRPr sz="1400"/>
            </a:lvl3pPr>
            <a:lvl4pPr>
              <a:defRPr sz="1400"/>
            </a:lvl4pPr>
            <a:lvl5pPr>
              <a:defRPr sz="14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4629153" y="1260872"/>
            <a:ext cx="3887391" cy="617934"/>
          </a:xfrm>
        </p:spPr>
        <p:txBody>
          <a:bodyPr anchor="ctr">
            <a:normAutofit/>
          </a:bodyPr>
          <a:lstStyle>
            <a:lvl1pPr marL="0" indent="0">
              <a:buNone/>
              <a:defRPr lang="es-ES" sz="1600" b="0" kern="1200" dirty="0" smtClean="0">
                <a:solidFill>
                  <a:srgbClr val="88A0B8"/>
                </a:solidFill>
                <a:latin typeface="Arial Black" panose="020B0A040201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6" name="Content Placeholder 5"/>
          <p:cNvSpPr>
            <a:spLocks noGrp="1"/>
          </p:cNvSpPr>
          <p:nvPr>
            <p:ph sz="quarter" idx="4"/>
          </p:nvPr>
        </p:nvSpPr>
        <p:spPr>
          <a:xfrm>
            <a:off x="4629153" y="1878806"/>
            <a:ext cx="3887391" cy="3331369"/>
          </a:xfrm>
        </p:spPr>
        <p:txBody>
          <a:bodyPr>
            <a:normAutofit/>
          </a:bodyPr>
          <a:lstStyle>
            <a:lvl1pPr>
              <a:defRPr sz="1400"/>
            </a:lvl1pPr>
            <a:lvl2pPr>
              <a:defRPr sz="1400"/>
            </a:lvl2pPr>
            <a:lvl3pPr>
              <a:defRPr sz="1400"/>
            </a:lvl3pPr>
            <a:lvl4pPr>
              <a:defRPr sz="1400"/>
            </a:lvl4pPr>
            <a:lvl5pPr>
              <a:defRPr sz="14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Date Placeholder 6"/>
          <p:cNvSpPr>
            <a:spLocks noGrp="1"/>
          </p:cNvSpPr>
          <p:nvPr>
            <p:ph type="dt" sz="half" idx="10"/>
          </p:nvPr>
        </p:nvSpPr>
        <p:spPr/>
        <p:txBody>
          <a:bodyPr/>
          <a:lstStyle/>
          <a:p>
            <a:fld id="{7A39750E-4045-44B4-992E-4CB35650A328}" type="datetime1">
              <a:rPr lang="es-ES" smtClean="0"/>
              <a:t>05/10/2021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56523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Date Placeholder 2"/>
          <p:cNvSpPr>
            <a:spLocks noGrp="1"/>
          </p:cNvSpPr>
          <p:nvPr>
            <p:ph type="dt" sz="half" idx="10"/>
          </p:nvPr>
        </p:nvSpPr>
        <p:spPr/>
        <p:txBody>
          <a:bodyPr/>
          <a:lstStyle/>
          <a:p>
            <a:fld id="{B6B2549A-7626-436A-AA77-7CA4F38E38D9}" type="datetime1">
              <a:rPr lang="es-ES" smtClean="0"/>
              <a:t>05/10/2021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49142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256BF-FD26-450D-886A-2B66C992CF36}" type="datetime1">
              <a:rPr lang="es-ES" smtClean="0"/>
              <a:t>05/10/2021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39052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740570"/>
            <a:ext cx="2949178" cy="802481"/>
          </a:xfrm>
        </p:spPr>
        <p:txBody>
          <a:bodyPr anchor="t">
            <a:normAutofit/>
          </a:bodyPr>
          <a:lstStyle>
            <a:lvl1pPr>
              <a:defRPr sz="1800"/>
            </a:lvl1pPr>
          </a:lstStyle>
          <a:p>
            <a:r>
              <a:rPr lang="es-ES" dirty="0"/>
              <a:t>Haga clic para modificar el estilo de título del patrón</a:t>
            </a:r>
            <a:endParaRPr lang="en-US" dirty="0"/>
          </a:p>
        </p:txBody>
      </p:sp>
      <p:sp>
        <p:nvSpPr>
          <p:cNvPr id="3" name="Content Placeholder 2"/>
          <p:cNvSpPr>
            <a:spLocks noGrp="1"/>
          </p:cNvSpPr>
          <p:nvPr>
            <p:ph idx="1"/>
          </p:nvPr>
        </p:nvSpPr>
        <p:spPr>
          <a:xfrm>
            <a:off x="3887391" y="740571"/>
            <a:ext cx="4629150" cy="4526754"/>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629841" y="1543051"/>
            <a:ext cx="2949178" cy="35403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fld id="{2396E163-4F32-477B-AD24-AD11012ABBDF}" type="datetime1">
              <a:rPr lang="es-ES" smtClean="0"/>
              <a:t>05/10/2021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54090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740570"/>
            <a:ext cx="2949178" cy="802481"/>
          </a:xfrm>
        </p:spPr>
        <p:txBody>
          <a:bodyPr anchor="t">
            <a:normAutofit/>
          </a:bodyPr>
          <a:lstStyle>
            <a:lvl1pPr>
              <a:defRPr sz="18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3887391" y="740571"/>
            <a:ext cx="4629150" cy="4402929"/>
          </a:xfr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1543051"/>
            <a:ext cx="2949178" cy="34434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fld id="{A606EA93-E24C-48E1-AA36-EF8A615E41FF}" type="datetime1">
              <a:rPr lang="es-ES" smtClean="0"/>
              <a:t>05/10/2021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94871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6" y="0"/>
            <a:ext cx="9142208" cy="5143500"/>
          </a:xfrm>
          <a:prstGeom prst="rect">
            <a:avLst/>
          </a:prstGeom>
        </p:spPr>
      </p:pic>
      <p:sp>
        <p:nvSpPr>
          <p:cNvPr id="2" name="Title Placeholder 1"/>
          <p:cNvSpPr>
            <a:spLocks noGrp="1"/>
          </p:cNvSpPr>
          <p:nvPr>
            <p:ph type="title"/>
          </p:nvPr>
        </p:nvSpPr>
        <p:spPr>
          <a:xfrm>
            <a:off x="628653" y="133012"/>
            <a:ext cx="7070271" cy="994172"/>
          </a:xfrm>
          <a:prstGeom prst="rect">
            <a:avLst/>
          </a:prstGeom>
        </p:spPr>
        <p:txBody>
          <a:bodyPr vert="horz" lIns="91440" tIns="45720" rIns="91440" bIns="45720" rtlCol="0" anchor="t">
            <a:normAutofit/>
          </a:body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628650" y="1175657"/>
            <a:ext cx="7886700" cy="396784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Slide Number Placeholder 5"/>
          <p:cNvSpPr txBox="1">
            <a:spLocks/>
          </p:cNvSpPr>
          <p:nvPr userDrawn="1"/>
        </p:nvSpPr>
        <p:spPr>
          <a:xfrm>
            <a:off x="7085078" y="4869656"/>
            <a:ext cx="2057400" cy="273844"/>
          </a:xfrm>
          <a:prstGeom prst="rect">
            <a:avLst/>
          </a:prstGeom>
        </p:spPr>
        <p:txBody>
          <a:bodyPr/>
          <a:lstStyle>
            <a:defPPr>
              <a:defRPr lang="es-ES"/>
            </a:defPPr>
            <a:lvl1pPr marL="0" algn="l" defTabSz="9144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026923-C7E2-45C3-B29C-32230263B074}" type="slidenum">
              <a:rPr lang="es-ES" smtClean="0"/>
              <a:pPr/>
              <a:t>‹#›</a:t>
            </a:fld>
            <a:endParaRPr lang="es-ES" dirty="0"/>
          </a:p>
        </p:txBody>
      </p:sp>
      <p:sp>
        <p:nvSpPr>
          <p:cNvPr id="6" name="Slide Number Placeholder 5"/>
          <p:cNvSpPr>
            <a:spLocks noGrp="1"/>
          </p:cNvSpPr>
          <p:nvPr>
            <p:ph type="sldNum" sz="quarter" idx="4"/>
          </p:nvPr>
        </p:nvSpPr>
        <p:spPr>
          <a:xfrm>
            <a:off x="7085078" y="4869656"/>
            <a:ext cx="2057400" cy="273844"/>
          </a:xfrm>
          <a:prstGeom prst="rect">
            <a:avLst/>
          </a:prstGeom>
        </p:spPr>
        <p:txBody>
          <a:bodyPr vert="horz" lIns="91440" tIns="45720" rIns="91440" bIns="45720" rtlCol="0" anchor="ctr"/>
          <a:lstStyle>
            <a:lvl1pPr algn="r">
              <a:defRPr sz="1050">
                <a:solidFill>
                  <a:schemeClr val="bg1"/>
                </a:solidFill>
                <a:latin typeface="Arial" panose="020B0604020202020204" pitchFamily="34" charset="0"/>
                <a:cs typeface="Arial" panose="020B0604020202020204" pitchFamily="34" charset="0"/>
              </a:defRPr>
            </a:lvl1pPr>
          </a:lstStyle>
          <a:p>
            <a:fld id="{59A3C1E9-1E17-4B2D-975E-2F80F7CB45F8}" type="slidenum">
              <a:rPr lang="es-ES" smtClean="0"/>
              <a:pPr/>
              <a:t>‹#›</a:t>
            </a:fld>
            <a:endParaRPr lang="es-ES" dirty="0"/>
          </a:p>
        </p:txBody>
      </p:sp>
      <p:sp>
        <p:nvSpPr>
          <p:cNvPr id="4" name="Date Placeholder 3"/>
          <p:cNvSpPr>
            <a:spLocks noGrp="1"/>
          </p:cNvSpPr>
          <p:nvPr>
            <p:ph type="dt" sz="half" idx="2"/>
          </p:nvPr>
        </p:nvSpPr>
        <p:spPr>
          <a:xfrm>
            <a:off x="123825" y="4878499"/>
            <a:ext cx="2057400" cy="174172"/>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AEEE9790-2C7A-4B60-9979-E950BD8F5A78}" type="datetime1">
              <a:rPr lang="es-ES" smtClean="0"/>
              <a:t>05/10/2021</a:t>
            </a:fld>
            <a:endParaRPr lang="es-ES" dirty="0"/>
          </a:p>
        </p:txBody>
      </p:sp>
      <p:sp>
        <p:nvSpPr>
          <p:cNvPr id="5" name="Footer Placeholder 4"/>
          <p:cNvSpPr>
            <a:spLocks noGrp="1"/>
          </p:cNvSpPr>
          <p:nvPr>
            <p:ph type="ftr" sz="quarter" idx="3"/>
          </p:nvPr>
        </p:nvSpPr>
        <p:spPr>
          <a:xfrm>
            <a:off x="123825" y="4644286"/>
            <a:ext cx="3086100" cy="225370"/>
          </a:xfrm>
          <a:prstGeom prst="rect">
            <a:avLst/>
          </a:prstGeom>
        </p:spPr>
        <p:txBody>
          <a:bodyPr vert="horz" lIns="91440" tIns="45720" rIns="91440" bIns="45720" rtlCol="0" anchor="ctr"/>
          <a:lstStyle>
            <a:lvl1pPr algn="l">
              <a:defRPr sz="1400" b="1">
                <a:solidFill>
                  <a:schemeClr val="tx1">
                    <a:tint val="75000"/>
                  </a:schemeClr>
                </a:solidFill>
                <a:latin typeface="Arial" panose="020B0604020202020204" pitchFamily="34" charset="0"/>
                <a:cs typeface="Arial" panose="020B0604020202020204" pitchFamily="34" charset="0"/>
              </a:defRPr>
            </a:lvl1pPr>
          </a:lstStyle>
          <a:p>
            <a:endParaRPr lang="es-ES" dirty="0"/>
          </a:p>
        </p:txBody>
      </p:sp>
    </p:spTree>
    <p:extLst>
      <p:ext uri="{BB962C8B-B14F-4D97-AF65-F5344CB8AC3E}">
        <p14:creationId xmlns:p14="http://schemas.microsoft.com/office/powerpoint/2010/main" val="2494110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r" defTabSz="914400" rtl="0" eaLnBrk="1" latinLnBrk="0" hangingPunct="1">
        <a:lnSpc>
          <a:spcPct val="90000"/>
        </a:lnSpc>
        <a:spcBef>
          <a:spcPct val="0"/>
        </a:spcBef>
        <a:buNone/>
        <a:defRPr lang="en-US" sz="1800" b="0" kern="1200" dirty="0">
          <a:solidFill>
            <a:srgbClr val="323E4F"/>
          </a:solidFill>
          <a:latin typeface="Arial Black"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95798" y="2079427"/>
            <a:ext cx="7245626" cy="1244712"/>
          </a:xfrm>
        </p:spPr>
        <p:txBody>
          <a:bodyPr/>
          <a:lstStyle/>
          <a:p>
            <a:r>
              <a:rPr lang="en-US" sz="3200" dirty="0"/>
              <a:t>Cell imaging at ALBA</a:t>
            </a:r>
            <a:br>
              <a:rPr lang="en-US" sz="3200" dirty="0"/>
            </a:br>
            <a:r>
              <a:rPr lang="en-US" sz="3000" dirty="0"/>
              <a:t>Current and proposed techniques</a:t>
            </a:r>
          </a:p>
        </p:txBody>
      </p:sp>
      <p:sp>
        <p:nvSpPr>
          <p:cNvPr id="7" name="Marcador de contenido 6"/>
          <p:cNvSpPr>
            <a:spLocks noGrp="1"/>
          </p:cNvSpPr>
          <p:nvPr>
            <p:ph sz="quarter" idx="10"/>
          </p:nvPr>
        </p:nvSpPr>
        <p:spPr>
          <a:xfrm>
            <a:off x="468431" y="3398690"/>
            <a:ext cx="1827094" cy="353002"/>
          </a:xfrm>
        </p:spPr>
        <p:txBody>
          <a:bodyPr>
            <a:normAutofit/>
          </a:bodyPr>
          <a:lstStyle/>
          <a:p>
            <a:r>
              <a:rPr lang="en-US" sz="1600" dirty="0"/>
              <a:t>Judith Juanhuix</a:t>
            </a:r>
          </a:p>
        </p:txBody>
      </p:sp>
      <p:sp>
        <p:nvSpPr>
          <p:cNvPr id="8" name="Marcador de contenido 7"/>
          <p:cNvSpPr>
            <a:spLocks noGrp="1"/>
          </p:cNvSpPr>
          <p:nvPr>
            <p:ph sz="quarter" idx="11"/>
          </p:nvPr>
        </p:nvSpPr>
        <p:spPr/>
        <p:txBody>
          <a:bodyPr>
            <a:normAutofit lnSpcReduction="10000"/>
          </a:bodyPr>
          <a:lstStyle/>
          <a:p>
            <a:r>
              <a:rPr lang="es-ES" dirty="0"/>
              <a:t>06.10.2021</a:t>
            </a:r>
          </a:p>
        </p:txBody>
      </p:sp>
      <p:sp>
        <p:nvSpPr>
          <p:cNvPr id="5" name="Marcador de contenido 6">
            <a:extLst>
              <a:ext uri="{FF2B5EF4-FFF2-40B4-BE49-F238E27FC236}">
                <a16:creationId xmlns:a16="http://schemas.microsoft.com/office/drawing/2014/main" id="{D17AB788-49CE-4D62-8C9E-C5D5602D32B6}"/>
              </a:ext>
            </a:extLst>
          </p:cNvPr>
          <p:cNvSpPr txBox="1">
            <a:spLocks/>
          </p:cNvSpPr>
          <p:nvPr/>
        </p:nvSpPr>
        <p:spPr>
          <a:xfrm>
            <a:off x="4773731" y="3398689"/>
            <a:ext cx="5535386" cy="19638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22D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600" b="1" dirty="0"/>
              <a:t>Slides from:</a:t>
            </a:r>
          </a:p>
          <a:p>
            <a:pPr>
              <a:lnSpc>
                <a:spcPct val="100000"/>
              </a:lnSpc>
              <a:spcBef>
                <a:spcPts val="600"/>
              </a:spcBef>
            </a:pPr>
            <a:r>
              <a:rPr lang="en-US" sz="1600" dirty="0"/>
              <a:t>Tanja </a:t>
            </a:r>
            <a:r>
              <a:rPr lang="en-US" sz="1600" dirty="0" err="1"/>
              <a:t>Ducic</a:t>
            </a:r>
            <a:endParaRPr lang="en-US" sz="1600" dirty="0"/>
          </a:p>
          <a:p>
            <a:pPr>
              <a:lnSpc>
                <a:spcPct val="100000"/>
              </a:lnSpc>
              <a:spcBef>
                <a:spcPts val="600"/>
              </a:spcBef>
            </a:pPr>
            <a:r>
              <a:rPr lang="en-US" sz="1600" dirty="0"/>
              <a:t>Alberto </a:t>
            </a:r>
            <a:r>
              <a:rPr lang="en-US" sz="1600" dirty="0" err="1"/>
              <a:t>Mittone</a:t>
            </a:r>
            <a:endParaRPr lang="en-US" sz="1600" dirty="0"/>
          </a:p>
          <a:p>
            <a:pPr>
              <a:lnSpc>
                <a:spcPct val="100000"/>
              </a:lnSpc>
              <a:spcBef>
                <a:spcPts val="600"/>
              </a:spcBef>
            </a:pPr>
            <a:r>
              <a:rPr lang="en-US" sz="1600" dirty="0"/>
              <a:t>Eva </a:t>
            </a:r>
            <a:r>
              <a:rPr lang="en-US" sz="1600" dirty="0" err="1"/>
              <a:t>Pereiro</a:t>
            </a:r>
            <a:endParaRPr lang="en-US" sz="1600" dirty="0"/>
          </a:p>
          <a:p>
            <a:pPr>
              <a:lnSpc>
                <a:spcPct val="100000"/>
              </a:lnSpc>
              <a:spcBef>
                <a:spcPts val="600"/>
              </a:spcBef>
            </a:pPr>
            <a:r>
              <a:rPr lang="en-US" sz="1600" dirty="0"/>
              <a:t>Ana Pérez-</a:t>
            </a:r>
            <a:r>
              <a:rPr lang="en-US" sz="1600" dirty="0" err="1"/>
              <a:t>Berná</a:t>
            </a:r>
            <a:endParaRPr lang="en-US" sz="1600" dirty="0"/>
          </a:p>
          <a:p>
            <a:pPr>
              <a:lnSpc>
                <a:spcPct val="100000"/>
              </a:lnSpc>
              <a:spcBef>
                <a:spcPts val="600"/>
              </a:spcBef>
            </a:pPr>
            <a:r>
              <a:rPr lang="en-US" sz="1600" dirty="0"/>
              <a:t>Andrea Sorrentino</a:t>
            </a:r>
          </a:p>
          <a:p>
            <a:pPr>
              <a:lnSpc>
                <a:spcPct val="100000"/>
              </a:lnSpc>
              <a:spcBef>
                <a:spcPts val="600"/>
              </a:spcBef>
            </a:pPr>
            <a:endParaRPr lang="en-US" sz="1600" dirty="0"/>
          </a:p>
          <a:p>
            <a:pPr>
              <a:lnSpc>
                <a:spcPct val="100000"/>
              </a:lnSpc>
              <a:spcBef>
                <a:spcPts val="600"/>
              </a:spcBef>
            </a:pPr>
            <a:endParaRPr lang="en-US" sz="1600" dirty="0"/>
          </a:p>
        </p:txBody>
      </p:sp>
    </p:spTree>
    <p:extLst>
      <p:ext uri="{BB962C8B-B14F-4D97-AF65-F5344CB8AC3E}">
        <p14:creationId xmlns:p14="http://schemas.microsoft.com/office/powerpoint/2010/main" val="206349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9A3C1E9-1E17-4B2D-975E-2F80F7CB45F8}" type="slidenum">
              <a:rPr lang="es-ES" smtClean="0"/>
              <a:t>10</a:t>
            </a:fld>
            <a:endParaRPr lang="es-ES"/>
          </a:p>
        </p:txBody>
      </p:sp>
      <p:sp>
        <p:nvSpPr>
          <p:cNvPr id="3" name="TextBox 2"/>
          <p:cNvSpPr txBox="1"/>
          <p:nvPr/>
        </p:nvSpPr>
        <p:spPr>
          <a:xfrm>
            <a:off x="1578562" y="63798"/>
            <a:ext cx="5884349" cy="914400"/>
          </a:xfrm>
          <a:prstGeom prst="rect">
            <a:avLst/>
          </a:prstGeom>
        </p:spPr>
        <p:txBody>
          <a:bodyPr vert="horz" wrap="none" lIns="91440" tIns="45720" rIns="91440" bIns="45720" rtlCol="0" anchor="t">
            <a:noAutofit/>
          </a:bodyPr>
          <a:lstStyle/>
          <a:p>
            <a:r>
              <a:rPr lang="en-US" sz="2000" b="1" dirty="0">
                <a:latin typeface="Arial Black" panose="020B0A04020102020204" pitchFamily="34" charset="0"/>
                <a:cs typeface="Arial" panose="020B0604020202020204" pitchFamily="34" charset="0"/>
              </a:rPr>
              <a:t>What we’ll be doing soon: 3D </a:t>
            </a:r>
            <a:r>
              <a:rPr lang="en-US" sz="2000" b="1" dirty="0" err="1">
                <a:latin typeface="Arial Black" panose="020B0A04020102020204" pitchFamily="34" charset="0"/>
                <a:cs typeface="Arial" panose="020B0604020202020204" pitchFamily="34" charset="0"/>
              </a:rPr>
              <a:t>cryo</a:t>
            </a:r>
            <a:r>
              <a:rPr lang="en-US" sz="2000" b="1" dirty="0">
                <a:latin typeface="Arial Black" panose="020B0A04020102020204" pitchFamily="34" charset="0"/>
                <a:cs typeface="Arial" panose="020B0604020202020204" pitchFamily="34" charset="0"/>
              </a:rPr>
              <a:t> CLXM</a:t>
            </a:r>
          </a:p>
        </p:txBody>
      </p:sp>
      <p:sp>
        <p:nvSpPr>
          <p:cNvPr id="4" name="TextBox 3"/>
          <p:cNvSpPr txBox="1"/>
          <p:nvPr/>
        </p:nvSpPr>
        <p:spPr>
          <a:xfrm>
            <a:off x="4534311" y="815645"/>
            <a:ext cx="4349750" cy="1090527"/>
          </a:xfrm>
          <a:prstGeom prst="rect">
            <a:avLst/>
          </a:prstGeom>
        </p:spPr>
        <p:txBody>
          <a:bodyPr vert="horz" wrap="none" lIns="91440" tIns="45720" rIns="91440" bIns="45720" rtlCol="0" anchor="t">
            <a:no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Identifying specific cellular structures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Follow processes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Evaluating cellular morphological changes </a:t>
            </a:r>
          </a:p>
          <a:p>
            <a:r>
              <a:rPr lang="en-US" sz="1600" dirty="0">
                <a:latin typeface="Arial" panose="020B0604020202020204" pitchFamily="34" charset="0"/>
                <a:cs typeface="Arial" panose="020B0604020202020204" pitchFamily="34" charset="0"/>
              </a:rPr>
              <a:t>	</a:t>
            </a:r>
          </a:p>
        </p:txBody>
      </p:sp>
      <p:sp>
        <p:nvSpPr>
          <p:cNvPr id="5" name="Down Arrow 4"/>
          <p:cNvSpPr/>
          <p:nvPr/>
        </p:nvSpPr>
        <p:spPr>
          <a:xfrm>
            <a:off x="6501199" y="1944272"/>
            <a:ext cx="317500" cy="412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78773" y="2506605"/>
            <a:ext cx="4168775" cy="914400"/>
          </a:xfrm>
          <a:prstGeom prst="rect">
            <a:avLst/>
          </a:prstGeom>
        </p:spPr>
        <p:txBody>
          <a:bodyPr vert="horz" wrap="none" lIns="91440" tIns="45720" rIns="91440" bIns="45720" rtlCol="0" anchor="t">
            <a:noAutofit/>
          </a:bodyPr>
          <a:lstStyle/>
          <a:p>
            <a:pPr algn="ctr"/>
            <a:r>
              <a:rPr lang="en-US" b="1" dirty="0" err="1">
                <a:solidFill>
                  <a:srgbClr val="FFC000"/>
                </a:solidFill>
                <a:latin typeface="Arial" panose="020B0604020202020204" pitchFamily="34" charset="0"/>
                <a:cs typeface="Arial" panose="020B0604020202020204" pitchFamily="34" charset="0"/>
              </a:rPr>
              <a:t>cryo</a:t>
            </a:r>
            <a:r>
              <a:rPr lang="en-US" b="1" dirty="0">
                <a:solidFill>
                  <a:srgbClr val="FFC000"/>
                </a:solidFill>
                <a:latin typeface="Arial" panose="020B0604020202020204" pitchFamily="34" charset="0"/>
                <a:cs typeface="Arial" panose="020B0604020202020204" pitchFamily="34" charset="0"/>
              </a:rPr>
              <a:t> 3D-SIM correlated to cryo-SXT</a:t>
            </a:r>
          </a:p>
        </p:txBody>
      </p:sp>
      <p:pic>
        <p:nvPicPr>
          <p:cNvPr id="11" name="Picture 1" descr="Z:\thesis\Main results paper\Correlation prepared.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562" y="614476"/>
            <a:ext cx="3484873" cy="44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p:cNvSpPr txBox="1">
            <a:spLocks noChangeArrowheads="1"/>
          </p:cNvSpPr>
          <p:nvPr/>
        </p:nvSpPr>
        <p:spPr bwMode="auto">
          <a:xfrm rot="-5400000">
            <a:off x="-5545" y="3799817"/>
            <a:ext cx="9364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100" b="0" dirty="0">
                <a:solidFill>
                  <a:srgbClr val="000099"/>
                </a:solidFill>
              </a:rPr>
              <a:t>NIH-3T3 </a:t>
            </a:r>
            <a:r>
              <a:rPr lang="es-ES" altLang="es-ES" sz="1100" b="0" dirty="0" err="1">
                <a:solidFill>
                  <a:srgbClr val="000099"/>
                </a:solidFill>
              </a:rPr>
              <a:t>cells</a:t>
            </a:r>
            <a:endParaRPr lang="es-ES" altLang="es-ES" sz="1100" b="0" dirty="0">
              <a:solidFill>
                <a:srgbClr val="000099"/>
              </a:solidFill>
            </a:endParaRPr>
          </a:p>
        </p:txBody>
      </p:sp>
      <p:sp>
        <p:nvSpPr>
          <p:cNvPr id="13" name="TextBox 12"/>
          <p:cNvSpPr txBox="1">
            <a:spLocks noChangeArrowheads="1"/>
          </p:cNvSpPr>
          <p:nvPr/>
        </p:nvSpPr>
        <p:spPr bwMode="auto">
          <a:xfrm rot="-5400000">
            <a:off x="-287877" y="2455647"/>
            <a:ext cx="14718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100" b="0" dirty="0">
                <a:solidFill>
                  <a:srgbClr val="000099"/>
                </a:solidFill>
              </a:rPr>
              <a:t>2D X-</a:t>
            </a:r>
            <a:r>
              <a:rPr lang="es-ES" altLang="es-ES" sz="1100" b="0" dirty="0" err="1">
                <a:solidFill>
                  <a:srgbClr val="000099"/>
                </a:solidFill>
              </a:rPr>
              <a:t>ray</a:t>
            </a:r>
            <a:r>
              <a:rPr lang="es-ES" altLang="es-ES" sz="1100" b="0" dirty="0">
                <a:solidFill>
                  <a:srgbClr val="000099"/>
                </a:solidFill>
              </a:rPr>
              <a:t> </a:t>
            </a:r>
            <a:r>
              <a:rPr lang="es-ES" altLang="es-ES" sz="1100" b="0" dirty="0" err="1">
                <a:solidFill>
                  <a:srgbClr val="000099"/>
                </a:solidFill>
              </a:rPr>
              <a:t>mosaic</a:t>
            </a:r>
            <a:r>
              <a:rPr lang="es-ES" altLang="es-ES" sz="1100" b="0" dirty="0">
                <a:solidFill>
                  <a:srgbClr val="000099"/>
                </a:solidFill>
              </a:rPr>
              <a:t> &amp; SXT</a:t>
            </a:r>
          </a:p>
        </p:txBody>
      </p:sp>
      <p:sp>
        <p:nvSpPr>
          <p:cNvPr id="14" name="TextBox 11"/>
          <p:cNvSpPr txBox="1">
            <a:spLocks noChangeArrowheads="1"/>
          </p:cNvSpPr>
          <p:nvPr/>
        </p:nvSpPr>
        <p:spPr bwMode="auto">
          <a:xfrm rot="-5400000">
            <a:off x="-70517" y="1166014"/>
            <a:ext cx="11047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100" b="0" dirty="0">
                <a:solidFill>
                  <a:srgbClr val="000099"/>
                </a:solidFill>
              </a:rPr>
              <a:t>2D X-</a:t>
            </a:r>
            <a:r>
              <a:rPr lang="es-ES" altLang="es-ES" sz="1100" b="0" dirty="0" err="1">
                <a:solidFill>
                  <a:srgbClr val="000099"/>
                </a:solidFill>
              </a:rPr>
              <a:t>ray</a:t>
            </a:r>
            <a:r>
              <a:rPr lang="es-ES" altLang="es-ES" sz="1100" b="0" dirty="0">
                <a:solidFill>
                  <a:srgbClr val="000099"/>
                </a:solidFill>
              </a:rPr>
              <a:t> </a:t>
            </a:r>
            <a:r>
              <a:rPr lang="es-ES" altLang="es-ES" sz="1100" b="0" dirty="0" err="1">
                <a:solidFill>
                  <a:srgbClr val="000099"/>
                </a:solidFill>
              </a:rPr>
              <a:t>mosaic</a:t>
            </a:r>
            <a:endParaRPr lang="es-ES" altLang="es-ES" sz="1100" b="0" dirty="0">
              <a:solidFill>
                <a:srgbClr val="000099"/>
              </a:solidFill>
            </a:endParaRPr>
          </a:p>
        </p:txBody>
      </p:sp>
      <p:sp>
        <p:nvSpPr>
          <p:cNvPr id="15" name="TextBox 10"/>
          <p:cNvSpPr txBox="1">
            <a:spLocks noChangeArrowheads="1"/>
          </p:cNvSpPr>
          <p:nvPr/>
        </p:nvSpPr>
        <p:spPr bwMode="auto">
          <a:xfrm rot="5400000">
            <a:off x="3734663" y="3799816"/>
            <a:ext cx="121219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100" b="0" dirty="0" err="1">
                <a:solidFill>
                  <a:srgbClr val="000099"/>
                </a:solidFill>
              </a:rPr>
              <a:t>primary</a:t>
            </a:r>
            <a:r>
              <a:rPr lang="es-ES" altLang="es-ES" sz="1100" b="0" dirty="0">
                <a:solidFill>
                  <a:srgbClr val="000099"/>
                </a:solidFill>
              </a:rPr>
              <a:t> </a:t>
            </a:r>
            <a:r>
              <a:rPr lang="es-ES" altLang="es-ES" sz="1100" b="0" dirty="0" err="1">
                <a:solidFill>
                  <a:srgbClr val="000099"/>
                </a:solidFill>
              </a:rPr>
              <a:t>fibroblats</a:t>
            </a:r>
            <a:endParaRPr lang="es-ES" altLang="es-ES" sz="1100" b="0" dirty="0">
              <a:solidFill>
                <a:srgbClr val="000099"/>
              </a:solidFill>
            </a:endParaRPr>
          </a:p>
        </p:txBody>
      </p:sp>
      <p:sp>
        <p:nvSpPr>
          <p:cNvPr id="16" name="TextBox 13"/>
          <p:cNvSpPr txBox="1">
            <a:spLocks noChangeArrowheads="1"/>
          </p:cNvSpPr>
          <p:nvPr/>
        </p:nvSpPr>
        <p:spPr bwMode="auto">
          <a:xfrm rot="5400000">
            <a:off x="3813599" y="2440064"/>
            <a:ext cx="9941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100" b="0" dirty="0">
                <a:solidFill>
                  <a:srgbClr val="000099"/>
                </a:solidFill>
              </a:rPr>
              <a:t> 3D SIM &amp; SXT</a:t>
            </a:r>
          </a:p>
        </p:txBody>
      </p:sp>
      <p:sp>
        <p:nvSpPr>
          <p:cNvPr id="17" name="TextBox 14"/>
          <p:cNvSpPr txBox="1">
            <a:spLocks noChangeArrowheads="1"/>
          </p:cNvSpPr>
          <p:nvPr/>
        </p:nvSpPr>
        <p:spPr bwMode="auto">
          <a:xfrm rot="5400000">
            <a:off x="3647105" y="1212396"/>
            <a:ext cx="13452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100" b="0" dirty="0">
                <a:solidFill>
                  <a:srgbClr val="000099"/>
                </a:solidFill>
              </a:rPr>
              <a:t>2D </a:t>
            </a:r>
            <a:r>
              <a:rPr lang="es-ES" altLang="es-ES" sz="1100" b="0" dirty="0" err="1">
                <a:solidFill>
                  <a:srgbClr val="000099"/>
                </a:solidFill>
              </a:rPr>
              <a:t>mosaic</a:t>
            </a:r>
            <a:r>
              <a:rPr lang="es-ES" altLang="es-ES" sz="1100" b="0" dirty="0">
                <a:solidFill>
                  <a:srgbClr val="000099"/>
                </a:solidFill>
              </a:rPr>
              <a:t> &amp; 2D SIM</a:t>
            </a:r>
          </a:p>
        </p:txBody>
      </p:sp>
      <p:sp>
        <p:nvSpPr>
          <p:cNvPr id="7" name="TextBox 6"/>
          <p:cNvSpPr txBox="1"/>
          <p:nvPr/>
        </p:nvSpPr>
        <p:spPr>
          <a:xfrm>
            <a:off x="4960673" y="3622317"/>
            <a:ext cx="914400" cy="914400"/>
          </a:xfrm>
          <a:prstGeom prst="rect">
            <a:avLst/>
          </a:prstGeom>
        </p:spPr>
        <p:txBody>
          <a:bodyPr vert="horz" wrap="none" lIns="91440" tIns="45720" rIns="91440" bIns="45720" rtlCol="0" anchor="t">
            <a:noAutofit/>
          </a:bodyPr>
          <a:lstStyle/>
          <a:p>
            <a:r>
              <a:rPr lang="en-US" sz="2000" b="1" dirty="0">
                <a:latin typeface="Arial" panose="020B0604020202020204" pitchFamily="34" charset="0"/>
                <a:cs typeface="Arial" panose="020B0604020202020204" pitchFamily="34" charset="0"/>
              </a:rPr>
              <a:t>All users groups will benefit!</a:t>
            </a:r>
          </a:p>
        </p:txBody>
      </p:sp>
    </p:spTree>
    <p:extLst>
      <p:ext uri="{BB962C8B-B14F-4D97-AF65-F5344CB8AC3E}">
        <p14:creationId xmlns:p14="http://schemas.microsoft.com/office/powerpoint/2010/main" val="1359369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9A3C1E9-1E17-4B2D-975E-2F80F7CB45F8}" type="slidenum">
              <a:rPr lang="es-ES" smtClean="0"/>
              <a:t>11</a:t>
            </a:fld>
            <a:endParaRPr lang="es-ES"/>
          </a:p>
        </p:txBody>
      </p:sp>
      <p:sp>
        <p:nvSpPr>
          <p:cNvPr id="4" name="TextBox 3"/>
          <p:cNvSpPr txBox="1"/>
          <p:nvPr/>
        </p:nvSpPr>
        <p:spPr>
          <a:xfrm>
            <a:off x="1558368" y="53966"/>
            <a:ext cx="914400" cy="914400"/>
          </a:xfrm>
          <a:prstGeom prst="rect">
            <a:avLst/>
          </a:prstGeom>
        </p:spPr>
        <p:txBody>
          <a:bodyPr vert="horz" wrap="none" lIns="91440" tIns="45720" rIns="91440" bIns="45720" rtlCol="0" anchor="t">
            <a:noAutofit/>
          </a:bodyPr>
          <a:lstStyle/>
          <a:p>
            <a:r>
              <a:rPr lang="en-US" sz="2400" b="1" dirty="0">
                <a:latin typeface="Arial" panose="020B0604020202020204" pitchFamily="34" charset="0"/>
                <a:cs typeface="Arial" panose="020B0604020202020204" pitchFamily="34" charset="0"/>
              </a:rPr>
              <a:t>Ongoing at Mistral &amp; </a:t>
            </a:r>
            <a:r>
              <a:rPr lang="en-US" sz="2400" b="1" dirty="0" err="1">
                <a:latin typeface="Arial" panose="020B0604020202020204" pitchFamily="34" charset="0"/>
                <a:cs typeface="Arial" panose="020B0604020202020204" pitchFamily="34" charset="0"/>
              </a:rPr>
              <a:t>Miras</a:t>
            </a:r>
            <a:r>
              <a:rPr lang="en-US" sz="2400" b="1" dirty="0">
                <a:latin typeface="Arial" panose="020B0604020202020204" pitchFamily="34" charset="0"/>
                <a:cs typeface="Arial" panose="020B0604020202020204" pitchFamily="34" charset="0"/>
              </a:rPr>
              <a:t>… and new!</a:t>
            </a:r>
          </a:p>
        </p:txBody>
      </p:sp>
      <p:sp>
        <p:nvSpPr>
          <p:cNvPr id="5" name="TextBox 4"/>
          <p:cNvSpPr txBox="1"/>
          <p:nvPr/>
        </p:nvSpPr>
        <p:spPr>
          <a:xfrm>
            <a:off x="2790830" y="1793071"/>
            <a:ext cx="914400" cy="914400"/>
          </a:xfrm>
          <a:prstGeom prst="rect">
            <a:avLst/>
          </a:prstGeom>
        </p:spPr>
        <p:txBody>
          <a:bodyPr vert="horz" wrap="none" lIns="91440" tIns="45720" rIns="91440" bIns="45720" rtlCol="0" anchor="t">
            <a:noAutofit/>
          </a:bodyPr>
          <a:lstStyle/>
          <a:p>
            <a:r>
              <a:rPr lang="en-US" dirty="0">
                <a:latin typeface="Arial" panose="020B0604020202020204" pitchFamily="34" charset="0"/>
                <a:cs typeface="Arial" panose="020B0604020202020204" pitchFamily="34" charset="0"/>
              </a:rPr>
              <a:t>?</a:t>
            </a:r>
          </a:p>
        </p:txBody>
      </p:sp>
      <p:sp>
        <p:nvSpPr>
          <p:cNvPr id="10" name="TextBox 9"/>
          <p:cNvSpPr txBox="1"/>
          <p:nvPr/>
        </p:nvSpPr>
        <p:spPr>
          <a:xfrm>
            <a:off x="3521080" y="2416168"/>
            <a:ext cx="1130300" cy="457200"/>
          </a:xfrm>
          <a:prstGeom prst="rect">
            <a:avLst/>
          </a:prstGeom>
        </p:spPr>
        <p:txBody>
          <a:bodyPr vert="horz" wrap="none" lIns="91440" tIns="45720" rIns="91440" bIns="45720" rtlCol="0" anchor="t">
            <a:noAutofit/>
          </a:bodyPr>
          <a:lstStyle/>
          <a:p>
            <a:r>
              <a:rPr lang="en-US" sz="1600" b="1" dirty="0" err="1">
                <a:solidFill>
                  <a:srgbClr val="00B050"/>
                </a:solidFill>
                <a:latin typeface="Arial" panose="020B0604020202020204" pitchFamily="34" charset="0"/>
                <a:cs typeface="Arial" panose="020B0604020202020204" pitchFamily="34" charset="0"/>
              </a:rPr>
              <a:t>cryo</a:t>
            </a:r>
            <a:r>
              <a:rPr lang="en-US" sz="1600" b="1" dirty="0">
                <a:solidFill>
                  <a:srgbClr val="00B050"/>
                </a:solidFill>
                <a:latin typeface="Arial" panose="020B0604020202020204" pitchFamily="34" charset="0"/>
                <a:cs typeface="Arial" panose="020B0604020202020204" pitchFamily="34" charset="0"/>
              </a:rPr>
              <a:t>-SXT</a:t>
            </a:r>
          </a:p>
        </p:txBody>
      </p:sp>
      <p:sp>
        <p:nvSpPr>
          <p:cNvPr id="11" name="TextBox 10"/>
          <p:cNvSpPr txBox="1"/>
          <p:nvPr/>
        </p:nvSpPr>
        <p:spPr>
          <a:xfrm>
            <a:off x="5616580" y="3311518"/>
            <a:ext cx="1130300" cy="457200"/>
          </a:xfrm>
          <a:prstGeom prst="rect">
            <a:avLst/>
          </a:prstGeom>
        </p:spPr>
        <p:txBody>
          <a:bodyPr vert="horz" wrap="none" lIns="91440" tIns="45720" rIns="91440" bIns="45720" rtlCol="0" anchor="t">
            <a:noAutofit/>
          </a:bodyPr>
          <a:lstStyle/>
          <a:p>
            <a:r>
              <a:rPr lang="en-US" sz="1600" b="1" dirty="0">
                <a:solidFill>
                  <a:srgbClr val="00B050"/>
                </a:solidFill>
                <a:latin typeface="Arial" panose="020B0604020202020204" pitchFamily="34" charset="0"/>
                <a:cs typeface="Arial" panose="020B0604020202020204" pitchFamily="34" charset="0"/>
              </a:rPr>
              <a:t>SR-µFTIR</a:t>
            </a:r>
          </a:p>
        </p:txBody>
      </p:sp>
      <p:sp>
        <p:nvSpPr>
          <p:cNvPr id="12" name="TextBox 11"/>
          <p:cNvSpPr txBox="1"/>
          <p:nvPr/>
        </p:nvSpPr>
        <p:spPr>
          <a:xfrm>
            <a:off x="3466326" y="3362318"/>
            <a:ext cx="1130300" cy="457200"/>
          </a:xfrm>
          <a:prstGeom prst="rect">
            <a:avLst/>
          </a:prstGeom>
        </p:spPr>
        <p:txBody>
          <a:bodyPr vert="horz" wrap="none" lIns="91440" tIns="45720" rIns="91440" bIns="45720" rtlCol="0" anchor="t">
            <a:noAutofit/>
          </a:bodyPr>
          <a:lstStyle/>
          <a:p>
            <a:pPr algn="ctr"/>
            <a:r>
              <a:rPr lang="en-US" sz="1600" b="1" dirty="0" err="1">
                <a:solidFill>
                  <a:srgbClr val="FF0000"/>
                </a:solidFill>
                <a:latin typeface="Arial" panose="020B0604020202020204" pitchFamily="34" charset="0"/>
                <a:cs typeface="Arial" panose="020B0604020202020204" pitchFamily="34" charset="0"/>
              </a:rPr>
              <a:t>cryo</a:t>
            </a:r>
            <a:endParaRPr lang="en-US" sz="1600" b="1" dirty="0">
              <a:solidFill>
                <a:srgbClr val="FF0000"/>
              </a:solidFill>
              <a:latin typeface="Arial" panose="020B0604020202020204" pitchFamily="34" charset="0"/>
              <a:cs typeface="Arial" panose="020B0604020202020204" pitchFamily="34" charset="0"/>
            </a:endParaRPr>
          </a:p>
          <a:p>
            <a:pPr algn="ctr"/>
            <a:r>
              <a:rPr lang="en-US" sz="1600" b="1" dirty="0" err="1">
                <a:solidFill>
                  <a:srgbClr val="FF0000"/>
                </a:solidFill>
                <a:latin typeface="Arial" panose="020B0604020202020204" pitchFamily="34" charset="0"/>
                <a:cs typeface="Arial" panose="020B0604020202020204" pitchFamily="34" charset="0"/>
              </a:rPr>
              <a:t>nano</a:t>
            </a:r>
            <a:r>
              <a:rPr lang="en-US" sz="1600" b="1" dirty="0">
                <a:solidFill>
                  <a:srgbClr val="FF0000"/>
                </a:solidFill>
                <a:latin typeface="Arial" panose="020B0604020202020204" pitchFamily="34" charset="0"/>
                <a:cs typeface="Arial" panose="020B0604020202020204" pitchFamily="34" charset="0"/>
              </a:rPr>
              <a:t>-XRF</a:t>
            </a:r>
          </a:p>
        </p:txBody>
      </p:sp>
      <p:sp>
        <p:nvSpPr>
          <p:cNvPr id="13" name="TextBox 12"/>
          <p:cNvSpPr txBox="1"/>
          <p:nvPr/>
        </p:nvSpPr>
        <p:spPr>
          <a:xfrm>
            <a:off x="1417368" y="2401880"/>
            <a:ext cx="1130300" cy="457200"/>
          </a:xfrm>
          <a:prstGeom prst="rect">
            <a:avLst/>
          </a:prstGeom>
        </p:spPr>
        <p:txBody>
          <a:bodyPr vert="horz" wrap="none" lIns="91440" tIns="45720" rIns="91440" bIns="45720" rtlCol="0" anchor="t">
            <a:noAutofit/>
          </a:bodyPr>
          <a:lstStyle/>
          <a:p>
            <a:r>
              <a:rPr lang="en-US" sz="1600" b="1" dirty="0">
                <a:solidFill>
                  <a:srgbClr val="FFC000"/>
                </a:solidFill>
                <a:latin typeface="Arial" panose="020B0604020202020204" pitchFamily="34" charset="0"/>
                <a:cs typeface="Arial" panose="020B0604020202020204" pitchFamily="34" charset="0"/>
              </a:rPr>
              <a:t>cryo-3D-SIM</a:t>
            </a:r>
          </a:p>
        </p:txBody>
      </p:sp>
      <p:cxnSp>
        <p:nvCxnSpPr>
          <p:cNvPr id="15" name="Straight Arrow Connector 14"/>
          <p:cNvCxnSpPr/>
          <p:nvPr/>
        </p:nvCxnSpPr>
        <p:spPr>
          <a:xfrm>
            <a:off x="4665526" y="2759068"/>
            <a:ext cx="976454" cy="590550"/>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90830" y="2587618"/>
            <a:ext cx="654050" cy="0"/>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07105" y="2114550"/>
            <a:ext cx="739775" cy="387350"/>
          </a:xfrm>
          <a:prstGeom prst="rect">
            <a:avLst/>
          </a:prstGeom>
        </p:spPr>
        <p:txBody>
          <a:bodyPr vert="horz" wrap="none" lIns="91440" tIns="45720" rIns="91440" bIns="45720" rtlCol="0" anchor="t">
            <a:noAutofit/>
          </a:bodyPr>
          <a:lstStyle/>
          <a:p>
            <a:pPr algn="ctr"/>
            <a:r>
              <a:rPr lang="en-US" sz="1600" b="1" dirty="0" err="1">
                <a:solidFill>
                  <a:srgbClr val="00B050"/>
                </a:solidFill>
                <a:latin typeface="Arial" panose="020B0604020202020204" pitchFamily="34" charset="0"/>
                <a:cs typeface="Arial" panose="020B0604020202020204" pitchFamily="34" charset="0"/>
              </a:rPr>
              <a:t>cryo</a:t>
            </a:r>
            <a:r>
              <a:rPr lang="en-US" sz="1600" b="1" dirty="0">
                <a:solidFill>
                  <a:srgbClr val="00B050"/>
                </a:solidFill>
                <a:latin typeface="Arial" panose="020B0604020202020204" pitchFamily="34" charset="0"/>
                <a:cs typeface="Arial" panose="020B0604020202020204" pitchFamily="34" charset="0"/>
              </a:rPr>
              <a:t> </a:t>
            </a:r>
          </a:p>
          <a:p>
            <a:pPr algn="ctr"/>
            <a:r>
              <a:rPr lang="en-US" sz="1600" b="1" dirty="0">
                <a:solidFill>
                  <a:srgbClr val="00B050"/>
                </a:solidFill>
                <a:latin typeface="Arial" panose="020B0604020202020204" pitchFamily="34" charset="0"/>
                <a:cs typeface="Arial" panose="020B0604020202020204" pitchFamily="34" charset="0"/>
              </a:rPr>
              <a:t>epifluorescence</a:t>
            </a:r>
          </a:p>
        </p:txBody>
      </p:sp>
      <p:cxnSp>
        <p:nvCxnSpPr>
          <p:cNvPr id="20" name="Straight Arrow Connector 19"/>
          <p:cNvCxnSpPr/>
          <p:nvPr/>
        </p:nvCxnSpPr>
        <p:spPr>
          <a:xfrm>
            <a:off x="4086230" y="2813043"/>
            <a:ext cx="0" cy="536575"/>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670430" y="3514718"/>
            <a:ext cx="908050" cy="0"/>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49605" y="1246119"/>
            <a:ext cx="1873250" cy="387350"/>
          </a:xfrm>
          <a:prstGeom prst="rect">
            <a:avLst/>
          </a:prstGeom>
        </p:spPr>
        <p:txBody>
          <a:bodyPr vert="horz" wrap="none" lIns="91440" tIns="45720" rIns="91440" bIns="45720" rtlCol="0" anchor="t">
            <a:noAutofit/>
          </a:bodyPr>
          <a:lstStyle/>
          <a:p>
            <a:pPr algn="ctr"/>
            <a:r>
              <a:rPr lang="en-US" sz="1600" b="1" dirty="0" err="1">
                <a:solidFill>
                  <a:srgbClr val="00B050"/>
                </a:solidFill>
                <a:latin typeface="Arial" panose="020B0604020202020204" pitchFamily="34" charset="0"/>
                <a:cs typeface="Arial" panose="020B0604020202020204" pitchFamily="34" charset="0"/>
              </a:rPr>
              <a:t>cryo</a:t>
            </a:r>
            <a:endParaRPr lang="en-US" sz="1600" b="1" dirty="0">
              <a:solidFill>
                <a:srgbClr val="00B050"/>
              </a:solidFill>
              <a:latin typeface="Arial" panose="020B0604020202020204" pitchFamily="34" charset="0"/>
              <a:cs typeface="Arial" panose="020B0604020202020204" pitchFamily="34" charset="0"/>
            </a:endParaRPr>
          </a:p>
          <a:p>
            <a:pPr algn="ctr"/>
            <a:r>
              <a:rPr lang="en-US" sz="1600" b="1" dirty="0" err="1">
                <a:solidFill>
                  <a:srgbClr val="00B050"/>
                </a:solidFill>
                <a:latin typeface="Arial" panose="020B0604020202020204" pitchFamily="34" charset="0"/>
                <a:cs typeface="Arial" panose="020B0604020202020204" pitchFamily="34" charset="0"/>
              </a:rPr>
              <a:t>nano</a:t>
            </a:r>
            <a:r>
              <a:rPr lang="en-US" sz="1600" b="1" dirty="0">
                <a:solidFill>
                  <a:srgbClr val="00B050"/>
                </a:solidFill>
                <a:latin typeface="Arial" panose="020B0604020202020204" pitchFamily="34" charset="0"/>
                <a:cs typeface="Arial" panose="020B0604020202020204" pitchFamily="34" charset="0"/>
              </a:rPr>
              <a:t>-XANES</a:t>
            </a:r>
          </a:p>
        </p:txBody>
      </p:sp>
      <p:cxnSp>
        <p:nvCxnSpPr>
          <p:cNvPr id="28" name="Straight Arrow Connector 27"/>
          <p:cNvCxnSpPr/>
          <p:nvPr/>
        </p:nvCxnSpPr>
        <p:spPr>
          <a:xfrm>
            <a:off x="4730755" y="2574918"/>
            <a:ext cx="727075" cy="0"/>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232530" y="2760655"/>
            <a:ext cx="0" cy="536575"/>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079880" y="1822443"/>
            <a:ext cx="0" cy="536575"/>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a:off x="2538311" y="2779970"/>
            <a:ext cx="914400" cy="637903"/>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V="1">
            <a:off x="4651380" y="2779970"/>
            <a:ext cx="973412" cy="517260"/>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83A3BDFA-0795-4D73-8B87-73915E6162CD}"/>
              </a:ext>
            </a:extLst>
          </p:cNvPr>
          <p:cNvGrpSpPr/>
          <p:nvPr/>
        </p:nvGrpSpPr>
        <p:grpSpPr>
          <a:xfrm>
            <a:off x="114550" y="4313322"/>
            <a:ext cx="1218946" cy="953602"/>
            <a:chOff x="114550" y="4313322"/>
            <a:chExt cx="1218946" cy="953602"/>
          </a:xfrm>
        </p:grpSpPr>
        <p:sp>
          <p:nvSpPr>
            <p:cNvPr id="30" name="Oval 29">
              <a:extLst>
                <a:ext uri="{FF2B5EF4-FFF2-40B4-BE49-F238E27FC236}">
                  <a16:creationId xmlns:a16="http://schemas.microsoft.com/office/drawing/2014/main" id="{9C09499E-5691-494A-A368-96A93CD7882D}"/>
                </a:ext>
              </a:extLst>
            </p:cNvPr>
            <p:cNvSpPr/>
            <p:nvPr/>
          </p:nvSpPr>
          <p:spPr>
            <a:xfrm>
              <a:off x="114550" y="4313322"/>
              <a:ext cx="1218946" cy="768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60B56BB-ED23-4D70-AF33-1763C4FD91B1}"/>
                </a:ext>
              </a:extLst>
            </p:cNvPr>
            <p:cNvSpPr txBox="1"/>
            <p:nvPr/>
          </p:nvSpPr>
          <p:spPr>
            <a:xfrm>
              <a:off x="242564" y="4352524"/>
              <a:ext cx="914400" cy="914400"/>
            </a:xfrm>
            <a:prstGeom prst="rect">
              <a:avLst/>
            </a:prstGeom>
          </p:spPr>
          <p:txBody>
            <a:bodyPr vert="horz" wrap="none" lIns="91440" tIns="45720" rIns="91440" bIns="45720" rtlCol="0" anchor="t">
              <a:noAutofit/>
            </a:bodyPr>
            <a:lstStyle/>
            <a:p>
              <a:pPr algn="ctr"/>
              <a:r>
                <a:rPr lang="en-US" sz="1100" b="1" i="1" dirty="0">
                  <a:solidFill>
                    <a:srgbClr val="009900"/>
                  </a:solidFill>
                  <a:latin typeface="Arial" panose="020B0604020202020204" pitchFamily="34" charset="0"/>
                  <a:cs typeface="Arial" panose="020B0604020202020204" pitchFamily="34" charset="0"/>
                </a:rPr>
                <a:t>operational</a:t>
              </a:r>
            </a:p>
            <a:p>
              <a:pPr algn="ctr"/>
              <a:r>
                <a:rPr lang="en-US" sz="1100" b="1" i="1" dirty="0">
                  <a:solidFill>
                    <a:srgbClr val="FFC000"/>
                  </a:solidFill>
                  <a:latin typeface="Arial" panose="020B0604020202020204" pitchFamily="34" charset="0"/>
                  <a:cs typeface="Arial" panose="020B0604020202020204" pitchFamily="34" charset="0"/>
                </a:rPr>
                <a:t>in development</a:t>
              </a:r>
            </a:p>
            <a:p>
              <a:pPr algn="ctr"/>
              <a:r>
                <a:rPr lang="en-US" sz="1100" b="1" i="1" dirty="0">
                  <a:solidFill>
                    <a:srgbClr val="FF0000"/>
                  </a:solidFill>
                  <a:latin typeface="Arial" panose="020B0604020202020204" pitchFamily="34" charset="0"/>
                  <a:cs typeface="Arial" panose="020B0604020202020204" pitchFamily="34" charset="0"/>
                </a:rPr>
                <a:t>out of Alba</a:t>
              </a:r>
            </a:p>
            <a:p>
              <a:pPr algn="ctr"/>
              <a:r>
                <a:rPr lang="en-US" sz="1100" b="1" i="1" dirty="0">
                  <a:solidFill>
                    <a:srgbClr val="0000CC"/>
                  </a:solidFill>
                  <a:latin typeface="Arial" panose="020B0604020202020204" pitchFamily="34" charset="0"/>
                  <a:cs typeface="Arial" panose="020B0604020202020204" pitchFamily="34" charset="0"/>
                </a:rPr>
                <a:t>new</a:t>
              </a:r>
            </a:p>
          </p:txBody>
        </p:sp>
      </p:grpSp>
      <p:sp>
        <p:nvSpPr>
          <p:cNvPr id="33" name="TextBox 32">
            <a:extLst>
              <a:ext uri="{FF2B5EF4-FFF2-40B4-BE49-F238E27FC236}">
                <a16:creationId xmlns:a16="http://schemas.microsoft.com/office/drawing/2014/main" id="{3784874D-F508-4F20-8D7F-26B8C7170734}"/>
              </a:ext>
            </a:extLst>
          </p:cNvPr>
          <p:cNvSpPr txBox="1"/>
          <p:nvPr/>
        </p:nvSpPr>
        <p:spPr>
          <a:xfrm>
            <a:off x="1271036" y="1564471"/>
            <a:ext cx="1130300" cy="457200"/>
          </a:xfrm>
          <a:prstGeom prst="rect">
            <a:avLst/>
          </a:prstGeom>
        </p:spPr>
        <p:txBody>
          <a:bodyPr vert="horz" wrap="none" lIns="91440" tIns="45720" rIns="91440" bIns="45720" rtlCol="0" anchor="t">
            <a:noAutofit/>
          </a:bodyPr>
          <a:lstStyle/>
          <a:p>
            <a:pPr algn="ctr"/>
            <a:r>
              <a:rPr lang="en-US" sz="1600" b="1" i="1" dirty="0">
                <a:solidFill>
                  <a:srgbClr val="0000CC"/>
                </a:solidFill>
                <a:latin typeface="Arial" panose="020B0604020202020204" pitchFamily="34" charset="0"/>
                <a:cs typeface="Arial" panose="020B0604020202020204" pitchFamily="34" charset="0"/>
              </a:rPr>
              <a:t>cryo-ET</a:t>
            </a:r>
          </a:p>
          <a:p>
            <a:pPr algn="ctr"/>
            <a:r>
              <a:rPr lang="en-US" sz="1600" b="1" i="1" dirty="0" err="1">
                <a:solidFill>
                  <a:srgbClr val="0000CC"/>
                </a:solidFill>
                <a:latin typeface="Arial" panose="020B0604020202020204" pitchFamily="34" charset="0"/>
                <a:cs typeface="Arial" panose="020B0604020202020204" pitchFamily="34" charset="0"/>
              </a:rPr>
              <a:t>cryo</a:t>
            </a:r>
            <a:r>
              <a:rPr lang="en-US" sz="1600" b="1" i="1" dirty="0">
                <a:solidFill>
                  <a:srgbClr val="0000CC"/>
                </a:solidFill>
                <a:latin typeface="Arial" panose="020B0604020202020204" pitchFamily="34" charset="0"/>
                <a:cs typeface="Arial" panose="020B0604020202020204" pitchFamily="34" charset="0"/>
              </a:rPr>
              <a:t> FIB-SEM</a:t>
            </a:r>
          </a:p>
        </p:txBody>
      </p:sp>
      <p:cxnSp>
        <p:nvCxnSpPr>
          <p:cNvPr id="43" name="Straight Arrow Connector 42">
            <a:extLst>
              <a:ext uri="{FF2B5EF4-FFF2-40B4-BE49-F238E27FC236}">
                <a16:creationId xmlns:a16="http://schemas.microsoft.com/office/drawing/2014/main" id="{CFFC0686-D076-4FA9-8020-9DE258906B6E}"/>
              </a:ext>
            </a:extLst>
          </p:cNvPr>
          <p:cNvCxnSpPr>
            <a:cxnSpLocks/>
          </p:cNvCxnSpPr>
          <p:nvPr/>
        </p:nvCxnSpPr>
        <p:spPr>
          <a:xfrm>
            <a:off x="2472768" y="1804717"/>
            <a:ext cx="976454" cy="590550"/>
          </a:xfrm>
          <a:prstGeom prst="straightConnector1">
            <a:avLst/>
          </a:prstGeom>
          <a:ln>
            <a:solidFill>
              <a:schemeClr val="tx1"/>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83B5E14-12A6-4E75-A6A3-D4B44A952C76}"/>
              </a:ext>
            </a:extLst>
          </p:cNvPr>
          <p:cNvSpPr txBox="1"/>
          <p:nvPr/>
        </p:nvSpPr>
        <p:spPr>
          <a:xfrm>
            <a:off x="4664080" y="4090588"/>
            <a:ext cx="914400" cy="469041"/>
          </a:xfrm>
          <a:prstGeom prst="rect">
            <a:avLst/>
          </a:prstGeom>
        </p:spPr>
        <p:txBody>
          <a:bodyPr vert="horz" wrap="none" lIns="91440" tIns="45720" rIns="91440" bIns="45720" rtlCol="0" anchor="t">
            <a:noAutofit/>
          </a:bodyPr>
          <a:lstStyle/>
          <a:p>
            <a:r>
              <a:rPr lang="es-ES" b="1" dirty="0">
                <a:solidFill>
                  <a:srgbClr val="FFC000"/>
                </a:solidFill>
                <a:latin typeface="Arial" panose="020B0604020202020204" pitchFamily="34" charset="0"/>
                <a:cs typeface="Arial" panose="020B0604020202020204" pitchFamily="34" charset="0"/>
                <a:sym typeface="Symbol" panose="05050102010706020507" pitchFamily="18" charset="2"/>
              </a:rPr>
              <a:t>PCXT</a:t>
            </a:r>
            <a:endParaRPr lang="es-ES" b="1" dirty="0">
              <a:solidFill>
                <a:srgbClr val="FFC000"/>
              </a:solidFill>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ACC1D286-8576-4886-86CB-41CF10565E0E}"/>
              </a:ext>
            </a:extLst>
          </p:cNvPr>
          <p:cNvCxnSpPr/>
          <p:nvPr/>
        </p:nvCxnSpPr>
        <p:spPr>
          <a:xfrm flipV="1">
            <a:off x="5547680" y="3694370"/>
            <a:ext cx="459425" cy="332706"/>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A243BC4-AC84-411B-ACF8-A32CE489D5FE}"/>
              </a:ext>
            </a:extLst>
          </p:cNvPr>
          <p:cNvCxnSpPr>
            <a:cxnSpLocks/>
          </p:cNvCxnSpPr>
          <p:nvPr/>
        </p:nvCxnSpPr>
        <p:spPr>
          <a:xfrm flipH="1" flipV="1">
            <a:off x="4171950" y="3952077"/>
            <a:ext cx="519917" cy="293688"/>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E586EC3-4FD3-4D55-9445-EDF25791B7C7}"/>
              </a:ext>
            </a:extLst>
          </p:cNvPr>
          <p:cNvSpPr txBox="1"/>
          <p:nvPr/>
        </p:nvSpPr>
        <p:spPr>
          <a:xfrm>
            <a:off x="7548628" y="3189273"/>
            <a:ext cx="1130300" cy="457200"/>
          </a:xfrm>
          <a:prstGeom prst="rect">
            <a:avLst/>
          </a:prstGeom>
        </p:spPr>
        <p:txBody>
          <a:bodyPr vert="horz" wrap="none" lIns="91440" tIns="45720" rIns="91440" bIns="45720" rtlCol="0" anchor="t">
            <a:noAutofit/>
          </a:bodyPr>
          <a:lstStyle/>
          <a:p>
            <a:r>
              <a:rPr lang="en-US" sz="1600" b="1" dirty="0">
                <a:solidFill>
                  <a:srgbClr val="0000CC"/>
                </a:solidFill>
                <a:latin typeface="Arial" panose="020B0604020202020204" pitchFamily="34" charset="0"/>
                <a:cs typeface="Arial" panose="020B0604020202020204" pitchFamily="34" charset="0"/>
                <a:sym typeface="Symbol" panose="05050102010706020507" pitchFamily="18" charset="2"/>
              </a:rPr>
              <a:t>XANES</a:t>
            </a:r>
          </a:p>
          <a:p>
            <a:r>
              <a:rPr lang="en-US" sz="1600" b="1" dirty="0">
                <a:solidFill>
                  <a:srgbClr val="0000CC"/>
                </a:solidFill>
                <a:latin typeface="Arial" panose="020B0604020202020204" pitchFamily="34" charset="0"/>
                <a:cs typeface="Arial" panose="020B0604020202020204" pitchFamily="34" charset="0"/>
                <a:sym typeface="Symbol" panose="05050102010706020507" pitchFamily="18" charset="2"/>
              </a:rPr>
              <a:t>XRF</a:t>
            </a:r>
            <a:endParaRPr lang="en-US" sz="1600" b="1" dirty="0">
              <a:solidFill>
                <a:srgbClr val="0000CC"/>
              </a:solidFill>
              <a:latin typeface="Arial" panose="020B0604020202020204" pitchFamily="34" charset="0"/>
              <a:cs typeface="Arial" panose="020B0604020202020204" pitchFamily="34" charset="0"/>
            </a:endParaRPr>
          </a:p>
        </p:txBody>
      </p:sp>
      <p:cxnSp>
        <p:nvCxnSpPr>
          <p:cNvPr id="46" name="Straight Arrow Connector 45">
            <a:extLst>
              <a:ext uri="{FF2B5EF4-FFF2-40B4-BE49-F238E27FC236}">
                <a16:creationId xmlns:a16="http://schemas.microsoft.com/office/drawing/2014/main" id="{424A3F93-FC46-4D59-BBB2-592EA90B767B}"/>
              </a:ext>
            </a:extLst>
          </p:cNvPr>
          <p:cNvCxnSpPr>
            <a:cxnSpLocks/>
          </p:cNvCxnSpPr>
          <p:nvPr/>
        </p:nvCxnSpPr>
        <p:spPr>
          <a:xfrm>
            <a:off x="6745296" y="3509948"/>
            <a:ext cx="777073" cy="4777"/>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A42DAA2-B002-4BD4-A486-B77AFFC2A85F}"/>
              </a:ext>
            </a:extLst>
          </p:cNvPr>
          <p:cNvCxnSpPr>
            <a:cxnSpLocks/>
          </p:cNvCxnSpPr>
          <p:nvPr/>
        </p:nvCxnSpPr>
        <p:spPr>
          <a:xfrm>
            <a:off x="1957388" y="2143125"/>
            <a:ext cx="0" cy="300038"/>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B8DE576-D824-4760-B42F-C11843A4EB57}"/>
              </a:ext>
            </a:extLst>
          </p:cNvPr>
          <p:cNvSpPr txBox="1"/>
          <p:nvPr/>
        </p:nvSpPr>
        <p:spPr>
          <a:xfrm>
            <a:off x="4572000" y="4865978"/>
            <a:ext cx="914400" cy="914400"/>
          </a:xfrm>
          <a:prstGeom prst="rect">
            <a:avLst/>
          </a:prstGeom>
        </p:spPr>
        <p:txBody>
          <a:bodyPr vert="horz" wrap="none" lIns="91440" tIns="45720" rIns="91440" bIns="45720" rtlCol="0" anchor="t">
            <a:noAutofit/>
          </a:bodyPr>
          <a:lstStyle/>
          <a:p>
            <a:r>
              <a:rPr lang="es-ES_tradnl" sz="1400" b="1" i="1" dirty="0" err="1">
                <a:latin typeface="Arial" panose="020B0604020202020204" pitchFamily="34" charset="0"/>
                <a:cs typeface="Arial" panose="020B0604020202020204" pitchFamily="34" charset="0"/>
              </a:rPr>
              <a:t>protocols</a:t>
            </a:r>
            <a:r>
              <a:rPr lang="es-ES_tradnl" sz="1400" b="1" i="1" dirty="0">
                <a:latin typeface="Arial" panose="020B0604020202020204" pitchFamily="34" charset="0"/>
                <a:cs typeface="Arial" panose="020B0604020202020204" pitchFamily="34" charset="0"/>
              </a:rPr>
              <a:t> </a:t>
            </a:r>
            <a:r>
              <a:rPr lang="es-ES_tradnl" sz="1400" b="1" i="1" dirty="0" err="1">
                <a:latin typeface="Arial" panose="020B0604020202020204" pitchFamily="34" charset="0"/>
                <a:cs typeface="Arial" panose="020B0604020202020204" pitchFamily="34" charset="0"/>
              </a:rPr>
              <a:t>demonstrated</a:t>
            </a:r>
            <a:r>
              <a:rPr lang="es-ES_tradnl" sz="1400" b="1" i="1" dirty="0">
                <a:latin typeface="Arial" panose="020B0604020202020204" pitchFamily="34" charset="0"/>
                <a:cs typeface="Arial" panose="020B0604020202020204" pitchFamily="34" charset="0"/>
              </a:rPr>
              <a:t> </a:t>
            </a:r>
            <a:r>
              <a:rPr lang="es-ES_tradnl" sz="1400" b="1" i="1" dirty="0" err="1">
                <a:latin typeface="Arial" panose="020B0604020202020204" pitchFamily="34" charset="0"/>
                <a:cs typeface="Arial" panose="020B0604020202020204" pitchFamily="34" charset="0"/>
              </a:rPr>
              <a:t>on</a:t>
            </a:r>
            <a:r>
              <a:rPr lang="es-ES_tradnl" sz="1400" b="1" i="1" dirty="0">
                <a:latin typeface="Arial" panose="020B0604020202020204" pitchFamily="34" charset="0"/>
                <a:cs typeface="Arial" panose="020B0604020202020204" pitchFamily="34" charset="0"/>
              </a:rPr>
              <a:t> </a:t>
            </a:r>
            <a:r>
              <a:rPr lang="es-ES_tradnl" sz="1400" b="1" i="1" dirty="0" err="1">
                <a:latin typeface="Arial" panose="020B0604020202020204" pitchFamily="34" charset="0"/>
                <a:cs typeface="Arial" panose="020B0604020202020204" pitchFamily="34" charset="0"/>
              </a:rPr>
              <a:t>system</a:t>
            </a:r>
            <a:r>
              <a:rPr lang="es-ES_tradnl" sz="1400" b="1" i="1" dirty="0">
                <a:latin typeface="Arial" panose="020B0604020202020204" pitchFamily="34" charset="0"/>
                <a:cs typeface="Arial" panose="020B0604020202020204" pitchFamily="34" charset="0"/>
              </a:rPr>
              <a:t> </a:t>
            </a:r>
            <a:r>
              <a:rPr lang="es-ES_tradnl" sz="1400" b="1" i="1" dirty="0" err="1">
                <a:latin typeface="Arial" panose="020B0604020202020204" pitchFamily="34" charset="0"/>
                <a:cs typeface="Arial" panose="020B0604020202020204" pitchFamily="34" charset="0"/>
              </a:rPr>
              <a:t>models</a:t>
            </a:r>
            <a:endParaRPr lang="es-ES" sz="1400" b="1" i="1"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988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9A3C1E9-1E17-4B2D-975E-2F80F7CB45F8}" type="slidenum">
              <a:rPr lang="es-ES" smtClean="0"/>
              <a:t>12</a:t>
            </a:fld>
            <a:endParaRPr lang="es-ES"/>
          </a:p>
        </p:txBody>
      </p:sp>
      <p:grpSp>
        <p:nvGrpSpPr>
          <p:cNvPr id="5" name="Group 1"/>
          <p:cNvGrpSpPr>
            <a:grpSpLocks/>
          </p:cNvGrpSpPr>
          <p:nvPr/>
        </p:nvGrpSpPr>
        <p:grpSpPr bwMode="auto">
          <a:xfrm>
            <a:off x="64097" y="1104315"/>
            <a:ext cx="3776382" cy="3557827"/>
            <a:chOff x="1475656" y="153871"/>
            <a:chExt cx="7560840" cy="6299465"/>
          </a:xfrm>
        </p:grpSpPr>
        <p:pic>
          <p:nvPicPr>
            <p:cNvPr id="6" name="Picture 2" descr="C:\Users\javier\Documents\ERC-2019_Zurich\FullResolution_Figure_XRFCorr_v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53871"/>
              <a:ext cx="7560840" cy="62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3459818" y="1551152"/>
              <a:ext cx="518691" cy="29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s-ES" sz="800" b="1" dirty="0"/>
                <a:t>5 µm</a:t>
              </a:r>
            </a:p>
          </p:txBody>
        </p:sp>
        <p:sp>
          <p:nvSpPr>
            <p:cNvPr id="8" name="TextBox 5"/>
            <p:cNvSpPr txBox="1">
              <a:spLocks noChangeArrowheads="1"/>
            </p:cNvSpPr>
            <p:nvPr/>
          </p:nvSpPr>
          <p:spPr bwMode="auto">
            <a:xfrm>
              <a:off x="3643061" y="4724405"/>
              <a:ext cx="518691" cy="29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s-ES" sz="800" b="1" dirty="0"/>
                <a:t>5 µm</a:t>
              </a:r>
            </a:p>
          </p:txBody>
        </p:sp>
        <p:sp>
          <p:nvSpPr>
            <p:cNvPr id="9" name="TextBox 6"/>
            <p:cNvSpPr txBox="1">
              <a:spLocks noChangeArrowheads="1"/>
            </p:cNvSpPr>
            <p:nvPr/>
          </p:nvSpPr>
          <p:spPr bwMode="auto">
            <a:xfrm>
              <a:off x="3827853" y="6102550"/>
              <a:ext cx="518691" cy="29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s-ES" sz="800" b="1" dirty="0">
                  <a:solidFill>
                    <a:schemeClr val="bg1"/>
                  </a:solidFill>
                </a:rPr>
                <a:t>1 µm</a:t>
              </a:r>
            </a:p>
          </p:txBody>
        </p:sp>
        <p:sp>
          <p:nvSpPr>
            <p:cNvPr id="10" name="TextBox 7"/>
            <p:cNvSpPr txBox="1">
              <a:spLocks noChangeArrowheads="1"/>
            </p:cNvSpPr>
            <p:nvPr/>
          </p:nvSpPr>
          <p:spPr bwMode="auto">
            <a:xfrm>
              <a:off x="8323134" y="6085362"/>
              <a:ext cx="518691" cy="29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s-ES" sz="800" b="1" dirty="0">
                  <a:solidFill>
                    <a:schemeClr val="bg1"/>
                  </a:solidFill>
                </a:rPr>
                <a:t>2 µm</a:t>
              </a:r>
            </a:p>
          </p:txBody>
        </p:sp>
      </p:grpSp>
      <p:sp>
        <p:nvSpPr>
          <p:cNvPr id="11" name="TextBox 1"/>
          <p:cNvSpPr txBox="1">
            <a:spLocks noChangeArrowheads="1"/>
          </p:cNvSpPr>
          <p:nvPr/>
        </p:nvSpPr>
        <p:spPr bwMode="auto">
          <a:xfrm>
            <a:off x="202771" y="4695597"/>
            <a:ext cx="33554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s-ES" sz="1100" b="0" dirty="0">
                <a:latin typeface="Arial" panose="020B0604020202020204" pitchFamily="34" charset="0"/>
                <a:cs typeface="Arial" panose="020B0604020202020204" pitchFamily="34" charset="0"/>
              </a:rPr>
              <a:t>J.J Conesa </a:t>
            </a:r>
            <a:r>
              <a:rPr lang="en-US" altLang="es-ES" sz="1100" b="0" i="1" dirty="0">
                <a:latin typeface="Arial" panose="020B0604020202020204" pitchFamily="34" charset="0"/>
                <a:cs typeface="Arial" panose="020B0604020202020204" pitchFamily="34" charset="0"/>
              </a:rPr>
              <a:t>et al. </a:t>
            </a:r>
            <a:r>
              <a:rPr lang="en-US" altLang="es-ES" sz="1100" b="0" dirty="0" err="1">
                <a:latin typeface="Arial" panose="020B0604020202020204" pitchFamily="34" charset="0"/>
                <a:cs typeface="Arial" panose="020B0604020202020204" pitchFamily="34" charset="0"/>
              </a:rPr>
              <a:t>Angew</a:t>
            </a:r>
            <a:r>
              <a:rPr lang="en-US" altLang="es-ES" sz="1100" b="0" dirty="0">
                <a:latin typeface="Arial" panose="020B0604020202020204" pitchFamily="34" charset="0"/>
                <a:cs typeface="Arial" panose="020B0604020202020204" pitchFamily="34" charset="0"/>
              </a:rPr>
              <a:t>. Chem. 1270-1278 (2020)</a:t>
            </a:r>
          </a:p>
        </p:txBody>
      </p:sp>
      <p:sp>
        <p:nvSpPr>
          <p:cNvPr id="12" name="TextBox 11"/>
          <p:cNvSpPr txBox="1"/>
          <p:nvPr/>
        </p:nvSpPr>
        <p:spPr>
          <a:xfrm>
            <a:off x="900954" y="180173"/>
            <a:ext cx="1998679" cy="932647"/>
          </a:xfrm>
          <a:prstGeom prst="rect">
            <a:avLst/>
          </a:prstGeom>
        </p:spPr>
        <p:txBody>
          <a:bodyPr vert="horz" wrap="none" lIns="91440" tIns="45720" rIns="91440" bIns="45720" rtlCol="0" anchor="t">
            <a:noAutofit/>
          </a:bodyPr>
          <a:lstStyle/>
          <a:p>
            <a:pPr algn="ctr"/>
            <a:r>
              <a:rPr lang="en-US" sz="1400" dirty="0">
                <a:latin typeface="Arial" panose="020B0604020202020204" pitchFamily="34" charset="0"/>
                <a:cs typeface="Arial" panose="020B0604020202020204" pitchFamily="34" charset="0"/>
              </a:rPr>
              <a:t>Example of </a:t>
            </a:r>
          </a:p>
          <a:p>
            <a:pPr algn="ctr"/>
            <a:r>
              <a:rPr lang="en-US" sz="1400" dirty="0" err="1">
                <a:latin typeface="Arial" panose="020B0604020202020204" pitchFamily="34" charset="0"/>
                <a:cs typeface="Arial" panose="020B0604020202020204" pitchFamily="34" charset="0"/>
              </a:rPr>
              <a:t>cryo</a:t>
            </a:r>
            <a:r>
              <a:rPr lang="en-US" sz="1400" dirty="0">
                <a:latin typeface="Arial" panose="020B0604020202020204" pitchFamily="34" charset="0"/>
                <a:cs typeface="Arial" panose="020B0604020202020204" pitchFamily="34" charset="0"/>
              </a:rPr>
              <a:t>-SXT correlated to </a:t>
            </a:r>
          </a:p>
          <a:p>
            <a:pPr algn="ctr"/>
            <a:r>
              <a:rPr lang="en-US" sz="1400" dirty="0">
                <a:latin typeface="Arial" panose="020B0604020202020204" pitchFamily="34" charset="0"/>
                <a:cs typeface="Arial" panose="020B0604020202020204" pitchFamily="34" charset="0"/>
              </a:rPr>
              <a:t>3D </a:t>
            </a:r>
            <a:r>
              <a:rPr lang="en-US" sz="1400" dirty="0" err="1">
                <a:latin typeface="Arial" panose="020B0604020202020204" pitchFamily="34" charset="0"/>
                <a:cs typeface="Arial" panose="020B0604020202020204" pitchFamily="34" charset="0"/>
              </a:rPr>
              <a:t>cryo</a:t>
            </a:r>
            <a:r>
              <a:rPr lang="en-US" sz="1400" dirty="0">
                <a:latin typeface="Arial" panose="020B0604020202020204" pitchFamily="34" charset="0"/>
                <a:cs typeface="Arial" panose="020B0604020202020204" pitchFamily="34" charset="0"/>
              </a:rPr>
              <a:t> XRF</a:t>
            </a:r>
          </a:p>
        </p:txBody>
      </p:sp>
      <p:pic>
        <p:nvPicPr>
          <p:cNvPr id="1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l="1282" t="16034" r="90025" b="64136"/>
          <a:stretch>
            <a:fillRect/>
          </a:stretch>
        </p:blipFill>
        <p:spPr bwMode="auto">
          <a:xfrm>
            <a:off x="3256878" y="112302"/>
            <a:ext cx="301299" cy="385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CC00"/>
                </a:solidFill>
                <a:miter lim="800000"/>
                <a:headEnd/>
                <a:tailEnd/>
              </a14:hiddenLine>
            </a:ext>
          </a:extLst>
        </p:spPr>
      </p:pic>
      <p:pic>
        <p:nvPicPr>
          <p:cNvPr id="14" name="Picture 1"/>
          <p:cNvPicPr>
            <a:picLocks noChangeAspect="1"/>
          </p:cNvPicPr>
          <p:nvPr/>
        </p:nvPicPr>
        <p:blipFill>
          <a:blip r:embed="rId4" cstate="print">
            <a:extLst>
              <a:ext uri="{28A0092B-C50C-407E-A947-70E740481C1C}">
                <a14:useLocalDpi xmlns:a14="http://schemas.microsoft.com/office/drawing/2010/main" val="0"/>
              </a:ext>
            </a:extLst>
          </a:blip>
          <a:srcRect l="4263" r="4811"/>
          <a:stretch>
            <a:fillRect/>
          </a:stretch>
        </p:blipFill>
        <p:spPr bwMode="auto">
          <a:xfrm>
            <a:off x="3134718" y="524503"/>
            <a:ext cx="588220" cy="3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B5AE951-619C-4C01-A232-19A156E3A9F5}"/>
              </a:ext>
            </a:extLst>
          </p:cNvPr>
          <p:cNvSpPr txBox="1"/>
          <p:nvPr/>
        </p:nvSpPr>
        <p:spPr>
          <a:xfrm>
            <a:off x="4963356" y="246809"/>
            <a:ext cx="2766841" cy="914400"/>
          </a:xfrm>
          <a:prstGeom prst="rect">
            <a:avLst/>
          </a:prstGeom>
        </p:spPr>
        <p:txBody>
          <a:bodyPr vert="horz" wrap="none" lIns="91440" tIns="45720" rIns="91440" bIns="45720" rtlCol="0" anchor="t">
            <a:noAutofit/>
          </a:bodyPr>
          <a:lstStyle/>
          <a:p>
            <a:pPr algn="ctr"/>
            <a:r>
              <a:rPr lang="en-US" sz="1400" dirty="0">
                <a:latin typeface="Arial" panose="020B0604020202020204" pitchFamily="34" charset="0"/>
                <a:cs typeface="Arial" panose="020B0604020202020204" pitchFamily="34" charset="0"/>
              </a:rPr>
              <a:t>Example of cryo-SXT </a:t>
            </a:r>
          </a:p>
          <a:p>
            <a:pPr algn="ctr"/>
            <a:r>
              <a:rPr lang="en-US" sz="1400" dirty="0">
                <a:latin typeface="Arial" panose="020B0604020202020204" pitchFamily="34" charset="0"/>
                <a:cs typeface="Arial" panose="020B0604020202020204" pitchFamily="34" charset="0"/>
              </a:rPr>
              <a:t>correlated to SR-µFTIR</a:t>
            </a:r>
          </a:p>
        </p:txBody>
      </p:sp>
      <p:pic>
        <p:nvPicPr>
          <p:cNvPr id="16" name="Imagen 3">
            <a:extLst>
              <a:ext uri="{FF2B5EF4-FFF2-40B4-BE49-F238E27FC236}">
                <a16:creationId xmlns:a16="http://schemas.microsoft.com/office/drawing/2014/main" id="{2F57E458-8EBE-4B31-91F7-FC4CB92C53B1}"/>
              </a:ext>
            </a:extLst>
          </p:cNvPr>
          <p:cNvPicPr>
            <a:picLocks noChangeAspect="1"/>
          </p:cNvPicPr>
          <p:nvPr/>
        </p:nvPicPr>
        <p:blipFill>
          <a:blip r:embed="rId5"/>
          <a:stretch>
            <a:fillRect/>
          </a:stretch>
        </p:blipFill>
        <p:spPr>
          <a:xfrm>
            <a:off x="4161727" y="1379451"/>
            <a:ext cx="4761734" cy="2583358"/>
          </a:xfrm>
          <a:prstGeom prst="rect">
            <a:avLst/>
          </a:prstGeom>
        </p:spPr>
      </p:pic>
      <p:sp>
        <p:nvSpPr>
          <p:cNvPr id="17" name="TextBox 16">
            <a:extLst>
              <a:ext uri="{FF2B5EF4-FFF2-40B4-BE49-F238E27FC236}">
                <a16:creationId xmlns:a16="http://schemas.microsoft.com/office/drawing/2014/main" id="{DF03A73C-962D-44D3-8E18-5A467C884587}"/>
              </a:ext>
            </a:extLst>
          </p:cNvPr>
          <p:cNvSpPr txBox="1"/>
          <p:nvPr/>
        </p:nvSpPr>
        <p:spPr>
          <a:xfrm rot="16200000">
            <a:off x="3708673" y="1379536"/>
            <a:ext cx="993775" cy="457200"/>
          </a:xfrm>
          <a:prstGeom prst="rect">
            <a:avLst/>
          </a:prstGeom>
        </p:spPr>
        <p:txBody>
          <a:bodyPr vert="horz" wrap="none" lIns="91440" tIns="45720" rIns="91440" bIns="45720" rtlCol="0" anchor="t">
            <a:noAutofit/>
          </a:bodyPr>
          <a:lstStyle/>
          <a:p>
            <a:r>
              <a:rPr lang="en-US" sz="1100" dirty="0">
                <a:latin typeface="Arial" panose="020B0604020202020204" pitchFamily="34" charset="0"/>
                <a:cs typeface="Arial" panose="020B0604020202020204" pitchFamily="34" charset="0"/>
              </a:rPr>
              <a:t>control</a:t>
            </a:r>
          </a:p>
        </p:txBody>
      </p:sp>
      <p:sp>
        <p:nvSpPr>
          <p:cNvPr id="18" name="TextBox 17">
            <a:extLst>
              <a:ext uri="{FF2B5EF4-FFF2-40B4-BE49-F238E27FC236}">
                <a16:creationId xmlns:a16="http://schemas.microsoft.com/office/drawing/2014/main" id="{E466B9AD-AABE-452C-B1A9-9D8F487BB02B}"/>
              </a:ext>
            </a:extLst>
          </p:cNvPr>
          <p:cNvSpPr txBox="1"/>
          <p:nvPr/>
        </p:nvSpPr>
        <p:spPr>
          <a:xfrm rot="16200000">
            <a:off x="3365312" y="2887640"/>
            <a:ext cx="1631951" cy="450850"/>
          </a:xfrm>
          <a:prstGeom prst="rect">
            <a:avLst/>
          </a:prstGeom>
        </p:spPr>
        <p:txBody>
          <a:bodyPr vert="horz" wrap="none" lIns="91440" tIns="45720" rIns="91440" bIns="45720" rtlCol="0" anchor="t">
            <a:noAutofit/>
          </a:bodyPr>
          <a:lstStyle/>
          <a:p>
            <a:r>
              <a:rPr lang="en-US" sz="1100" dirty="0">
                <a:latin typeface="Arial" panose="020B0604020202020204" pitchFamily="34" charset="0"/>
                <a:cs typeface="Arial" panose="020B0604020202020204" pitchFamily="34" charset="0"/>
              </a:rPr>
              <a:t>HCV replicating cells</a:t>
            </a:r>
          </a:p>
        </p:txBody>
      </p:sp>
      <p:sp>
        <p:nvSpPr>
          <p:cNvPr id="19" name="TextBox 18">
            <a:extLst>
              <a:ext uri="{FF2B5EF4-FFF2-40B4-BE49-F238E27FC236}">
                <a16:creationId xmlns:a16="http://schemas.microsoft.com/office/drawing/2014/main" id="{5EA24EB3-B017-4778-81BE-F75DEFBBE362}"/>
              </a:ext>
            </a:extLst>
          </p:cNvPr>
          <p:cNvSpPr txBox="1"/>
          <p:nvPr/>
        </p:nvSpPr>
        <p:spPr>
          <a:xfrm>
            <a:off x="5528974" y="1118477"/>
            <a:ext cx="914400" cy="406400"/>
          </a:xfrm>
          <a:prstGeom prst="rect">
            <a:avLst/>
          </a:prstGeom>
        </p:spPr>
        <p:txBody>
          <a:bodyPr vert="horz" wrap="none" lIns="91440" tIns="45720" rIns="91440" bIns="45720" rtlCol="0" anchor="t">
            <a:noAutofit/>
          </a:bodyPr>
          <a:lstStyle/>
          <a:p>
            <a:r>
              <a:rPr lang="en-US" sz="1100" dirty="0">
                <a:latin typeface="Arial" panose="020B0604020202020204" pitchFamily="34" charset="0"/>
                <a:cs typeface="Arial" panose="020B0604020202020204" pitchFamily="34" charset="0"/>
              </a:rPr>
              <a:t>lipids</a:t>
            </a:r>
          </a:p>
        </p:txBody>
      </p:sp>
      <p:sp>
        <p:nvSpPr>
          <p:cNvPr id="20" name="TextBox 19">
            <a:extLst>
              <a:ext uri="{FF2B5EF4-FFF2-40B4-BE49-F238E27FC236}">
                <a16:creationId xmlns:a16="http://schemas.microsoft.com/office/drawing/2014/main" id="{C9B74199-D358-4B84-AA03-9525CB7AA1A5}"/>
              </a:ext>
            </a:extLst>
          </p:cNvPr>
          <p:cNvSpPr txBox="1"/>
          <p:nvPr/>
        </p:nvSpPr>
        <p:spPr>
          <a:xfrm>
            <a:off x="6598244" y="1111443"/>
            <a:ext cx="914400" cy="406400"/>
          </a:xfrm>
          <a:prstGeom prst="rect">
            <a:avLst/>
          </a:prstGeom>
        </p:spPr>
        <p:txBody>
          <a:bodyPr vert="horz" wrap="none" lIns="91440" tIns="45720" rIns="91440" bIns="45720" rtlCol="0" anchor="t">
            <a:noAutofit/>
          </a:bodyPr>
          <a:lstStyle/>
          <a:p>
            <a:r>
              <a:rPr lang="en-US" sz="1100" dirty="0">
                <a:latin typeface="Arial" panose="020B0604020202020204" pitchFamily="34" charset="0"/>
                <a:cs typeface="Arial" panose="020B0604020202020204" pitchFamily="34" charset="0"/>
              </a:rPr>
              <a:t>amide I</a:t>
            </a:r>
          </a:p>
        </p:txBody>
      </p:sp>
      <p:sp>
        <p:nvSpPr>
          <p:cNvPr id="21" name="TextBox 20">
            <a:extLst>
              <a:ext uri="{FF2B5EF4-FFF2-40B4-BE49-F238E27FC236}">
                <a16:creationId xmlns:a16="http://schemas.microsoft.com/office/drawing/2014/main" id="{D2D0088B-6116-46F7-B7D9-9169FF551AF7}"/>
              </a:ext>
            </a:extLst>
          </p:cNvPr>
          <p:cNvSpPr txBox="1"/>
          <p:nvPr/>
        </p:nvSpPr>
        <p:spPr>
          <a:xfrm>
            <a:off x="7730197" y="1123402"/>
            <a:ext cx="914400" cy="406400"/>
          </a:xfrm>
          <a:prstGeom prst="rect">
            <a:avLst/>
          </a:prstGeom>
        </p:spPr>
        <p:txBody>
          <a:bodyPr vert="horz" wrap="none" lIns="91440" tIns="45720" rIns="91440" bIns="45720" rtlCol="0" anchor="t">
            <a:noAutofit/>
          </a:bodyPr>
          <a:lstStyle/>
          <a:p>
            <a:r>
              <a:rPr lang="en-US" sz="1100" dirty="0">
                <a:latin typeface="Arial" panose="020B0604020202020204" pitchFamily="34" charset="0"/>
                <a:cs typeface="Arial" panose="020B0604020202020204" pitchFamily="34" charset="0"/>
              </a:rPr>
              <a:t>oxidation</a:t>
            </a:r>
          </a:p>
        </p:txBody>
      </p:sp>
      <p:sp>
        <p:nvSpPr>
          <p:cNvPr id="22" name="TextBox 21">
            <a:extLst>
              <a:ext uri="{FF2B5EF4-FFF2-40B4-BE49-F238E27FC236}">
                <a16:creationId xmlns:a16="http://schemas.microsoft.com/office/drawing/2014/main" id="{3F267C87-B9FD-4B29-ABFB-8FB200EBFFF7}"/>
              </a:ext>
            </a:extLst>
          </p:cNvPr>
          <p:cNvSpPr txBox="1"/>
          <p:nvPr/>
        </p:nvSpPr>
        <p:spPr>
          <a:xfrm>
            <a:off x="4272224" y="1144598"/>
            <a:ext cx="914400" cy="406400"/>
          </a:xfrm>
          <a:prstGeom prst="rect">
            <a:avLst/>
          </a:prstGeom>
        </p:spPr>
        <p:txBody>
          <a:bodyPr vert="horz" wrap="none" lIns="91440" tIns="45720" rIns="91440" bIns="45720" rtlCol="0" anchor="t">
            <a:noAutofit/>
          </a:bodyPr>
          <a:lstStyle/>
          <a:p>
            <a:r>
              <a:rPr lang="en-US" sz="1100" dirty="0" err="1">
                <a:latin typeface="Arial" panose="020B0604020202020204" pitchFamily="34" charset="0"/>
                <a:cs typeface="Arial" panose="020B0604020202020204" pitchFamily="34" charset="0"/>
              </a:rPr>
              <a:t>cryo</a:t>
            </a:r>
            <a:r>
              <a:rPr lang="en-US" sz="1100" dirty="0">
                <a:latin typeface="Arial" panose="020B0604020202020204" pitchFamily="34" charset="0"/>
                <a:cs typeface="Arial" panose="020B0604020202020204" pitchFamily="34" charset="0"/>
              </a:rPr>
              <a:t>-SXT</a:t>
            </a:r>
          </a:p>
        </p:txBody>
      </p:sp>
      <p:sp>
        <p:nvSpPr>
          <p:cNvPr id="23" name="TextBox 22">
            <a:extLst>
              <a:ext uri="{FF2B5EF4-FFF2-40B4-BE49-F238E27FC236}">
                <a16:creationId xmlns:a16="http://schemas.microsoft.com/office/drawing/2014/main" id="{C8270D7F-C9BF-43AC-B3F6-1279E1573E4A}"/>
              </a:ext>
            </a:extLst>
          </p:cNvPr>
          <p:cNvSpPr txBox="1"/>
          <p:nvPr/>
        </p:nvSpPr>
        <p:spPr>
          <a:xfrm>
            <a:off x="5584483" y="4181051"/>
            <a:ext cx="2247900" cy="387350"/>
          </a:xfrm>
          <a:prstGeom prst="rect">
            <a:avLst/>
          </a:prstGeom>
        </p:spPr>
        <p:txBody>
          <a:bodyPr vert="horz" wrap="none" lIns="91440" tIns="45720" rIns="91440" bIns="45720" rtlCol="0" anchor="t">
            <a:noAutofit/>
          </a:bodyPr>
          <a:lstStyle/>
          <a:p>
            <a:r>
              <a:rPr lang="en-US" sz="1100" dirty="0">
                <a:latin typeface="Arial" panose="020B0604020202020204" pitchFamily="34" charset="0"/>
                <a:cs typeface="Arial" panose="020B0604020202020204" pitchFamily="34" charset="0"/>
              </a:rPr>
              <a:t>Pérez-Berná et al. (in press)</a:t>
            </a:r>
          </a:p>
        </p:txBody>
      </p:sp>
      <p:sp>
        <p:nvSpPr>
          <p:cNvPr id="3" name="TextBox 2">
            <a:extLst>
              <a:ext uri="{FF2B5EF4-FFF2-40B4-BE49-F238E27FC236}">
                <a16:creationId xmlns:a16="http://schemas.microsoft.com/office/drawing/2014/main" id="{3DCA5C51-2600-4D78-9ECE-48207C7565EB}"/>
              </a:ext>
            </a:extLst>
          </p:cNvPr>
          <p:cNvSpPr txBox="1"/>
          <p:nvPr/>
        </p:nvSpPr>
        <p:spPr>
          <a:xfrm>
            <a:off x="5050282" y="4740035"/>
            <a:ext cx="914400" cy="914400"/>
          </a:xfrm>
          <a:prstGeom prst="rect">
            <a:avLst/>
          </a:prstGeom>
        </p:spPr>
        <p:txBody>
          <a:bodyPr vert="horz" wrap="none" lIns="91440" tIns="45720" rIns="91440" bIns="45720" rtlCol="0" anchor="t">
            <a:noAutofit/>
          </a:bodyPr>
          <a:lstStyle/>
          <a:p>
            <a:r>
              <a:rPr lang="es-ES_tradnl" i="1" dirty="0">
                <a:latin typeface="Arial" panose="020B0604020202020204" pitchFamily="34" charset="0"/>
                <a:cs typeface="Arial" panose="020B0604020202020204" pitchFamily="34" charset="0"/>
              </a:rPr>
              <a:t>…in </a:t>
            </a:r>
            <a:r>
              <a:rPr lang="es-ES_tradnl" i="1" dirty="0" err="1">
                <a:latin typeface="Arial" panose="020B0604020202020204" pitchFamily="34" charset="0"/>
                <a:cs typeface="Arial" panose="020B0604020202020204" pitchFamily="34" charset="0"/>
              </a:rPr>
              <a:t>addition</a:t>
            </a:r>
            <a:r>
              <a:rPr lang="es-ES_tradnl" i="1" dirty="0">
                <a:latin typeface="Arial" panose="020B0604020202020204" pitchFamily="34" charset="0"/>
                <a:cs typeface="Arial" panose="020B0604020202020204" pitchFamily="34" charset="0"/>
              </a:rPr>
              <a:t> </a:t>
            </a:r>
            <a:r>
              <a:rPr lang="es-ES_tradnl" i="1" dirty="0" err="1">
                <a:latin typeface="Arial" panose="020B0604020202020204" pitchFamily="34" charset="0"/>
                <a:cs typeface="Arial" panose="020B0604020202020204" pitchFamily="34" charset="0"/>
              </a:rPr>
              <a:t>to</a:t>
            </a:r>
            <a:r>
              <a:rPr lang="es-ES_tradnl" i="1" dirty="0">
                <a:latin typeface="Arial" panose="020B0604020202020204" pitchFamily="34" charset="0"/>
                <a:cs typeface="Arial" panose="020B0604020202020204" pitchFamily="34" charset="0"/>
              </a:rPr>
              <a:t> </a:t>
            </a:r>
            <a:r>
              <a:rPr lang="es-ES_tradnl" i="1" dirty="0" err="1">
                <a:latin typeface="Arial" panose="020B0604020202020204" pitchFamily="34" charset="0"/>
                <a:cs typeface="Arial" panose="020B0604020202020204" pitchFamily="34" charset="0"/>
              </a:rPr>
              <a:t>cryo</a:t>
            </a:r>
            <a:r>
              <a:rPr lang="es-ES_tradnl" i="1" dirty="0">
                <a:latin typeface="Arial" panose="020B0604020202020204" pitchFamily="34" charset="0"/>
                <a:cs typeface="Arial" panose="020B0604020202020204" pitchFamily="34" charset="0"/>
              </a:rPr>
              <a:t> 3D-SIM</a:t>
            </a:r>
            <a:endParaRPr lang="es-E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233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b="1" dirty="0">
                <a:latin typeface="+mn-lt"/>
              </a:rPr>
              <a:t>MISTRAL User support</a:t>
            </a:r>
          </a:p>
        </p:txBody>
      </p:sp>
      <p:sp>
        <p:nvSpPr>
          <p:cNvPr id="4" name="3 Marcador de fecha"/>
          <p:cNvSpPr>
            <a:spLocks noGrp="1"/>
          </p:cNvSpPr>
          <p:nvPr>
            <p:ph type="dt" sz="half" idx="10"/>
          </p:nvPr>
        </p:nvSpPr>
        <p:spPr/>
        <p:txBody>
          <a:bodyPr/>
          <a:lstStyle/>
          <a:p>
            <a:fld id="{5D29411D-C9E9-42BF-8356-42343823EE97}" type="datetime1">
              <a:rPr lang="es-ES" smtClean="0"/>
              <a:t>06/10/2021</a:t>
            </a:fld>
            <a:endParaRPr lang="es-ES" dirty="0"/>
          </a:p>
        </p:txBody>
      </p:sp>
      <p:sp>
        <p:nvSpPr>
          <p:cNvPr id="5" name="4 Marcador de pie de página"/>
          <p:cNvSpPr>
            <a:spLocks noGrp="1"/>
          </p:cNvSpPr>
          <p:nvPr>
            <p:ph type="ftr" sz="quarter" idx="11"/>
          </p:nvPr>
        </p:nvSpPr>
        <p:spPr/>
        <p:txBody>
          <a:bodyPr/>
          <a:lstStyle/>
          <a:p>
            <a:r>
              <a:rPr lang="en-US" dirty="0"/>
              <a:t>MISTRAL </a:t>
            </a:r>
            <a:r>
              <a:rPr lang="en-US" dirty="0" err="1"/>
              <a:t>inhouse</a:t>
            </a:r>
            <a:r>
              <a:rPr lang="en-US" dirty="0"/>
              <a:t> research and user support</a:t>
            </a:r>
            <a:endParaRPr lang="es-ES" dirty="0"/>
          </a:p>
        </p:txBody>
      </p:sp>
      <p:sp>
        <p:nvSpPr>
          <p:cNvPr id="6" name="5 Marcador de número de diapositiva"/>
          <p:cNvSpPr>
            <a:spLocks noGrp="1"/>
          </p:cNvSpPr>
          <p:nvPr>
            <p:ph type="sldNum" sz="quarter" idx="12"/>
          </p:nvPr>
        </p:nvSpPr>
        <p:spPr/>
        <p:txBody>
          <a:bodyPr/>
          <a:lstStyle/>
          <a:p>
            <a:fld id="{59A3C1E9-1E17-4B2D-975E-2F80F7CB45F8}" type="slidenum">
              <a:rPr lang="es-ES" smtClean="0"/>
              <a:t>13</a:t>
            </a:fld>
            <a:endParaRPr lang="es-ES" dirty="0"/>
          </a:p>
        </p:txBody>
      </p:sp>
      <p:graphicFrame>
        <p:nvGraphicFramePr>
          <p:cNvPr id="8" name="3 Marcador de contenido"/>
          <p:cNvGraphicFramePr>
            <a:graphicFrameLocks/>
          </p:cNvGraphicFramePr>
          <p:nvPr>
            <p:extLst/>
          </p:nvPr>
        </p:nvGraphicFramePr>
        <p:xfrm>
          <a:off x="2727663" y="651666"/>
          <a:ext cx="3881230" cy="3811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18"/>
          <p:cNvSpPr/>
          <p:nvPr/>
        </p:nvSpPr>
        <p:spPr>
          <a:xfrm>
            <a:off x="2750698" y="3221895"/>
            <a:ext cx="3833731" cy="715581"/>
          </a:xfrm>
          <a:prstGeom prst="rect">
            <a:avLst/>
          </a:prstGeom>
        </p:spPr>
        <p:txBody>
          <a:bodyPr wrap="square">
            <a:spAutoFit/>
          </a:bodyPr>
          <a:lstStyle/>
          <a:p>
            <a:pPr algn="ctr"/>
            <a:r>
              <a:rPr lang="es-ES" sz="1350" dirty="0" err="1"/>
              <a:t>Asistance</a:t>
            </a:r>
            <a:r>
              <a:rPr lang="es-ES" sz="1350" dirty="0"/>
              <a:t> </a:t>
            </a:r>
            <a:r>
              <a:rPr lang="es-ES" sz="1350" dirty="0" err="1"/>
              <a:t>to</a:t>
            </a:r>
            <a:r>
              <a:rPr lang="es-ES" sz="1350" dirty="0"/>
              <a:t> </a:t>
            </a:r>
            <a:r>
              <a:rPr lang="es-ES" sz="1350" dirty="0" err="1"/>
              <a:t>the</a:t>
            </a:r>
            <a:r>
              <a:rPr lang="es-ES" sz="1350" dirty="0"/>
              <a:t> </a:t>
            </a:r>
            <a:r>
              <a:rPr lang="es-ES" sz="1350" dirty="0" err="1"/>
              <a:t>user</a:t>
            </a:r>
            <a:r>
              <a:rPr lang="es-ES" sz="1350" dirty="0"/>
              <a:t> </a:t>
            </a:r>
            <a:r>
              <a:rPr lang="es-ES" sz="1350" dirty="0" err="1"/>
              <a:t>during</a:t>
            </a:r>
            <a:r>
              <a:rPr lang="es-ES" sz="1350" dirty="0"/>
              <a:t> </a:t>
            </a:r>
            <a:r>
              <a:rPr lang="es-ES" sz="1350" dirty="0" err="1"/>
              <a:t>the</a:t>
            </a:r>
            <a:r>
              <a:rPr lang="es-ES" sz="1350" dirty="0"/>
              <a:t> </a:t>
            </a:r>
            <a:r>
              <a:rPr lang="es-ES" sz="1350" dirty="0" err="1"/>
              <a:t>beamtime</a:t>
            </a:r>
            <a:r>
              <a:rPr lang="es-ES" sz="1350" dirty="0"/>
              <a:t>  </a:t>
            </a:r>
            <a:r>
              <a:rPr lang="es-ES" sz="1350" dirty="0" err="1"/>
              <a:t>from</a:t>
            </a:r>
            <a:r>
              <a:rPr lang="es-ES" sz="1350" dirty="0"/>
              <a:t> 8:00 </a:t>
            </a:r>
            <a:r>
              <a:rPr lang="es-ES" sz="1350" dirty="0" err="1"/>
              <a:t>to</a:t>
            </a:r>
            <a:r>
              <a:rPr lang="es-ES" sz="1350" dirty="0"/>
              <a:t> 20:00</a:t>
            </a:r>
          </a:p>
          <a:p>
            <a:pPr marL="214313" indent="-214313" algn="ctr">
              <a:buFont typeface="Arial"/>
              <a:buChar char="•"/>
            </a:pPr>
            <a:endParaRPr lang="es-ES" sz="1350" dirty="0"/>
          </a:p>
        </p:txBody>
      </p:sp>
    </p:spTree>
    <p:extLst>
      <p:ext uri="{BB962C8B-B14F-4D97-AF65-F5344CB8AC3E}">
        <p14:creationId xmlns:p14="http://schemas.microsoft.com/office/powerpoint/2010/main" val="2943674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221"/>
            <a:ext cx="7317079" cy="497379"/>
          </a:xfrm>
        </p:spPr>
        <p:txBody>
          <a:bodyPr/>
          <a:lstStyle/>
          <a:p>
            <a:r>
              <a:rPr lang="en-US" b="1" dirty="0">
                <a:solidFill>
                  <a:srgbClr val="122D4F"/>
                </a:solidFill>
                <a:latin typeface="Arial" panose="020B0604020202020204" pitchFamily="34" charset="0"/>
                <a:cs typeface="Arial" panose="020B0604020202020204" pitchFamily="34" charset="0"/>
              </a:rPr>
              <a:t>MIRAS BL (FTIR) Current work on Alzheimer disease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421" y="784470"/>
            <a:ext cx="6271157" cy="3574560"/>
          </a:xfrm>
          <a:prstGeom prst="rect">
            <a:avLst/>
          </a:prstGeom>
        </p:spPr>
      </p:pic>
      <p:sp>
        <p:nvSpPr>
          <p:cNvPr id="5" name="Rectangle 4"/>
          <p:cNvSpPr/>
          <p:nvPr/>
        </p:nvSpPr>
        <p:spPr>
          <a:xfrm>
            <a:off x="967431" y="4574113"/>
            <a:ext cx="6989514" cy="569387"/>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Synchrotron X-ray Fluorescence and FTIR signatures for Amyloid Fibrillary and non-fibrillary Plaques.   </a:t>
            </a:r>
          </a:p>
          <a:p>
            <a:r>
              <a:rPr lang="en-US" sz="900" i="1" dirty="0" err="1">
                <a:latin typeface="Arial" panose="020B0604020202020204" pitchFamily="34" charset="0"/>
                <a:cs typeface="Arial" panose="020B0604020202020204" pitchFamily="34" charset="0"/>
              </a:rPr>
              <a:t>Álvarez-Marimon</a:t>
            </a:r>
            <a:r>
              <a:rPr lang="en-US" sz="900" i="1" dirty="0">
                <a:latin typeface="Arial" panose="020B0604020202020204" pitchFamily="34" charset="0"/>
                <a:cs typeface="Arial" panose="020B0604020202020204" pitchFamily="34" charset="0"/>
              </a:rPr>
              <a:t> et al., ACS Chem. </a:t>
            </a:r>
            <a:r>
              <a:rPr lang="en-US" sz="900" i="1" dirty="0" err="1">
                <a:latin typeface="Arial" panose="020B0604020202020204" pitchFamily="34" charset="0"/>
                <a:cs typeface="Arial" panose="020B0604020202020204" pitchFamily="34" charset="0"/>
              </a:rPr>
              <a:t>Neurosci</a:t>
            </a:r>
            <a:r>
              <a:rPr lang="en-US" sz="900" i="1" dirty="0">
                <a:latin typeface="Arial" panose="020B0604020202020204" pitchFamily="34" charset="0"/>
                <a:cs typeface="Arial" panose="020B0604020202020204" pitchFamily="34" charset="0"/>
              </a:rPr>
              <a:t>. 2021</a:t>
            </a:r>
          </a:p>
          <a:p>
            <a:endParaRPr lang="en-US" sz="1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126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6656" y="1967390"/>
            <a:ext cx="8708815" cy="2242999"/>
          </a:xfrm>
          <a:prstGeom prst="rect">
            <a:avLst/>
          </a:prstGeom>
        </p:spPr>
      </p:pic>
      <p:sp>
        <p:nvSpPr>
          <p:cNvPr id="3" name="Subtitle 2"/>
          <p:cNvSpPr>
            <a:spLocks noGrp="1"/>
          </p:cNvSpPr>
          <p:nvPr>
            <p:ph type="subTitle"/>
          </p:nvPr>
        </p:nvSpPr>
        <p:spPr>
          <a:xfrm>
            <a:off x="2974769" y="4355251"/>
            <a:ext cx="3192588" cy="307219"/>
          </a:xfrm>
        </p:spPr>
        <p:txBody>
          <a:bodyPr/>
          <a:lstStyle/>
          <a:p>
            <a:r>
              <a:rPr lang="en-US" sz="900" b="1" i="1" dirty="0">
                <a:latin typeface="Arial" panose="020B0604020202020204" pitchFamily="34" charset="0"/>
                <a:cs typeface="Arial" panose="020B0604020202020204" pitchFamily="34" charset="0"/>
              </a:rPr>
              <a:t>Ducic et al, Analytical Chemistry 2019</a:t>
            </a:r>
          </a:p>
          <a:p>
            <a:endParaRPr lang="en-US" sz="900" dirty="0">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1192941" y="742950"/>
            <a:ext cx="6756244" cy="838200"/>
          </a:xfrm>
          <a:prstGeom prst="rect">
            <a:avLst/>
          </a:prstGeom>
          <a:noFill/>
          <a:ln w="0">
            <a:noFill/>
          </a:ln>
        </p:spPr>
        <p:style>
          <a:lnRef idx="0">
            <a:scrgbClr r="0" g="0" b="0"/>
          </a:lnRef>
          <a:fillRef idx="0">
            <a:scrgbClr r="0" g="0" b="0"/>
          </a:fillRef>
          <a:effectRef idx="0">
            <a:scrgbClr r="0" g="0" b="0"/>
          </a:effectRef>
          <a:fontRef idx="minor"/>
        </p:style>
        <p:txBody>
          <a:bodyPr vert="horz" lIns="16327" tIns="16327" rIns="81635" bIns="40817" rtlCol="0" anchor="ctr" anchorCtr="1">
            <a:noAutofit/>
          </a:bodyPr>
          <a:lstStyle/>
          <a:p>
            <a:pPr algn="just"/>
            <a:br>
              <a:rPr lang="en-US" sz="1400" b="1" spc="-1" dirty="0">
                <a:solidFill>
                  <a:srgbClr val="122D4F"/>
                </a:solidFill>
                <a:latin typeface="Arial" panose="020B0604020202020204" pitchFamily="34" charset="0"/>
                <a:cs typeface="Arial" panose="020B0604020202020204" pitchFamily="34" charset="0"/>
              </a:rPr>
            </a:br>
            <a:r>
              <a:rPr lang="en-US" sz="1400" b="1" spc="-1" dirty="0">
                <a:solidFill>
                  <a:srgbClr val="122D4F"/>
                </a:solidFill>
                <a:latin typeface="Arial" panose="020B0604020202020204" pitchFamily="34" charset="0"/>
                <a:cs typeface="Arial" panose="020B0604020202020204" pitchFamily="34" charset="0"/>
              </a:rPr>
              <a:t>M</a:t>
            </a:r>
            <a:r>
              <a:rPr lang="en-US" sz="1400" b="1" dirty="0">
                <a:solidFill>
                  <a:srgbClr val="122D4F"/>
                </a:solidFill>
                <a:latin typeface="Arial" panose="020B0604020202020204" pitchFamily="34" charset="0"/>
                <a:cs typeface="Arial" panose="020B0604020202020204" pitchFamily="34" charset="0"/>
              </a:rPr>
              <a:t>ultimodal synchrotron-radiation </a:t>
            </a:r>
            <a:r>
              <a:rPr lang="en-US" sz="1400" b="1" spc="-1" dirty="0">
                <a:solidFill>
                  <a:srgbClr val="122D4F"/>
                </a:solidFill>
                <a:latin typeface="Arial" panose="020B0604020202020204" pitchFamily="34" charset="0"/>
                <a:cs typeface="Arial" panose="020B0604020202020204" pitchFamily="34" charset="0"/>
              </a:rPr>
              <a:t>approach combining FTIR, hard and soft X-ray microscopy </a:t>
            </a:r>
            <a:r>
              <a:rPr lang="en-US" sz="1400" b="1" dirty="0">
                <a:solidFill>
                  <a:srgbClr val="122D4F"/>
                </a:solidFill>
                <a:latin typeface="Arial" panose="020B0604020202020204" pitchFamily="34" charset="0"/>
                <a:cs typeface="Arial" panose="020B0604020202020204" pitchFamily="34" charset="0"/>
              </a:rPr>
              <a:t> on intact astrocytes from a rat model of Amyotrophic Lateral Sclerosis (ALS) disease</a:t>
            </a:r>
            <a:endParaRPr lang="en-US" sz="1400" b="1" spc="-1" dirty="0">
              <a:solidFill>
                <a:srgbClr val="122D4F"/>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1C4EE231-6A4A-4020-AA3E-8D49547F79B0}"/>
              </a:ext>
            </a:extLst>
          </p:cNvPr>
          <p:cNvSpPr txBox="1">
            <a:spLocks/>
          </p:cNvSpPr>
          <p:nvPr/>
        </p:nvSpPr>
        <p:spPr>
          <a:xfrm>
            <a:off x="847725" y="112221"/>
            <a:ext cx="7040854" cy="497379"/>
          </a:xfrm>
          <a:prstGeom prst="rect">
            <a:avLst/>
          </a:prstGeom>
        </p:spPr>
        <p:txBody>
          <a:bodyPr vert="horz" lIns="0" tIns="0" rIns="0" bIns="0" rtlCol="0" anchor="ctr">
            <a:noAutofit/>
          </a:bodyPr>
          <a:lstStyle>
            <a:lvl1pPr algn="r" defTabSz="914400" rtl="0" eaLnBrk="1" latinLnBrk="0" hangingPunct="1">
              <a:lnSpc>
                <a:spcPct val="90000"/>
              </a:lnSpc>
              <a:spcBef>
                <a:spcPct val="0"/>
              </a:spcBef>
              <a:buNone/>
              <a:defRPr lang="en-US" sz="1800" b="0" kern="1200" dirty="0">
                <a:solidFill>
                  <a:srgbClr val="323E4F"/>
                </a:solidFill>
                <a:latin typeface="Arial Black" charset="0"/>
                <a:ea typeface="+mn-ea"/>
                <a:cs typeface="+mn-cs"/>
              </a:defRPr>
            </a:lvl1pPr>
          </a:lstStyle>
          <a:p>
            <a:r>
              <a:rPr lang="en-US" b="1" dirty="0">
                <a:solidFill>
                  <a:srgbClr val="122D4F"/>
                </a:solidFill>
                <a:latin typeface="Arial" panose="020B0604020202020204" pitchFamily="34" charset="0"/>
                <a:cs typeface="Arial" panose="020B0604020202020204" pitchFamily="34" charset="0"/>
              </a:rPr>
              <a:t>MIRAS BL (FTIR) Current work on Amyotrophic Lateral Sclerosis </a:t>
            </a:r>
          </a:p>
        </p:txBody>
      </p:sp>
    </p:spTree>
    <p:extLst>
      <p:ext uri="{BB962C8B-B14F-4D97-AF65-F5344CB8AC3E}">
        <p14:creationId xmlns:p14="http://schemas.microsoft.com/office/powerpoint/2010/main" val="82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1 Título_4"/>
          <p:cNvSpPr/>
          <p:nvPr/>
        </p:nvSpPr>
        <p:spPr>
          <a:xfrm>
            <a:off x="816510" y="267436"/>
            <a:ext cx="7510088" cy="1201666"/>
          </a:xfrm>
          <a:prstGeom prst="rect">
            <a:avLst/>
          </a:prstGeom>
          <a:noFill/>
          <a:ln w="0">
            <a:noFill/>
          </a:ln>
        </p:spPr>
        <p:style>
          <a:lnRef idx="0">
            <a:scrgbClr r="0" g="0" b="0"/>
          </a:lnRef>
          <a:fillRef idx="0">
            <a:scrgbClr r="0" g="0" b="0"/>
          </a:fillRef>
          <a:effectRef idx="0">
            <a:scrgbClr r="0" g="0" b="0"/>
          </a:effectRef>
          <a:fontRef idx="minor"/>
        </p:style>
        <p:txBody>
          <a:bodyPr lIns="81635" tIns="40817" rIns="81635" bIns="40817">
            <a:noAutofit/>
          </a:bodyPr>
          <a:lstStyle/>
          <a:p>
            <a:pPr algn="ctr">
              <a:lnSpc>
                <a:spcPct val="90000"/>
              </a:lnSpc>
            </a:pPr>
            <a:r>
              <a:rPr lang="es-ES" sz="2177" b="1" spc="-1" dirty="0">
                <a:solidFill>
                  <a:srgbClr val="122D4F"/>
                </a:solidFill>
                <a:latin typeface="Arial" panose="020B0604020202020204" pitchFamily="34" charset="0"/>
                <a:cs typeface="Arial" panose="020B0604020202020204" pitchFamily="34" charset="0"/>
              </a:rPr>
              <a:t>TOWARDS INTEGRATIVE IH PROJECTS</a:t>
            </a:r>
          </a:p>
          <a:p>
            <a:pPr algn="ctr">
              <a:lnSpc>
                <a:spcPct val="90000"/>
              </a:lnSpc>
            </a:pPr>
            <a:endParaRPr lang="en-US" sz="1814" b="1" i="1" dirty="0">
              <a:latin typeface="Arial" panose="020B0604020202020204" pitchFamily="34" charset="0"/>
              <a:cs typeface="Arial" panose="020B0604020202020204" pitchFamily="34" charset="0"/>
            </a:endParaRPr>
          </a:p>
          <a:p>
            <a:pPr algn="ctr">
              <a:lnSpc>
                <a:spcPct val="90000"/>
              </a:lnSpc>
            </a:pPr>
            <a:r>
              <a:rPr lang="en-US" sz="1814" b="1" i="1" dirty="0">
                <a:latin typeface="Arial" panose="020B0604020202020204" pitchFamily="34" charset="0"/>
                <a:cs typeface="Arial" panose="020B0604020202020204" pitchFamily="34" charset="0"/>
              </a:rPr>
              <a:t>Organic and elemental correlative imaging by using synchrotron light for illuminating molecular disorders in neuro diseases </a:t>
            </a:r>
          </a:p>
          <a:p>
            <a:pPr algn="ctr">
              <a:lnSpc>
                <a:spcPct val="90000"/>
              </a:lnSpc>
            </a:pPr>
            <a:endParaRPr lang="ca-ES" sz="2177" spc="-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170531" y="1586013"/>
            <a:ext cx="4326682" cy="2842683"/>
          </a:xfrm>
          <a:prstGeom prst="rect">
            <a:avLst/>
          </a:prstGeom>
        </p:spPr>
      </p:pic>
      <p:sp>
        <p:nvSpPr>
          <p:cNvPr id="5" name="Rectangle 4"/>
          <p:cNvSpPr/>
          <p:nvPr/>
        </p:nvSpPr>
        <p:spPr>
          <a:xfrm>
            <a:off x="2857020" y="4491126"/>
            <a:ext cx="4570400" cy="427553"/>
          </a:xfrm>
          <a:prstGeom prst="rect">
            <a:avLst/>
          </a:prstGeom>
        </p:spPr>
        <p:txBody>
          <a:bodyPr>
            <a:spAutoFit/>
          </a:bodyPr>
          <a:lstStyle/>
          <a:p>
            <a:endParaRPr lang="en-US" sz="1089" b="1" i="1" dirty="0">
              <a:solidFill>
                <a:srgbClr val="000000"/>
              </a:solidFill>
              <a:latin typeface="Arial" panose="020B0604020202020204" pitchFamily="34" charset="0"/>
              <a:cs typeface="Arial" panose="020B0604020202020204" pitchFamily="34" charset="0"/>
            </a:endParaRPr>
          </a:p>
          <a:p>
            <a:r>
              <a:rPr lang="en-US" sz="1089" b="1" i="1" dirty="0">
                <a:solidFill>
                  <a:srgbClr val="000000"/>
                </a:solidFill>
                <a:latin typeface="Arial" panose="020B0604020202020204" pitchFamily="34" charset="0"/>
                <a:cs typeface="Arial" panose="020B0604020202020204" pitchFamily="34" charset="0"/>
              </a:rPr>
              <a:t> Ducic et al., Microscopy and Microanalysis 2021</a:t>
            </a:r>
            <a:endParaRPr lang="en-US" sz="1089" b="1" i="1" dirty="0">
              <a:latin typeface="Arial" panose="020B0604020202020204" pitchFamily="34" charset="0"/>
              <a:cs typeface="Arial" panose="020B0604020202020204" pitchFamily="34" charset="0"/>
            </a:endParaRPr>
          </a:p>
        </p:txBody>
      </p:sp>
      <p:sp>
        <p:nvSpPr>
          <p:cNvPr id="10" name="TextBox 9"/>
          <p:cNvSpPr txBox="1"/>
          <p:nvPr/>
        </p:nvSpPr>
        <p:spPr>
          <a:xfrm>
            <a:off x="6425832" y="1963301"/>
            <a:ext cx="1431586" cy="594906"/>
          </a:xfrm>
          <a:prstGeom prst="rect">
            <a:avLst/>
          </a:prstGeom>
          <a:noFill/>
          <a:ln>
            <a:solidFill>
              <a:srgbClr val="0070C0"/>
            </a:solidFill>
          </a:ln>
        </p:spPr>
        <p:txBody>
          <a:bodyPr wrap="square" rtlCol="0">
            <a:spAutoFit/>
          </a:bodyPr>
          <a:lstStyle/>
          <a:p>
            <a:r>
              <a:rPr lang="en-US" sz="1633" b="1" dirty="0">
                <a:solidFill>
                  <a:srgbClr val="0070C0"/>
                </a:solidFill>
                <a:latin typeface="Arial" panose="020B0604020202020204" pitchFamily="34" charset="0"/>
                <a:cs typeface="Arial" panose="020B0604020202020204" pitchFamily="34" charset="0"/>
              </a:rPr>
              <a:t>Soft X-ray tomography </a:t>
            </a:r>
          </a:p>
        </p:txBody>
      </p:sp>
      <p:sp>
        <p:nvSpPr>
          <p:cNvPr id="13" name="TextBox 12"/>
          <p:cNvSpPr txBox="1"/>
          <p:nvPr/>
        </p:nvSpPr>
        <p:spPr>
          <a:xfrm>
            <a:off x="6289859" y="3328269"/>
            <a:ext cx="923146" cy="343620"/>
          </a:xfrm>
          <a:prstGeom prst="rect">
            <a:avLst/>
          </a:prstGeom>
          <a:noFill/>
          <a:ln>
            <a:solidFill>
              <a:schemeClr val="accent2">
                <a:lumMod val="75000"/>
              </a:schemeClr>
            </a:solidFill>
          </a:ln>
        </p:spPr>
        <p:txBody>
          <a:bodyPr wrap="square" rtlCol="0">
            <a:spAutoFit/>
          </a:bodyPr>
          <a:lstStyle/>
          <a:p>
            <a:r>
              <a:rPr lang="en-US" sz="1633" b="1" dirty="0">
                <a:solidFill>
                  <a:schemeClr val="accent2">
                    <a:lumMod val="75000"/>
                  </a:schemeClr>
                </a:solidFill>
                <a:latin typeface="Arial" panose="020B0604020202020204" pitchFamily="34" charset="0"/>
                <a:cs typeface="Arial" panose="020B0604020202020204" pitchFamily="34" charset="0"/>
              </a:rPr>
              <a:t>FTIR</a:t>
            </a:r>
          </a:p>
        </p:txBody>
      </p:sp>
      <p:sp>
        <p:nvSpPr>
          <p:cNvPr id="16" name="TextBox 15"/>
          <p:cNvSpPr txBox="1"/>
          <p:nvPr/>
        </p:nvSpPr>
        <p:spPr>
          <a:xfrm>
            <a:off x="963038" y="2091660"/>
            <a:ext cx="1495523" cy="594906"/>
          </a:xfrm>
          <a:prstGeom prst="rect">
            <a:avLst/>
          </a:prstGeom>
          <a:noFill/>
          <a:ln>
            <a:solidFill>
              <a:srgbClr val="00B050"/>
            </a:solidFill>
          </a:ln>
        </p:spPr>
        <p:txBody>
          <a:bodyPr wrap="square" rtlCol="0">
            <a:spAutoFit/>
          </a:bodyPr>
          <a:lstStyle/>
          <a:p>
            <a:r>
              <a:rPr lang="en-US" sz="1633" b="1" dirty="0">
                <a:solidFill>
                  <a:srgbClr val="00B050"/>
                </a:solidFill>
                <a:latin typeface="Arial" panose="020B0604020202020204" pitchFamily="34" charset="0"/>
                <a:cs typeface="Arial" panose="020B0604020202020204" pitchFamily="34" charset="0"/>
              </a:rPr>
              <a:t>X-ray </a:t>
            </a:r>
          </a:p>
          <a:p>
            <a:r>
              <a:rPr lang="en-US" sz="1633" b="1" dirty="0">
                <a:solidFill>
                  <a:srgbClr val="00B050"/>
                </a:solidFill>
                <a:latin typeface="Arial" panose="020B0604020202020204" pitchFamily="34" charset="0"/>
                <a:cs typeface="Arial" panose="020B0604020202020204" pitchFamily="34" charset="0"/>
              </a:rPr>
              <a:t>fluorescence </a:t>
            </a:r>
          </a:p>
        </p:txBody>
      </p:sp>
      <p:sp>
        <p:nvSpPr>
          <p:cNvPr id="6" name="Rectangle 5"/>
          <p:cNvSpPr/>
          <p:nvPr/>
        </p:nvSpPr>
        <p:spPr>
          <a:xfrm>
            <a:off x="5685078" y="4175407"/>
            <a:ext cx="3638891" cy="539122"/>
          </a:xfrm>
          <a:prstGeom prst="rect">
            <a:avLst/>
          </a:prstGeom>
        </p:spPr>
        <p:txBody>
          <a:bodyPr wrap="square">
            <a:spAutoFit/>
          </a:bodyPr>
          <a:lstStyle/>
          <a:p>
            <a:r>
              <a:rPr lang="en-US" sz="1089" b="1" dirty="0">
                <a:solidFill>
                  <a:schemeClr val="tx1">
                    <a:lumMod val="50000"/>
                    <a:lumOff val="50000"/>
                  </a:schemeClr>
                </a:solidFill>
                <a:latin typeface="Arial" panose="020B0604020202020204" pitchFamily="34" charset="0"/>
                <a:cs typeface="Arial" panose="020B0604020202020204" pitchFamily="34" charset="0"/>
              </a:rPr>
              <a:t>Invited talk to Microscopy and Microanalysis 2021 </a:t>
            </a:r>
          </a:p>
          <a:p>
            <a:r>
              <a:rPr lang="en-US" sz="907" b="1" dirty="0">
                <a:solidFill>
                  <a:schemeClr val="tx1">
                    <a:lumMod val="50000"/>
                    <a:lumOff val="50000"/>
                  </a:schemeClr>
                </a:solidFill>
                <a:latin typeface="Arial" panose="020B0604020202020204" pitchFamily="34" charset="0"/>
                <a:cs typeface="Arial" panose="020B0604020202020204" pitchFamily="34" charset="0"/>
              </a:rPr>
              <a:t>organized by Microscopy Society of America </a:t>
            </a:r>
          </a:p>
          <a:p>
            <a:r>
              <a:rPr lang="en-US" sz="907" b="1" dirty="0">
                <a:solidFill>
                  <a:schemeClr val="tx1">
                    <a:lumMod val="50000"/>
                    <a:lumOff val="50000"/>
                  </a:schemeClr>
                </a:solidFill>
                <a:latin typeface="Arial" panose="020B0604020202020204" pitchFamily="34" charset="0"/>
                <a:cs typeface="Arial" panose="020B0604020202020204" pitchFamily="34" charset="0"/>
              </a:rPr>
              <a:t> doi:10.1017/S1431927621000982 </a:t>
            </a:r>
          </a:p>
        </p:txBody>
      </p:sp>
      <p:pic>
        <p:nvPicPr>
          <p:cNvPr id="9" name="Picture 8"/>
          <p:cNvPicPr>
            <a:picLocks noChangeAspect="1"/>
          </p:cNvPicPr>
          <p:nvPr/>
        </p:nvPicPr>
        <p:blipFill rotWithShape="1">
          <a:blip r:embed="rId4"/>
          <a:srcRect l="34042" t="57914" r="37750" b="3095"/>
          <a:stretch/>
        </p:blipFill>
        <p:spPr bwMode="auto">
          <a:xfrm flipV="1">
            <a:off x="5685078" y="1936394"/>
            <a:ext cx="740754" cy="664359"/>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3" y="76451"/>
            <a:ext cx="7070271" cy="441146"/>
          </a:xfrm>
        </p:spPr>
        <p:txBody>
          <a:bodyPr/>
          <a:lstStyle/>
          <a:p>
            <a:r>
              <a:rPr lang="en-US" dirty="0"/>
              <a:t>Techniques and science at FAXTOR (CT)</a:t>
            </a:r>
          </a:p>
        </p:txBody>
      </p:sp>
      <p:sp>
        <p:nvSpPr>
          <p:cNvPr id="32" name="TextBox 31"/>
          <p:cNvSpPr txBox="1"/>
          <p:nvPr/>
        </p:nvSpPr>
        <p:spPr>
          <a:xfrm>
            <a:off x="44142" y="272612"/>
            <a:ext cx="3538410" cy="1384995"/>
          </a:xfrm>
          <a:prstGeom prst="rect">
            <a:avLst/>
          </a:prstGeom>
          <a:solidFill>
            <a:srgbClr val="D6DCE5"/>
          </a:solidFill>
        </p:spPr>
        <p:txBody>
          <a:bodyPr wrap="square" rtlCol="0">
            <a:spAutoFit/>
          </a:bodyPr>
          <a:lstStyle/>
          <a:p>
            <a:r>
              <a:rPr lang="en-US" b="1" dirty="0">
                <a:solidFill>
                  <a:schemeClr val="tx2"/>
                </a:solidFill>
              </a:rPr>
              <a:t>Available techniques:</a:t>
            </a:r>
          </a:p>
          <a:p>
            <a:pPr marL="285750" indent="-285750">
              <a:buFont typeface="Arial" panose="020B0604020202020204" pitchFamily="34" charset="0"/>
              <a:buChar char="•"/>
            </a:pPr>
            <a:r>
              <a:rPr lang="en-US" sz="1600" b="1" dirty="0"/>
              <a:t>X-ray phase contrast imaging</a:t>
            </a:r>
          </a:p>
          <a:p>
            <a:pPr marL="285750" indent="-285750">
              <a:buFont typeface="Arial" panose="020B0604020202020204" pitchFamily="34" charset="0"/>
              <a:buChar char="•"/>
            </a:pPr>
            <a:r>
              <a:rPr lang="en-US" sz="1600" b="1" dirty="0"/>
              <a:t>X-ray absorption imaging </a:t>
            </a:r>
          </a:p>
          <a:p>
            <a:pPr marL="285750" indent="-285750">
              <a:buFont typeface="Arial" panose="020B0604020202020204" pitchFamily="34" charset="0"/>
              <a:buChar char="•"/>
            </a:pPr>
            <a:r>
              <a:rPr lang="en-US" sz="1600" b="1" dirty="0"/>
              <a:t>Time resolved radiography</a:t>
            </a:r>
          </a:p>
          <a:p>
            <a:pPr marL="285750" indent="-285750">
              <a:buFont typeface="Arial" panose="020B0604020202020204" pitchFamily="34" charset="0"/>
              <a:buChar char="•"/>
            </a:pPr>
            <a:r>
              <a:rPr lang="en-US" sz="1600" b="1" dirty="0"/>
              <a:t>Computed tomography (3D/4D)</a:t>
            </a:r>
          </a:p>
        </p:txBody>
      </p:sp>
      <p:sp>
        <p:nvSpPr>
          <p:cNvPr id="17" name="Rectangle 16"/>
          <p:cNvSpPr/>
          <p:nvPr/>
        </p:nvSpPr>
        <p:spPr>
          <a:xfrm>
            <a:off x="44141" y="4852254"/>
            <a:ext cx="8779609" cy="276999"/>
          </a:xfrm>
          <a:prstGeom prst="rect">
            <a:avLst/>
          </a:prstGeom>
        </p:spPr>
        <p:txBody>
          <a:bodyPr wrap="square">
            <a:spAutoFit/>
          </a:bodyPr>
          <a:lstStyle/>
          <a:p>
            <a:r>
              <a:rPr lang="en-US" sz="1200" dirty="0"/>
              <a:t>+ Material science, Paleontology and cultural heritage, Earth and Planetary Sciences...</a:t>
            </a:r>
          </a:p>
        </p:txBody>
      </p:sp>
      <p:sp>
        <p:nvSpPr>
          <p:cNvPr id="18" name="Rectangle 17"/>
          <p:cNvSpPr/>
          <p:nvPr/>
        </p:nvSpPr>
        <p:spPr>
          <a:xfrm>
            <a:off x="3566996" y="886945"/>
            <a:ext cx="2010008" cy="584775"/>
          </a:xfrm>
          <a:prstGeom prst="rect">
            <a:avLst/>
          </a:prstGeom>
          <a:noFill/>
        </p:spPr>
        <p:txBody>
          <a:bodyPr wrap="square">
            <a:spAutoFit/>
          </a:bodyPr>
          <a:lstStyle/>
          <a:p>
            <a:pPr algn="ctr"/>
            <a:r>
              <a:rPr lang="en-US" sz="1600" b="1" dirty="0">
                <a:solidFill>
                  <a:schemeClr val="accent1"/>
                </a:solidFill>
              </a:rPr>
              <a:t>+ Combination with external stimuli</a:t>
            </a:r>
          </a:p>
        </p:txBody>
      </p:sp>
      <p:sp>
        <p:nvSpPr>
          <p:cNvPr id="3" name="TextBox 2">
            <a:extLst>
              <a:ext uri="{FF2B5EF4-FFF2-40B4-BE49-F238E27FC236}">
                <a16:creationId xmlns:a16="http://schemas.microsoft.com/office/drawing/2014/main" id="{FECE793A-27A7-4633-8C29-C50A80938B26}"/>
              </a:ext>
            </a:extLst>
          </p:cNvPr>
          <p:cNvSpPr txBox="1"/>
          <p:nvPr/>
        </p:nvSpPr>
        <p:spPr>
          <a:xfrm>
            <a:off x="413468" y="4004711"/>
            <a:ext cx="632538" cy="261610"/>
          </a:xfrm>
          <a:prstGeom prst="rect">
            <a:avLst/>
          </a:prstGeom>
        </p:spPr>
        <p:txBody>
          <a:bodyPr vert="horz" wrap="square" lIns="91440" tIns="45720" rIns="91440" bIns="45720" rtlCol="0" anchor="t">
            <a:noAutofit/>
          </a:bodyPr>
          <a:lstStyle/>
          <a:p>
            <a:r>
              <a:rPr lang="en-US" sz="1400" b="1" dirty="0">
                <a:solidFill>
                  <a:schemeClr val="bg1"/>
                </a:solidFill>
                <a:latin typeface="Arial" panose="020B0604020202020204" pitchFamily="34" charset="0"/>
                <a:cs typeface="Arial" panose="020B0604020202020204" pitchFamily="34" charset="0"/>
              </a:rPr>
              <a:t>land</a:t>
            </a:r>
          </a:p>
        </p:txBody>
      </p:sp>
      <p:sp>
        <p:nvSpPr>
          <p:cNvPr id="19" name="TextBox 18">
            <a:extLst>
              <a:ext uri="{FF2B5EF4-FFF2-40B4-BE49-F238E27FC236}">
                <a16:creationId xmlns:a16="http://schemas.microsoft.com/office/drawing/2014/main" id="{999FEA8C-75E6-451A-AE6A-51CCF6768A1A}"/>
              </a:ext>
            </a:extLst>
          </p:cNvPr>
          <p:cNvSpPr txBox="1"/>
          <p:nvPr/>
        </p:nvSpPr>
        <p:spPr>
          <a:xfrm>
            <a:off x="2898424" y="4378085"/>
            <a:ext cx="1882523" cy="558420"/>
          </a:xfrm>
          <a:prstGeom prst="rect">
            <a:avLst/>
          </a:prstGeom>
        </p:spPr>
        <p:txBody>
          <a:bodyPr vert="horz" wrap="square" lIns="91440" tIns="45720" rIns="91440" bIns="45720" rtlCol="0" anchor="t">
            <a:noAutofit/>
          </a:bodyPr>
          <a:lstStyle/>
          <a:p>
            <a:r>
              <a:rPr lang="en-US" sz="1050" dirty="0"/>
              <a:t>G. </a:t>
            </a:r>
            <a:r>
              <a:rPr lang="en-US" sz="1050" dirty="0" err="1"/>
              <a:t>Barbone</a:t>
            </a:r>
            <a:r>
              <a:rPr lang="en-US" sz="1050" dirty="0"/>
              <a:t> et al. IJROBP, 2018.</a:t>
            </a:r>
          </a:p>
        </p:txBody>
      </p:sp>
      <p:sp>
        <p:nvSpPr>
          <p:cNvPr id="4" name="Rectangle 3">
            <a:extLst>
              <a:ext uri="{FF2B5EF4-FFF2-40B4-BE49-F238E27FC236}">
                <a16:creationId xmlns:a16="http://schemas.microsoft.com/office/drawing/2014/main" id="{477E76D3-530A-404D-806D-DC2D42C0BB74}"/>
              </a:ext>
            </a:extLst>
          </p:cNvPr>
          <p:cNvSpPr/>
          <p:nvPr/>
        </p:nvSpPr>
        <p:spPr>
          <a:xfrm>
            <a:off x="114044" y="1726587"/>
            <a:ext cx="3758242" cy="523220"/>
          </a:xfrm>
          <a:prstGeom prst="rect">
            <a:avLst/>
          </a:prstGeom>
        </p:spPr>
        <p:txBody>
          <a:bodyPr wrap="square">
            <a:spAutoFit/>
          </a:bodyPr>
          <a:lstStyle/>
          <a:p>
            <a:r>
              <a:rPr lang="en-US" sz="1400" dirty="0">
                <a:solidFill>
                  <a:srgbClr val="505050"/>
                </a:solidFill>
              </a:rPr>
              <a:t>Micro-imaging of </a:t>
            </a:r>
            <a:r>
              <a:rPr lang="en-US" sz="1400" b="1" dirty="0">
                <a:solidFill>
                  <a:srgbClr val="505050"/>
                </a:solidFill>
              </a:rPr>
              <a:t>Brain Cancer </a:t>
            </a:r>
            <a:r>
              <a:rPr lang="en-US" sz="1400" dirty="0">
                <a:solidFill>
                  <a:srgbClr val="505050"/>
                </a:solidFill>
              </a:rPr>
              <a:t>Radiation Therapy Using Phase-contrast Computed Tomography.</a:t>
            </a:r>
          </a:p>
        </p:txBody>
      </p:sp>
      <p:sp>
        <p:nvSpPr>
          <p:cNvPr id="5" name="Rectangle 4">
            <a:extLst>
              <a:ext uri="{FF2B5EF4-FFF2-40B4-BE49-F238E27FC236}">
                <a16:creationId xmlns:a16="http://schemas.microsoft.com/office/drawing/2014/main" id="{19E2AB1E-3448-440B-A1BD-1C342388D63F}"/>
              </a:ext>
            </a:extLst>
          </p:cNvPr>
          <p:cNvSpPr/>
          <p:nvPr/>
        </p:nvSpPr>
        <p:spPr>
          <a:xfrm>
            <a:off x="5409512" y="555278"/>
            <a:ext cx="3734488" cy="523220"/>
          </a:xfrm>
          <a:prstGeom prst="rect">
            <a:avLst/>
          </a:prstGeom>
          <a:solidFill>
            <a:schemeClr val="bg1"/>
          </a:solidFill>
        </p:spPr>
        <p:txBody>
          <a:bodyPr wrap="square">
            <a:spAutoFit/>
          </a:bodyPr>
          <a:lstStyle/>
          <a:p>
            <a:pPr algn="ctr"/>
            <a:r>
              <a:rPr lang="en-US" sz="1400" dirty="0">
                <a:solidFill>
                  <a:srgbClr val="505050"/>
                </a:solidFill>
              </a:rPr>
              <a:t>In-situ visualization of </a:t>
            </a:r>
            <a:r>
              <a:rPr lang="en-US" sz="1400" b="1" dirty="0">
                <a:solidFill>
                  <a:srgbClr val="505050"/>
                </a:solidFill>
              </a:rPr>
              <a:t>sound-induced otolith motion </a:t>
            </a:r>
            <a:r>
              <a:rPr lang="en-US" sz="1400" dirty="0">
                <a:solidFill>
                  <a:srgbClr val="505050"/>
                </a:solidFill>
              </a:rPr>
              <a:t>using hard X-ray phase contrast imaging.</a:t>
            </a:r>
          </a:p>
        </p:txBody>
      </p:sp>
      <p:sp>
        <p:nvSpPr>
          <p:cNvPr id="6" name="Rectangle 5">
            <a:extLst>
              <a:ext uri="{FF2B5EF4-FFF2-40B4-BE49-F238E27FC236}">
                <a16:creationId xmlns:a16="http://schemas.microsoft.com/office/drawing/2014/main" id="{1F6262A4-A270-440D-BD91-4AE724997DF9}"/>
              </a:ext>
            </a:extLst>
          </p:cNvPr>
          <p:cNvSpPr/>
          <p:nvPr/>
        </p:nvSpPr>
        <p:spPr>
          <a:xfrm>
            <a:off x="5938127" y="2763961"/>
            <a:ext cx="2287806" cy="253916"/>
          </a:xfrm>
          <a:prstGeom prst="rect">
            <a:avLst/>
          </a:prstGeom>
        </p:spPr>
        <p:txBody>
          <a:bodyPr wrap="none">
            <a:spAutoFit/>
          </a:bodyPr>
          <a:lstStyle/>
          <a:p>
            <a:r>
              <a:rPr lang="en-US" sz="1050" dirty="0"/>
              <a:t>T. Schulz-</a:t>
            </a:r>
            <a:r>
              <a:rPr lang="en-US" sz="1050" dirty="0" err="1"/>
              <a:t>Mirbach</a:t>
            </a:r>
            <a:r>
              <a:rPr lang="en-US" sz="1050" dirty="0"/>
              <a:t> et al, Sci. Rep, 2018.</a:t>
            </a:r>
          </a:p>
        </p:txBody>
      </p:sp>
      <p:sp>
        <p:nvSpPr>
          <p:cNvPr id="9" name="Rectangle 8">
            <a:extLst>
              <a:ext uri="{FF2B5EF4-FFF2-40B4-BE49-F238E27FC236}">
                <a16:creationId xmlns:a16="http://schemas.microsoft.com/office/drawing/2014/main" id="{2042D87E-91CB-4E3E-AD1C-0132AA98AEF8}"/>
              </a:ext>
            </a:extLst>
          </p:cNvPr>
          <p:cNvSpPr/>
          <p:nvPr/>
        </p:nvSpPr>
        <p:spPr>
          <a:xfrm>
            <a:off x="5207037" y="3058355"/>
            <a:ext cx="3878012" cy="523220"/>
          </a:xfrm>
          <a:prstGeom prst="rect">
            <a:avLst/>
          </a:prstGeom>
        </p:spPr>
        <p:txBody>
          <a:bodyPr wrap="square">
            <a:spAutoFit/>
          </a:bodyPr>
          <a:lstStyle/>
          <a:p>
            <a:pPr algn="ctr"/>
            <a:r>
              <a:rPr lang="en-US" sz="1400" b="1" dirty="0">
                <a:solidFill>
                  <a:srgbClr val="505050"/>
                </a:solidFill>
              </a:rPr>
              <a:t>Multiscale X-ray </a:t>
            </a:r>
            <a:r>
              <a:rPr lang="en-US" sz="1400" dirty="0">
                <a:solidFill>
                  <a:srgbClr val="505050"/>
                </a:solidFill>
              </a:rPr>
              <a:t>phase contrast imaging of human cartilage for investigating </a:t>
            </a:r>
            <a:r>
              <a:rPr lang="en-US" sz="1400" b="1" dirty="0">
                <a:solidFill>
                  <a:srgbClr val="505050"/>
                </a:solidFill>
              </a:rPr>
              <a:t>osteoarthritis</a:t>
            </a:r>
            <a:r>
              <a:rPr lang="en-US" sz="1400" dirty="0">
                <a:solidFill>
                  <a:srgbClr val="505050"/>
                </a:solidFill>
              </a:rPr>
              <a:t> formation.</a:t>
            </a:r>
          </a:p>
        </p:txBody>
      </p:sp>
      <p:sp>
        <p:nvSpPr>
          <p:cNvPr id="10" name="Rectangle 9">
            <a:extLst>
              <a:ext uri="{FF2B5EF4-FFF2-40B4-BE49-F238E27FC236}">
                <a16:creationId xmlns:a16="http://schemas.microsoft.com/office/drawing/2014/main" id="{A38B99B7-98DC-48F7-B646-295BCF7EF03A}"/>
              </a:ext>
            </a:extLst>
          </p:cNvPr>
          <p:cNvSpPr/>
          <p:nvPr/>
        </p:nvSpPr>
        <p:spPr>
          <a:xfrm>
            <a:off x="6060288" y="4783573"/>
            <a:ext cx="2432936" cy="253916"/>
          </a:xfrm>
          <a:prstGeom prst="rect">
            <a:avLst/>
          </a:prstGeom>
        </p:spPr>
        <p:txBody>
          <a:bodyPr wrap="square">
            <a:spAutoFit/>
          </a:bodyPr>
          <a:lstStyle/>
          <a:p>
            <a:r>
              <a:rPr lang="en-US" sz="1050" dirty="0"/>
              <a:t>A. </a:t>
            </a:r>
            <a:r>
              <a:rPr lang="en-US" sz="1050" dirty="0" err="1"/>
              <a:t>Horng</a:t>
            </a:r>
            <a:r>
              <a:rPr lang="en-US" sz="1050" dirty="0"/>
              <a:t> et al, J. Biomed. Sci, 2021.</a:t>
            </a:r>
          </a:p>
        </p:txBody>
      </p:sp>
      <p:pic>
        <p:nvPicPr>
          <p:cNvPr id="11" name="Picture 10">
            <a:extLst>
              <a:ext uri="{FF2B5EF4-FFF2-40B4-BE49-F238E27FC236}">
                <a16:creationId xmlns:a16="http://schemas.microsoft.com/office/drawing/2014/main" id="{FF400FEE-FEB1-434C-B38B-96C81B7D8017}"/>
              </a:ext>
            </a:extLst>
          </p:cNvPr>
          <p:cNvPicPr>
            <a:picLocks noChangeAspect="1"/>
          </p:cNvPicPr>
          <p:nvPr/>
        </p:nvPicPr>
        <p:blipFill>
          <a:blip r:embed="rId3"/>
          <a:stretch>
            <a:fillRect/>
          </a:stretch>
        </p:blipFill>
        <p:spPr>
          <a:xfrm>
            <a:off x="5265988" y="3550445"/>
            <a:ext cx="3833870" cy="1283465"/>
          </a:xfrm>
          <a:prstGeom prst="rect">
            <a:avLst/>
          </a:prstGeom>
        </p:spPr>
      </p:pic>
      <p:pic>
        <p:nvPicPr>
          <p:cNvPr id="12" name="Picture 11">
            <a:extLst>
              <a:ext uri="{FF2B5EF4-FFF2-40B4-BE49-F238E27FC236}">
                <a16:creationId xmlns:a16="http://schemas.microsoft.com/office/drawing/2014/main" id="{271D54F1-C32D-4502-9D8B-21CCCC450153}"/>
              </a:ext>
            </a:extLst>
          </p:cNvPr>
          <p:cNvPicPr>
            <a:picLocks noChangeAspect="1"/>
          </p:cNvPicPr>
          <p:nvPr/>
        </p:nvPicPr>
        <p:blipFill rotWithShape="1">
          <a:blip r:embed="rId4"/>
          <a:srcRect b="55505"/>
          <a:stretch/>
        </p:blipFill>
        <p:spPr>
          <a:xfrm>
            <a:off x="5796503" y="1013111"/>
            <a:ext cx="2886419" cy="1796581"/>
          </a:xfrm>
          <a:prstGeom prst="rect">
            <a:avLst/>
          </a:prstGeom>
        </p:spPr>
      </p:pic>
      <p:pic>
        <p:nvPicPr>
          <p:cNvPr id="13" name="Picture 12">
            <a:extLst>
              <a:ext uri="{FF2B5EF4-FFF2-40B4-BE49-F238E27FC236}">
                <a16:creationId xmlns:a16="http://schemas.microsoft.com/office/drawing/2014/main" id="{E2193D38-EC94-49D9-B438-E1F7529FD000}"/>
              </a:ext>
            </a:extLst>
          </p:cNvPr>
          <p:cNvPicPr>
            <a:picLocks noChangeAspect="1"/>
          </p:cNvPicPr>
          <p:nvPr/>
        </p:nvPicPr>
        <p:blipFill>
          <a:blip r:embed="rId5"/>
          <a:stretch>
            <a:fillRect/>
          </a:stretch>
        </p:blipFill>
        <p:spPr>
          <a:xfrm>
            <a:off x="383992" y="2237055"/>
            <a:ext cx="2566524" cy="2546047"/>
          </a:xfrm>
          <a:prstGeom prst="rect">
            <a:avLst/>
          </a:prstGeom>
        </p:spPr>
      </p:pic>
    </p:spTree>
    <p:extLst>
      <p:ext uri="{BB962C8B-B14F-4D97-AF65-F5344CB8AC3E}">
        <p14:creationId xmlns:p14="http://schemas.microsoft.com/office/powerpoint/2010/main" val="1824306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Current status of the Life Sciences tools</a:t>
            </a:r>
            <a:endParaRPr lang="en-US"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18</a:t>
            </a:fld>
            <a:endParaRPr lang="es-ES" dirty="0"/>
          </a:p>
        </p:txBody>
      </p:sp>
      <p:sp>
        <p:nvSpPr>
          <p:cNvPr id="5" name="TextBox 4"/>
          <p:cNvSpPr txBox="1"/>
          <p:nvPr/>
        </p:nvSpPr>
        <p:spPr>
          <a:xfrm>
            <a:off x="2578" y="4869656"/>
            <a:ext cx="4343399" cy="266713"/>
          </a:xfrm>
          <a:prstGeom prst="rect">
            <a:avLst/>
          </a:prstGeom>
        </p:spPr>
        <p:txBody>
          <a:bodyPr vert="horz" wrap="none" lIns="91440" tIns="45720" rIns="91440" bIns="45720" rtlCol="0" anchor="t">
            <a:noAutofit/>
          </a:bodyPr>
          <a:lstStyle/>
          <a:p>
            <a:r>
              <a:rPr lang="en-US" sz="1050" dirty="0">
                <a:solidFill>
                  <a:srgbClr val="122D4F"/>
                </a:solidFill>
                <a:latin typeface="Arial Narrow" panose="020B0606020202030204" pitchFamily="34" charset="0"/>
                <a:cs typeface="Arial" panose="020B0604020202020204" pitchFamily="34" charset="0"/>
              </a:rPr>
              <a:t>From </a:t>
            </a:r>
            <a:r>
              <a:rPr lang="en-US" sz="1050" dirty="0" err="1">
                <a:solidFill>
                  <a:srgbClr val="122D4F"/>
                </a:solidFill>
                <a:latin typeface="Arial Narrow" panose="020B0606020202030204" pitchFamily="34" charset="0"/>
                <a:cs typeface="Arial" panose="020B0604020202020204" pitchFamily="34" charset="0"/>
              </a:rPr>
              <a:t>Harkiolaki</a:t>
            </a:r>
            <a:r>
              <a:rPr lang="en-US" sz="1050" dirty="0">
                <a:solidFill>
                  <a:srgbClr val="122D4F"/>
                </a:solidFill>
                <a:latin typeface="Arial Narrow" panose="020B0606020202030204" pitchFamily="34" charset="0"/>
                <a:cs typeface="Arial" panose="020B0604020202020204" pitchFamily="34" charset="0"/>
              </a:rPr>
              <a:t> et al. DOI:10.1042/ETLS20170086 ; CC BY 4.0 modified</a:t>
            </a:r>
          </a:p>
        </p:txBody>
      </p:sp>
      <p:sp>
        <p:nvSpPr>
          <p:cNvPr id="10" name="TextBox 9"/>
          <p:cNvSpPr txBox="1"/>
          <p:nvPr/>
        </p:nvSpPr>
        <p:spPr>
          <a:xfrm>
            <a:off x="5775300" y="3697131"/>
            <a:ext cx="883938" cy="438740"/>
          </a:xfrm>
          <a:prstGeom prst="rect">
            <a:avLst/>
          </a:prstGeom>
        </p:spPr>
        <p:txBody>
          <a:bodyPr vert="horz" wrap="none" lIns="91440" tIns="45720" rIns="91440" bIns="45720" rtlCol="0" anchor="t">
            <a:noAutofit/>
          </a:bodyPr>
          <a:lstStyle/>
          <a:p>
            <a:pPr algn="ctr"/>
            <a:r>
              <a:rPr lang="es-ES" sz="1050" b="1" dirty="0">
                <a:solidFill>
                  <a:srgbClr val="122D4F"/>
                </a:solidFill>
                <a:latin typeface="Arial Narrow" panose="020B0606020202030204" pitchFamily="34" charset="0"/>
                <a:cs typeface="Arial" panose="020B0604020202020204" pitchFamily="34" charset="0"/>
              </a:rPr>
              <a:t>SAXS</a:t>
            </a:r>
          </a:p>
          <a:p>
            <a:pPr algn="ctr"/>
            <a:r>
              <a:rPr lang="es-ES" sz="1050" dirty="0">
                <a:solidFill>
                  <a:srgbClr val="122D4F"/>
                </a:solidFill>
                <a:latin typeface="Arial Narrow" panose="020B0606020202030204" pitchFamily="34" charset="0"/>
                <a:cs typeface="Arial" panose="020B0604020202020204" pitchFamily="34" charset="0"/>
              </a:rPr>
              <a:t>1 </a:t>
            </a:r>
            <a:r>
              <a:rPr lang="es-ES" sz="1050" dirty="0" err="1">
                <a:solidFill>
                  <a:srgbClr val="122D4F"/>
                </a:solidFill>
                <a:latin typeface="Arial Narrow" panose="020B0606020202030204" pitchFamily="34" charset="0"/>
                <a:cs typeface="Arial" panose="020B0604020202020204" pitchFamily="34" charset="0"/>
              </a:rPr>
              <a:t>nm</a:t>
            </a:r>
            <a:endParaRPr lang="en-US" sz="1050" dirty="0">
              <a:solidFill>
                <a:srgbClr val="122D4F"/>
              </a:solidFill>
              <a:latin typeface="Arial Narrow" panose="020B0606020202030204" pitchFamily="34" charset="0"/>
              <a:cs typeface="Arial" panose="020B0604020202020204" pitchFamily="34" charset="0"/>
            </a:endParaRPr>
          </a:p>
        </p:txBody>
      </p:sp>
      <p:sp>
        <p:nvSpPr>
          <p:cNvPr id="13" name="TextBox 12"/>
          <p:cNvSpPr txBox="1"/>
          <p:nvPr/>
        </p:nvSpPr>
        <p:spPr>
          <a:xfrm>
            <a:off x="1424858" y="1578841"/>
            <a:ext cx="883938" cy="219370"/>
          </a:xfrm>
          <a:prstGeom prst="rect">
            <a:avLst/>
          </a:prstGeom>
          <a:ln>
            <a:noFill/>
          </a:ln>
        </p:spPr>
        <p:txBody>
          <a:bodyPr vert="horz" wrap="none" lIns="91440" tIns="45720" rIns="91440" bIns="45720" rtlCol="0" anchor="t">
            <a:noAutofit/>
          </a:bodyPr>
          <a:lstStyle/>
          <a:p>
            <a:pPr algn="ctr"/>
            <a:r>
              <a:rPr lang="es-ES" sz="1050" b="1" dirty="0">
                <a:solidFill>
                  <a:srgbClr val="92D050"/>
                </a:solidFill>
                <a:latin typeface="Arial Narrow" panose="020B0606020202030204" pitchFamily="34" charset="0"/>
                <a:cs typeface="Arial" panose="020B0604020202020204" pitchFamily="34" charset="0"/>
              </a:rPr>
              <a:t>FAXTOR</a:t>
            </a:r>
          </a:p>
        </p:txBody>
      </p:sp>
      <p:sp>
        <p:nvSpPr>
          <p:cNvPr id="17" name="TextBox 16"/>
          <p:cNvSpPr txBox="1"/>
          <p:nvPr/>
        </p:nvSpPr>
        <p:spPr>
          <a:xfrm>
            <a:off x="7228067" y="1674815"/>
            <a:ext cx="883938" cy="226225"/>
          </a:xfrm>
          <a:prstGeom prst="rect">
            <a:avLst/>
          </a:prstGeom>
        </p:spPr>
        <p:txBody>
          <a:bodyPr vert="horz" wrap="none" lIns="91440" tIns="45720" rIns="91440" bIns="45720" rtlCol="0" anchor="t">
            <a:noAutofit/>
          </a:bodyPr>
          <a:lstStyle/>
          <a:p>
            <a:pPr algn="ctr"/>
            <a:r>
              <a:rPr lang="es-ES" sz="1050" b="1" dirty="0">
                <a:solidFill>
                  <a:srgbClr val="FF0000"/>
                </a:solidFill>
                <a:latin typeface="Arial Narrow" panose="020B0606020202030204" pitchFamily="34" charset="0"/>
                <a:cs typeface="Arial" panose="020B0604020202020204" pitchFamily="34" charset="0"/>
              </a:rPr>
              <a:t>XALOC</a:t>
            </a:r>
          </a:p>
        </p:txBody>
      </p:sp>
      <p:pic>
        <p:nvPicPr>
          <p:cNvPr id="20"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200"/>
          <a:stretch/>
        </p:blipFill>
        <p:spPr bwMode="auto">
          <a:xfrm>
            <a:off x="5261811" y="1929194"/>
            <a:ext cx="2936131" cy="3233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 r="38305" b="30347"/>
          <a:stretch/>
        </p:blipFill>
        <p:spPr bwMode="auto">
          <a:xfrm>
            <a:off x="968829" y="1931479"/>
            <a:ext cx="4029555" cy="2252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34500" y="1698809"/>
            <a:ext cx="287084" cy="243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78617" y="4198351"/>
            <a:ext cx="700310" cy="229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143625" y="1681670"/>
            <a:ext cx="734287" cy="208677"/>
          </a:xfrm>
          <a:prstGeom prst="rect">
            <a:avLst/>
          </a:prstGeom>
        </p:spPr>
        <p:txBody>
          <a:bodyPr vert="horz" wrap="none" lIns="91440" tIns="45720" rIns="91440" bIns="45720" rtlCol="0" anchor="t">
            <a:noAutofit/>
          </a:bodyPr>
          <a:lstStyle/>
          <a:p>
            <a:pPr algn="ctr"/>
            <a:r>
              <a:rPr lang="es-ES" sz="1050" b="1" dirty="0">
                <a:solidFill>
                  <a:schemeClr val="accent2">
                    <a:lumMod val="40000"/>
                    <a:lumOff val="60000"/>
                  </a:schemeClr>
                </a:solidFill>
                <a:latin typeface="Arial Narrow" panose="020B0606020202030204" pitchFamily="34" charset="0"/>
                <a:cs typeface="Arial" panose="020B0604020202020204" pitchFamily="34" charset="0"/>
              </a:rPr>
              <a:t>XAIRA</a:t>
            </a:r>
          </a:p>
        </p:txBody>
      </p:sp>
      <p:sp>
        <p:nvSpPr>
          <p:cNvPr id="24" name="Rectangle 23">
            <a:extLst>
              <a:ext uri="{FF2B5EF4-FFF2-40B4-BE49-F238E27FC236}">
                <a16:creationId xmlns:a16="http://schemas.microsoft.com/office/drawing/2014/main" id="{7D97BE6A-B52E-449F-90EC-092619228D0D}"/>
              </a:ext>
            </a:extLst>
          </p:cNvPr>
          <p:cNvSpPr/>
          <p:nvPr/>
        </p:nvSpPr>
        <p:spPr>
          <a:xfrm>
            <a:off x="803882" y="645176"/>
            <a:ext cx="7885408" cy="600164"/>
          </a:xfrm>
          <a:prstGeom prst="rect">
            <a:avLst/>
          </a:prstGeom>
        </p:spPr>
        <p:txBody>
          <a:bodyPr wrap="square">
            <a:spAutoFit/>
          </a:bodyPr>
          <a:lstStyle/>
          <a:p>
            <a:pPr marL="285750" indent="-285750">
              <a:spcAft>
                <a:spcPts val="600"/>
              </a:spcAft>
              <a:buFont typeface="Arial" panose="020B0604020202020204" pitchFamily="34" charset="0"/>
              <a:buChar char="•"/>
            </a:pPr>
            <a:r>
              <a:rPr lang="en-US" sz="1400"/>
              <a:t>There is a resolution </a:t>
            </a:r>
            <a:r>
              <a:rPr lang="en-US" sz="1400" dirty="0"/>
              <a:t>gap between molecular and cell biology to be filled</a:t>
            </a:r>
          </a:p>
          <a:p>
            <a:pPr marL="285750" indent="-285750">
              <a:spcAft>
                <a:spcPts val="600"/>
              </a:spcAft>
              <a:buFont typeface="Arial" panose="020B0604020202020204" pitchFamily="34" charset="0"/>
              <a:buChar char="•"/>
            </a:pPr>
            <a:r>
              <a:rPr lang="es-ES_tradnl" sz="1400" dirty="0" err="1"/>
              <a:t>To</a:t>
            </a:r>
            <a:r>
              <a:rPr lang="es-ES_tradnl" sz="1400" dirty="0"/>
              <a:t> </a:t>
            </a:r>
            <a:r>
              <a:rPr lang="es-ES_tradnl" sz="1400" err="1"/>
              <a:t>become</a:t>
            </a:r>
            <a:r>
              <a:rPr lang="es-ES_tradnl" sz="1400"/>
              <a:t> “</a:t>
            </a:r>
            <a:r>
              <a:rPr lang="es-ES_tradnl" sz="1400" dirty="0"/>
              <a:t>c</a:t>
            </a:r>
            <a:r>
              <a:rPr lang="es-ES_tradnl" sz="1400"/>
              <a:t>atalist </a:t>
            </a:r>
            <a:r>
              <a:rPr lang="es-ES_tradnl" sz="1400" dirty="0" err="1"/>
              <a:t>for</a:t>
            </a:r>
            <a:r>
              <a:rPr lang="es-ES_tradnl" sz="1400" dirty="0"/>
              <a:t> </a:t>
            </a:r>
            <a:r>
              <a:rPr lang="es-ES_tradnl" sz="1400" dirty="0" err="1"/>
              <a:t>health</a:t>
            </a:r>
            <a:r>
              <a:rPr lang="es-ES_tradnl" sz="1400" dirty="0"/>
              <a:t> and </a:t>
            </a:r>
            <a:r>
              <a:rPr lang="es-ES_tradnl" sz="1400" dirty="0" err="1"/>
              <a:t>environment</a:t>
            </a:r>
            <a:r>
              <a:rPr lang="es-ES_tradnl" sz="1400" dirty="0"/>
              <a:t>” </a:t>
            </a:r>
            <a:r>
              <a:rPr lang="es-ES_tradnl" sz="1400" dirty="0" err="1"/>
              <a:t>requires</a:t>
            </a:r>
            <a:r>
              <a:rPr lang="es-ES_tradnl" sz="1400" dirty="0"/>
              <a:t> more </a:t>
            </a:r>
            <a:r>
              <a:rPr lang="es-ES_tradnl" sz="1400" dirty="0" err="1"/>
              <a:t>tools</a:t>
            </a:r>
            <a:r>
              <a:rPr lang="es-ES_tradnl" sz="1400" dirty="0"/>
              <a:t> and </a:t>
            </a:r>
            <a:r>
              <a:rPr lang="es-ES_tradnl" sz="1400" dirty="0" err="1"/>
              <a:t>services</a:t>
            </a:r>
            <a:endParaRPr lang="en-US" sz="1400" dirty="0"/>
          </a:p>
        </p:txBody>
      </p:sp>
      <p:sp>
        <p:nvSpPr>
          <p:cNvPr id="26" name="Rectangle 25">
            <a:extLst>
              <a:ext uri="{FF2B5EF4-FFF2-40B4-BE49-F238E27FC236}">
                <a16:creationId xmlns:a16="http://schemas.microsoft.com/office/drawing/2014/main" id="{3A0423B0-6E84-4A58-B22C-1A462891EA44}"/>
              </a:ext>
            </a:extLst>
          </p:cNvPr>
          <p:cNvSpPr/>
          <p:nvPr/>
        </p:nvSpPr>
        <p:spPr>
          <a:xfrm>
            <a:off x="2418665" y="3521064"/>
            <a:ext cx="1508130" cy="35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angle 11"/>
          <p:cNvSpPr/>
          <p:nvPr/>
        </p:nvSpPr>
        <p:spPr>
          <a:xfrm>
            <a:off x="946058" y="1565130"/>
            <a:ext cx="1841537" cy="2570741"/>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683809" y="1681670"/>
            <a:ext cx="883938" cy="219370"/>
          </a:xfrm>
          <a:prstGeom prst="rect">
            <a:avLst/>
          </a:prstGeom>
        </p:spPr>
        <p:txBody>
          <a:bodyPr vert="horz" wrap="none" lIns="91440" tIns="45720" rIns="91440" bIns="45720" rtlCol="0" anchor="t">
            <a:noAutofit/>
          </a:bodyPr>
          <a:lstStyle/>
          <a:p>
            <a:pPr algn="ctr"/>
            <a:r>
              <a:rPr lang="es-ES" sz="1050" b="1" dirty="0">
                <a:solidFill>
                  <a:srgbClr val="00B050"/>
                </a:solidFill>
                <a:latin typeface="Arial Narrow" panose="020B0606020202030204" pitchFamily="34" charset="0"/>
                <a:cs typeface="Arial" panose="020B0604020202020204" pitchFamily="34" charset="0"/>
              </a:rPr>
              <a:t>MISTRAL</a:t>
            </a:r>
          </a:p>
        </p:txBody>
      </p:sp>
      <p:sp>
        <p:nvSpPr>
          <p:cNvPr id="11" name="Rectangle 10"/>
          <p:cNvSpPr/>
          <p:nvPr/>
        </p:nvSpPr>
        <p:spPr>
          <a:xfrm>
            <a:off x="2705749" y="1674815"/>
            <a:ext cx="2005551" cy="2509043"/>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DFC926-803A-4FA3-A508-CD84E9DF0B79}"/>
              </a:ext>
            </a:extLst>
          </p:cNvPr>
          <p:cNvSpPr/>
          <p:nvPr/>
        </p:nvSpPr>
        <p:spPr>
          <a:xfrm>
            <a:off x="5021179" y="4443673"/>
            <a:ext cx="2402718" cy="33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962121" y="1705295"/>
            <a:ext cx="2104868" cy="3386473"/>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1B0F6C4-2B37-4B86-8A28-72793169681E}"/>
              </a:ext>
            </a:extLst>
          </p:cNvPr>
          <p:cNvSpPr/>
          <p:nvPr/>
        </p:nvSpPr>
        <p:spPr>
          <a:xfrm>
            <a:off x="6058651" y="3728488"/>
            <a:ext cx="676653" cy="33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ABB7C2F-1CF3-4EE4-8078-0B3E3FF539F8}"/>
              </a:ext>
            </a:extLst>
          </p:cNvPr>
          <p:cNvSpPr txBox="1"/>
          <p:nvPr/>
        </p:nvSpPr>
        <p:spPr>
          <a:xfrm>
            <a:off x="2345626" y="4271588"/>
            <a:ext cx="883938" cy="438740"/>
          </a:xfrm>
          <a:prstGeom prst="rect">
            <a:avLst/>
          </a:prstGeom>
        </p:spPr>
        <p:txBody>
          <a:bodyPr vert="horz" wrap="none" lIns="91440" tIns="45720" rIns="91440" bIns="45720" rtlCol="0" anchor="t">
            <a:noAutofit/>
          </a:bodyPr>
          <a:lstStyle/>
          <a:p>
            <a:pPr algn="ctr"/>
            <a:r>
              <a:rPr lang="es-ES" sz="1050" b="1">
                <a:solidFill>
                  <a:srgbClr val="122D4F"/>
                </a:solidFill>
                <a:latin typeface="Arial Narrow" panose="020B0606020202030204" pitchFamily="34" charset="0"/>
                <a:cs typeface="Arial" panose="020B0604020202020204" pitchFamily="34" charset="0"/>
              </a:rPr>
              <a:t>FTIR</a:t>
            </a:r>
            <a:endParaRPr lang="es-ES" sz="1050" b="1" dirty="0">
              <a:solidFill>
                <a:srgbClr val="122D4F"/>
              </a:solidFill>
              <a:latin typeface="Arial Narrow" panose="020B0606020202030204" pitchFamily="34" charset="0"/>
              <a:cs typeface="Arial" panose="020B0604020202020204" pitchFamily="34" charset="0"/>
            </a:endParaRPr>
          </a:p>
          <a:p>
            <a:pPr algn="ctr"/>
            <a:r>
              <a:rPr lang="es-ES" sz="1050">
                <a:solidFill>
                  <a:srgbClr val="122D4F"/>
                </a:solidFill>
                <a:latin typeface="Arial Narrow" panose="020B0606020202030204" pitchFamily="34" charset="0"/>
                <a:cs typeface="Arial" panose="020B0604020202020204" pitchFamily="34" charset="0"/>
              </a:rPr>
              <a:t>3 </a:t>
            </a:r>
            <a:r>
              <a:rPr lang="es-ES" sz="1050">
                <a:solidFill>
                  <a:srgbClr val="122D4F"/>
                </a:solidFill>
                <a:latin typeface="Symbol" panose="05050102010706020507" pitchFamily="18" charset="2"/>
                <a:cs typeface="Arial" panose="020B0604020202020204" pitchFamily="34" charset="0"/>
              </a:rPr>
              <a:t>m</a:t>
            </a:r>
            <a:r>
              <a:rPr lang="es-ES" sz="1050">
                <a:solidFill>
                  <a:srgbClr val="122D4F"/>
                </a:solidFill>
                <a:latin typeface="Arial Narrow" panose="020B0606020202030204" pitchFamily="34" charset="0"/>
                <a:cs typeface="Arial" panose="020B0604020202020204" pitchFamily="34" charset="0"/>
              </a:rPr>
              <a:t>m</a:t>
            </a:r>
            <a:endParaRPr lang="en-US" sz="1050" dirty="0">
              <a:solidFill>
                <a:srgbClr val="122D4F"/>
              </a:solidFill>
              <a:latin typeface="Arial Narrow" panose="020B0606020202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6B14993A-85E3-4EF1-8248-ECBC98930E58}"/>
              </a:ext>
            </a:extLst>
          </p:cNvPr>
          <p:cNvSpPr/>
          <p:nvPr/>
        </p:nvSpPr>
        <p:spPr>
          <a:xfrm>
            <a:off x="2012843" y="1767941"/>
            <a:ext cx="1561900" cy="2942387"/>
          </a:xfrm>
          <a:prstGeom prst="rect">
            <a:avLst/>
          </a:prstGeom>
          <a:noFill/>
          <a:ln w="28575">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D356C94-F533-4960-8E2D-BC9B4622687A}"/>
              </a:ext>
            </a:extLst>
          </p:cNvPr>
          <p:cNvSpPr txBox="1"/>
          <p:nvPr/>
        </p:nvSpPr>
        <p:spPr>
          <a:xfrm>
            <a:off x="2834347" y="1754455"/>
            <a:ext cx="883938" cy="219370"/>
          </a:xfrm>
          <a:prstGeom prst="rect">
            <a:avLst/>
          </a:prstGeom>
        </p:spPr>
        <p:txBody>
          <a:bodyPr vert="horz" wrap="none" lIns="91440" tIns="45720" rIns="91440" bIns="45720" rtlCol="0" anchor="t">
            <a:noAutofit/>
          </a:bodyPr>
          <a:lstStyle/>
          <a:p>
            <a:pPr algn="ctr"/>
            <a:r>
              <a:rPr lang="es-ES" sz="1050" b="1">
                <a:solidFill>
                  <a:schemeClr val="accent1"/>
                </a:solidFill>
                <a:latin typeface="Arial Narrow" panose="020B0606020202030204" pitchFamily="34" charset="0"/>
                <a:cs typeface="Arial" panose="020B0604020202020204" pitchFamily="34" charset="0"/>
              </a:rPr>
              <a:t>MIRAS</a:t>
            </a:r>
            <a:endParaRPr lang="es-ES" sz="1050" b="1" dirty="0">
              <a:solidFill>
                <a:schemeClr val="accent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682709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200"/>
          <a:stretch/>
        </p:blipFill>
        <p:spPr bwMode="auto">
          <a:xfrm>
            <a:off x="5271945" y="1929194"/>
            <a:ext cx="2925997" cy="3233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arcador de número de diapositiva 5"/>
          <p:cNvSpPr>
            <a:spLocks noGrp="1"/>
          </p:cNvSpPr>
          <p:nvPr>
            <p:ph type="sldNum" sz="quarter" idx="12"/>
          </p:nvPr>
        </p:nvSpPr>
        <p:spPr/>
        <p:txBody>
          <a:bodyPr/>
          <a:lstStyle/>
          <a:p>
            <a:fld id="{59A3C1E9-1E17-4B2D-975E-2F80F7CB45F8}" type="slidenum">
              <a:rPr lang="es-ES" smtClean="0"/>
              <a:t>19</a:t>
            </a:fld>
            <a:endParaRPr lang="es-ES" dirty="0"/>
          </a:p>
        </p:txBody>
      </p:sp>
      <p:sp>
        <p:nvSpPr>
          <p:cNvPr id="5" name="TextBox 4"/>
          <p:cNvSpPr txBox="1"/>
          <p:nvPr/>
        </p:nvSpPr>
        <p:spPr>
          <a:xfrm>
            <a:off x="2578" y="4869656"/>
            <a:ext cx="4343399" cy="266713"/>
          </a:xfrm>
          <a:prstGeom prst="rect">
            <a:avLst/>
          </a:prstGeom>
        </p:spPr>
        <p:txBody>
          <a:bodyPr vert="horz" wrap="none" lIns="91440" tIns="45720" rIns="91440" bIns="45720" rtlCol="0" anchor="t">
            <a:noAutofit/>
          </a:bodyPr>
          <a:lstStyle/>
          <a:p>
            <a:r>
              <a:rPr lang="en-US" sz="1050" dirty="0">
                <a:solidFill>
                  <a:srgbClr val="122D4F"/>
                </a:solidFill>
                <a:latin typeface="Arial Narrow" panose="020B0606020202030204" pitchFamily="34" charset="0"/>
                <a:cs typeface="Arial" panose="020B0604020202020204" pitchFamily="34" charset="0"/>
              </a:rPr>
              <a:t>From </a:t>
            </a:r>
            <a:r>
              <a:rPr lang="en-US" sz="1050" dirty="0" err="1">
                <a:solidFill>
                  <a:srgbClr val="122D4F"/>
                </a:solidFill>
                <a:latin typeface="Arial Narrow" panose="020B0606020202030204" pitchFamily="34" charset="0"/>
                <a:cs typeface="Arial" panose="020B0604020202020204" pitchFamily="34" charset="0"/>
              </a:rPr>
              <a:t>Harkiolaki</a:t>
            </a:r>
            <a:r>
              <a:rPr lang="en-US" sz="1050" dirty="0">
                <a:solidFill>
                  <a:srgbClr val="122D4F"/>
                </a:solidFill>
                <a:latin typeface="Arial Narrow" panose="020B0606020202030204" pitchFamily="34" charset="0"/>
                <a:cs typeface="Arial" panose="020B0604020202020204" pitchFamily="34" charset="0"/>
              </a:rPr>
              <a:t> et al. DOI:10.1042/ETLS20170086 ; CC BY 4.0 modified</a:t>
            </a:r>
          </a:p>
        </p:txBody>
      </p:sp>
      <p:sp>
        <p:nvSpPr>
          <p:cNvPr id="3" name="Rectangle 2"/>
          <p:cNvSpPr/>
          <p:nvPr/>
        </p:nvSpPr>
        <p:spPr>
          <a:xfrm>
            <a:off x="6217269" y="1705295"/>
            <a:ext cx="1849720" cy="3386473"/>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63761" y="1565130"/>
            <a:ext cx="1964306" cy="2570741"/>
          </a:xfrm>
          <a:prstGeom prst="rect">
            <a:avLst/>
          </a:prstGeom>
          <a:noFill/>
          <a:ln w="1905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75300" y="3697131"/>
            <a:ext cx="883938" cy="438740"/>
          </a:xfrm>
          <a:prstGeom prst="rect">
            <a:avLst/>
          </a:prstGeom>
        </p:spPr>
        <p:txBody>
          <a:bodyPr vert="horz" wrap="none" lIns="91440" tIns="45720" rIns="91440" bIns="45720" rtlCol="0" anchor="t">
            <a:noAutofit/>
          </a:bodyPr>
          <a:lstStyle/>
          <a:p>
            <a:pPr algn="ctr"/>
            <a:r>
              <a:rPr lang="es-ES" sz="1050" b="1" dirty="0" err="1">
                <a:solidFill>
                  <a:srgbClr val="122D4F"/>
                </a:solidFill>
                <a:latin typeface="Arial Narrow" panose="020B0606020202030204" pitchFamily="34" charset="0"/>
                <a:cs typeface="Arial" panose="020B0604020202020204" pitchFamily="34" charset="0"/>
              </a:rPr>
              <a:t>BioSAXS</a:t>
            </a:r>
            <a:endParaRPr lang="es-ES" sz="1050" b="1" dirty="0">
              <a:solidFill>
                <a:srgbClr val="122D4F"/>
              </a:solidFill>
              <a:latin typeface="Arial Narrow" panose="020B0606020202030204" pitchFamily="34" charset="0"/>
              <a:cs typeface="Arial" panose="020B0604020202020204" pitchFamily="34" charset="0"/>
            </a:endParaRPr>
          </a:p>
          <a:p>
            <a:pPr algn="ctr"/>
            <a:r>
              <a:rPr lang="es-ES" sz="1050" dirty="0">
                <a:solidFill>
                  <a:srgbClr val="122D4F"/>
                </a:solidFill>
                <a:latin typeface="Arial Narrow" panose="020B0606020202030204" pitchFamily="34" charset="0"/>
                <a:cs typeface="Arial" panose="020B0604020202020204" pitchFamily="34" charset="0"/>
              </a:rPr>
              <a:t>1 </a:t>
            </a:r>
            <a:r>
              <a:rPr lang="es-ES" sz="1050" dirty="0" err="1">
                <a:solidFill>
                  <a:srgbClr val="122D4F"/>
                </a:solidFill>
                <a:latin typeface="Arial Narrow" panose="020B0606020202030204" pitchFamily="34" charset="0"/>
                <a:cs typeface="Arial" panose="020B0604020202020204" pitchFamily="34" charset="0"/>
              </a:rPr>
              <a:t>nm</a:t>
            </a:r>
            <a:endParaRPr lang="en-US" sz="1050" dirty="0">
              <a:solidFill>
                <a:srgbClr val="122D4F"/>
              </a:solidFill>
              <a:latin typeface="Arial Narrow" panose="020B0606020202030204" pitchFamily="34" charset="0"/>
              <a:cs typeface="Arial" panose="020B0604020202020204" pitchFamily="34" charset="0"/>
            </a:endParaRPr>
          </a:p>
        </p:txBody>
      </p:sp>
      <p:sp>
        <p:nvSpPr>
          <p:cNvPr id="11" name="Rectangle 10"/>
          <p:cNvSpPr/>
          <p:nvPr/>
        </p:nvSpPr>
        <p:spPr>
          <a:xfrm>
            <a:off x="2705749" y="1674815"/>
            <a:ext cx="2005551" cy="2509043"/>
          </a:xfrm>
          <a:prstGeom prst="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46058" y="1565130"/>
            <a:ext cx="1841537" cy="2570741"/>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24858" y="1578841"/>
            <a:ext cx="883938" cy="219370"/>
          </a:xfrm>
          <a:prstGeom prst="rect">
            <a:avLst/>
          </a:prstGeom>
          <a:ln>
            <a:noFill/>
          </a:ln>
        </p:spPr>
        <p:txBody>
          <a:bodyPr vert="horz" wrap="none" lIns="91440" tIns="45720" rIns="91440" bIns="45720" rtlCol="0" anchor="t">
            <a:noAutofit/>
          </a:bodyPr>
          <a:lstStyle/>
          <a:p>
            <a:pPr algn="ctr"/>
            <a:r>
              <a:rPr lang="es-ES" sz="1050" b="1" dirty="0">
                <a:solidFill>
                  <a:srgbClr val="92D050"/>
                </a:solidFill>
                <a:latin typeface="Arial Narrow" panose="020B0606020202030204" pitchFamily="34" charset="0"/>
                <a:cs typeface="Arial" panose="020B0604020202020204" pitchFamily="34" charset="0"/>
              </a:rPr>
              <a:t>FAXTOR</a:t>
            </a:r>
          </a:p>
        </p:txBody>
      </p:sp>
      <p:sp>
        <p:nvSpPr>
          <p:cNvPr id="14" name="TextBox 13"/>
          <p:cNvSpPr txBox="1"/>
          <p:nvPr/>
        </p:nvSpPr>
        <p:spPr>
          <a:xfrm>
            <a:off x="3683809" y="1681670"/>
            <a:ext cx="883938" cy="219370"/>
          </a:xfrm>
          <a:prstGeom prst="rect">
            <a:avLst/>
          </a:prstGeom>
        </p:spPr>
        <p:txBody>
          <a:bodyPr vert="horz" wrap="none" lIns="91440" tIns="45720" rIns="91440" bIns="45720" rtlCol="0" anchor="t">
            <a:noAutofit/>
          </a:bodyPr>
          <a:lstStyle/>
          <a:p>
            <a:pPr algn="ctr"/>
            <a:r>
              <a:rPr lang="es-ES" sz="1050" b="1" dirty="0">
                <a:solidFill>
                  <a:srgbClr val="00B050"/>
                </a:solidFill>
                <a:latin typeface="Arial Narrow" panose="020B0606020202030204" pitchFamily="34" charset="0"/>
                <a:cs typeface="Arial" panose="020B0604020202020204" pitchFamily="34" charset="0"/>
              </a:rPr>
              <a:t>MISTRAL</a:t>
            </a:r>
          </a:p>
        </p:txBody>
      </p:sp>
      <p:sp>
        <p:nvSpPr>
          <p:cNvPr id="17" name="TextBox 16"/>
          <p:cNvSpPr txBox="1"/>
          <p:nvPr/>
        </p:nvSpPr>
        <p:spPr>
          <a:xfrm>
            <a:off x="7228067" y="1674815"/>
            <a:ext cx="883938" cy="226225"/>
          </a:xfrm>
          <a:prstGeom prst="rect">
            <a:avLst/>
          </a:prstGeom>
        </p:spPr>
        <p:txBody>
          <a:bodyPr vert="horz" wrap="none" lIns="91440" tIns="45720" rIns="91440" bIns="45720" rtlCol="0" anchor="t">
            <a:noAutofit/>
          </a:bodyPr>
          <a:lstStyle/>
          <a:p>
            <a:pPr algn="ctr"/>
            <a:r>
              <a:rPr lang="es-ES" sz="1050" b="1" dirty="0">
                <a:solidFill>
                  <a:srgbClr val="FF0000"/>
                </a:solidFill>
                <a:latin typeface="Arial Narrow" panose="020B0606020202030204" pitchFamily="34" charset="0"/>
                <a:cs typeface="Arial" panose="020B0604020202020204" pitchFamily="34" charset="0"/>
              </a:rPr>
              <a:t>XALOC</a:t>
            </a:r>
          </a:p>
        </p:txBody>
      </p:sp>
      <p:sp>
        <p:nvSpPr>
          <p:cNvPr id="18" name="TextBox 17"/>
          <p:cNvSpPr txBox="1"/>
          <p:nvPr/>
        </p:nvSpPr>
        <p:spPr>
          <a:xfrm>
            <a:off x="5269507" y="1442995"/>
            <a:ext cx="950200" cy="438740"/>
          </a:xfrm>
          <a:prstGeom prst="rect">
            <a:avLst/>
          </a:prstGeom>
          <a:solidFill>
            <a:srgbClr val="FFF2CC">
              <a:alpha val="49020"/>
            </a:srgbClr>
          </a:solidFill>
          <a:ln w="12700">
            <a:noFill/>
          </a:ln>
        </p:spPr>
        <p:txBody>
          <a:bodyPr vert="horz" wrap="none" lIns="91440" tIns="45720" rIns="91440" bIns="45720" rtlCol="0" anchor="ctr">
            <a:noAutofit/>
          </a:bodyPr>
          <a:lstStyle/>
          <a:p>
            <a:pPr algn="ctr"/>
            <a:r>
              <a:rPr lang="es-ES" sz="1400" b="1" dirty="0" err="1">
                <a:latin typeface="Arial Narrow" panose="020B0606020202030204" pitchFamily="34" charset="0"/>
                <a:cs typeface="Arial" panose="020B0604020202020204" pitchFamily="34" charset="0"/>
              </a:rPr>
              <a:t>BioSAXS</a:t>
            </a:r>
            <a:r>
              <a:rPr lang="es-ES" sz="1400" b="1" dirty="0">
                <a:latin typeface="Arial Narrow" panose="020B0606020202030204" pitchFamily="34" charset="0"/>
                <a:cs typeface="Arial" panose="020B0604020202020204" pitchFamily="34" charset="0"/>
              </a:rPr>
              <a:t> </a:t>
            </a:r>
          </a:p>
        </p:txBody>
      </p:sp>
      <p:pic>
        <p:nvPicPr>
          <p:cNvPr id="21"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 r="38305" b="19641"/>
          <a:stretch/>
        </p:blipFill>
        <p:spPr bwMode="auto">
          <a:xfrm>
            <a:off x="968829" y="1931479"/>
            <a:ext cx="4029555" cy="259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34500" y="1698809"/>
            <a:ext cx="287084" cy="243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78617" y="4198351"/>
            <a:ext cx="700310" cy="229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33971" y="1757079"/>
            <a:ext cx="1991654" cy="3041457"/>
          </a:xfrm>
          <a:prstGeom prst="rect">
            <a:avLst/>
          </a:prstGeom>
          <a:noFill/>
          <a:ln w="19050">
            <a:solidFill>
              <a:srgbClr val="88A0B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166735" y="1678400"/>
            <a:ext cx="734287" cy="208677"/>
          </a:xfrm>
          <a:prstGeom prst="rect">
            <a:avLst/>
          </a:prstGeom>
        </p:spPr>
        <p:txBody>
          <a:bodyPr vert="horz" wrap="none" lIns="91440" tIns="45720" rIns="91440" bIns="45720" rtlCol="0" anchor="t">
            <a:noAutofit/>
          </a:bodyPr>
          <a:lstStyle/>
          <a:p>
            <a:pPr algn="ctr"/>
            <a:r>
              <a:rPr lang="es-ES" sz="1050" b="1" dirty="0">
                <a:solidFill>
                  <a:srgbClr val="FF0000"/>
                </a:solidFill>
                <a:latin typeface="Arial Narrow" panose="020B0606020202030204" pitchFamily="34" charset="0"/>
                <a:cs typeface="Arial" panose="020B0604020202020204" pitchFamily="34" charset="0"/>
              </a:rPr>
              <a:t>XAIRA</a:t>
            </a:r>
          </a:p>
        </p:txBody>
      </p:sp>
      <p:sp>
        <p:nvSpPr>
          <p:cNvPr id="31" name="TextBox 30">
            <a:extLst>
              <a:ext uri="{FF2B5EF4-FFF2-40B4-BE49-F238E27FC236}">
                <a16:creationId xmlns:a16="http://schemas.microsoft.com/office/drawing/2014/main" id="{0DDECF1B-A66E-47B5-B6BF-D783A7EEBDF5}"/>
              </a:ext>
            </a:extLst>
          </p:cNvPr>
          <p:cNvSpPr txBox="1"/>
          <p:nvPr/>
        </p:nvSpPr>
        <p:spPr>
          <a:xfrm>
            <a:off x="4676888" y="1572557"/>
            <a:ext cx="585180" cy="231938"/>
          </a:xfrm>
          <a:prstGeom prst="rect">
            <a:avLst/>
          </a:prstGeom>
        </p:spPr>
        <p:txBody>
          <a:bodyPr vert="horz" wrap="none" lIns="91440" tIns="45720" rIns="91440" bIns="45720" rtlCol="0" anchor="t">
            <a:noAutofit/>
          </a:bodyPr>
          <a:lstStyle/>
          <a:p>
            <a:pPr algn="ctr"/>
            <a:r>
              <a:rPr lang="es-ES" sz="1050" b="1">
                <a:solidFill>
                  <a:schemeClr val="accent1">
                    <a:lumMod val="75000"/>
                  </a:schemeClr>
                </a:solidFill>
                <a:latin typeface="Arial Narrow" panose="020B0606020202030204" pitchFamily="34" charset="0"/>
                <a:cs typeface="Arial" panose="020B0604020202020204" pitchFamily="34" charset="0"/>
              </a:rPr>
              <a:t>STXM</a:t>
            </a:r>
            <a:endParaRPr lang="es-ES" sz="1050" b="1" dirty="0">
              <a:solidFill>
                <a:schemeClr val="accent1">
                  <a:lumMod val="75000"/>
                </a:schemeClr>
              </a:solidFill>
              <a:latin typeface="Arial Narrow" panose="020B060602020203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6B0E73A-C259-4252-8389-DCC5A10EA135}"/>
              </a:ext>
            </a:extLst>
          </p:cNvPr>
          <p:cNvSpPr/>
          <p:nvPr/>
        </p:nvSpPr>
        <p:spPr>
          <a:xfrm>
            <a:off x="2872739" y="1572808"/>
            <a:ext cx="2288530" cy="3316690"/>
          </a:xfrm>
          <a:prstGeom prst="rect">
            <a:avLst/>
          </a:prstGeom>
          <a:no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A97682C-8C31-46CE-A160-B019FC13DDE4}"/>
              </a:ext>
            </a:extLst>
          </p:cNvPr>
          <p:cNvSpPr txBox="1"/>
          <p:nvPr/>
        </p:nvSpPr>
        <p:spPr>
          <a:xfrm>
            <a:off x="6356458" y="3188309"/>
            <a:ext cx="1118091" cy="438740"/>
          </a:xfrm>
          <a:prstGeom prst="rect">
            <a:avLst/>
          </a:prstGeom>
          <a:solidFill>
            <a:srgbClr val="D6DCE5">
              <a:alpha val="50196"/>
            </a:srgbClr>
          </a:solidFill>
          <a:ln w="12700">
            <a:noFill/>
          </a:ln>
        </p:spPr>
        <p:txBody>
          <a:bodyPr vert="horz" wrap="none" lIns="91440" tIns="45720" rIns="91440" bIns="45720" rtlCol="0" anchor="ctr">
            <a:noAutofit/>
          </a:bodyPr>
          <a:lstStyle/>
          <a:p>
            <a:pPr algn="ctr"/>
            <a:r>
              <a:rPr lang="es-ES" sz="1400" b="1">
                <a:latin typeface="Arial Narrow" panose="020B0606020202030204" pitchFamily="34" charset="0"/>
                <a:cs typeface="Arial" panose="020B0604020202020204" pitchFamily="34" charset="0"/>
              </a:rPr>
              <a:t>Cry-EM/SPA </a:t>
            </a:r>
            <a:endParaRPr lang="es-ES" sz="1400" b="1" dirty="0">
              <a:latin typeface="Arial Narrow" panose="020B0606020202030204" pitchFamily="34" charset="0"/>
              <a:cs typeface="Arial" panose="020B0604020202020204" pitchFamily="34" charset="0"/>
            </a:endParaRPr>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760752" y="133012"/>
            <a:ext cx="6938172" cy="389484"/>
          </a:xfrm>
        </p:spPr>
        <p:txBody>
          <a:bodyPr/>
          <a:lstStyle/>
          <a:p>
            <a:r>
              <a:rPr lang="en-US"/>
              <a:t>New tools to fill in the gaps</a:t>
            </a:r>
            <a:endParaRPr lang="en-US" dirty="0"/>
          </a:p>
        </p:txBody>
      </p:sp>
      <p:sp>
        <p:nvSpPr>
          <p:cNvPr id="36" name="Rectangle 35">
            <a:extLst>
              <a:ext uri="{FF2B5EF4-FFF2-40B4-BE49-F238E27FC236}">
                <a16:creationId xmlns:a16="http://schemas.microsoft.com/office/drawing/2014/main" id="{4E5A075F-A24D-40B7-9236-D70D4DEF1EE9}"/>
              </a:ext>
            </a:extLst>
          </p:cNvPr>
          <p:cNvSpPr/>
          <p:nvPr/>
        </p:nvSpPr>
        <p:spPr>
          <a:xfrm>
            <a:off x="2012843" y="1767941"/>
            <a:ext cx="1561900" cy="2942387"/>
          </a:xfrm>
          <a:prstGeom prst="rect">
            <a:avLst/>
          </a:prstGeom>
          <a:noFill/>
          <a:ln w="28575">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E6B0C70-08D0-4568-83A2-3168A1A9E0EC}"/>
              </a:ext>
            </a:extLst>
          </p:cNvPr>
          <p:cNvSpPr txBox="1"/>
          <p:nvPr/>
        </p:nvSpPr>
        <p:spPr>
          <a:xfrm>
            <a:off x="2834347" y="1754455"/>
            <a:ext cx="883938" cy="219370"/>
          </a:xfrm>
          <a:prstGeom prst="rect">
            <a:avLst/>
          </a:prstGeom>
        </p:spPr>
        <p:txBody>
          <a:bodyPr vert="horz" wrap="none" lIns="91440" tIns="45720" rIns="91440" bIns="45720" rtlCol="0" anchor="t">
            <a:noAutofit/>
          </a:bodyPr>
          <a:lstStyle/>
          <a:p>
            <a:pPr algn="ctr"/>
            <a:r>
              <a:rPr lang="es-ES" sz="1050" b="1">
                <a:solidFill>
                  <a:schemeClr val="accent1"/>
                </a:solidFill>
                <a:latin typeface="Arial Narrow" panose="020B0606020202030204" pitchFamily="34" charset="0"/>
                <a:cs typeface="Arial" panose="020B0604020202020204" pitchFamily="34" charset="0"/>
              </a:rPr>
              <a:t>MIRAS</a:t>
            </a:r>
            <a:endParaRPr lang="es-ES" sz="1050" b="1" dirty="0">
              <a:solidFill>
                <a:schemeClr val="accent1"/>
              </a:solidFill>
              <a:latin typeface="Arial Narrow" panose="020B0606020202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2A4A652-1735-4385-908F-3CE47859D51C}"/>
              </a:ext>
            </a:extLst>
          </p:cNvPr>
          <p:cNvSpPr txBox="1"/>
          <p:nvPr/>
        </p:nvSpPr>
        <p:spPr>
          <a:xfrm>
            <a:off x="4303952" y="3156955"/>
            <a:ext cx="1429856" cy="568953"/>
          </a:xfrm>
          <a:prstGeom prst="rect">
            <a:avLst/>
          </a:prstGeom>
          <a:solidFill>
            <a:srgbClr val="FBE5D6">
              <a:alpha val="47843"/>
            </a:srgbClr>
          </a:solidFill>
          <a:ln w="12700">
            <a:noFill/>
          </a:ln>
        </p:spPr>
        <p:txBody>
          <a:bodyPr vert="horz" wrap="none" lIns="91440" tIns="45720" rIns="91440" bIns="45720" rtlCol="0" anchor="ctr">
            <a:noAutofit/>
          </a:bodyPr>
          <a:lstStyle/>
          <a:p>
            <a:pPr algn="ctr"/>
            <a:r>
              <a:rPr lang="es-ES" sz="1400" b="1" dirty="0" err="1">
                <a:solidFill>
                  <a:srgbClr val="122D4F"/>
                </a:solidFill>
                <a:latin typeface="Arial Narrow" panose="020B0606020202030204" pitchFamily="34" charset="0"/>
                <a:cs typeface="Arial" panose="020B0604020202020204" pitchFamily="34" charset="0"/>
              </a:rPr>
              <a:t>Computational</a:t>
            </a:r>
            <a:endParaRPr lang="es-ES" sz="1400" b="1" dirty="0">
              <a:solidFill>
                <a:srgbClr val="122D4F"/>
              </a:solidFill>
              <a:latin typeface="Arial Narrow" panose="020B0606020202030204" pitchFamily="34" charset="0"/>
              <a:cs typeface="Arial" panose="020B0604020202020204" pitchFamily="34" charset="0"/>
            </a:endParaRPr>
          </a:p>
          <a:p>
            <a:pPr algn="ctr"/>
            <a:r>
              <a:rPr lang="es-ES_tradnl" sz="1400" b="1" dirty="0">
                <a:solidFill>
                  <a:srgbClr val="122D4F"/>
                </a:solidFill>
                <a:latin typeface="Arial Narrow" panose="020B0606020202030204" pitchFamily="34" charset="0"/>
                <a:cs typeface="Arial" panose="020B0604020202020204" pitchFamily="34" charset="0"/>
              </a:rPr>
              <a:t>B</a:t>
            </a:r>
            <a:r>
              <a:rPr lang="es-ES" sz="1400" b="1" dirty="0" err="1">
                <a:solidFill>
                  <a:srgbClr val="122D4F"/>
                </a:solidFill>
                <a:latin typeface="Arial Narrow" panose="020B0606020202030204" pitchFamily="34" charset="0"/>
                <a:cs typeface="Arial" panose="020B0604020202020204" pitchFamily="34" charset="0"/>
              </a:rPr>
              <a:t>iology</a:t>
            </a:r>
            <a:endParaRPr lang="es-ES" sz="1400" b="1" dirty="0">
              <a:solidFill>
                <a:srgbClr val="122D4F"/>
              </a:solidFill>
              <a:latin typeface="Arial Narrow" panose="020B060602020203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4DF30879-ADCF-4D4E-B460-89FC33F3FFFB}"/>
              </a:ext>
            </a:extLst>
          </p:cNvPr>
          <p:cNvSpPr/>
          <p:nvPr/>
        </p:nvSpPr>
        <p:spPr>
          <a:xfrm>
            <a:off x="842453" y="501755"/>
            <a:ext cx="6566650" cy="815608"/>
          </a:xfrm>
          <a:prstGeom prst="rect">
            <a:avLst/>
          </a:prstGeom>
        </p:spPr>
        <p:txBody>
          <a:bodyPr wrap="square">
            <a:spAutoFit/>
          </a:bodyPr>
          <a:lstStyle/>
          <a:p>
            <a:pPr marL="285750" indent="-285750">
              <a:spcAft>
                <a:spcPts val="300"/>
              </a:spcAft>
              <a:buFont typeface="Arial" panose="020B0604020202020204" pitchFamily="34" charset="0"/>
              <a:buChar char="•"/>
            </a:pPr>
            <a:r>
              <a:rPr lang="en-US" sz="1400" dirty="0"/>
              <a:t>New tools based on different probes required: XR, visible light, electrons, IR</a:t>
            </a:r>
          </a:p>
          <a:p>
            <a:pPr marL="285750" indent="-285750">
              <a:spcAft>
                <a:spcPts val="300"/>
              </a:spcAft>
              <a:buFont typeface="Arial" panose="020B0604020202020204" pitchFamily="34" charset="0"/>
              <a:buChar char="•"/>
            </a:pPr>
            <a:r>
              <a:rPr lang="en-US" sz="1400" dirty="0"/>
              <a:t>Aiming at a continuous path from genotype to phenotype structural studies</a:t>
            </a:r>
          </a:p>
          <a:p>
            <a:pPr marL="285750" indent="-285750">
              <a:spcAft>
                <a:spcPts val="300"/>
              </a:spcAft>
              <a:buFont typeface="Arial" panose="020B0604020202020204" pitchFamily="34" charset="0"/>
              <a:buChar char="•"/>
            </a:pPr>
            <a:r>
              <a:rPr lang="en-US" sz="1400" dirty="0"/>
              <a:t>ALBA embedded within their strategic partners provides leading capabilities</a:t>
            </a:r>
          </a:p>
        </p:txBody>
      </p:sp>
      <p:sp>
        <p:nvSpPr>
          <p:cNvPr id="2" name="Arrow: Right 1">
            <a:extLst>
              <a:ext uri="{FF2B5EF4-FFF2-40B4-BE49-F238E27FC236}">
                <a16:creationId xmlns:a16="http://schemas.microsoft.com/office/drawing/2014/main" id="{EE86A7E0-0ED9-4527-A613-F0DCC1655EE5}"/>
              </a:ext>
            </a:extLst>
          </p:cNvPr>
          <p:cNvSpPr/>
          <p:nvPr/>
        </p:nvSpPr>
        <p:spPr>
          <a:xfrm>
            <a:off x="2071287" y="3381703"/>
            <a:ext cx="292434" cy="42286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A3E51507-6872-4712-9D37-1E339B85508A}"/>
              </a:ext>
            </a:extLst>
          </p:cNvPr>
          <p:cNvSpPr/>
          <p:nvPr/>
        </p:nvSpPr>
        <p:spPr>
          <a:xfrm>
            <a:off x="3133211" y="4094283"/>
            <a:ext cx="292434" cy="42286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53C24B57-77AD-40E0-84FD-43F6BD22B369}"/>
              </a:ext>
            </a:extLst>
          </p:cNvPr>
          <p:cNvSpPr/>
          <p:nvPr/>
        </p:nvSpPr>
        <p:spPr>
          <a:xfrm>
            <a:off x="849536" y="3049122"/>
            <a:ext cx="292434" cy="42286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E06C383-489C-4B9F-8C25-B648EB3951F0}"/>
              </a:ext>
            </a:extLst>
          </p:cNvPr>
          <p:cNvSpPr/>
          <p:nvPr/>
        </p:nvSpPr>
        <p:spPr>
          <a:xfrm>
            <a:off x="-32226" y="4223025"/>
            <a:ext cx="1332270" cy="430887"/>
          </a:xfrm>
          <a:prstGeom prst="rect">
            <a:avLst/>
          </a:prstGeom>
        </p:spPr>
        <p:txBody>
          <a:bodyPr wrap="square">
            <a:spAutoFit/>
          </a:bodyPr>
          <a:lstStyle/>
          <a:p>
            <a:pPr algn="r">
              <a:spcAft>
                <a:spcPts val="300"/>
              </a:spcAft>
            </a:pPr>
            <a:r>
              <a:rPr lang="en-US" sz="1100" b="1" dirty="0">
                <a:latin typeface="Arial Narrow" panose="020B0606020202030204" pitchFamily="34" charset="0"/>
              </a:rPr>
              <a:t>Correlative Microscopies</a:t>
            </a:r>
          </a:p>
        </p:txBody>
      </p:sp>
      <p:sp>
        <p:nvSpPr>
          <p:cNvPr id="40" name="Arrow: Right 39">
            <a:extLst>
              <a:ext uri="{FF2B5EF4-FFF2-40B4-BE49-F238E27FC236}">
                <a16:creationId xmlns:a16="http://schemas.microsoft.com/office/drawing/2014/main" id="{69723361-D378-4ABF-AEB5-3F7FEC1AD2E9}"/>
              </a:ext>
            </a:extLst>
          </p:cNvPr>
          <p:cNvSpPr/>
          <p:nvPr/>
        </p:nvSpPr>
        <p:spPr>
          <a:xfrm>
            <a:off x="235179" y="4206630"/>
            <a:ext cx="301792" cy="42286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94B5EEA4-3FEB-40A1-A3D9-BC133CF312FF}"/>
              </a:ext>
            </a:extLst>
          </p:cNvPr>
          <p:cNvSpPr/>
          <p:nvPr/>
        </p:nvSpPr>
        <p:spPr>
          <a:xfrm>
            <a:off x="4103298" y="3128791"/>
            <a:ext cx="296841" cy="42286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EEB1244-B41A-4F46-8A38-BC6A11977761}"/>
              </a:ext>
            </a:extLst>
          </p:cNvPr>
          <p:cNvSpPr/>
          <p:nvPr/>
        </p:nvSpPr>
        <p:spPr>
          <a:xfrm>
            <a:off x="1202188" y="4206630"/>
            <a:ext cx="1332270" cy="261610"/>
          </a:xfrm>
          <a:prstGeom prst="rect">
            <a:avLst/>
          </a:prstGeom>
        </p:spPr>
        <p:txBody>
          <a:bodyPr wrap="square">
            <a:spAutoFit/>
          </a:bodyPr>
          <a:lstStyle/>
          <a:p>
            <a:pPr algn="r">
              <a:spcAft>
                <a:spcPts val="300"/>
              </a:spcAft>
            </a:pPr>
            <a:r>
              <a:rPr lang="en-US" sz="1100" b="1" dirty="0">
                <a:latin typeface="Arial Narrow" panose="020B0606020202030204" pitchFamily="34" charset="0"/>
              </a:rPr>
              <a:t>Visible  Li</a:t>
            </a:r>
          </a:p>
        </p:txBody>
      </p:sp>
    </p:spTree>
    <p:extLst>
      <p:ext uri="{BB962C8B-B14F-4D97-AF65-F5344CB8AC3E}">
        <p14:creationId xmlns:p14="http://schemas.microsoft.com/office/powerpoint/2010/main" val="2956294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9A3C1E9-1E17-4B2D-975E-2F80F7CB45F8}" type="slidenum">
              <a:rPr lang="es-ES" smtClean="0"/>
              <a:t>2</a:t>
            </a:fld>
            <a:endParaRPr lang="es-ES" dirty="0"/>
          </a:p>
        </p:txBody>
      </p:sp>
      <p:sp>
        <p:nvSpPr>
          <p:cNvPr id="3" name="Title 2"/>
          <p:cNvSpPr>
            <a:spLocks noGrp="1"/>
          </p:cNvSpPr>
          <p:nvPr>
            <p:ph type="title"/>
          </p:nvPr>
        </p:nvSpPr>
        <p:spPr>
          <a:xfrm>
            <a:off x="628653" y="133012"/>
            <a:ext cx="7070271" cy="533738"/>
          </a:xfrm>
        </p:spPr>
        <p:txBody>
          <a:bodyPr>
            <a:normAutofit/>
          </a:bodyPr>
          <a:lstStyle/>
          <a:p>
            <a:r>
              <a:rPr lang="en-US" sz="2400" dirty="0"/>
              <a:t>Biological imaging techniques today</a:t>
            </a:r>
          </a:p>
        </p:txBody>
      </p:sp>
      <p:sp>
        <p:nvSpPr>
          <p:cNvPr id="35" name="1 CuadroTexto"/>
          <p:cNvSpPr txBox="1">
            <a:spLocks noChangeArrowheads="1"/>
          </p:cNvSpPr>
          <p:nvPr/>
        </p:nvSpPr>
        <p:spPr bwMode="auto">
          <a:xfrm rot="16200000">
            <a:off x="2402837" y="1773270"/>
            <a:ext cx="1277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ES" altLang="en-US" sz="1800" dirty="0">
                <a:solidFill>
                  <a:srgbClr val="FFC000"/>
                </a:solidFill>
              </a:rPr>
              <a:t>cryo-3DSIM</a:t>
            </a:r>
          </a:p>
        </p:txBody>
      </p:sp>
      <p:sp>
        <p:nvSpPr>
          <p:cNvPr id="36" name="Text Box 2"/>
          <p:cNvSpPr txBox="1">
            <a:spLocks noChangeArrowheads="1"/>
          </p:cNvSpPr>
          <p:nvPr/>
        </p:nvSpPr>
        <p:spPr bwMode="auto">
          <a:xfrm>
            <a:off x="2174250" y="2847552"/>
            <a:ext cx="61806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ES" altLang="en-US" sz="1800" dirty="0">
                <a:cs typeface="Arial" charset="0"/>
              </a:rPr>
              <a:t>	</a:t>
            </a:r>
            <a:r>
              <a:rPr lang="es-ES" altLang="en-US" sz="1800" dirty="0" err="1">
                <a:cs typeface="Arial" charset="0"/>
              </a:rPr>
              <a:t>Cellular</a:t>
            </a:r>
            <a:r>
              <a:rPr lang="es-ES" altLang="en-US" sz="1800" dirty="0">
                <a:cs typeface="Arial" charset="0"/>
              </a:rPr>
              <a:t> Biology     	 </a:t>
            </a:r>
            <a:r>
              <a:rPr lang="es-ES" altLang="en-US" sz="1800" dirty="0" err="1">
                <a:cs typeface="Arial" charset="0"/>
              </a:rPr>
              <a:t>Interactomics</a:t>
            </a:r>
            <a:r>
              <a:rPr lang="es-ES" altLang="en-US" sz="1800" dirty="0">
                <a:cs typeface="Arial" charset="0"/>
              </a:rPr>
              <a:t>         </a:t>
            </a:r>
            <a:r>
              <a:rPr lang="es-ES" altLang="en-US" sz="1800" dirty="0" err="1">
                <a:cs typeface="Arial" charset="0"/>
              </a:rPr>
              <a:t>Macromolecules</a:t>
            </a:r>
            <a:endParaRPr lang="es-ES" altLang="en-US" sz="1800" dirty="0">
              <a:cs typeface="Arial" charset="0"/>
            </a:endParaRPr>
          </a:p>
        </p:txBody>
      </p:sp>
      <p:grpSp>
        <p:nvGrpSpPr>
          <p:cNvPr id="37" name="Group 13"/>
          <p:cNvGrpSpPr>
            <a:grpSpLocks/>
          </p:cNvGrpSpPr>
          <p:nvPr/>
        </p:nvGrpSpPr>
        <p:grpSpPr bwMode="auto">
          <a:xfrm>
            <a:off x="2378623" y="2884525"/>
            <a:ext cx="4737171" cy="332359"/>
            <a:chOff x="284" y="2400"/>
            <a:chExt cx="4011" cy="328"/>
          </a:xfrm>
        </p:grpSpPr>
        <p:sp>
          <p:nvSpPr>
            <p:cNvPr id="59" name="Text Box 3"/>
            <p:cNvSpPr txBox="1">
              <a:spLocks noChangeArrowheads="1"/>
            </p:cNvSpPr>
            <p:nvPr/>
          </p:nvSpPr>
          <p:spPr bwMode="auto">
            <a:xfrm>
              <a:off x="284" y="2463"/>
              <a:ext cx="12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s-ES" altLang="en-US" sz="1800">
                <a:latin typeface="Times New Roman" pitchFamily="18" charset="0"/>
                <a:cs typeface="Arial" charset="0"/>
              </a:endParaRPr>
            </a:p>
          </p:txBody>
        </p:sp>
        <p:sp>
          <p:nvSpPr>
            <p:cNvPr id="60" name="Text Box 4"/>
            <p:cNvSpPr txBox="1">
              <a:spLocks noChangeArrowheads="1"/>
            </p:cNvSpPr>
            <p:nvPr/>
          </p:nvSpPr>
          <p:spPr bwMode="auto">
            <a:xfrm>
              <a:off x="1868" y="2400"/>
              <a:ext cx="124"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s-ES" altLang="en-US" sz="1800">
                <a:latin typeface="Times New Roman" pitchFamily="18" charset="0"/>
                <a:cs typeface="Arial" charset="0"/>
              </a:endParaRPr>
            </a:p>
          </p:txBody>
        </p:sp>
        <p:sp>
          <p:nvSpPr>
            <p:cNvPr id="61" name="Text Box 5"/>
            <p:cNvSpPr txBox="1">
              <a:spLocks noChangeArrowheads="1"/>
            </p:cNvSpPr>
            <p:nvPr/>
          </p:nvSpPr>
          <p:spPr bwMode="auto">
            <a:xfrm>
              <a:off x="4172" y="2400"/>
              <a:ext cx="12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s-ES" altLang="en-US" sz="1800">
                <a:latin typeface="Times New Roman" pitchFamily="18" charset="0"/>
                <a:cs typeface="Arial" charset="0"/>
              </a:endParaRPr>
            </a:p>
          </p:txBody>
        </p:sp>
      </p:grpSp>
      <p:sp>
        <p:nvSpPr>
          <p:cNvPr id="38" name="Text Box 10"/>
          <p:cNvSpPr txBox="1">
            <a:spLocks noChangeArrowheads="1"/>
          </p:cNvSpPr>
          <p:nvPr/>
        </p:nvSpPr>
        <p:spPr bwMode="auto">
          <a:xfrm>
            <a:off x="1307017" y="1991768"/>
            <a:ext cx="13991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ES" altLang="en-US" sz="1800" dirty="0">
                <a:solidFill>
                  <a:srgbClr val="00B050"/>
                </a:solidFill>
                <a:cs typeface="Arial" charset="0"/>
              </a:rPr>
              <a:t>VLM</a:t>
            </a:r>
          </a:p>
        </p:txBody>
      </p:sp>
      <p:pic>
        <p:nvPicPr>
          <p:cNvPr id="39" name="Picture 6" descr="B:\Documentos Raiz C\Disco D\Papers2005\PNAS\Final\Portada PNAS\PNAScover.jpg"/>
          <p:cNvPicPr>
            <a:picLocks noChangeAspect="1" noChangeArrowheads="1"/>
          </p:cNvPicPr>
          <p:nvPr/>
        </p:nvPicPr>
        <p:blipFill>
          <a:blip r:embed="rId3" cstate="print">
            <a:extLst>
              <a:ext uri="{28A0092B-C50C-407E-A947-70E740481C1C}">
                <a14:useLocalDpi xmlns:a14="http://schemas.microsoft.com/office/drawing/2010/main" val="0"/>
              </a:ext>
            </a:extLst>
          </a:blip>
          <a:srcRect l="-1192"/>
          <a:stretch>
            <a:fillRect/>
          </a:stretch>
        </p:blipFill>
        <p:spPr bwMode="auto">
          <a:xfrm>
            <a:off x="3199198" y="3227616"/>
            <a:ext cx="1384161" cy="13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Agrupar 5"/>
          <p:cNvGrpSpPr>
            <a:grpSpLocks/>
          </p:cNvGrpSpPr>
          <p:nvPr/>
        </p:nvGrpSpPr>
        <p:grpSpPr bwMode="auto">
          <a:xfrm>
            <a:off x="5943599" y="3199007"/>
            <a:ext cx="2523379" cy="1340573"/>
            <a:chOff x="5737463" y="4716621"/>
            <a:chExt cx="3406537" cy="2165299"/>
          </a:xfrm>
        </p:grpSpPr>
        <p:pic>
          <p:nvPicPr>
            <p:cNvPr id="57" name="Imagen 2" descr="figure5_final.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06360" y="4963766"/>
              <a:ext cx="2049257" cy="178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agen 3" descr="figure6_final.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3462" y="4716621"/>
              <a:ext cx="1910538" cy="21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Picture 5" descr="C:\Users\J.L. Carrascosa\Desktop\ActividadDepartamento\Memoria_CNB_2011\Carrascosa_T7.jpg"/>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29708" y="3101042"/>
            <a:ext cx="1358383" cy="1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23"/>
          <p:cNvSpPr txBox="1">
            <a:spLocks noChangeArrowheads="1"/>
          </p:cNvSpPr>
          <p:nvPr/>
        </p:nvSpPr>
        <p:spPr bwMode="auto">
          <a:xfrm rot="16200000">
            <a:off x="3560141" y="1821243"/>
            <a:ext cx="1140014" cy="369332"/>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err="1">
                <a:solidFill>
                  <a:srgbClr val="00B050"/>
                </a:solidFill>
              </a:rPr>
              <a:t>cryo</a:t>
            </a:r>
            <a:r>
              <a:rPr lang="en-US" altLang="en-US" sz="1800" dirty="0">
                <a:solidFill>
                  <a:srgbClr val="00B050"/>
                </a:solidFill>
              </a:rPr>
              <a:t>-SXT</a:t>
            </a:r>
          </a:p>
        </p:txBody>
      </p:sp>
      <p:cxnSp>
        <p:nvCxnSpPr>
          <p:cNvPr id="45" name="Straight Arrow Connector 2"/>
          <p:cNvCxnSpPr>
            <a:cxnSpLocks noChangeShapeType="1"/>
          </p:cNvCxnSpPr>
          <p:nvPr/>
        </p:nvCxnSpPr>
        <p:spPr bwMode="auto">
          <a:xfrm flipH="1">
            <a:off x="826357" y="1355916"/>
            <a:ext cx="7400304" cy="0"/>
          </a:xfrm>
          <a:prstGeom prst="straightConnector1">
            <a:avLst/>
          </a:prstGeom>
          <a:noFill/>
          <a:ln w="57150" algn="ctr">
            <a:solidFill>
              <a:srgbClr val="0000FF"/>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6" name="TextBox 19"/>
          <p:cNvSpPr txBox="1">
            <a:spLocks noChangeArrowheads="1"/>
          </p:cNvSpPr>
          <p:nvPr/>
        </p:nvSpPr>
        <p:spPr bwMode="auto">
          <a:xfrm>
            <a:off x="7835862" y="1346816"/>
            <a:ext cx="914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i="1" dirty="0">
                <a:solidFill>
                  <a:srgbClr val="0000FF"/>
                </a:solidFill>
              </a:rPr>
              <a:t>resolution</a:t>
            </a:r>
          </a:p>
        </p:txBody>
      </p:sp>
      <p:sp>
        <p:nvSpPr>
          <p:cNvPr id="47" name="TextBox 1"/>
          <p:cNvSpPr txBox="1">
            <a:spLocks noChangeArrowheads="1"/>
          </p:cNvSpPr>
          <p:nvPr/>
        </p:nvSpPr>
        <p:spPr bwMode="auto">
          <a:xfrm>
            <a:off x="646638" y="4638071"/>
            <a:ext cx="74366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ES" altLang="es-ES" sz="1600" b="1" dirty="0">
                <a:solidFill>
                  <a:srgbClr val="000099"/>
                </a:solidFill>
                <a:latin typeface="Arial" panose="020B0604020202020204" pitchFamily="34" charset="0"/>
                <a:cs typeface="Arial" panose="020B0604020202020204" pitchFamily="34" charset="0"/>
              </a:rPr>
              <a:t>Multimodal </a:t>
            </a:r>
            <a:r>
              <a:rPr lang="es-ES" altLang="es-ES" sz="1600" b="1" dirty="0" err="1">
                <a:solidFill>
                  <a:srgbClr val="000099"/>
                </a:solidFill>
                <a:latin typeface="Arial" panose="020B0604020202020204" pitchFamily="34" charset="0"/>
                <a:cs typeface="Arial" panose="020B0604020202020204" pitchFamily="34" charset="0"/>
              </a:rPr>
              <a:t>imaging</a:t>
            </a:r>
            <a:r>
              <a:rPr lang="es-ES" altLang="es-ES" sz="1600" b="1" dirty="0">
                <a:solidFill>
                  <a:srgbClr val="000099"/>
                </a:solidFill>
                <a:latin typeface="Arial" panose="020B0604020202020204" pitchFamily="34" charset="0"/>
                <a:cs typeface="Arial" panose="020B0604020202020204" pitchFamily="34" charset="0"/>
              </a:rPr>
              <a:t> </a:t>
            </a:r>
            <a:r>
              <a:rPr lang="es-ES" altLang="es-ES" sz="1600" b="1" dirty="0" err="1">
                <a:solidFill>
                  <a:srgbClr val="000099"/>
                </a:solidFill>
                <a:latin typeface="Arial" panose="020B0604020202020204" pitchFamily="34" charset="0"/>
                <a:cs typeface="Arial" panose="020B0604020202020204" pitchFamily="34" charset="0"/>
              </a:rPr>
              <a:t>across</a:t>
            </a:r>
            <a:r>
              <a:rPr lang="es-ES" altLang="es-ES" sz="1600" b="1" dirty="0">
                <a:solidFill>
                  <a:srgbClr val="000099"/>
                </a:solidFill>
                <a:latin typeface="Arial" panose="020B0604020202020204" pitchFamily="34" charset="0"/>
                <a:cs typeface="Arial" panose="020B0604020202020204" pitchFamily="34" charset="0"/>
              </a:rPr>
              <a:t> </a:t>
            </a:r>
            <a:r>
              <a:rPr lang="es-ES" altLang="es-ES" sz="1600" b="1" dirty="0" err="1">
                <a:solidFill>
                  <a:srgbClr val="000099"/>
                </a:solidFill>
                <a:latin typeface="Arial" panose="020B0604020202020204" pitchFamily="34" charset="0"/>
                <a:cs typeface="Arial" panose="020B0604020202020204" pitchFamily="34" charset="0"/>
              </a:rPr>
              <a:t>resolution</a:t>
            </a:r>
            <a:r>
              <a:rPr lang="es-ES" altLang="es-ES" sz="1600" b="1" dirty="0">
                <a:solidFill>
                  <a:srgbClr val="000099"/>
                </a:solidFill>
                <a:latin typeface="Arial" panose="020B0604020202020204" pitchFamily="34" charset="0"/>
                <a:cs typeface="Arial" panose="020B0604020202020204" pitchFamily="34" charset="0"/>
              </a:rPr>
              <a:t> </a:t>
            </a:r>
            <a:r>
              <a:rPr lang="es-ES" altLang="es-ES" sz="1600" b="1" dirty="0" err="1">
                <a:solidFill>
                  <a:srgbClr val="000099"/>
                </a:solidFill>
                <a:latin typeface="Arial" panose="020B0604020202020204" pitchFamily="34" charset="0"/>
                <a:cs typeface="Arial" panose="020B0604020202020204" pitchFamily="34" charset="0"/>
              </a:rPr>
              <a:t>scales</a:t>
            </a:r>
            <a:r>
              <a:rPr lang="es-ES" altLang="es-ES" sz="1600" b="1" dirty="0">
                <a:solidFill>
                  <a:srgbClr val="000099"/>
                </a:solidFill>
                <a:latin typeface="Arial" panose="020B0604020202020204" pitchFamily="34" charset="0"/>
                <a:cs typeface="Arial" panose="020B0604020202020204" pitchFamily="34" charset="0"/>
              </a:rPr>
              <a:t> </a:t>
            </a:r>
            <a:r>
              <a:rPr lang="es-ES" altLang="es-ES" sz="1600" b="1" dirty="0" err="1">
                <a:solidFill>
                  <a:srgbClr val="000099"/>
                </a:solidFill>
                <a:latin typeface="Arial" panose="020B0604020202020204" pitchFamily="34" charset="0"/>
                <a:cs typeface="Arial" panose="020B0604020202020204" pitchFamily="34" charset="0"/>
              </a:rPr>
              <a:t>is</a:t>
            </a:r>
            <a:r>
              <a:rPr lang="es-ES" altLang="es-ES" sz="1600" b="1" dirty="0">
                <a:solidFill>
                  <a:srgbClr val="000099"/>
                </a:solidFill>
                <a:latin typeface="Arial" panose="020B0604020202020204" pitchFamily="34" charset="0"/>
                <a:cs typeface="Arial" panose="020B0604020202020204" pitchFamily="34" charset="0"/>
              </a:rPr>
              <a:t> </a:t>
            </a:r>
            <a:r>
              <a:rPr lang="es-ES" altLang="es-ES" sz="1600" b="1" dirty="0" err="1">
                <a:solidFill>
                  <a:srgbClr val="000099"/>
                </a:solidFill>
                <a:latin typeface="Arial" panose="020B0604020202020204" pitchFamily="34" charset="0"/>
                <a:cs typeface="Arial" panose="020B0604020202020204" pitchFamily="34" charset="0"/>
              </a:rPr>
              <a:t>essential</a:t>
            </a:r>
            <a:r>
              <a:rPr lang="es-ES" altLang="es-ES" sz="1600" b="1" dirty="0">
                <a:solidFill>
                  <a:srgbClr val="000099"/>
                </a:solidFill>
                <a:latin typeface="Arial" panose="020B0604020202020204" pitchFamily="34" charset="0"/>
                <a:cs typeface="Arial" panose="020B0604020202020204" pitchFamily="34" charset="0"/>
              </a:rPr>
              <a:t> to </a:t>
            </a:r>
            <a:r>
              <a:rPr lang="es-ES" altLang="es-ES" sz="1600" b="1" dirty="0" err="1">
                <a:solidFill>
                  <a:srgbClr val="000099"/>
                </a:solidFill>
                <a:latin typeface="Arial" panose="020B0604020202020204" pitchFamily="34" charset="0"/>
                <a:cs typeface="Arial" panose="020B0604020202020204" pitchFamily="34" charset="0"/>
              </a:rPr>
              <a:t>understand</a:t>
            </a:r>
            <a:r>
              <a:rPr lang="es-ES" altLang="es-ES" sz="1600" b="1" dirty="0">
                <a:solidFill>
                  <a:srgbClr val="000099"/>
                </a:solidFill>
                <a:latin typeface="Arial" panose="020B0604020202020204" pitchFamily="34" charset="0"/>
                <a:cs typeface="Arial" panose="020B0604020202020204" pitchFamily="34" charset="0"/>
              </a:rPr>
              <a:t> </a:t>
            </a:r>
            <a:r>
              <a:rPr lang="es-ES" altLang="es-ES" sz="1600" b="1" dirty="0" err="1">
                <a:solidFill>
                  <a:srgbClr val="000099"/>
                </a:solidFill>
                <a:latin typeface="Arial" panose="020B0604020202020204" pitchFamily="34" charset="0"/>
                <a:cs typeface="Arial" panose="020B0604020202020204" pitchFamily="34" charset="0"/>
              </a:rPr>
              <a:t>biological</a:t>
            </a:r>
            <a:r>
              <a:rPr lang="es-ES" altLang="es-ES" sz="1600" b="1" dirty="0">
                <a:solidFill>
                  <a:srgbClr val="000099"/>
                </a:solidFill>
                <a:latin typeface="Arial" panose="020B0604020202020204" pitchFamily="34" charset="0"/>
                <a:cs typeface="Arial" panose="020B0604020202020204" pitchFamily="34" charset="0"/>
              </a:rPr>
              <a:t> </a:t>
            </a:r>
            <a:r>
              <a:rPr lang="es-ES" altLang="es-ES" sz="1600" b="1" dirty="0" err="1">
                <a:solidFill>
                  <a:srgbClr val="000099"/>
                </a:solidFill>
                <a:latin typeface="Arial" panose="020B0604020202020204" pitchFamily="34" charset="0"/>
                <a:cs typeface="Arial" panose="020B0604020202020204" pitchFamily="34" charset="0"/>
              </a:rPr>
              <a:t>mechanisms</a:t>
            </a:r>
            <a:r>
              <a:rPr lang="es-ES" altLang="es-ES" sz="1600" b="1" dirty="0">
                <a:solidFill>
                  <a:srgbClr val="000099"/>
                </a:solidFill>
                <a:latin typeface="Arial" panose="020B0604020202020204" pitchFamily="34" charset="0"/>
                <a:cs typeface="Arial" panose="020B0604020202020204" pitchFamily="34" charset="0"/>
              </a:rPr>
              <a:t>.</a:t>
            </a:r>
          </a:p>
        </p:txBody>
      </p:sp>
      <p:sp>
        <p:nvSpPr>
          <p:cNvPr id="48" name="TextBox 2"/>
          <p:cNvSpPr txBox="1">
            <a:spLocks noChangeArrowheads="1"/>
          </p:cNvSpPr>
          <p:nvPr/>
        </p:nvSpPr>
        <p:spPr bwMode="auto">
          <a:xfrm>
            <a:off x="7972761" y="1036589"/>
            <a:ext cx="4203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400" dirty="0">
                <a:solidFill>
                  <a:srgbClr val="0000FF"/>
                </a:solidFill>
              </a:rPr>
              <a:t>1 Å</a:t>
            </a:r>
          </a:p>
        </p:txBody>
      </p:sp>
      <p:sp>
        <p:nvSpPr>
          <p:cNvPr id="49" name="TextBox 23"/>
          <p:cNvSpPr txBox="1">
            <a:spLocks noChangeArrowheads="1"/>
          </p:cNvSpPr>
          <p:nvPr/>
        </p:nvSpPr>
        <p:spPr bwMode="auto">
          <a:xfrm>
            <a:off x="1806201" y="1045878"/>
            <a:ext cx="7360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400" dirty="0">
                <a:solidFill>
                  <a:srgbClr val="0000FF"/>
                </a:solidFill>
              </a:rPr>
              <a:t>500 </a:t>
            </a:r>
            <a:r>
              <a:rPr lang="es-ES" altLang="es-ES" sz="1400" dirty="0" err="1">
                <a:solidFill>
                  <a:srgbClr val="0000FF"/>
                </a:solidFill>
              </a:rPr>
              <a:t>nm</a:t>
            </a:r>
            <a:endParaRPr lang="es-ES" altLang="es-ES" sz="1400" dirty="0">
              <a:solidFill>
                <a:srgbClr val="0000FF"/>
              </a:solidFill>
            </a:endParaRPr>
          </a:p>
        </p:txBody>
      </p:sp>
      <p:cxnSp>
        <p:nvCxnSpPr>
          <p:cNvPr id="50" name="Straight Connector 49"/>
          <p:cNvCxnSpPr/>
          <p:nvPr/>
        </p:nvCxnSpPr>
        <p:spPr>
          <a:xfrm>
            <a:off x="4860037" y="1268759"/>
            <a:ext cx="0" cy="18709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51" name="TextBox 7"/>
          <p:cNvSpPr txBox="1">
            <a:spLocks noChangeArrowheads="1"/>
          </p:cNvSpPr>
          <p:nvPr/>
        </p:nvSpPr>
        <p:spPr bwMode="auto">
          <a:xfrm>
            <a:off x="4635164" y="1023889"/>
            <a:ext cx="5533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400" dirty="0">
                <a:solidFill>
                  <a:srgbClr val="0000FF"/>
                </a:solidFill>
              </a:rPr>
              <a:t>5 </a:t>
            </a:r>
            <a:r>
              <a:rPr lang="es-ES" altLang="es-ES" sz="1400" dirty="0" err="1">
                <a:solidFill>
                  <a:srgbClr val="0000FF"/>
                </a:solidFill>
              </a:rPr>
              <a:t>nm</a:t>
            </a:r>
            <a:endParaRPr lang="es-ES" altLang="es-ES" sz="1400" dirty="0">
              <a:solidFill>
                <a:srgbClr val="0000FF"/>
              </a:solidFill>
            </a:endParaRPr>
          </a:p>
        </p:txBody>
      </p:sp>
      <p:sp>
        <p:nvSpPr>
          <p:cNvPr id="52" name="TextBox 28"/>
          <p:cNvSpPr txBox="1">
            <a:spLocks noChangeArrowheads="1"/>
          </p:cNvSpPr>
          <p:nvPr/>
        </p:nvSpPr>
        <p:spPr bwMode="auto">
          <a:xfrm>
            <a:off x="3938631" y="1036570"/>
            <a:ext cx="6447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400" dirty="0">
                <a:solidFill>
                  <a:srgbClr val="0000FF"/>
                </a:solidFill>
              </a:rPr>
              <a:t>30 </a:t>
            </a:r>
            <a:r>
              <a:rPr lang="es-ES" altLang="es-ES" sz="1400" dirty="0" err="1">
                <a:solidFill>
                  <a:srgbClr val="0000FF"/>
                </a:solidFill>
              </a:rPr>
              <a:t>nm</a:t>
            </a:r>
            <a:endParaRPr lang="es-ES" altLang="es-ES" sz="1400" dirty="0">
              <a:solidFill>
                <a:srgbClr val="0000FF"/>
              </a:solidFill>
            </a:endParaRPr>
          </a:p>
        </p:txBody>
      </p:sp>
      <p:cxnSp>
        <p:nvCxnSpPr>
          <p:cNvPr id="53" name="Straight Connector 52"/>
          <p:cNvCxnSpPr/>
          <p:nvPr/>
        </p:nvCxnSpPr>
        <p:spPr>
          <a:xfrm>
            <a:off x="4195458" y="1268759"/>
            <a:ext cx="0" cy="18709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2"/>
          <p:cNvCxnSpPr>
            <a:cxnSpLocks noChangeShapeType="1"/>
          </p:cNvCxnSpPr>
          <p:nvPr/>
        </p:nvCxnSpPr>
        <p:spPr bwMode="auto">
          <a:xfrm flipH="1">
            <a:off x="864034" y="2791827"/>
            <a:ext cx="7377069" cy="0"/>
          </a:xfrm>
          <a:prstGeom prst="straightConnector1">
            <a:avLst/>
          </a:prstGeom>
          <a:noFill/>
          <a:ln w="57150" algn="ctr">
            <a:solidFill>
              <a:srgbClr val="00B05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5" name="TextBox 19"/>
          <p:cNvSpPr txBox="1">
            <a:spLocks noChangeArrowheads="1"/>
          </p:cNvSpPr>
          <p:nvPr/>
        </p:nvSpPr>
        <p:spPr bwMode="auto">
          <a:xfrm>
            <a:off x="70195" y="2419406"/>
            <a:ext cx="14221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i="1" dirty="0">
                <a:solidFill>
                  <a:srgbClr val="00B050"/>
                </a:solidFill>
              </a:rPr>
              <a:t>sample thickness</a:t>
            </a:r>
          </a:p>
        </p:txBody>
      </p:sp>
      <p:sp>
        <p:nvSpPr>
          <p:cNvPr id="56" name="Text Box 10"/>
          <p:cNvSpPr txBox="1">
            <a:spLocks noChangeArrowheads="1"/>
          </p:cNvSpPr>
          <p:nvPr/>
        </p:nvSpPr>
        <p:spPr bwMode="auto">
          <a:xfrm>
            <a:off x="2861883" y="2370830"/>
            <a:ext cx="1867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ES" altLang="en-US" sz="1800" dirty="0" err="1">
                <a:solidFill>
                  <a:srgbClr val="FF0000"/>
                </a:solidFill>
                <a:latin typeface="+mn-lt"/>
                <a:cs typeface="Arial" panose="020B0604020202020204" pitchFamily="34" charset="0"/>
              </a:rPr>
              <a:t>cryo</a:t>
            </a:r>
            <a:r>
              <a:rPr lang="es-ES" altLang="en-US" sz="1800" dirty="0">
                <a:solidFill>
                  <a:srgbClr val="FF0000"/>
                </a:solidFill>
                <a:latin typeface="+mn-lt"/>
                <a:cs typeface="Arial" panose="020B0604020202020204" pitchFamily="34" charset="0"/>
              </a:rPr>
              <a:t> FIB-SEM</a:t>
            </a:r>
          </a:p>
        </p:txBody>
      </p:sp>
      <p:cxnSp>
        <p:nvCxnSpPr>
          <p:cNvPr id="62" name="Straight Connector 61"/>
          <p:cNvCxnSpPr/>
          <p:nvPr/>
        </p:nvCxnSpPr>
        <p:spPr>
          <a:xfrm>
            <a:off x="2114272" y="1273751"/>
            <a:ext cx="0" cy="16215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05447" y="1255685"/>
            <a:ext cx="0" cy="18709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64" name="TextBox 23"/>
          <p:cNvSpPr txBox="1">
            <a:spLocks noChangeArrowheads="1"/>
          </p:cNvSpPr>
          <p:nvPr/>
        </p:nvSpPr>
        <p:spPr bwMode="auto">
          <a:xfrm>
            <a:off x="746608" y="1011170"/>
            <a:ext cx="5581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400" dirty="0">
                <a:solidFill>
                  <a:srgbClr val="0000FF"/>
                </a:solidFill>
              </a:rPr>
              <a:t>5 µm</a:t>
            </a:r>
          </a:p>
        </p:txBody>
      </p:sp>
      <p:sp>
        <p:nvSpPr>
          <p:cNvPr id="67" name="TextBox 66"/>
          <p:cNvSpPr txBox="1"/>
          <p:nvPr/>
        </p:nvSpPr>
        <p:spPr>
          <a:xfrm>
            <a:off x="612262" y="1590598"/>
            <a:ext cx="770424" cy="695087"/>
          </a:xfrm>
          <a:prstGeom prst="rect">
            <a:avLst/>
          </a:prstGeom>
        </p:spPr>
        <p:txBody>
          <a:bodyPr vert="horz" wrap="none" lIns="91440" tIns="45720" rIns="91440" bIns="45720" rtlCol="0" anchor="t">
            <a:noAutofit/>
          </a:bodyPr>
          <a:lstStyle/>
          <a:p>
            <a:pPr algn="ctr"/>
            <a:r>
              <a:rPr lang="en-US" dirty="0">
                <a:solidFill>
                  <a:srgbClr val="FFC000"/>
                </a:solidFill>
                <a:cs typeface="Arial" panose="020B0604020202020204" pitchFamily="34" charset="0"/>
              </a:rPr>
              <a:t>µPCXT</a:t>
            </a:r>
          </a:p>
          <a:p>
            <a:pPr algn="ctr"/>
            <a:r>
              <a:rPr lang="en-US" dirty="0">
                <a:solidFill>
                  <a:srgbClr val="00B050"/>
                </a:solidFill>
                <a:cs typeface="Arial" panose="020B0604020202020204" pitchFamily="34" charset="0"/>
              </a:rPr>
              <a:t>µFTIR</a:t>
            </a:r>
          </a:p>
        </p:txBody>
      </p:sp>
      <p:sp>
        <p:nvSpPr>
          <p:cNvPr id="68" name="TextBox 67"/>
          <p:cNvSpPr txBox="1"/>
          <p:nvPr/>
        </p:nvSpPr>
        <p:spPr>
          <a:xfrm>
            <a:off x="4796787" y="1862287"/>
            <a:ext cx="626448" cy="457200"/>
          </a:xfrm>
          <a:prstGeom prst="rect">
            <a:avLst/>
          </a:prstGeom>
        </p:spPr>
        <p:txBody>
          <a:bodyPr vert="horz" wrap="none" lIns="91440" tIns="45720" rIns="91440" bIns="45720" rtlCol="0" anchor="t">
            <a:noAutofit/>
          </a:bodyPr>
          <a:lstStyle/>
          <a:p>
            <a:r>
              <a:rPr lang="en-US" dirty="0" err="1">
                <a:solidFill>
                  <a:srgbClr val="FF0000"/>
                </a:solidFill>
                <a:cs typeface="Arial" panose="020B0604020202020204" pitchFamily="34" charset="0"/>
              </a:rPr>
              <a:t>cryo</a:t>
            </a:r>
            <a:r>
              <a:rPr lang="en-US" dirty="0">
                <a:solidFill>
                  <a:srgbClr val="FF0000"/>
                </a:solidFill>
                <a:cs typeface="Arial" panose="020B0604020202020204" pitchFamily="34" charset="0"/>
              </a:rPr>
              <a:t>-ET</a:t>
            </a:r>
          </a:p>
        </p:txBody>
      </p:sp>
      <p:sp>
        <p:nvSpPr>
          <p:cNvPr id="69" name="TextBox 68"/>
          <p:cNvSpPr txBox="1"/>
          <p:nvPr/>
        </p:nvSpPr>
        <p:spPr>
          <a:xfrm>
            <a:off x="6657301" y="1860540"/>
            <a:ext cx="626448" cy="457200"/>
          </a:xfrm>
          <a:prstGeom prst="rect">
            <a:avLst/>
          </a:prstGeom>
        </p:spPr>
        <p:txBody>
          <a:bodyPr vert="horz" wrap="none" lIns="91440" tIns="45720" rIns="91440" bIns="45720" rtlCol="0" anchor="t">
            <a:noAutofit/>
          </a:bodyPr>
          <a:lstStyle/>
          <a:p>
            <a:r>
              <a:rPr lang="en-US" dirty="0">
                <a:solidFill>
                  <a:srgbClr val="FFC000"/>
                </a:solidFill>
                <a:cs typeface="Arial" panose="020B0604020202020204" pitchFamily="34" charset="0"/>
              </a:rPr>
              <a:t>Single Particle</a:t>
            </a:r>
          </a:p>
        </p:txBody>
      </p:sp>
      <p:sp>
        <p:nvSpPr>
          <p:cNvPr id="71" name="TextBox 70"/>
          <p:cNvSpPr txBox="1"/>
          <p:nvPr/>
        </p:nvSpPr>
        <p:spPr>
          <a:xfrm>
            <a:off x="390374" y="2835846"/>
            <a:ext cx="914400" cy="914400"/>
          </a:xfrm>
          <a:prstGeom prst="rect">
            <a:avLst/>
          </a:prstGeom>
        </p:spPr>
        <p:txBody>
          <a:bodyPr vert="horz" wrap="none" lIns="91440" tIns="45720" rIns="91440" bIns="45720" rtlCol="0" anchor="t">
            <a:noAutofit/>
          </a:bodyPr>
          <a:lstStyle/>
          <a:p>
            <a:r>
              <a:rPr lang="en-US" dirty="0">
                <a:cs typeface="Arial" panose="020B0604020202020204" pitchFamily="34" charset="0"/>
              </a:rPr>
              <a:t>Tissue</a:t>
            </a:r>
          </a:p>
        </p:txBody>
      </p:sp>
      <p:sp>
        <p:nvSpPr>
          <p:cNvPr id="72" name="TextBox 71"/>
          <p:cNvSpPr txBox="1"/>
          <p:nvPr/>
        </p:nvSpPr>
        <p:spPr>
          <a:xfrm>
            <a:off x="1662310" y="2837938"/>
            <a:ext cx="914400" cy="914400"/>
          </a:xfrm>
          <a:prstGeom prst="rect">
            <a:avLst/>
          </a:prstGeom>
        </p:spPr>
        <p:txBody>
          <a:bodyPr vert="horz" wrap="none" lIns="91440" tIns="45720" rIns="91440" bIns="45720" rtlCol="0" anchor="t">
            <a:noAutofit/>
          </a:bodyPr>
          <a:lstStyle/>
          <a:p>
            <a:r>
              <a:rPr lang="en-US" dirty="0">
                <a:cs typeface="Arial" panose="020B0604020202020204" pitchFamily="34" charset="0"/>
              </a:rPr>
              <a:t>Organoids</a:t>
            </a:r>
          </a:p>
        </p:txBody>
      </p:sp>
      <p:sp>
        <p:nvSpPr>
          <p:cNvPr id="76" name="TextBox 75"/>
          <p:cNvSpPr txBox="1"/>
          <p:nvPr/>
        </p:nvSpPr>
        <p:spPr>
          <a:xfrm rot="16200000">
            <a:off x="3417107" y="1861909"/>
            <a:ext cx="914400" cy="438213"/>
          </a:xfrm>
          <a:prstGeom prst="rect">
            <a:avLst/>
          </a:prstGeom>
        </p:spPr>
        <p:txBody>
          <a:bodyPr vert="horz" wrap="none" lIns="91440" tIns="45720" rIns="91440" bIns="45720" rtlCol="0" anchor="t">
            <a:noAutofit/>
          </a:bodyPr>
          <a:lstStyle/>
          <a:p>
            <a:r>
              <a:rPr lang="en-US" dirty="0" err="1">
                <a:solidFill>
                  <a:srgbClr val="FF0000"/>
                </a:solidFill>
                <a:cs typeface="Arial" panose="020B0604020202020204" pitchFamily="34" charset="0"/>
              </a:rPr>
              <a:t>nanoXRF</a:t>
            </a:r>
            <a:endParaRPr lang="en-US" dirty="0">
              <a:solidFill>
                <a:srgbClr val="FF0000"/>
              </a:solidFill>
              <a:cs typeface="Arial" panose="020B0604020202020204" pitchFamily="34" charset="0"/>
            </a:endParaRPr>
          </a:p>
        </p:txBody>
      </p:sp>
      <p:sp>
        <p:nvSpPr>
          <p:cNvPr id="77" name="TextBox 76"/>
          <p:cNvSpPr txBox="1"/>
          <p:nvPr/>
        </p:nvSpPr>
        <p:spPr>
          <a:xfrm rot="16200000">
            <a:off x="3342476" y="2007350"/>
            <a:ext cx="618965" cy="457200"/>
          </a:xfrm>
          <a:prstGeom prst="rect">
            <a:avLst/>
          </a:prstGeom>
        </p:spPr>
        <p:txBody>
          <a:bodyPr vert="horz" wrap="none" lIns="91440" tIns="45720" rIns="91440" bIns="45720" rtlCol="0" anchor="t">
            <a:noAutofit/>
          </a:bodyPr>
          <a:lstStyle/>
          <a:p>
            <a:r>
              <a:rPr lang="en-US" dirty="0" err="1">
                <a:solidFill>
                  <a:srgbClr val="FF0000"/>
                </a:solidFill>
                <a:cs typeface="Arial" panose="020B0604020202020204" pitchFamily="34" charset="0"/>
              </a:rPr>
              <a:t>cryo</a:t>
            </a:r>
            <a:r>
              <a:rPr lang="en-US" dirty="0">
                <a:solidFill>
                  <a:srgbClr val="FF0000"/>
                </a:solidFill>
                <a:cs typeface="Arial" panose="020B0604020202020204" pitchFamily="34" charset="0"/>
              </a:rPr>
              <a:t>-SR</a:t>
            </a:r>
          </a:p>
        </p:txBody>
      </p:sp>
      <p:pic>
        <p:nvPicPr>
          <p:cNvPr id="2" name="Picture 2" descr="C:\Users\epereiro\AppData\Local\Microsoft\Windows\Temporary Internet Files\Content.Outlook\CX1AJHO1\ftir bochum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247786"/>
            <a:ext cx="1659875" cy="11856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953" t="27665" r="45874" b="8345"/>
          <a:stretch/>
        </p:blipFill>
        <p:spPr bwMode="auto">
          <a:xfrm>
            <a:off x="1690059" y="3199007"/>
            <a:ext cx="1377128" cy="133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2" name="Group 41"/>
          <p:cNvGrpSpPr/>
          <p:nvPr/>
        </p:nvGrpSpPr>
        <p:grpSpPr>
          <a:xfrm>
            <a:off x="5985659" y="489842"/>
            <a:ext cx="1218946" cy="1025042"/>
            <a:chOff x="7778751" y="1097281"/>
            <a:chExt cx="1218946" cy="1025042"/>
          </a:xfrm>
        </p:grpSpPr>
        <p:sp>
          <p:nvSpPr>
            <p:cNvPr id="43" name="Oval 42"/>
            <p:cNvSpPr/>
            <p:nvPr/>
          </p:nvSpPr>
          <p:spPr>
            <a:xfrm>
              <a:off x="7778751" y="1097281"/>
              <a:ext cx="1218946" cy="768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7906765" y="1207923"/>
              <a:ext cx="914400" cy="914400"/>
            </a:xfrm>
            <a:prstGeom prst="rect">
              <a:avLst/>
            </a:prstGeom>
          </p:spPr>
          <p:txBody>
            <a:bodyPr vert="horz" wrap="none" lIns="91440" tIns="45720" rIns="91440" bIns="45720" rtlCol="0" anchor="t">
              <a:noAutofit/>
            </a:bodyPr>
            <a:lstStyle/>
            <a:p>
              <a:pPr algn="ctr"/>
              <a:r>
                <a:rPr lang="en-US" sz="1100" b="1" i="1" dirty="0">
                  <a:solidFill>
                    <a:srgbClr val="009900"/>
                  </a:solidFill>
                  <a:latin typeface="Arial" panose="020B0604020202020204" pitchFamily="34" charset="0"/>
                  <a:cs typeface="Arial" panose="020B0604020202020204" pitchFamily="34" charset="0"/>
                </a:rPr>
                <a:t>operational</a:t>
              </a:r>
            </a:p>
            <a:p>
              <a:pPr algn="ctr"/>
              <a:r>
                <a:rPr lang="en-US" sz="1100" b="1" i="1" dirty="0">
                  <a:solidFill>
                    <a:srgbClr val="FFC000"/>
                  </a:solidFill>
                  <a:latin typeface="Arial" panose="020B0604020202020204" pitchFamily="34" charset="0"/>
                  <a:cs typeface="Arial" panose="020B0604020202020204" pitchFamily="34" charset="0"/>
                </a:rPr>
                <a:t>in development</a:t>
              </a:r>
            </a:p>
            <a:p>
              <a:pPr algn="ctr"/>
              <a:r>
                <a:rPr lang="en-US" sz="1100" b="1" i="1" dirty="0">
                  <a:solidFill>
                    <a:srgbClr val="FF0000"/>
                  </a:solidFill>
                  <a:latin typeface="Arial" panose="020B0604020202020204" pitchFamily="34" charset="0"/>
                  <a:cs typeface="Arial" panose="020B0604020202020204" pitchFamily="34" charset="0"/>
                </a:rPr>
                <a:t>out of Alba</a:t>
              </a:r>
            </a:p>
          </p:txBody>
        </p:sp>
      </p:grpSp>
      <p:sp>
        <p:nvSpPr>
          <p:cNvPr id="66" name="TextBox 65"/>
          <p:cNvSpPr txBox="1"/>
          <p:nvPr/>
        </p:nvSpPr>
        <p:spPr>
          <a:xfrm rot="16200000">
            <a:off x="3091175" y="2030134"/>
            <a:ext cx="618965" cy="457200"/>
          </a:xfrm>
          <a:prstGeom prst="rect">
            <a:avLst/>
          </a:prstGeom>
        </p:spPr>
        <p:txBody>
          <a:bodyPr vert="horz" wrap="none" lIns="91440" tIns="45720" rIns="91440" bIns="45720" rtlCol="0" anchor="t">
            <a:noAutofit/>
          </a:bodyPr>
          <a:lstStyle/>
          <a:p>
            <a:r>
              <a:rPr lang="en-US" dirty="0" err="1">
                <a:solidFill>
                  <a:srgbClr val="FF0000"/>
                </a:solidFill>
                <a:cs typeface="Arial" panose="020B0604020202020204" pitchFamily="34" charset="0"/>
              </a:rPr>
              <a:t>nanoPCXT</a:t>
            </a:r>
            <a:endParaRPr lang="en-US" dirty="0">
              <a:solidFill>
                <a:srgbClr val="FF0000"/>
              </a:solidFill>
              <a:cs typeface="Arial" panose="020B0604020202020204" pitchFamily="34" charset="0"/>
            </a:endParaRPr>
          </a:p>
        </p:txBody>
      </p:sp>
      <p:sp>
        <p:nvSpPr>
          <p:cNvPr id="70" name="Text Box 23"/>
          <p:cNvSpPr txBox="1">
            <a:spLocks noChangeArrowheads="1"/>
          </p:cNvSpPr>
          <p:nvPr/>
        </p:nvSpPr>
        <p:spPr bwMode="auto">
          <a:xfrm>
            <a:off x="7152864" y="1654096"/>
            <a:ext cx="1140014" cy="369332"/>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solidFill>
                  <a:srgbClr val="00B050"/>
                </a:solidFill>
              </a:rPr>
              <a:t>MX</a:t>
            </a:r>
          </a:p>
        </p:txBody>
      </p:sp>
      <p:sp>
        <p:nvSpPr>
          <p:cNvPr id="73" name="Text Box 23"/>
          <p:cNvSpPr txBox="1">
            <a:spLocks noChangeArrowheads="1"/>
          </p:cNvSpPr>
          <p:nvPr/>
        </p:nvSpPr>
        <p:spPr bwMode="auto">
          <a:xfrm>
            <a:off x="5865894" y="1573544"/>
            <a:ext cx="1140014" cy="369332"/>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err="1">
                <a:solidFill>
                  <a:srgbClr val="FF0000"/>
                </a:solidFill>
              </a:rPr>
              <a:t>BioSAXS</a:t>
            </a:r>
            <a:endParaRPr lang="en-US" altLang="en-US" sz="1800" dirty="0">
              <a:solidFill>
                <a:srgbClr val="FF0000"/>
              </a:solidFill>
            </a:endParaRPr>
          </a:p>
        </p:txBody>
      </p:sp>
      <p:sp>
        <p:nvSpPr>
          <p:cNvPr id="74" name="Text Box 23"/>
          <p:cNvSpPr txBox="1">
            <a:spLocks noChangeArrowheads="1"/>
          </p:cNvSpPr>
          <p:nvPr/>
        </p:nvSpPr>
        <p:spPr bwMode="auto">
          <a:xfrm>
            <a:off x="7152864" y="1455729"/>
            <a:ext cx="1140014" cy="369332"/>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solidFill>
                  <a:srgbClr val="FF0000"/>
                </a:solidFill>
              </a:rPr>
              <a:t>NMR</a:t>
            </a:r>
          </a:p>
        </p:txBody>
      </p:sp>
      <p:sp>
        <p:nvSpPr>
          <p:cNvPr id="4" name="TextBox 3">
            <a:extLst>
              <a:ext uri="{FF2B5EF4-FFF2-40B4-BE49-F238E27FC236}">
                <a16:creationId xmlns:a16="http://schemas.microsoft.com/office/drawing/2014/main" id="{72F688CB-5686-47BB-BEB6-EAE0838A5478}"/>
              </a:ext>
            </a:extLst>
          </p:cNvPr>
          <p:cNvSpPr txBox="1"/>
          <p:nvPr/>
        </p:nvSpPr>
        <p:spPr>
          <a:xfrm>
            <a:off x="1528405" y="1467152"/>
            <a:ext cx="914400" cy="914400"/>
          </a:xfrm>
          <a:prstGeom prst="rect">
            <a:avLst/>
          </a:prstGeom>
        </p:spPr>
        <p:txBody>
          <a:bodyPr vert="horz" wrap="none" lIns="91440" tIns="45720" rIns="91440" bIns="45720" rtlCol="0" anchor="t">
            <a:noAutofit/>
          </a:bodyPr>
          <a:lstStyle/>
          <a:p>
            <a:r>
              <a:rPr lang="es-ES_tradnl" sz="1600" dirty="0" err="1">
                <a:solidFill>
                  <a:srgbClr val="FF9900"/>
                </a:solidFill>
                <a:cs typeface="Arial" panose="020B0604020202020204" pitchFamily="34" charset="0"/>
              </a:rPr>
              <a:t>sub</a:t>
            </a:r>
            <a:r>
              <a:rPr lang="es-ES_tradnl" sz="1600" dirty="0" err="1">
                <a:solidFill>
                  <a:srgbClr val="FF9900"/>
                </a:solidFill>
                <a:cs typeface="Arial" panose="020B0604020202020204" pitchFamily="34" charset="0"/>
                <a:sym typeface="Symbol" panose="05050102010706020507" pitchFamily="18" charset="2"/>
              </a:rPr>
              <a:t>PCXT</a:t>
            </a:r>
            <a:endParaRPr lang="es-ES_tradnl" sz="1600" dirty="0">
              <a:solidFill>
                <a:srgbClr val="FF9900"/>
              </a:solidFill>
              <a:cs typeface="Arial" panose="020B0604020202020204" pitchFamily="34" charset="0"/>
              <a:sym typeface="Symbol" panose="05050102010706020507" pitchFamily="18" charset="2"/>
            </a:endParaRPr>
          </a:p>
          <a:p>
            <a:r>
              <a:rPr lang="es-ES_tradnl" sz="1600" dirty="0" err="1">
                <a:solidFill>
                  <a:srgbClr val="FF0000"/>
                </a:solidFill>
                <a:cs typeface="Arial" panose="020B0604020202020204" pitchFamily="34" charset="0"/>
                <a:sym typeface="Symbol" panose="05050102010706020507" pitchFamily="18" charset="2"/>
              </a:rPr>
              <a:t>subXRF</a:t>
            </a:r>
            <a:endParaRPr lang="es-ES" sz="1600" dirty="0" err="1">
              <a:solidFill>
                <a:srgbClr val="FF0000"/>
              </a:solidFill>
              <a:cs typeface="Arial" panose="020B0604020202020204" pitchFamily="34" charset="0"/>
            </a:endParaRPr>
          </a:p>
        </p:txBody>
      </p:sp>
    </p:spTree>
    <p:extLst>
      <p:ext uri="{BB962C8B-B14F-4D97-AF65-F5344CB8AC3E}">
        <p14:creationId xmlns:p14="http://schemas.microsoft.com/office/powerpoint/2010/main" val="1395531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C2A7DD-4D84-4802-B27B-E00172FB870B}"/>
              </a:ext>
            </a:extLst>
          </p:cNvPr>
          <p:cNvGrpSpPr>
            <a:grpSpLocks noChangeAspect="1"/>
          </p:cNvGrpSpPr>
          <p:nvPr/>
        </p:nvGrpSpPr>
        <p:grpSpPr>
          <a:xfrm>
            <a:off x="3393457" y="1965309"/>
            <a:ext cx="5279198" cy="3198929"/>
            <a:chOff x="1427147" y="541241"/>
            <a:chExt cx="5798819" cy="3513793"/>
          </a:xfrm>
        </p:grpSpPr>
        <p:pic>
          <p:nvPicPr>
            <p:cNvPr id="2050" name="Picture 2" descr="H:\Review_StructMolecBiology\ALBA_4_small.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24" t="17004" r="2547"/>
            <a:stretch/>
          </p:blipFill>
          <p:spPr bwMode="auto">
            <a:xfrm>
              <a:off x="1427147" y="541241"/>
              <a:ext cx="5657931" cy="3513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a:extLst>
                <a:ext uri="{FF2B5EF4-FFF2-40B4-BE49-F238E27FC236}">
                  <a16:creationId xmlns:a16="http://schemas.microsoft.com/office/drawing/2014/main" id="{3B013E2C-0833-4638-9628-983D5CB8F4CE}"/>
                </a:ext>
              </a:extLst>
            </p:cNvPr>
            <p:cNvSpPr/>
            <p:nvPr/>
          </p:nvSpPr>
          <p:spPr>
            <a:xfrm rot="3784975">
              <a:off x="6516696" y="1391215"/>
              <a:ext cx="931626" cy="486914"/>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68285"/>
                <a:gd name="connsiteX1" fmla="*/ 1051289 w 1051289"/>
                <a:gd name="connsiteY1" fmla="*/ 50607 h 468285"/>
                <a:gd name="connsiteX2" fmla="*/ 988659 w 1051289"/>
                <a:gd name="connsiteY2" fmla="*/ 405886 h 468285"/>
                <a:gd name="connsiteX3" fmla="*/ 77205 w 1051289"/>
                <a:gd name="connsiteY3" fmla="*/ 468285 h 468285"/>
                <a:gd name="connsiteX4" fmla="*/ 0 w 1051289"/>
                <a:gd name="connsiteY4" fmla="*/ 59753 h 468285"/>
                <a:gd name="connsiteX0" fmla="*/ 58403 w 977838"/>
                <a:gd name="connsiteY0" fmla="*/ 48686 h 482016"/>
                <a:gd name="connsiteX1" fmla="*/ 977838 w 977838"/>
                <a:gd name="connsiteY1" fmla="*/ 64338 h 482016"/>
                <a:gd name="connsiteX2" fmla="*/ 915208 w 977838"/>
                <a:gd name="connsiteY2" fmla="*/ 419617 h 482016"/>
                <a:gd name="connsiteX3" fmla="*/ 3754 w 977838"/>
                <a:gd name="connsiteY3" fmla="*/ 482016 h 482016"/>
                <a:gd name="connsiteX4" fmla="*/ 58403 w 977838"/>
                <a:gd name="connsiteY4" fmla="*/ 48686 h 482016"/>
                <a:gd name="connsiteX0" fmla="*/ 59506 w 978941"/>
                <a:gd name="connsiteY0" fmla="*/ 48686 h 482016"/>
                <a:gd name="connsiteX1" fmla="*/ 978941 w 978941"/>
                <a:gd name="connsiteY1" fmla="*/ 64338 h 482016"/>
                <a:gd name="connsiteX2" fmla="*/ 916311 w 978941"/>
                <a:gd name="connsiteY2" fmla="*/ 419617 h 482016"/>
                <a:gd name="connsiteX3" fmla="*/ 4857 w 978941"/>
                <a:gd name="connsiteY3" fmla="*/ 482016 h 482016"/>
                <a:gd name="connsiteX4" fmla="*/ 59506 w 978941"/>
                <a:gd name="connsiteY4" fmla="*/ 48686 h 482016"/>
                <a:gd name="connsiteX0" fmla="*/ 59506 w 978941"/>
                <a:gd name="connsiteY0" fmla="*/ 48686 h 482016"/>
                <a:gd name="connsiteX1" fmla="*/ 978941 w 978941"/>
                <a:gd name="connsiteY1" fmla="*/ 64338 h 482016"/>
                <a:gd name="connsiteX2" fmla="*/ 834170 w 978941"/>
                <a:gd name="connsiteY2" fmla="*/ 391674 h 482016"/>
                <a:gd name="connsiteX3" fmla="*/ 4857 w 978941"/>
                <a:gd name="connsiteY3" fmla="*/ 482016 h 482016"/>
                <a:gd name="connsiteX4" fmla="*/ 59506 w 978941"/>
                <a:gd name="connsiteY4" fmla="*/ 48686 h 482016"/>
                <a:gd name="connsiteX0" fmla="*/ 59506 w 991958"/>
                <a:gd name="connsiteY0" fmla="*/ 65019 h 498349"/>
                <a:gd name="connsiteX1" fmla="*/ 991958 w 991958"/>
                <a:gd name="connsiteY1" fmla="*/ 45996 h 498349"/>
                <a:gd name="connsiteX2" fmla="*/ 834170 w 991958"/>
                <a:gd name="connsiteY2" fmla="*/ 408007 h 498349"/>
                <a:gd name="connsiteX3" fmla="*/ 4857 w 991958"/>
                <a:gd name="connsiteY3" fmla="*/ 498349 h 498349"/>
                <a:gd name="connsiteX4" fmla="*/ 59506 w 991958"/>
                <a:gd name="connsiteY4" fmla="*/ 65019 h 498349"/>
                <a:gd name="connsiteX0" fmla="*/ 60438 w 992890"/>
                <a:gd name="connsiteY0" fmla="*/ 65019 h 498349"/>
                <a:gd name="connsiteX1" fmla="*/ 992890 w 992890"/>
                <a:gd name="connsiteY1" fmla="*/ 45996 h 498349"/>
                <a:gd name="connsiteX2" fmla="*/ 835102 w 992890"/>
                <a:gd name="connsiteY2" fmla="*/ 408007 h 498349"/>
                <a:gd name="connsiteX3" fmla="*/ 5789 w 992890"/>
                <a:gd name="connsiteY3" fmla="*/ 498349 h 498349"/>
                <a:gd name="connsiteX4" fmla="*/ 60438 w 992890"/>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3625 h 493196"/>
                <a:gd name="connsiteX1" fmla="*/ 987101 w 987101"/>
                <a:gd name="connsiteY1" fmla="*/ 40843 h 493196"/>
                <a:gd name="connsiteX2" fmla="*/ 829313 w 987101"/>
                <a:gd name="connsiteY2" fmla="*/ 402854 h 493196"/>
                <a:gd name="connsiteX3" fmla="*/ 0 w 987101"/>
                <a:gd name="connsiteY3" fmla="*/ 493196 h 493196"/>
                <a:gd name="connsiteX4" fmla="*/ 71087 w 987101"/>
                <a:gd name="connsiteY4" fmla="*/ 63625 h 493196"/>
                <a:gd name="connsiteX0" fmla="*/ 71087 w 987101"/>
                <a:gd name="connsiteY0" fmla="*/ 65661 h 495232"/>
                <a:gd name="connsiteX1" fmla="*/ 987101 w 987101"/>
                <a:gd name="connsiteY1" fmla="*/ 42879 h 495232"/>
                <a:gd name="connsiteX2" fmla="*/ 829313 w 987101"/>
                <a:gd name="connsiteY2" fmla="*/ 404890 h 495232"/>
                <a:gd name="connsiteX3" fmla="*/ 0 w 987101"/>
                <a:gd name="connsiteY3" fmla="*/ 495232 h 495232"/>
                <a:gd name="connsiteX4" fmla="*/ 71087 w 987101"/>
                <a:gd name="connsiteY4" fmla="*/ 65661 h 495232"/>
                <a:gd name="connsiteX0" fmla="*/ 71087 w 1000118"/>
                <a:gd name="connsiteY0" fmla="*/ 89669 h 519240"/>
                <a:gd name="connsiteX1" fmla="*/ 1000118 w 1000118"/>
                <a:gd name="connsiteY1" fmla="*/ 32213 h 519240"/>
                <a:gd name="connsiteX2" fmla="*/ 829313 w 1000118"/>
                <a:gd name="connsiteY2" fmla="*/ 428898 h 519240"/>
                <a:gd name="connsiteX3" fmla="*/ 0 w 1000118"/>
                <a:gd name="connsiteY3" fmla="*/ 519240 h 519240"/>
                <a:gd name="connsiteX4" fmla="*/ 71087 w 1000118"/>
                <a:gd name="connsiteY4" fmla="*/ 89669 h 519240"/>
                <a:gd name="connsiteX0" fmla="*/ 74622 w 1000118"/>
                <a:gd name="connsiteY0" fmla="*/ 105478 h 514907"/>
                <a:gd name="connsiteX1" fmla="*/ 1000118 w 1000118"/>
                <a:gd name="connsiteY1" fmla="*/ 27880 h 514907"/>
                <a:gd name="connsiteX2" fmla="*/ 829313 w 1000118"/>
                <a:gd name="connsiteY2" fmla="*/ 424565 h 514907"/>
                <a:gd name="connsiteX3" fmla="*/ 0 w 1000118"/>
                <a:gd name="connsiteY3" fmla="*/ 514907 h 514907"/>
                <a:gd name="connsiteX4" fmla="*/ 74622 w 1000118"/>
                <a:gd name="connsiteY4" fmla="*/ 105478 h 514907"/>
                <a:gd name="connsiteX0" fmla="*/ 74622 w 1000118"/>
                <a:gd name="connsiteY0" fmla="*/ 112271 h 521700"/>
                <a:gd name="connsiteX1" fmla="*/ 1000118 w 1000118"/>
                <a:gd name="connsiteY1" fmla="*/ 34673 h 521700"/>
                <a:gd name="connsiteX2" fmla="*/ 829313 w 1000118"/>
                <a:gd name="connsiteY2" fmla="*/ 431358 h 521700"/>
                <a:gd name="connsiteX3" fmla="*/ 0 w 1000118"/>
                <a:gd name="connsiteY3" fmla="*/ 521700 h 521700"/>
                <a:gd name="connsiteX4" fmla="*/ 74622 w 1000118"/>
                <a:gd name="connsiteY4" fmla="*/ 112271 h 52170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18" h="522710">
                  <a:moveTo>
                    <a:pt x="58183" y="109522"/>
                  </a:moveTo>
                  <a:cubicBezTo>
                    <a:pt x="407411" y="4590"/>
                    <a:pt x="614650" y="-35128"/>
                    <a:pt x="1000118" y="35683"/>
                  </a:cubicBezTo>
                  <a:lnTo>
                    <a:pt x="829313" y="432368"/>
                  </a:lnTo>
                  <a:cubicBezTo>
                    <a:pt x="541659" y="386578"/>
                    <a:pt x="382749" y="414236"/>
                    <a:pt x="0" y="522710"/>
                  </a:cubicBezTo>
                  <a:cubicBezTo>
                    <a:pt x="17181" y="380981"/>
                    <a:pt x="28517" y="296878"/>
                    <a:pt x="58183" y="109522"/>
                  </a:cubicBezTo>
                  <a:close/>
                </a:path>
              </a:pathLst>
            </a:custGeom>
            <a:solidFill>
              <a:srgbClr val="88A0B8"/>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F375ED1F-00C0-423A-AD26-8487662732B5}"/>
                </a:ext>
              </a:extLst>
            </p:cNvPr>
            <p:cNvSpPr/>
            <p:nvPr/>
          </p:nvSpPr>
          <p:spPr>
            <a:xfrm rot="1975311">
              <a:off x="5855740" y="767071"/>
              <a:ext cx="925213" cy="406043"/>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2938 h 430386"/>
                <a:gd name="connsiteX1" fmla="*/ 1051289 w 1051289"/>
                <a:gd name="connsiteY1" fmla="*/ 43792 h 430386"/>
                <a:gd name="connsiteX2" fmla="*/ 988659 w 1051289"/>
                <a:gd name="connsiteY2" fmla="*/ 399071 h 430386"/>
                <a:gd name="connsiteX3" fmla="*/ 79225 w 1051289"/>
                <a:gd name="connsiteY3" fmla="*/ 430386 h 430386"/>
                <a:gd name="connsiteX4" fmla="*/ 0 w 1051289"/>
                <a:gd name="connsiteY4" fmla="*/ 52938 h 430386"/>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379155"/>
                <a:gd name="connsiteY0" fmla="*/ 25931 h 403379"/>
                <a:gd name="connsiteX1" fmla="*/ 1379156 w 1379155"/>
                <a:gd name="connsiteY1" fmla="*/ 74485 h 403379"/>
                <a:gd name="connsiteX2" fmla="*/ 988659 w 1379155"/>
                <a:gd name="connsiteY2" fmla="*/ 372064 h 403379"/>
                <a:gd name="connsiteX3" fmla="*/ 79225 w 1379155"/>
                <a:gd name="connsiteY3" fmla="*/ 403379 h 403379"/>
                <a:gd name="connsiteX4" fmla="*/ 0 w 1379155"/>
                <a:gd name="connsiteY4" fmla="*/ 25931 h 403379"/>
                <a:gd name="connsiteX0" fmla="*/ 0 w 1379156"/>
                <a:gd name="connsiteY0" fmla="*/ 25931 h 403379"/>
                <a:gd name="connsiteX1" fmla="*/ 1379156 w 1379156"/>
                <a:gd name="connsiteY1" fmla="*/ 74485 h 403379"/>
                <a:gd name="connsiteX2" fmla="*/ 988659 w 1379156"/>
                <a:gd name="connsiteY2" fmla="*/ 372064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237818 w 1301454"/>
                <a:gd name="connsiteY0" fmla="*/ 21560 h 423113"/>
                <a:gd name="connsiteX1" fmla="*/ 1301454 w 1301454"/>
                <a:gd name="connsiteY1" fmla="*/ 94219 h 423113"/>
                <a:gd name="connsiteX2" fmla="*/ 972528 w 1301454"/>
                <a:gd name="connsiteY2" fmla="*/ 386736 h 423113"/>
                <a:gd name="connsiteX3" fmla="*/ 1523 w 1301454"/>
                <a:gd name="connsiteY3" fmla="*/ 423113 h 423113"/>
                <a:gd name="connsiteX4" fmla="*/ 237818 w 1301454"/>
                <a:gd name="connsiteY4" fmla="*/ 21560 h 423113"/>
                <a:gd name="connsiteX0" fmla="*/ 238344 w 1301980"/>
                <a:gd name="connsiteY0" fmla="*/ 21561 h 423114"/>
                <a:gd name="connsiteX1" fmla="*/ 1301980 w 1301980"/>
                <a:gd name="connsiteY1" fmla="*/ 94220 h 423114"/>
                <a:gd name="connsiteX2" fmla="*/ 973054 w 1301980"/>
                <a:gd name="connsiteY2" fmla="*/ 386737 h 423114"/>
                <a:gd name="connsiteX3" fmla="*/ 2049 w 1301980"/>
                <a:gd name="connsiteY3" fmla="*/ 423114 h 423114"/>
                <a:gd name="connsiteX4" fmla="*/ 238344 w 1301980"/>
                <a:gd name="connsiteY4" fmla="*/ 21561 h 423114"/>
                <a:gd name="connsiteX0" fmla="*/ 236295 w 1299931"/>
                <a:gd name="connsiteY0" fmla="*/ 21561 h 423114"/>
                <a:gd name="connsiteX1" fmla="*/ 1299931 w 1299931"/>
                <a:gd name="connsiteY1" fmla="*/ 94220 h 423114"/>
                <a:gd name="connsiteX2" fmla="*/ 971005 w 1299931"/>
                <a:gd name="connsiteY2" fmla="*/ 386737 h 423114"/>
                <a:gd name="connsiteX3" fmla="*/ 0 w 1299931"/>
                <a:gd name="connsiteY3" fmla="*/ 423114 h 423114"/>
                <a:gd name="connsiteX4" fmla="*/ 236295 w 1299931"/>
                <a:gd name="connsiteY4" fmla="*/ 21561 h 423114"/>
                <a:gd name="connsiteX0" fmla="*/ 236295 w 1299931"/>
                <a:gd name="connsiteY0" fmla="*/ 8612 h 410165"/>
                <a:gd name="connsiteX1" fmla="*/ 1299931 w 1299931"/>
                <a:gd name="connsiteY1" fmla="*/ 81271 h 410165"/>
                <a:gd name="connsiteX2" fmla="*/ 971005 w 1299931"/>
                <a:gd name="connsiteY2" fmla="*/ 373788 h 410165"/>
                <a:gd name="connsiteX3" fmla="*/ 0 w 1299931"/>
                <a:gd name="connsiteY3" fmla="*/ 410165 h 410165"/>
                <a:gd name="connsiteX4" fmla="*/ 236295 w 1299931"/>
                <a:gd name="connsiteY4" fmla="*/ 8612 h 410165"/>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38787 h 435894"/>
                <a:gd name="connsiteX1" fmla="*/ 1345609 w 1345609"/>
                <a:gd name="connsiteY1" fmla="*/ 46189 h 435894"/>
                <a:gd name="connsiteX2" fmla="*/ 966622 w 1345609"/>
                <a:gd name="connsiteY2" fmla="*/ 386994 h 435894"/>
                <a:gd name="connsiteX3" fmla="*/ 0 w 1345609"/>
                <a:gd name="connsiteY3" fmla="*/ 435894 h 435894"/>
                <a:gd name="connsiteX4" fmla="*/ 226994 w 1345609"/>
                <a:gd name="connsiteY4" fmla="*/ 38787 h 43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609" h="435894">
                  <a:moveTo>
                    <a:pt x="226994" y="38787"/>
                  </a:moveTo>
                  <a:cubicBezTo>
                    <a:pt x="655583" y="8674"/>
                    <a:pt x="931102" y="-34304"/>
                    <a:pt x="1345609" y="46189"/>
                  </a:cubicBezTo>
                  <a:cubicBezTo>
                    <a:pt x="1224578" y="178372"/>
                    <a:pt x="1081095" y="277436"/>
                    <a:pt x="966622" y="386994"/>
                  </a:cubicBezTo>
                  <a:cubicBezTo>
                    <a:pt x="660292" y="384172"/>
                    <a:pt x="367346" y="387603"/>
                    <a:pt x="0" y="435894"/>
                  </a:cubicBezTo>
                  <a:cubicBezTo>
                    <a:pt x="67535" y="289912"/>
                    <a:pt x="136000" y="196162"/>
                    <a:pt x="226994" y="38787"/>
                  </a:cubicBezTo>
                  <a:close/>
                </a:path>
              </a:pathLst>
            </a:custGeom>
            <a:solidFill>
              <a:schemeClr val="tx2">
                <a:lumMod val="40000"/>
                <a:lumOff val="6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p:cNvSpPr>
            <a:spLocks noGrp="1"/>
          </p:cNvSpPr>
          <p:nvPr>
            <p:ph type="title"/>
          </p:nvPr>
        </p:nvSpPr>
        <p:spPr>
          <a:xfrm>
            <a:off x="624609" y="133012"/>
            <a:ext cx="7074315" cy="524874"/>
          </a:xfrm>
        </p:spPr>
        <p:txBody>
          <a:bodyPr>
            <a:normAutofit fontScale="90000"/>
          </a:bodyPr>
          <a:lstStyle/>
          <a:p>
            <a:r>
              <a:rPr lang="en-US"/>
              <a:t>Proposed </a:t>
            </a:r>
            <a:r>
              <a:rPr lang="en-US" dirty="0"/>
              <a:t>tools in </a:t>
            </a:r>
            <a:r>
              <a:rPr lang="en-US"/>
              <a:t>Structural Cell and Tissue Biology</a:t>
            </a:r>
            <a:br>
              <a:rPr lang="en-US"/>
            </a:br>
            <a:endParaRPr lang="en-US" dirty="0"/>
          </a:p>
        </p:txBody>
      </p:sp>
      <p:sp>
        <p:nvSpPr>
          <p:cNvPr id="6" name="Marcador de número de diapositiva 5"/>
          <p:cNvSpPr>
            <a:spLocks noGrp="1"/>
          </p:cNvSpPr>
          <p:nvPr>
            <p:ph type="sldNum" sz="quarter" idx="12"/>
          </p:nvPr>
        </p:nvSpPr>
        <p:spPr>
          <a:xfrm>
            <a:off x="7085078" y="4869656"/>
            <a:ext cx="2057400" cy="273844"/>
          </a:xfrm>
        </p:spPr>
        <p:txBody>
          <a:bodyPr/>
          <a:lstStyle/>
          <a:p>
            <a:fld id="{59A3C1E9-1E17-4B2D-975E-2F80F7CB45F8}" type="slidenum">
              <a:rPr lang="es-ES" smtClean="0"/>
              <a:t>20</a:t>
            </a:fld>
            <a:endParaRPr lang="es-ES" dirty="0"/>
          </a:p>
        </p:txBody>
      </p:sp>
      <p:sp>
        <p:nvSpPr>
          <p:cNvPr id="12" name="TextBox 11"/>
          <p:cNvSpPr txBox="1"/>
          <p:nvPr/>
        </p:nvSpPr>
        <p:spPr>
          <a:xfrm>
            <a:off x="303379" y="3434172"/>
            <a:ext cx="953960" cy="562245"/>
          </a:xfrm>
          <a:prstGeom prst="rect">
            <a:avLst/>
          </a:prstGeom>
          <a:ln w="38100">
            <a:solidFill>
              <a:srgbClr val="122D4F"/>
            </a:solidFill>
          </a:ln>
        </p:spPr>
        <p:txBody>
          <a:bodyPr vert="horz" wrap="none" lIns="91440" tIns="45720" rIns="91440" bIns="45720" rtlCol="0" anchor="t">
            <a:noAutofit/>
          </a:bodyPr>
          <a:lstStyle/>
          <a:p>
            <a:pPr algn="ctr"/>
            <a:r>
              <a:rPr lang="en-US" sz="1400" dirty="0">
                <a:solidFill>
                  <a:srgbClr val="122D4F"/>
                </a:solidFill>
                <a:latin typeface="Abel" panose="02000506030000020004" pitchFamily="2" charset="0"/>
                <a:cs typeface="Arial" panose="020B0604020202020204" pitchFamily="34" charset="0"/>
              </a:rPr>
              <a:t>Existing</a:t>
            </a:r>
          </a:p>
          <a:p>
            <a:pPr algn="ctr"/>
            <a:r>
              <a:rPr lang="en-US" sz="1400" dirty="0">
                <a:solidFill>
                  <a:srgbClr val="122D4F"/>
                </a:solidFill>
                <a:latin typeface="Abel" panose="02000506030000020004" pitchFamily="2" charset="0"/>
                <a:cs typeface="Arial" panose="020B0604020202020204" pitchFamily="34" charset="0"/>
              </a:rPr>
              <a:t>tools</a:t>
            </a:r>
          </a:p>
        </p:txBody>
      </p:sp>
      <p:sp>
        <p:nvSpPr>
          <p:cNvPr id="13" name="TextBox 12"/>
          <p:cNvSpPr txBox="1"/>
          <p:nvPr/>
        </p:nvSpPr>
        <p:spPr>
          <a:xfrm>
            <a:off x="303379" y="4106655"/>
            <a:ext cx="953960" cy="562159"/>
          </a:xfrm>
          <a:prstGeom prst="rect">
            <a:avLst/>
          </a:prstGeom>
          <a:ln w="38100">
            <a:solidFill>
              <a:schemeClr val="accent2"/>
            </a:solidFill>
            <a:prstDash val="solid"/>
          </a:ln>
        </p:spPr>
        <p:txBody>
          <a:bodyPr vert="horz" wrap="none" lIns="91440" tIns="45720" rIns="91440" bIns="45720" rtlCol="0" anchor="t">
            <a:noAutofit/>
          </a:bodyPr>
          <a:lstStyle/>
          <a:p>
            <a:pPr algn="ctr"/>
            <a:r>
              <a:rPr lang="en-US" sz="1400">
                <a:solidFill>
                  <a:schemeClr val="accent2"/>
                </a:solidFill>
                <a:latin typeface="Abel" panose="02000506030000020004" pitchFamily="2" charset="0"/>
                <a:cs typeface="Arial" panose="020B0604020202020204" pitchFamily="34" charset="0"/>
              </a:rPr>
              <a:t>Proposed</a:t>
            </a:r>
            <a:endParaRPr lang="en-US" sz="1400" dirty="0">
              <a:solidFill>
                <a:schemeClr val="accent2"/>
              </a:solidFill>
              <a:latin typeface="Abel" panose="02000506030000020004" pitchFamily="2" charset="0"/>
              <a:cs typeface="Arial" panose="020B0604020202020204" pitchFamily="34" charset="0"/>
            </a:endParaRPr>
          </a:p>
          <a:p>
            <a:pPr algn="ctr"/>
            <a:r>
              <a:rPr lang="en-US" sz="1400">
                <a:solidFill>
                  <a:schemeClr val="accent2"/>
                </a:solidFill>
                <a:latin typeface="Abel" panose="02000506030000020004" pitchFamily="2" charset="0"/>
                <a:cs typeface="Arial" panose="020B0604020202020204" pitchFamily="34" charset="0"/>
              </a:rPr>
              <a:t>tools</a:t>
            </a:r>
            <a:endParaRPr lang="en-US" sz="1400" dirty="0">
              <a:solidFill>
                <a:schemeClr val="accent2"/>
              </a:solidFill>
              <a:latin typeface="Abel" panose="02000506030000020004" pitchFamily="2" charset="0"/>
              <a:cs typeface="Arial" panose="020B0604020202020204" pitchFamily="34" charset="0"/>
            </a:endParaRPr>
          </a:p>
        </p:txBody>
      </p:sp>
      <p:sp>
        <p:nvSpPr>
          <p:cNvPr id="18" name="TextBox 17">
            <a:extLst>
              <a:ext uri="{FF2B5EF4-FFF2-40B4-BE49-F238E27FC236}">
                <a16:creationId xmlns:a16="http://schemas.microsoft.com/office/drawing/2014/main" id="{D09C3D8C-8CF9-45A9-9AE9-41E5A9E54190}"/>
              </a:ext>
            </a:extLst>
          </p:cNvPr>
          <p:cNvSpPr txBox="1"/>
          <p:nvPr/>
        </p:nvSpPr>
        <p:spPr>
          <a:xfrm>
            <a:off x="7910976" y="1609687"/>
            <a:ext cx="1157243" cy="296416"/>
          </a:xfrm>
          <a:prstGeom prst="rect">
            <a:avLst/>
          </a:prstGeom>
          <a:solidFill>
            <a:srgbClr val="FFFFFF">
              <a:alpha val="63922"/>
            </a:srgbClr>
          </a:solidFill>
          <a:ln w="38100">
            <a:solidFill>
              <a:schemeClr val="accent2">
                <a:alpha val="69020"/>
              </a:schemeClr>
            </a:solidFill>
          </a:ln>
        </p:spPr>
        <p:txBody>
          <a:bodyPr vert="horz" wrap="none" lIns="91440" tIns="45720" rIns="91440" bIns="45720" rtlCol="0" anchor="t">
            <a:noAutofit/>
          </a:bodyPr>
          <a:lstStyle/>
          <a:p>
            <a:pPr algn="ctr"/>
            <a:r>
              <a:rPr lang="en-US" sz="1500">
                <a:solidFill>
                  <a:srgbClr val="FF7C80"/>
                </a:solidFill>
                <a:latin typeface="Abel" panose="02000506030000020004" pitchFamily="2" charset="0"/>
                <a:cs typeface="Arial" panose="020B0604020202020204" pitchFamily="34" charset="0"/>
              </a:rPr>
              <a:t>CryoET</a:t>
            </a:r>
            <a:endParaRPr lang="en-US" sz="1500" dirty="0">
              <a:solidFill>
                <a:srgbClr val="FF7C80"/>
              </a:solidFill>
              <a:latin typeface="Abel" panose="02000506030000020004" pitchFamily="2" charset="0"/>
              <a:cs typeface="Arial" panose="020B0604020202020204" pitchFamily="34" charset="0"/>
            </a:endParaRPr>
          </a:p>
        </p:txBody>
      </p:sp>
      <p:sp>
        <p:nvSpPr>
          <p:cNvPr id="19" name="TextBox 18">
            <a:extLst>
              <a:ext uri="{FF2B5EF4-FFF2-40B4-BE49-F238E27FC236}">
                <a16:creationId xmlns:a16="http://schemas.microsoft.com/office/drawing/2014/main" id="{15129FAD-C2F7-4C55-8668-006F8B9018CD}"/>
              </a:ext>
            </a:extLst>
          </p:cNvPr>
          <p:cNvSpPr txBox="1"/>
          <p:nvPr/>
        </p:nvSpPr>
        <p:spPr>
          <a:xfrm>
            <a:off x="8266048" y="2011887"/>
            <a:ext cx="813214" cy="296416"/>
          </a:xfrm>
          <a:prstGeom prst="rect">
            <a:avLst/>
          </a:prstGeom>
          <a:solidFill>
            <a:srgbClr val="FFFFFF">
              <a:alpha val="63922"/>
            </a:srgbClr>
          </a:solidFill>
          <a:ln w="38100">
            <a:solidFill>
              <a:srgbClr val="122D4F">
                <a:alpha val="69020"/>
              </a:srgbClr>
            </a:solidFill>
            <a:prstDash val="solid"/>
          </a:ln>
        </p:spPr>
        <p:txBody>
          <a:bodyPr vert="horz" wrap="none" lIns="91440" tIns="45720" rIns="91440" bIns="45720" rtlCol="0" anchor="t">
            <a:noAutofit/>
          </a:bodyPr>
          <a:lstStyle/>
          <a:p>
            <a:pPr algn="ctr"/>
            <a:r>
              <a:rPr lang="en-US" sz="1500" dirty="0" err="1">
                <a:solidFill>
                  <a:srgbClr val="122D4F"/>
                </a:solidFill>
                <a:latin typeface="Abel" panose="02000506030000020004" pitchFamily="2" charset="0"/>
                <a:cs typeface="Arial" panose="020B0604020202020204" pitchFamily="34" charset="0"/>
              </a:rPr>
              <a:t>BioLabs</a:t>
            </a:r>
            <a:endParaRPr lang="en-US" sz="1500" dirty="0">
              <a:solidFill>
                <a:srgbClr val="122D4F"/>
              </a:solidFill>
              <a:latin typeface="Abel" panose="02000506030000020004" pitchFamily="2" charset="0"/>
              <a:cs typeface="Arial" panose="020B0604020202020204" pitchFamily="34" charset="0"/>
            </a:endParaRPr>
          </a:p>
        </p:txBody>
      </p:sp>
      <p:sp>
        <p:nvSpPr>
          <p:cNvPr id="27" name="Rectangle 26">
            <a:extLst>
              <a:ext uri="{FF2B5EF4-FFF2-40B4-BE49-F238E27FC236}">
                <a16:creationId xmlns:a16="http://schemas.microsoft.com/office/drawing/2014/main" id="{8FCBC6AC-2048-4FEA-ABEF-99E26C45F03D}"/>
              </a:ext>
            </a:extLst>
          </p:cNvPr>
          <p:cNvSpPr/>
          <p:nvPr/>
        </p:nvSpPr>
        <p:spPr>
          <a:xfrm>
            <a:off x="641236" y="537668"/>
            <a:ext cx="4175879" cy="1762021"/>
          </a:xfrm>
          <a:prstGeom prst="rect">
            <a:avLst/>
          </a:prstGeom>
        </p:spPr>
        <p:txBody>
          <a:bodyPr wrap="square">
            <a:spAutoFit/>
          </a:bodyPr>
          <a:lstStyle/>
          <a:p>
            <a:pPr>
              <a:spcAft>
                <a:spcPts val="300"/>
              </a:spcAft>
            </a:pPr>
            <a:r>
              <a:rPr lang="en-US" sz="1600" dirty="0"/>
              <a:t>New tools proposed </a:t>
            </a:r>
            <a:r>
              <a:rPr lang="en-US" sz="1600"/>
              <a:t>in Cell and Tissue </a:t>
            </a:r>
            <a:r>
              <a:rPr lang="en-US" sz="1600" dirty="0"/>
              <a:t>Biology:</a:t>
            </a:r>
          </a:p>
          <a:p>
            <a:pPr marL="285750" indent="-285750">
              <a:spcAft>
                <a:spcPts val="300"/>
              </a:spcAft>
              <a:buFont typeface="Arial" panose="020B0604020202020204" pitchFamily="34" charset="0"/>
              <a:buChar char="•"/>
            </a:pPr>
            <a:r>
              <a:rPr lang="en-US" sz="1600">
                <a:solidFill>
                  <a:srgbClr val="122D4F"/>
                </a:solidFill>
              </a:rPr>
              <a:t>2 new hard XR BLs, 1 new branch</a:t>
            </a:r>
            <a:endParaRPr lang="en-US" sz="1600" dirty="0">
              <a:solidFill>
                <a:srgbClr val="122D4F"/>
              </a:solidFill>
            </a:endParaRPr>
          </a:p>
          <a:p>
            <a:pPr marL="285750" indent="-285750">
              <a:spcAft>
                <a:spcPts val="300"/>
              </a:spcAft>
              <a:buFont typeface="Arial" panose="020B0604020202020204" pitchFamily="34" charset="0"/>
              <a:buChar char="•"/>
            </a:pPr>
            <a:r>
              <a:rPr lang="en-US" sz="1600"/>
              <a:t>nanoIR facility</a:t>
            </a:r>
          </a:p>
          <a:p>
            <a:pPr marL="285750" indent="-285750">
              <a:spcAft>
                <a:spcPts val="300"/>
              </a:spcAft>
              <a:buFont typeface="Arial" panose="020B0604020202020204" pitchFamily="34" charset="0"/>
              <a:buChar char="•"/>
            </a:pPr>
            <a:r>
              <a:rPr lang="en-US" sz="1600"/>
              <a:t>Correlative </a:t>
            </a:r>
            <a:r>
              <a:rPr lang="en-US" sz="1600" dirty="0"/>
              <a:t>microscopies</a:t>
            </a:r>
          </a:p>
          <a:p>
            <a:pPr marL="285750" indent="-285750">
              <a:spcAft>
                <a:spcPts val="300"/>
              </a:spcAft>
              <a:buFont typeface="Arial" panose="020B0604020202020204" pitchFamily="34" charset="0"/>
              <a:buChar char="•"/>
            </a:pPr>
            <a:r>
              <a:rPr lang="en-US" sz="1600" dirty="0"/>
              <a:t>CryoET</a:t>
            </a:r>
          </a:p>
          <a:p>
            <a:pPr marL="285750" indent="-285750">
              <a:spcAft>
                <a:spcPts val="300"/>
              </a:spcAft>
              <a:buFont typeface="Arial" panose="020B0604020202020204" pitchFamily="34" charset="0"/>
              <a:buChar char="•"/>
            </a:pPr>
            <a:r>
              <a:rPr lang="es-ES" sz="1600" dirty="0"/>
              <a:t>C</a:t>
            </a:r>
            <a:r>
              <a:rPr lang="en-US" sz="1600" dirty="0" err="1"/>
              <a:t>omputational</a:t>
            </a:r>
            <a:r>
              <a:rPr lang="en-US" sz="1600" dirty="0"/>
              <a:t> Bio</a:t>
            </a:r>
          </a:p>
        </p:txBody>
      </p:sp>
      <p:sp>
        <p:nvSpPr>
          <p:cNvPr id="23" name="TextBox 22">
            <a:extLst>
              <a:ext uri="{FF2B5EF4-FFF2-40B4-BE49-F238E27FC236}">
                <a16:creationId xmlns:a16="http://schemas.microsoft.com/office/drawing/2014/main" id="{1C80D8F0-0519-4E04-9DA6-F772D21A72D3}"/>
              </a:ext>
            </a:extLst>
          </p:cNvPr>
          <p:cNvSpPr txBox="1"/>
          <p:nvPr/>
        </p:nvSpPr>
        <p:spPr>
          <a:xfrm>
            <a:off x="3808487" y="1600881"/>
            <a:ext cx="928885" cy="296417"/>
          </a:xfrm>
          <a:prstGeom prst="rect">
            <a:avLst/>
          </a:prstGeom>
          <a:solidFill>
            <a:srgbClr val="FFFFFF">
              <a:alpha val="63922"/>
            </a:srgbClr>
          </a:solidFill>
          <a:ln w="38100">
            <a:solidFill>
              <a:srgbClr val="122D4F"/>
            </a:solidFill>
          </a:ln>
        </p:spPr>
        <p:txBody>
          <a:bodyPr vert="horz" wrap="none" lIns="91440" tIns="45720" rIns="91440" bIns="45720" rtlCol="0" anchor="t">
            <a:noAutofit/>
          </a:bodyPr>
          <a:lstStyle/>
          <a:p>
            <a:pPr algn="ctr"/>
            <a:r>
              <a:rPr lang="en-US" sz="1500" dirty="0">
                <a:solidFill>
                  <a:srgbClr val="000000"/>
                </a:solidFill>
                <a:latin typeface="Abel" panose="02000506030000020004" pitchFamily="2" charset="0"/>
                <a:cs typeface="Arial" panose="020B0604020202020204" pitchFamily="34" charset="0"/>
              </a:rPr>
              <a:t>MIRAS (IR)</a:t>
            </a:r>
          </a:p>
        </p:txBody>
      </p:sp>
      <p:sp>
        <p:nvSpPr>
          <p:cNvPr id="25" name="TextBox 24">
            <a:extLst>
              <a:ext uri="{FF2B5EF4-FFF2-40B4-BE49-F238E27FC236}">
                <a16:creationId xmlns:a16="http://schemas.microsoft.com/office/drawing/2014/main" id="{73B0C9B1-A481-40B2-8211-68376A144483}"/>
              </a:ext>
            </a:extLst>
          </p:cNvPr>
          <p:cNvSpPr txBox="1"/>
          <p:nvPr/>
        </p:nvSpPr>
        <p:spPr>
          <a:xfrm>
            <a:off x="6567847" y="1186874"/>
            <a:ext cx="1236346" cy="296417"/>
          </a:xfrm>
          <a:prstGeom prst="rect">
            <a:avLst/>
          </a:prstGeom>
          <a:solidFill>
            <a:srgbClr val="FFFFFF">
              <a:alpha val="63922"/>
            </a:srgbClr>
          </a:solidFill>
          <a:ln w="38100">
            <a:solidFill>
              <a:srgbClr val="122D4F"/>
            </a:solidFill>
          </a:ln>
        </p:spPr>
        <p:txBody>
          <a:bodyPr vert="horz" wrap="none" lIns="91440" tIns="45720" rIns="91440" bIns="45720" rtlCol="0" anchor="t">
            <a:noAutofit/>
          </a:bodyPr>
          <a:lstStyle/>
          <a:p>
            <a:pPr algn="ctr"/>
            <a:r>
              <a:rPr lang="en-US" sz="1500">
                <a:solidFill>
                  <a:srgbClr val="000000"/>
                </a:solidFill>
                <a:latin typeface="Abel" panose="02000506030000020004" pitchFamily="2" charset="0"/>
                <a:cs typeface="Arial" panose="020B0604020202020204" pitchFamily="34" charset="0"/>
              </a:rPr>
              <a:t>MISTRAL (SXT)</a:t>
            </a:r>
            <a:endParaRPr lang="en-US" sz="1500" dirty="0">
              <a:solidFill>
                <a:srgbClr val="000000"/>
              </a:solidFill>
              <a:latin typeface="Abel" panose="02000506030000020004" pitchFamily="2" charset="0"/>
              <a:cs typeface="Arial" panose="020B0604020202020204" pitchFamily="34" charset="0"/>
            </a:endParaRPr>
          </a:p>
        </p:txBody>
      </p:sp>
      <p:sp>
        <p:nvSpPr>
          <p:cNvPr id="26" name="TextBox 25">
            <a:extLst>
              <a:ext uri="{FF2B5EF4-FFF2-40B4-BE49-F238E27FC236}">
                <a16:creationId xmlns:a16="http://schemas.microsoft.com/office/drawing/2014/main" id="{F8002CB0-A161-499E-B7B1-DF51E3518DEC}"/>
              </a:ext>
            </a:extLst>
          </p:cNvPr>
          <p:cNvSpPr txBox="1"/>
          <p:nvPr/>
        </p:nvSpPr>
        <p:spPr>
          <a:xfrm>
            <a:off x="2219547" y="2535841"/>
            <a:ext cx="1123951" cy="296417"/>
          </a:xfrm>
          <a:prstGeom prst="rect">
            <a:avLst/>
          </a:prstGeom>
          <a:solidFill>
            <a:srgbClr val="FFFFFF">
              <a:alpha val="63922"/>
            </a:srgbClr>
          </a:solidFill>
          <a:ln w="38100">
            <a:solidFill>
              <a:schemeClr val="tx2"/>
            </a:solidFill>
          </a:ln>
        </p:spPr>
        <p:txBody>
          <a:bodyPr vert="horz" wrap="none" lIns="91440" tIns="45720" rIns="91440" bIns="45720" rtlCol="0" anchor="t">
            <a:noAutofit/>
          </a:bodyPr>
          <a:lstStyle/>
          <a:p>
            <a:pPr algn="ctr"/>
            <a:r>
              <a:rPr lang="en-US" sz="1500" dirty="0">
                <a:solidFill>
                  <a:srgbClr val="000000"/>
                </a:solidFill>
                <a:latin typeface="Abel" panose="02000506030000020004" pitchFamily="2" charset="0"/>
                <a:cs typeface="Arial" panose="020B0604020202020204" pitchFamily="34" charset="0"/>
              </a:rPr>
              <a:t>FAXTOR (HXT)</a:t>
            </a:r>
          </a:p>
        </p:txBody>
      </p:sp>
      <p:cxnSp>
        <p:nvCxnSpPr>
          <p:cNvPr id="28" name="Straight Arrow Connector 27">
            <a:extLst>
              <a:ext uri="{FF2B5EF4-FFF2-40B4-BE49-F238E27FC236}">
                <a16:creationId xmlns:a16="http://schemas.microsoft.com/office/drawing/2014/main" id="{FE45CF6C-71FD-459F-82FB-A04CDBB4A9B0}"/>
              </a:ext>
            </a:extLst>
          </p:cNvPr>
          <p:cNvCxnSpPr>
            <a:cxnSpLocks/>
            <a:stCxn id="26" idx="3"/>
          </p:cNvCxnSpPr>
          <p:nvPr/>
        </p:nvCxnSpPr>
        <p:spPr>
          <a:xfrm>
            <a:off x="3343498" y="2684050"/>
            <a:ext cx="859534" cy="5572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8CF33FC-EFE7-4707-BA29-AE03718FFEDB}"/>
              </a:ext>
            </a:extLst>
          </p:cNvPr>
          <p:cNvCxnSpPr>
            <a:cxnSpLocks/>
            <a:stCxn id="25" idx="2"/>
          </p:cNvCxnSpPr>
          <p:nvPr/>
        </p:nvCxnSpPr>
        <p:spPr>
          <a:xfrm flipH="1">
            <a:off x="7167814" y="1483291"/>
            <a:ext cx="18206" cy="1026539"/>
          </a:xfrm>
          <a:prstGeom prst="straightConnector1">
            <a:avLst/>
          </a:prstGeom>
          <a:ln w="38100">
            <a:solidFill>
              <a:srgbClr val="122D4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D7627EE-1647-4B91-A5D3-CF5080A09496}"/>
              </a:ext>
            </a:extLst>
          </p:cNvPr>
          <p:cNvCxnSpPr>
            <a:cxnSpLocks/>
            <a:stCxn id="23" idx="2"/>
          </p:cNvCxnSpPr>
          <p:nvPr/>
        </p:nvCxnSpPr>
        <p:spPr>
          <a:xfrm>
            <a:off x="4272930" y="1897298"/>
            <a:ext cx="464442" cy="523479"/>
          </a:xfrm>
          <a:prstGeom prst="straightConnector1">
            <a:avLst/>
          </a:prstGeom>
          <a:ln w="38100">
            <a:solidFill>
              <a:srgbClr val="122D4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2C4D87A-A8B2-4B96-85C6-A05BB2D3037C}"/>
              </a:ext>
            </a:extLst>
          </p:cNvPr>
          <p:cNvSpPr txBox="1"/>
          <p:nvPr/>
        </p:nvSpPr>
        <p:spPr>
          <a:xfrm>
            <a:off x="4908131" y="1203601"/>
            <a:ext cx="1495979" cy="524874"/>
          </a:xfrm>
          <a:prstGeom prst="rect">
            <a:avLst/>
          </a:prstGeom>
          <a:solidFill>
            <a:srgbClr val="FFFFFF">
              <a:alpha val="63922"/>
            </a:srgbClr>
          </a:solidFill>
          <a:ln w="38100">
            <a:solidFill>
              <a:schemeClr val="accent2">
                <a:alpha val="69020"/>
              </a:schemeClr>
            </a:solidFill>
          </a:ln>
        </p:spPr>
        <p:txBody>
          <a:bodyPr vert="horz" wrap="none" lIns="91440" tIns="45720" rIns="91440" bIns="45720" rtlCol="0" anchor="t">
            <a:noAutofit/>
          </a:bodyPr>
          <a:lstStyle/>
          <a:p>
            <a:pPr algn="ctr"/>
            <a:r>
              <a:rPr lang="en-US" sz="1500">
                <a:solidFill>
                  <a:schemeClr val="accent2"/>
                </a:solidFill>
                <a:latin typeface="Abel" panose="02000506030000020004" pitchFamily="2" charset="0"/>
                <a:cs typeface="Arial" panose="020B0604020202020204" pitchFamily="34" charset="0"/>
              </a:rPr>
              <a:t>Cryo nanofocus 3D</a:t>
            </a:r>
          </a:p>
          <a:p>
            <a:pPr algn="ctr"/>
            <a:r>
              <a:rPr lang="es-ES" sz="1200" b="1">
                <a:solidFill>
                  <a:schemeClr val="accent2"/>
                </a:solidFill>
                <a:latin typeface="Abel" panose="02000506030000020004" pitchFamily="2" charset="0"/>
                <a:cs typeface="Arial" panose="020B0604020202020204" pitchFamily="34" charset="0"/>
              </a:rPr>
              <a:t>(</a:t>
            </a:r>
            <a:r>
              <a:rPr lang="en-US" sz="1200" b="1">
                <a:solidFill>
                  <a:schemeClr val="accent2"/>
                </a:solidFill>
                <a:latin typeface="Abel" panose="02000506030000020004" pitchFamily="2" charset="0"/>
                <a:cs typeface="Arial" panose="020B0604020202020204" pitchFamily="34" charset="0"/>
              </a:rPr>
              <a:t>fluo+phase contrast)</a:t>
            </a:r>
            <a:endParaRPr lang="en-US" sz="1500" b="1" dirty="0">
              <a:solidFill>
                <a:schemeClr val="accent2"/>
              </a:solidFill>
              <a:latin typeface="Abel" panose="02000506030000020004" pitchFamily="2" charset="0"/>
              <a:cs typeface="Arial" panose="020B0604020202020204" pitchFamily="34" charset="0"/>
            </a:endParaRPr>
          </a:p>
        </p:txBody>
      </p:sp>
      <p:sp>
        <p:nvSpPr>
          <p:cNvPr id="34" name="TextBox 33">
            <a:extLst>
              <a:ext uri="{FF2B5EF4-FFF2-40B4-BE49-F238E27FC236}">
                <a16:creationId xmlns:a16="http://schemas.microsoft.com/office/drawing/2014/main" id="{D4507886-7625-435B-80BD-7EA25B30C028}"/>
              </a:ext>
            </a:extLst>
          </p:cNvPr>
          <p:cNvSpPr txBox="1"/>
          <p:nvPr/>
        </p:nvSpPr>
        <p:spPr>
          <a:xfrm>
            <a:off x="1969492" y="2984393"/>
            <a:ext cx="1359981" cy="296417"/>
          </a:xfrm>
          <a:prstGeom prst="rect">
            <a:avLst/>
          </a:prstGeom>
          <a:solidFill>
            <a:srgbClr val="FFFFFF">
              <a:alpha val="63922"/>
            </a:srgbClr>
          </a:solidFill>
          <a:ln w="38100">
            <a:solidFill>
              <a:schemeClr val="accent2">
                <a:alpha val="69020"/>
              </a:schemeClr>
            </a:solidFill>
          </a:ln>
        </p:spPr>
        <p:txBody>
          <a:bodyPr vert="horz" wrap="none" lIns="91440" tIns="45720" rIns="91440" bIns="45720" rtlCol="0" anchor="t">
            <a:noAutofit/>
          </a:bodyPr>
          <a:lstStyle/>
          <a:p>
            <a:pPr algn="ctr"/>
            <a:r>
              <a:rPr lang="en-US" sz="1500">
                <a:solidFill>
                  <a:schemeClr val="accent2"/>
                </a:solidFill>
                <a:latin typeface="Abel" panose="02000506030000020004" pitchFamily="2" charset="0"/>
                <a:cs typeface="Arial" panose="020B0604020202020204" pitchFamily="34" charset="0"/>
              </a:rPr>
              <a:t>High energy CT</a:t>
            </a:r>
            <a:endParaRPr lang="en-US" sz="1500" dirty="0">
              <a:solidFill>
                <a:schemeClr val="accent2"/>
              </a:solidFill>
              <a:latin typeface="Abel" panose="02000506030000020004" pitchFamily="2" charset="0"/>
              <a:cs typeface="Arial" panose="020B0604020202020204" pitchFamily="34" charset="0"/>
            </a:endParaRPr>
          </a:p>
        </p:txBody>
      </p:sp>
      <p:sp>
        <p:nvSpPr>
          <p:cNvPr id="39" name="TextBox 38">
            <a:extLst>
              <a:ext uri="{FF2B5EF4-FFF2-40B4-BE49-F238E27FC236}">
                <a16:creationId xmlns:a16="http://schemas.microsoft.com/office/drawing/2014/main" id="{43F00216-2819-41C7-9D87-C0E74CE667F8}"/>
              </a:ext>
            </a:extLst>
          </p:cNvPr>
          <p:cNvSpPr txBox="1"/>
          <p:nvPr/>
        </p:nvSpPr>
        <p:spPr>
          <a:xfrm>
            <a:off x="7910975" y="1203601"/>
            <a:ext cx="1157243" cy="296416"/>
          </a:xfrm>
          <a:prstGeom prst="rect">
            <a:avLst/>
          </a:prstGeom>
          <a:solidFill>
            <a:srgbClr val="FFFFFF">
              <a:alpha val="63922"/>
            </a:srgbClr>
          </a:solidFill>
          <a:ln w="38100">
            <a:solidFill>
              <a:schemeClr val="accent2">
                <a:alpha val="69020"/>
              </a:schemeClr>
            </a:solidFill>
          </a:ln>
        </p:spPr>
        <p:txBody>
          <a:bodyPr vert="horz" wrap="none" lIns="91440" tIns="45720" rIns="91440" bIns="45720" rtlCol="0" anchor="t">
            <a:noAutofit/>
          </a:bodyPr>
          <a:lstStyle/>
          <a:p>
            <a:pPr algn="ctr"/>
            <a:r>
              <a:rPr lang="en-US" sz="1500">
                <a:solidFill>
                  <a:srgbClr val="FF7C80"/>
                </a:solidFill>
                <a:latin typeface="Abel" panose="02000506030000020004" pitchFamily="2" charset="0"/>
                <a:cs typeface="Arial" panose="020B0604020202020204" pitchFamily="34" charset="0"/>
              </a:rPr>
              <a:t>Cryo3D-SIM</a:t>
            </a:r>
            <a:endParaRPr lang="en-US" sz="1500" dirty="0">
              <a:solidFill>
                <a:srgbClr val="FF7C80"/>
              </a:solidFill>
              <a:latin typeface="Abel" panose="02000506030000020004" pitchFamily="2" charset="0"/>
              <a:cs typeface="Arial" panose="020B0604020202020204" pitchFamily="34" charset="0"/>
            </a:endParaRPr>
          </a:p>
        </p:txBody>
      </p:sp>
      <p:sp>
        <p:nvSpPr>
          <p:cNvPr id="44" name="TextBox 43">
            <a:extLst>
              <a:ext uri="{FF2B5EF4-FFF2-40B4-BE49-F238E27FC236}">
                <a16:creationId xmlns:a16="http://schemas.microsoft.com/office/drawing/2014/main" id="{1B3E5BD1-D888-48C6-9538-0FBE63AB5EF2}"/>
              </a:ext>
            </a:extLst>
          </p:cNvPr>
          <p:cNvSpPr txBox="1"/>
          <p:nvPr/>
        </p:nvSpPr>
        <p:spPr>
          <a:xfrm>
            <a:off x="1064718" y="2537068"/>
            <a:ext cx="1123951" cy="296417"/>
          </a:xfrm>
          <a:prstGeom prst="rect">
            <a:avLst/>
          </a:prstGeom>
          <a:solidFill>
            <a:srgbClr val="FFFFFF">
              <a:alpha val="63922"/>
            </a:srgbClr>
          </a:solidFill>
          <a:ln w="38100">
            <a:solidFill>
              <a:schemeClr val="accent2">
                <a:alpha val="69020"/>
              </a:schemeClr>
            </a:solidFill>
          </a:ln>
        </p:spPr>
        <p:txBody>
          <a:bodyPr vert="horz" wrap="none" lIns="91440" tIns="45720" rIns="91440" bIns="45720" rtlCol="0" anchor="t">
            <a:noAutofit/>
          </a:bodyPr>
          <a:lstStyle/>
          <a:p>
            <a:pPr algn="ctr"/>
            <a:r>
              <a:rPr lang="en-US" sz="1500" dirty="0">
                <a:solidFill>
                  <a:schemeClr val="accent2"/>
                </a:solidFill>
                <a:latin typeface="Abel" panose="02000506030000020004" pitchFamily="2" charset="0"/>
                <a:cs typeface="Arial" panose="020B0604020202020204" pitchFamily="34" charset="0"/>
              </a:rPr>
              <a:t>sub-</a:t>
            </a:r>
            <a:r>
              <a:rPr lang="en-US" sz="1500" dirty="0">
                <a:solidFill>
                  <a:schemeClr val="accent2"/>
                </a:solidFill>
                <a:latin typeface="Symbol" panose="05050102010706020507" pitchFamily="18" charset="2"/>
                <a:cs typeface="Arial" panose="020B0604020202020204" pitchFamily="34" charset="0"/>
              </a:rPr>
              <a:t>m</a:t>
            </a:r>
            <a:r>
              <a:rPr lang="en-US" sz="1500" dirty="0">
                <a:solidFill>
                  <a:schemeClr val="accent2"/>
                </a:solidFill>
                <a:latin typeface="Abel" panose="02000506030000020004" pitchFamily="2" charset="0"/>
                <a:cs typeface="Arial" panose="020B0604020202020204" pitchFamily="34" charset="0"/>
              </a:rPr>
              <a:t>m CT</a:t>
            </a:r>
          </a:p>
        </p:txBody>
      </p:sp>
      <p:sp>
        <p:nvSpPr>
          <p:cNvPr id="45" name="TextBox 44">
            <a:extLst>
              <a:ext uri="{FF2B5EF4-FFF2-40B4-BE49-F238E27FC236}">
                <a16:creationId xmlns:a16="http://schemas.microsoft.com/office/drawing/2014/main" id="{45889E2B-4819-4521-9EEF-87C074A904B5}"/>
              </a:ext>
            </a:extLst>
          </p:cNvPr>
          <p:cNvSpPr txBox="1"/>
          <p:nvPr/>
        </p:nvSpPr>
        <p:spPr>
          <a:xfrm>
            <a:off x="3804808" y="1267071"/>
            <a:ext cx="928885" cy="296417"/>
          </a:xfrm>
          <a:prstGeom prst="rect">
            <a:avLst/>
          </a:prstGeom>
          <a:solidFill>
            <a:srgbClr val="FFFFFF">
              <a:alpha val="63922"/>
            </a:srgbClr>
          </a:solidFill>
          <a:ln w="38100">
            <a:solidFill>
              <a:schemeClr val="accent2">
                <a:alpha val="69020"/>
              </a:schemeClr>
            </a:solidFill>
          </a:ln>
        </p:spPr>
        <p:txBody>
          <a:bodyPr vert="horz" wrap="none" lIns="91440" tIns="45720" rIns="91440" bIns="45720" rtlCol="0" anchor="t">
            <a:noAutofit/>
          </a:bodyPr>
          <a:lstStyle/>
          <a:p>
            <a:pPr algn="ctr"/>
            <a:r>
              <a:rPr lang="en-US" sz="1500">
                <a:solidFill>
                  <a:schemeClr val="accent2"/>
                </a:solidFill>
                <a:latin typeface="Abel" panose="02000506030000020004" pitchFamily="2" charset="0"/>
                <a:cs typeface="Arial" panose="020B0604020202020204" pitchFamily="34" charset="0"/>
              </a:rPr>
              <a:t>nanoIR</a:t>
            </a:r>
            <a:endParaRPr lang="en-US" sz="1500" dirty="0">
              <a:solidFill>
                <a:schemeClr val="accent2"/>
              </a:solidFill>
              <a:latin typeface="Abel" panose="02000506030000020004" pitchFamily="2" charset="0"/>
              <a:cs typeface="Arial" panose="020B0604020202020204" pitchFamily="34" charset="0"/>
            </a:endParaRPr>
          </a:p>
        </p:txBody>
      </p:sp>
      <p:sp>
        <p:nvSpPr>
          <p:cNvPr id="24" name="TextBox 23">
            <a:extLst>
              <a:ext uri="{FF2B5EF4-FFF2-40B4-BE49-F238E27FC236}">
                <a16:creationId xmlns:a16="http://schemas.microsoft.com/office/drawing/2014/main" id="{9FEFC7F3-15FE-4EDB-BCED-FF745CD82697}"/>
              </a:ext>
            </a:extLst>
          </p:cNvPr>
          <p:cNvSpPr txBox="1"/>
          <p:nvPr/>
        </p:nvSpPr>
        <p:spPr>
          <a:xfrm>
            <a:off x="7890852" y="803913"/>
            <a:ext cx="1157243" cy="296416"/>
          </a:xfrm>
          <a:prstGeom prst="rect">
            <a:avLst/>
          </a:prstGeom>
          <a:solidFill>
            <a:srgbClr val="FFFFFF">
              <a:alpha val="63922"/>
            </a:srgbClr>
          </a:solidFill>
          <a:ln w="38100">
            <a:solidFill>
              <a:schemeClr val="accent2">
                <a:alpha val="69020"/>
              </a:schemeClr>
            </a:solidFill>
          </a:ln>
        </p:spPr>
        <p:txBody>
          <a:bodyPr vert="horz" wrap="none" lIns="91440" tIns="45720" rIns="91440" bIns="45720" rtlCol="0" anchor="t">
            <a:noAutofit/>
          </a:bodyPr>
          <a:lstStyle/>
          <a:p>
            <a:pPr algn="ctr"/>
            <a:r>
              <a:rPr lang="en-US" sz="1500">
                <a:solidFill>
                  <a:srgbClr val="FF7C80"/>
                </a:solidFill>
                <a:latin typeface="Abel" panose="02000506030000020004" pitchFamily="2" charset="0"/>
                <a:cs typeface="Arial" panose="020B0604020202020204" pitchFamily="34" charset="0"/>
              </a:rPr>
              <a:t>CryoFIB-SEM</a:t>
            </a:r>
            <a:endParaRPr lang="en-US" sz="1500" dirty="0">
              <a:solidFill>
                <a:srgbClr val="FF7C80"/>
              </a:solidFill>
              <a:latin typeface="Abel" panose="02000506030000020004" pitchFamily="2" charset="0"/>
              <a:cs typeface="Arial" panose="020B0604020202020204" pitchFamily="34" charset="0"/>
            </a:endParaRPr>
          </a:p>
        </p:txBody>
      </p:sp>
    </p:spTree>
    <p:extLst>
      <p:ext uri="{BB962C8B-B14F-4D97-AF65-F5344CB8AC3E}">
        <p14:creationId xmlns:p14="http://schemas.microsoft.com/office/powerpoint/2010/main" val="4025268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Cryo-Electron Tomography</a:t>
            </a:r>
            <a:endParaRPr lang="en-US"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21</a:t>
            </a:fld>
            <a:endParaRPr lang="es-ES" dirty="0"/>
          </a:p>
        </p:txBody>
      </p:sp>
      <p:sp>
        <p:nvSpPr>
          <p:cNvPr id="4" name="Rectangle 3"/>
          <p:cNvSpPr/>
          <p:nvPr/>
        </p:nvSpPr>
        <p:spPr>
          <a:xfrm>
            <a:off x="497565" y="732740"/>
            <a:ext cx="5513005" cy="3231654"/>
          </a:xfrm>
          <a:prstGeom prst="rect">
            <a:avLst/>
          </a:prstGeom>
        </p:spPr>
        <p:txBody>
          <a:bodyPr wrap="square">
            <a:spAutoFit/>
          </a:bodyPr>
          <a:lstStyle/>
          <a:p>
            <a:pPr marL="285750" indent="-285750">
              <a:spcAft>
                <a:spcPts val="600"/>
              </a:spcAft>
              <a:buFont typeface="Arial" panose="020B0604020202020204" pitchFamily="34" charset="0"/>
              <a:buChar char="•"/>
            </a:pPr>
            <a:r>
              <a:rPr lang="es-ES" sz="1400" dirty="0" err="1"/>
              <a:t>Suitable</a:t>
            </a:r>
            <a:r>
              <a:rPr lang="es-ES" sz="1400" dirty="0"/>
              <a:t> </a:t>
            </a:r>
            <a:r>
              <a:rPr lang="es-ES" sz="1400" dirty="0" err="1"/>
              <a:t>for</a:t>
            </a:r>
            <a:r>
              <a:rPr lang="es-ES" sz="1400" dirty="0"/>
              <a:t> </a:t>
            </a:r>
            <a:r>
              <a:rPr lang="es-ES" sz="1400" dirty="0" err="1"/>
              <a:t>visualizing</a:t>
            </a:r>
            <a:r>
              <a:rPr lang="es-ES" sz="1400" dirty="0"/>
              <a:t> </a:t>
            </a:r>
            <a:r>
              <a:rPr lang="es-ES" sz="1400" dirty="0" err="1"/>
              <a:t>organelles</a:t>
            </a:r>
            <a:r>
              <a:rPr lang="es-ES" sz="1400" dirty="0"/>
              <a:t> and </a:t>
            </a:r>
            <a:r>
              <a:rPr lang="es-ES" sz="1400" dirty="0" err="1"/>
              <a:t>cell</a:t>
            </a:r>
            <a:r>
              <a:rPr lang="es-ES" sz="1400" dirty="0"/>
              <a:t> </a:t>
            </a:r>
            <a:r>
              <a:rPr lang="es-ES" sz="1400" dirty="0" err="1"/>
              <a:t>ultrastructure</a:t>
            </a:r>
            <a:endParaRPr lang="es-ES" sz="1400" dirty="0"/>
          </a:p>
          <a:p>
            <a:pPr marL="285750" indent="-285750">
              <a:spcAft>
                <a:spcPts val="600"/>
              </a:spcAft>
              <a:buFont typeface="Arial" panose="020B0604020202020204" pitchFamily="34" charset="0"/>
              <a:buChar char="•"/>
            </a:pPr>
            <a:r>
              <a:rPr lang="es-ES" sz="1400" dirty="0" err="1"/>
              <a:t>Solves</a:t>
            </a:r>
            <a:r>
              <a:rPr lang="es-ES" sz="1400" dirty="0"/>
              <a:t> </a:t>
            </a:r>
            <a:r>
              <a:rPr lang="es-ES" sz="1400" dirty="0" err="1"/>
              <a:t>structures</a:t>
            </a:r>
            <a:r>
              <a:rPr lang="es-ES" sz="1400" dirty="0"/>
              <a:t> </a:t>
            </a:r>
            <a:r>
              <a:rPr lang="es-ES" sz="1400" i="1" dirty="0"/>
              <a:t>in situ</a:t>
            </a:r>
            <a:r>
              <a:rPr lang="es-ES" sz="1400" dirty="0"/>
              <a:t>, and </a:t>
            </a:r>
            <a:r>
              <a:rPr lang="es-ES" sz="1400" dirty="0" err="1"/>
              <a:t>mixed</a:t>
            </a:r>
            <a:r>
              <a:rPr lang="es-ES" sz="1400" dirty="0"/>
              <a:t> </a:t>
            </a:r>
            <a:r>
              <a:rPr lang="es-ES" sz="1400" dirty="0" err="1"/>
              <a:t>populations</a:t>
            </a:r>
            <a:endParaRPr lang="es-ES" sz="1400" dirty="0"/>
          </a:p>
          <a:p>
            <a:pPr marL="285750" indent="-285750">
              <a:spcAft>
                <a:spcPts val="600"/>
              </a:spcAft>
              <a:buFont typeface="Arial" panose="020B0604020202020204" pitchFamily="34" charset="0"/>
              <a:buChar char="•"/>
            </a:pPr>
            <a:r>
              <a:rPr lang="es-ES" sz="1400" dirty="0"/>
              <a:t>Bridges </a:t>
            </a:r>
            <a:r>
              <a:rPr lang="es-ES" sz="1400" dirty="0" err="1"/>
              <a:t>the</a:t>
            </a:r>
            <a:r>
              <a:rPr lang="es-ES" sz="1400" dirty="0"/>
              <a:t> gap </a:t>
            </a:r>
            <a:r>
              <a:rPr lang="es-ES" sz="1400" dirty="0" err="1"/>
              <a:t>between</a:t>
            </a:r>
            <a:r>
              <a:rPr lang="es-ES" sz="1400" dirty="0"/>
              <a:t> </a:t>
            </a:r>
            <a:r>
              <a:rPr lang="es-ES" sz="1400" dirty="0" err="1"/>
              <a:t>structural</a:t>
            </a:r>
            <a:r>
              <a:rPr lang="es-ES" sz="1400" dirty="0"/>
              <a:t> molecular and </a:t>
            </a:r>
            <a:r>
              <a:rPr lang="es-ES" sz="1400" dirty="0" err="1"/>
              <a:t>cellular</a:t>
            </a:r>
            <a:r>
              <a:rPr lang="es-ES" sz="1400" dirty="0"/>
              <a:t> </a:t>
            </a:r>
            <a:r>
              <a:rPr lang="es-ES" sz="1400" dirty="0" err="1"/>
              <a:t>biology</a:t>
            </a:r>
            <a:endParaRPr lang="es-ES" sz="1400" dirty="0"/>
          </a:p>
          <a:p>
            <a:pPr marL="285750" indent="-285750">
              <a:spcAft>
                <a:spcPts val="600"/>
              </a:spcAft>
              <a:buFont typeface="Arial" panose="020B0604020202020204" pitchFamily="34" charset="0"/>
              <a:buChar char="•"/>
            </a:pPr>
            <a:r>
              <a:rPr lang="es-ES" sz="1400" dirty="0" err="1"/>
              <a:t>Requires</a:t>
            </a:r>
            <a:r>
              <a:rPr lang="es-ES" sz="1400" dirty="0"/>
              <a:t>:</a:t>
            </a:r>
          </a:p>
          <a:p>
            <a:pPr marL="742950" lvl="1" indent="-285750">
              <a:spcAft>
                <a:spcPts val="600"/>
              </a:spcAft>
              <a:buFont typeface="Arial" panose="020B0604020202020204" pitchFamily="34" charset="0"/>
              <a:buChar char="•"/>
            </a:pPr>
            <a:r>
              <a:rPr lang="es-ES" sz="1400" dirty="0" err="1"/>
              <a:t>Sample</a:t>
            </a:r>
            <a:r>
              <a:rPr lang="es-ES" sz="1400" dirty="0"/>
              <a:t> </a:t>
            </a:r>
            <a:r>
              <a:rPr lang="es-ES" sz="1400" dirty="0" err="1"/>
              <a:t>preparation</a:t>
            </a:r>
            <a:r>
              <a:rPr lang="es-ES" sz="1400" dirty="0"/>
              <a:t> </a:t>
            </a:r>
            <a:r>
              <a:rPr lang="es-ES" sz="1400" dirty="0" err="1"/>
              <a:t>lab</a:t>
            </a:r>
            <a:endParaRPr lang="es-ES" sz="1400" dirty="0"/>
          </a:p>
          <a:p>
            <a:pPr marL="742950" lvl="1" indent="-285750">
              <a:spcAft>
                <a:spcPts val="600"/>
              </a:spcAft>
              <a:buFont typeface="Arial" panose="020B0604020202020204" pitchFamily="34" charset="0"/>
              <a:buChar char="•"/>
            </a:pPr>
            <a:r>
              <a:rPr lang="es-ES" sz="1400" dirty="0"/>
              <a:t>Screening </a:t>
            </a:r>
            <a:r>
              <a:rPr lang="es-ES" sz="1400" dirty="0" err="1"/>
              <a:t>electron</a:t>
            </a:r>
            <a:r>
              <a:rPr lang="es-ES" sz="1400" dirty="0"/>
              <a:t> </a:t>
            </a:r>
            <a:r>
              <a:rPr lang="es-ES" sz="1400" dirty="0" err="1"/>
              <a:t>microscopes</a:t>
            </a:r>
            <a:endParaRPr lang="es-ES" sz="1400" dirty="0"/>
          </a:p>
          <a:p>
            <a:pPr marL="742950" lvl="1" indent="-285750">
              <a:spcAft>
                <a:spcPts val="600"/>
              </a:spcAft>
              <a:buFont typeface="Arial" panose="020B0604020202020204" pitchFamily="34" charset="0"/>
              <a:buChar char="•"/>
            </a:pPr>
            <a:r>
              <a:rPr lang="es-ES" sz="1400" dirty="0" err="1"/>
              <a:t>Correlative</a:t>
            </a:r>
            <a:r>
              <a:rPr lang="es-ES" sz="1400" dirty="0"/>
              <a:t> </a:t>
            </a:r>
            <a:r>
              <a:rPr lang="es-ES" sz="1400" dirty="0" err="1"/>
              <a:t>cryo</a:t>
            </a:r>
            <a:r>
              <a:rPr lang="es-ES" sz="1400" dirty="0"/>
              <a:t> </a:t>
            </a:r>
            <a:r>
              <a:rPr lang="es-ES" sz="1400" dirty="0" err="1"/>
              <a:t>super-resolution</a:t>
            </a:r>
            <a:r>
              <a:rPr lang="es-ES" sz="1400" dirty="0"/>
              <a:t> </a:t>
            </a:r>
            <a:r>
              <a:rPr lang="es-ES" sz="1400" dirty="0" err="1"/>
              <a:t>microscopies</a:t>
            </a:r>
            <a:r>
              <a:rPr lang="es-ES" sz="1400" dirty="0"/>
              <a:t> </a:t>
            </a:r>
            <a:r>
              <a:rPr lang="es-ES" sz="1400" dirty="0" err="1"/>
              <a:t>for</a:t>
            </a:r>
            <a:r>
              <a:rPr lang="es-ES" sz="1400" dirty="0"/>
              <a:t> </a:t>
            </a:r>
            <a:r>
              <a:rPr lang="es-ES" sz="1400" dirty="0" err="1"/>
              <a:t>best</a:t>
            </a:r>
            <a:r>
              <a:rPr lang="es-ES" sz="1400" dirty="0"/>
              <a:t> </a:t>
            </a:r>
            <a:r>
              <a:rPr lang="es-ES" sz="1400" dirty="0" err="1"/>
              <a:t>results</a:t>
            </a:r>
            <a:endParaRPr lang="en-US" sz="1400" dirty="0"/>
          </a:p>
          <a:p>
            <a:pPr marL="285750" indent="-285750">
              <a:spcAft>
                <a:spcPts val="600"/>
              </a:spcAft>
              <a:buFont typeface="Arial" panose="020B0604020202020204" pitchFamily="34" charset="0"/>
              <a:buChar char="•"/>
            </a:pPr>
            <a:r>
              <a:rPr lang="en-US" sz="1400" dirty="0"/>
              <a:t>Cryo-EM (</a:t>
            </a:r>
            <a:r>
              <a:rPr lang="en-US" sz="1400" dirty="0" err="1"/>
              <a:t>Tomo</a:t>
            </a:r>
            <a:r>
              <a:rPr lang="en-US" sz="1400" dirty="0"/>
              <a:t>, also SPA) facilities often associated to Synchrotrons</a:t>
            </a:r>
          </a:p>
          <a:p>
            <a:pPr marL="742950" lvl="1" indent="-285750">
              <a:spcAft>
                <a:spcPts val="600"/>
              </a:spcAft>
              <a:buFont typeface="Arial" panose="020B0604020202020204" pitchFamily="34" charset="0"/>
              <a:buChar char="•"/>
            </a:pPr>
            <a:r>
              <a:rPr lang="es-ES" sz="1400" dirty="0"/>
              <a:t>Similar </a:t>
            </a:r>
            <a:r>
              <a:rPr lang="es-ES" sz="1400" dirty="0" err="1"/>
              <a:t>sample</a:t>
            </a:r>
            <a:r>
              <a:rPr lang="es-ES" sz="1400" dirty="0"/>
              <a:t> </a:t>
            </a:r>
            <a:r>
              <a:rPr lang="es-ES" sz="1400" dirty="0" err="1"/>
              <a:t>prep</a:t>
            </a:r>
            <a:r>
              <a:rPr lang="es-ES" sz="1400" dirty="0"/>
              <a:t> </a:t>
            </a:r>
            <a:r>
              <a:rPr lang="es-ES" sz="1400" dirty="0" err="1"/>
              <a:t>to</a:t>
            </a:r>
            <a:r>
              <a:rPr lang="es-ES" sz="1400" dirty="0"/>
              <a:t> </a:t>
            </a:r>
            <a:r>
              <a:rPr lang="es-ES" sz="1400" dirty="0" err="1"/>
              <a:t>other</a:t>
            </a:r>
            <a:r>
              <a:rPr lang="es-ES" sz="1400" dirty="0"/>
              <a:t> </a:t>
            </a:r>
            <a:r>
              <a:rPr lang="es-ES" sz="1400" dirty="0" err="1"/>
              <a:t>techniques</a:t>
            </a:r>
            <a:endParaRPr lang="es-ES" sz="1400" dirty="0"/>
          </a:p>
          <a:p>
            <a:pPr marL="742950" lvl="1" indent="-285750">
              <a:spcAft>
                <a:spcPts val="600"/>
              </a:spcAft>
              <a:buFont typeface="Arial" panose="020B0604020202020204" pitchFamily="34" charset="0"/>
              <a:buChar char="•"/>
            </a:pPr>
            <a:r>
              <a:rPr lang="es-ES" sz="1400" dirty="0"/>
              <a:t>Similar </a:t>
            </a:r>
            <a:r>
              <a:rPr lang="es-ES" sz="1400" dirty="0" err="1"/>
              <a:t>user</a:t>
            </a:r>
            <a:r>
              <a:rPr lang="es-ES" sz="1400" dirty="0"/>
              <a:t> </a:t>
            </a:r>
            <a:r>
              <a:rPr lang="es-ES" sz="1400" dirty="0" err="1"/>
              <a:t>community</a:t>
            </a:r>
            <a:endParaRPr lang="es-ES" sz="1400" dirty="0"/>
          </a:p>
          <a:p>
            <a:pPr marL="285750" indent="-285750">
              <a:spcAft>
                <a:spcPts val="600"/>
              </a:spcAft>
              <a:buFont typeface="Arial" panose="020B0604020202020204" pitchFamily="34" charset="0"/>
              <a:buChar char="•"/>
            </a:pPr>
            <a:r>
              <a:rPr lang="es-ES" sz="1400" dirty="0" err="1"/>
              <a:t>Need</a:t>
            </a:r>
            <a:r>
              <a:rPr lang="es-ES" sz="1400" dirty="0"/>
              <a:t> </a:t>
            </a:r>
            <a:r>
              <a:rPr lang="es-ES" sz="1400" dirty="0" err="1"/>
              <a:t>to</a:t>
            </a:r>
            <a:r>
              <a:rPr lang="es-ES" sz="1400" dirty="0"/>
              <a:t> </a:t>
            </a:r>
            <a:r>
              <a:rPr lang="es-ES" sz="1400" dirty="0" err="1"/>
              <a:t>coordinate</a:t>
            </a:r>
            <a:r>
              <a:rPr lang="es-ES" sz="1400" dirty="0"/>
              <a:t> </a:t>
            </a:r>
            <a:r>
              <a:rPr lang="es-ES" sz="1400" dirty="0" err="1"/>
              <a:t>with</a:t>
            </a:r>
            <a:r>
              <a:rPr lang="es-ES" sz="1400" dirty="0"/>
              <a:t> CNB </a:t>
            </a:r>
            <a:r>
              <a:rPr lang="es-ES" sz="1400" dirty="0" err="1"/>
              <a:t>national</a:t>
            </a:r>
            <a:r>
              <a:rPr lang="es-ES" sz="1400" dirty="0"/>
              <a:t> </a:t>
            </a:r>
            <a:r>
              <a:rPr lang="es-ES" sz="1400" dirty="0" err="1"/>
              <a:t>facility</a:t>
            </a:r>
            <a:r>
              <a:rPr lang="es-ES" sz="1400" dirty="0"/>
              <a:t> </a:t>
            </a:r>
            <a:r>
              <a:rPr lang="es-ES" sz="1400" dirty="0" err="1"/>
              <a:t>for</a:t>
            </a:r>
            <a:r>
              <a:rPr lang="es-ES" sz="1400" dirty="0"/>
              <a:t> </a:t>
            </a:r>
            <a:r>
              <a:rPr lang="es-ES" sz="1400" dirty="0" err="1"/>
              <a:t>electron</a:t>
            </a:r>
            <a:r>
              <a:rPr lang="es-ES" sz="1400" dirty="0"/>
              <a:t> </a:t>
            </a:r>
            <a:r>
              <a:rPr lang="es-ES" sz="1400" dirty="0" err="1"/>
              <a:t>microscopy</a:t>
            </a:r>
            <a:endParaRPr lang="es-ES" sz="1400" dirty="0"/>
          </a:p>
        </p:txBody>
      </p:sp>
      <p:pic>
        <p:nvPicPr>
          <p:cNvPr id="5" name="Main graphic">
            <a:extLst>
              <a:ext uri="{FF2B5EF4-FFF2-40B4-BE49-F238E27FC236}">
                <a16:creationId xmlns:a16="http://schemas.microsoft.com/office/drawing/2014/main" id="{6A79E7A5-93E8-4CAC-9215-EF0F07070278}"/>
              </a:ext>
            </a:extLst>
          </p:cNvPr>
          <p:cNvPicPr>
            <a:picLocks noChangeAspect="1"/>
          </p:cNvPicPr>
          <p:nvPr/>
        </p:nvPicPr>
        <p:blipFill>
          <a:blip r:embed="rId3"/>
          <a:stretch/>
        </p:blipFill>
        <p:spPr>
          <a:xfrm>
            <a:off x="6314732" y="1225484"/>
            <a:ext cx="2823281" cy="3918015"/>
          </a:xfrm>
          <a:prstGeom prst="rect">
            <a:avLst/>
          </a:prstGeom>
          <a:ln>
            <a:noFill/>
          </a:ln>
        </p:spPr>
      </p:pic>
      <p:sp>
        <p:nvSpPr>
          <p:cNvPr id="3" name="Rectangle 2">
            <a:extLst>
              <a:ext uri="{FF2B5EF4-FFF2-40B4-BE49-F238E27FC236}">
                <a16:creationId xmlns:a16="http://schemas.microsoft.com/office/drawing/2014/main" id="{73F8DD25-36E7-48B4-8BCD-C7285FE5A3F2}"/>
              </a:ext>
            </a:extLst>
          </p:cNvPr>
          <p:cNvSpPr/>
          <p:nvPr/>
        </p:nvSpPr>
        <p:spPr>
          <a:xfrm>
            <a:off x="6941203" y="825373"/>
            <a:ext cx="2236890" cy="400110"/>
          </a:xfrm>
          <a:prstGeom prst="rect">
            <a:avLst/>
          </a:prstGeom>
        </p:spPr>
        <p:txBody>
          <a:bodyPr wrap="square">
            <a:spAutoFit/>
          </a:bodyPr>
          <a:lstStyle/>
          <a:p>
            <a:pPr algn="r"/>
            <a:r>
              <a:rPr lang="en-US" sz="1000" spc="-1"/>
              <a:t>FEBS Letters, 594:20, 2020</a:t>
            </a:r>
          </a:p>
          <a:p>
            <a:pPr algn="r"/>
            <a:r>
              <a:rPr lang="en-US" sz="1000" spc="-1"/>
              <a:t>DOI: 10.1002/1873-3468.13948</a:t>
            </a:r>
          </a:p>
        </p:txBody>
      </p:sp>
      <p:sp>
        <p:nvSpPr>
          <p:cNvPr id="7" name="Rectangle 6">
            <a:extLst>
              <a:ext uri="{FF2B5EF4-FFF2-40B4-BE49-F238E27FC236}">
                <a16:creationId xmlns:a16="http://schemas.microsoft.com/office/drawing/2014/main" id="{02B76017-AB4A-41C4-869D-76E601AA3401}"/>
              </a:ext>
            </a:extLst>
          </p:cNvPr>
          <p:cNvSpPr/>
          <p:nvPr/>
        </p:nvSpPr>
        <p:spPr>
          <a:xfrm>
            <a:off x="1065229" y="4192811"/>
            <a:ext cx="5245038" cy="900246"/>
          </a:xfrm>
          <a:prstGeom prst="rect">
            <a:avLst/>
          </a:prstGeom>
        </p:spPr>
        <p:txBody>
          <a:bodyPr wrap="square">
            <a:spAutoFit/>
          </a:bodyPr>
          <a:lstStyle/>
          <a:p>
            <a:pPr algn="r"/>
            <a:r>
              <a:rPr lang="en-US" sz="1050" spc="-1">
                <a:latin typeface="Arial"/>
              </a:rPr>
              <a:t>Data integration from molecules to cells.</a:t>
            </a:r>
          </a:p>
          <a:p>
            <a:pPr marL="228600" indent="-228600" algn="r">
              <a:buAutoNum type="alphaUcParenBoth"/>
            </a:pPr>
            <a:r>
              <a:rPr lang="en-US" sz="1050" spc="-1">
                <a:latin typeface="Arial"/>
              </a:rPr>
              <a:t>Tomographic slice of a C. crescentus cell.</a:t>
            </a:r>
          </a:p>
          <a:p>
            <a:pPr algn="r"/>
            <a:r>
              <a:rPr lang="en-US" sz="1050" spc="-1">
                <a:latin typeface="Arial"/>
              </a:rPr>
              <a:t>(B) The in situ molecular organization of the Golgi apparatus from C. reinhardtii.</a:t>
            </a:r>
          </a:p>
          <a:p>
            <a:pPr algn="r"/>
            <a:r>
              <a:rPr lang="en-US" sz="1050" spc="-1">
                <a:latin typeface="Arial"/>
              </a:rPr>
              <a:t>(C) Molecular sociology within poly‐Gly‐Ala aggregates shows an increased concentration of 26S proteasomes.</a:t>
            </a:r>
            <a:endParaRPr lang="en-US" sz="1050"/>
          </a:p>
        </p:txBody>
      </p:sp>
    </p:spTree>
    <p:extLst>
      <p:ext uri="{BB962C8B-B14F-4D97-AF65-F5344CB8AC3E}">
        <p14:creationId xmlns:p14="http://schemas.microsoft.com/office/powerpoint/2010/main" val="72120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Cryo-nano XR Fluorescence</a:t>
            </a:r>
            <a:br>
              <a:rPr lang="en-US"/>
            </a:br>
            <a:r>
              <a:rPr lang="en-US"/>
              <a:t>and phase-contrast imaging</a:t>
            </a:r>
            <a:endParaRPr lang="en-US"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22</a:t>
            </a:fld>
            <a:endParaRPr lang="es-ES" dirty="0"/>
          </a:p>
        </p:txBody>
      </p:sp>
      <p:sp>
        <p:nvSpPr>
          <p:cNvPr id="4" name="Rectangle 3"/>
          <p:cNvSpPr/>
          <p:nvPr/>
        </p:nvSpPr>
        <p:spPr>
          <a:xfrm>
            <a:off x="693898" y="1005567"/>
            <a:ext cx="8324253" cy="3985706"/>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err="1"/>
              <a:t>Nanofocus</a:t>
            </a:r>
            <a:r>
              <a:rPr lang="en-US" sz="1600" dirty="0"/>
              <a:t> beamline with a scanning transmission X-ray cryo-microscope</a:t>
            </a:r>
          </a:p>
          <a:p>
            <a:pPr marL="742950" lvl="1" indent="-285750">
              <a:spcAft>
                <a:spcPts val="600"/>
              </a:spcAft>
              <a:buFont typeface="Arial" panose="020B0604020202020204" pitchFamily="34" charset="0"/>
              <a:buChar char="•"/>
            </a:pPr>
            <a:r>
              <a:rPr lang="en-US" sz="1600" dirty="0" err="1"/>
              <a:t>Nanofluorescence</a:t>
            </a:r>
            <a:r>
              <a:rPr lang="en-US" sz="1600" dirty="0"/>
              <a:t>: quantification of trace endo- and exogenous elements at high-sensitivity </a:t>
            </a:r>
          </a:p>
          <a:p>
            <a:pPr marL="742950" lvl="1" indent="-285750">
              <a:spcAft>
                <a:spcPts val="600"/>
              </a:spcAft>
              <a:buFont typeface="Arial" panose="020B0604020202020204" pitchFamily="34" charset="0"/>
              <a:buChar char="•"/>
            </a:pPr>
            <a:r>
              <a:rPr lang="en-US" sz="1600" dirty="0"/>
              <a:t>Phase contrast-based imaging: 2D and tomography of cells</a:t>
            </a:r>
          </a:p>
          <a:p>
            <a:pPr marL="285750" indent="-285750">
              <a:spcAft>
                <a:spcPts val="600"/>
              </a:spcAft>
              <a:buFont typeface="Arial" panose="020B0604020202020204" pitchFamily="34" charset="0"/>
              <a:buChar char="•"/>
            </a:pPr>
            <a:r>
              <a:rPr lang="en-US" sz="1600" b="1" dirty="0"/>
              <a:t>Addressed community</a:t>
            </a:r>
            <a:r>
              <a:rPr lang="en-US" sz="1600" dirty="0"/>
              <a:t>: Cell Biology, </a:t>
            </a:r>
            <a:r>
              <a:rPr lang="en-US" sz="1600" dirty="0" err="1"/>
              <a:t>Metallobiology</a:t>
            </a:r>
            <a:r>
              <a:rPr lang="en-US" sz="1600" dirty="0"/>
              <a:t>, drug delivery, nanomedicine, applied nanomaterials, new therapeutic agents, genetic recessive diseases, viral infections, </a:t>
            </a:r>
            <a:r>
              <a:rPr lang="en-US" sz="1600" dirty="0" err="1"/>
              <a:t>biocatalysis</a:t>
            </a:r>
            <a:r>
              <a:rPr lang="en-US" sz="1600" dirty="0"/>
              <a:t>.</a:t>
            </a:r>
          </a:p>
          <a:p>
            <a:pPr marL="742950" lvl="1" indent="-285750">
              <a:spcAft>
                <a:spcPts val="600"/>
              </a:spcAft>
              <a:buFont typeface="Arial" panose="020B0604020202020204" pitchFamily="34" charset="0"/>
              <a:buChar char="•"/>
            </a:pPr>
            <a:endParaRPr lang="en-US" sz="1600" dirty="0"/>
          </a:p>
          <a:p>
            <a:pPr marL="285750" indent="-285750">
              <a:spcAft>
                <a:spcPts val="600"/>
              </a:spcAft>
              <a:buFont typeface="Arial" panose="020B0604020202020204" pitchFamily="34" charset="0"/>
              <a:buChar char="•"/>
            </a:pPr>
            <a:r>
              <a:rPr lang="en-US" sz="1600" b="1" dirty="0"/>
              <a:t>Required</a:t>
            </a:r>
            <a:r>
              <a:rPr lang="en-US" sz="1600" dirty="0"/>
              <a:t>: spatial stability in cryo conditions, isometric aspect ratio, flux at focus</a:t>
            </a:r>
          </a:p>
          <a:p>
            <a:pPr marL="285750" indent="-285750">
              <a:spcAft>
                <a:spcPts val="600"/>
              </a:spcAft>
              <a:buFont typeface="Arial" panose="020B0604020202020204" pitchFamily="34" charset="0"/>
              <a:buChar char="•"/>
            </a:pPr>
            <a:r>
              <a:rPr lang="es-ES" sz="1600" b="1" dirty="0"/>
              <a:t>D</a:t>
            </a:r>
            <a:r>
              <a:rPr lang="en-US" sz="1600" b="1" dirty="0" err="1"/>
              <a:t>esirable</a:t>
            </a:r>
            <a:r>
              <a:rPr lang="en-US" sz="1600" dirty="0"/>
              <a:t>: coherence for near-field ptychography and holotomography.</a:t>
            </a:r>
          </a:p>
          <a:p>
            <a:pPr marL="285750" indent="-285750">
              <a:spcAft>
                <a:spcPts val="600"/>
              </a:spcAft>
              <a:buFont typeface="Arial" panose="020B0604020202020204" pitchFamily="34" charset="0"/>
              <a:buChar char="•"/>
            </a:pPr>
            <a:r>
              <a:rPr lang="en-US" sz="1600" b="1" dirty="0"/>
              <a:t>Open questions</a:t>
            </a:r>
            <a:r>
              <a:rPr lang="en-US" sz="1600" dirty="0"/>
              <a:t>: Energy range? Resonant energies for scanning specific oxidation states?</a:t>
            </a:r>
          </a:p>
          <a:p>
            <a:pPr marL="285750" indent="-285750">
              <a:spcAft>
                <a:spcPts val="600"/>
              </a:spcAft>
              <a:buFont typeface="Arial" panose="020B0604020202020204" pitchFamily="34" charset="0"/>
              <a:buChar char="•"/>
            </a:pPr>
            <a:endParaRPr lang="es-ES" sz="1600" dirty="0"/>
          </a:p>
          <a:p>
            <a:pPr marL="285750" indent="-285750">
              <a:spcAft>
                <a:spcPts val="600"/>
              </a:spcAft>
              <a:buFont typeface="Arial" panose="020B0604020202020204" pitchFamily="34" charset="0"/>
              <a:buChar char="•"/>
            </a:pPr>
            <a:r>
              <a:rPr lang="es-ES" sz="1600" dirty="0"/>
              <a:t>S</a:t>
            </a:r>
            <a:r>
              <a:rPr lang="en-US" sz="1600" b="1" dirty="0" err="1"/>
              <a:t>imilar</a:t>
            </a:r>
            <a:r>
              <a:rPr lang="en-US" sz="1600" b="1" dirty="0"/>
              <a:t> beamlines</a:t>
            </a:r>
            <a:r>
              <a:rPr lang="en-US" sz="1600" dirty="0"/>
              <a:t>: ID16A@ESRF, I14@Diamond, P06@DESY (cryogenic condition to be installed), </a:t>
            </a:r>
            <a:r>
              <a:rPr lang="en-US" sz="1600" dirty="0" err="1"/>
              <a:t>Nanoscopium@SOLEIL</a:t>
            </a:r>
            <a:r>
              <a:rPr lang="en-US" sz="1600" dirty="0"/>
              <a:t>, </a:t>
            </a:r>
            <a:r>
              <a:rPr lang="en-US" sz="1600" dirty="0" err="1"/>
              <a:t>NanoMAX@MAXIV</a:t>
            </a:r>
            <a:r>
              <a:rPr lang="en-US" sz="1600" dirty="0"/>
              <a:t> (no cryogenic conditions)</a:t>
            </a:r>
          </a:p>
        </p:txBody>
      </p:sp>
    </p:spTree>
    <p:extLst>
      <p:ext uri="{BB962C8B-B14F-4D97-AF65-F5344CB8AC3E}">
        <p14:creationId xmlns:p14="http://schemas.microsoft.com/office/powerpoint/2010/main" val="2292566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3235" y="133012"/>
            <a:ext cx="6045689" cy="496095"/>
          </a:xfrm>
        </p:spPr>
        <p:txBody>
          <a:bodyPr/>
          <a:lstStyle/>
          <a:p>
            <a:r>
              <a:rPr lang="en-US"/>
              <a:t>Non-SR Microscopies</a:t>
            </a:r>
            <a:endParaRPr lang="en-US"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23</a:t>
            </a:fld>
            <a:endParaRPr lang="es-ES" dirty="0"/>
          </a:p>
        </p:txBody>
      </p:sp>
      <p:sp>
        <p:nvSpPr>
          <p:cNvPr id="4" name="Rectangle 3"/>
          <p:cNvSpPr/>
          <p:nvPr/>
        </p:nvSpPr>
        <p:spPr>
          <a:xfrm>
            <a:off x="933130" y="1205122"/>
            <a:ext cx="4201578" cy="1877437"/>
          </a:xfrm>
          <a:prstGeom prst="rect">
            <a:avLst/>
          </a:prstGeom>
        </p:spPr>
        <p:txBody>
          <a:bodyPr wrap="square">
            <a:spAutoFit/>
          </a:bodyPr>
          <a:lstStyle/>
          <a:p>
            <a:pPr>
              <a:spcAft>
                <a:spcPts val="600"/>
              </a:spcAft>
            </a:pPr>
            <a:r>
              <a:rPr lang="es-ES" sz="1600" b="1" dirty="0">
                <a:solidFill>
                  <a:srgbClr val="122D4F"/>
                </a:solidFill>
              </a:rPr>
              <a:t>Cryo-3DSIM</a:t>
            </a:r>
          </a:p>
          <a:p>
            <a:pPr marL="285750" indent="-285750">
              <a:spcAft>
                <a:spcPts val="600"/>
              </a:spcAft>
              <a:buFont typeface="Arial" panose="020B0604020202020204" pitchFamily="34" charset="0"/>
              <a:buChar char="•"/>
            </a:pPr>
            <a:r>
              <a:rPr lang="es-ES" sz="1600" dirty="0" err="1"/>
              <a:t>Used</a:t>
            </a:r>
            <a:r>
              <a:rPr lang="es-ES" sz="1600" dirty="0"/>
              <a:t> as a </a:t>
            </a:r>
            <a:r>
              <a:rPr lang="es-ES" sz="1600" dirty="0" err="1"/>
              <a:t>preferred</a:t>
            </a:r>
            <a:r>
              <a:rPr lang="es-ES" sz="1600" dirty="0"/>
              <a:t> </a:t>
            </a:r>
            <a:r>
              <a:rPr lang="es-ES" sz="1600" err="1"/>
              <a:t>correlative</a:t>
            </a:r>
            <a:r>
              <a:rPr lang="es-ES" sz="1600"/>
              <a:t> microscopy for SR techniques</a:t>
            </a:r>
          </a:p>
          <a:p>
            <a:pPr marL="285750" indent="-285750">
              <a:spcAft>
                <a:spcPts val="600"/>
              </a:spcAft>
              <a:buFont typeface="Arial" panose="020B0604020202020204" pitchFamily="34" charset="0"/>
              <a:buChar char="•"/>
            </a:pPr>
            <a:r>
              <a:rPr lang="es-ES" sz="1600"/>
              <a:t>Only 2 units worlswide: Diamond and ALBA</a:t>
            </a:r>
            <a:endParaRPr lang="es-ES" sz="1600" dirty="0"/>
          </a:p>
          <a:p>
            <a:pPr marL="285750" indent="-285750">
              <a:spcAft>
                <a:spcPts val="600"/>
              </a:spcAft>
              <a:buFont typeface="Arial" panose="020B0604020202020204" pitchFamily="34" charset="0"/>
              <a:buChar char="•"/>
            </a:pPr>
            <a:r>
              <a:rPr lang="es-ES" sz="1600" dirty="0" err="1"/>
              <a:t>Sample</a:t>
            </a:r>
            <a:r>
              <a:rPr lang="es-ES" sz="1600" dirty="0"/>
              <a:t> </a:t>
            </a:r>
            <a:r>
              <a:rPr lang="es-ES" sz="1600" dirty="0" err="1"/>
              <a:t>preparation</a:t>
            </a:r>
            <a:r>
              <a:rPr lang="es-ES" sz="1600" dirty="0"/>
              <a:t> </a:t>
            </a:r>
            <a:r>
              <a:rPr lang="es-ES" sz="1600" dirty="0" err="1"/>
              <a:t>lab</a:t>
            </a:r>
            <a:r>
              <a:rPr lang="es-ES" sz="1600" dirty="0"/>
              <a:t> </a:t>
            </a:r>
            <a:r>
              <a:rPr lang="es-ES" sz="1600" dirty="0" err="1"/>
              <a:t>required</a:t>
            </a:r>
            <a:endParaRPr lang="es-ES" sz="1600" dirty="0"/>
          </a:p>
          <a:p>
            <a:pPr marL="285750" indent="-285750">
              <a:spcAft>
                <a:spcPts val="600"/>
              </a:spcAft>
              <a:buFont typeface="Arial" panose="020B0604020202020204" pitchFamily="34" charset="0"/>
              <a:buChar char="•"/>
            </a:pPr>
            <a:r>
              <a:rPr lang="es-ES" sz="1600" dirty="0" err="1"/>
              <a:t>Screening</a:t>
            </a:r>
            <a:r>
              <a:rPr lang="es-ES" sz="1600" dirty="0"/>
              <a:t> </a:t>
            </a:r>
            <a:r>
              <a:rPr lang="es-ES" sz="1600" dirty="0" err="1"/>
              <a:t>microscopes</a:t>
            </a:r>
            <a:r>
              <a:rPr lang="es-ES" sz="1600" dirty="0"/>
              <a:t> </a:t>
            </a:r>
            <a:r>
              <a:rPr lang="es-ES" sz="1600" dirty="0" err="1"/>
              <a:t>required</a:t>
            </a:r>
            <a:endParaRPr lang="en-US" sz="1600" dirty="0"/>
          </a:p>
        </p:txBody>
      </p:sp>
      <p:sp>
        <p:nvSpPr>
          <p:cNvPr id="7" name="Rectangle 6"/>
          <p:cNvSpPr/>
          <p:nvPr/>
        </p:nvSpPr>
        <p:spPr>
          <a:xfrm>
            <a:off x="839346" y="692478"/>
            <a:ext cx="7603792" cy="338554"/>
          </a:xfrm>
          <a:prstGeom prst="rect">
            <a:avLst/>
          </a:prstGeom>
        </p:spPr>
        <p:txBody>
          <a:bodyPr wrap="square">
            <a:spAutoFit/>
          </a:bodyPr>
          <a:lstStyle/>
          <a:p>
            <a:pPr>
              <a:spcAft>
                <a:spcPts val="600"/>
              </a:spcAft>
            </a:pPr>
            <a:r>
              <a:rPr lang="es-ES" sz="1600"/>
              <a:t>Key to correlate images from external optical  labs to images from SR-based techniques</a:t>
            </a:r>
            <a:endParaRPr lang="es-ES" sz="1600" dirty="0"/>
          </a:p>
        </p:txBody>
      </p:sp>
      <p:sp>
        <p:nvSpPr>
          <p:cNvPr id="9" name="Rectangle 8"/>
          <p:cNvSpPr/>
          <p:nvPr/>
        </p:nvSpPr>
        <p:spPr>
          <a:xfrm>
            <a:off x="933130" y="3238263"/>
            <a:ext cx="4921826" cy="1954381"/>
          </a:xfrm>
          <a:prstGeom prst="rect">
            <a:avLst/>
          </a:prstGeom>
        </p:spPr>
        <p:txBody>
          <a:bodyPr wrap="square">
            <a:spAutoFit/>
          </a:bodyPr>
          <a:lstStyle/>
          <a:p>
            <a:pPr>
              <a:spcAft>
                <a:spcPts val="600"/>
              </a:spcAft>
            </a:pPr>
            <a:r>
              <a:rPr lang="es-ES" sz="1600" b="1" dirty="0" err="1">
                <a:solidFill>
                  <a:srgbClr val="122D4F"/>
                </a:solidFill>
              </a:rPr>
              <a:t>CryoFIB</a:t>
            </a:r>
            <a:r>
              <a:rPr lang="es-ES" sz="1600" b="1" dirty="0">
                <a:solidFill>
                  <a:srgbClr val="122D4F"/>
                </a:solidFill>
              </a:rPr>
              <a:t>-SEM</a:t>
            </a:r>
          </a:p>
          <a:p>
            <a:pPr marL="285750" indent="-285750">
              <a:spcAft>
                <a:spcPts val="600"/>
              </a:spcAft>
              <a:buFont typeface="Arial" panose="020B0604020202020204" pitchFamily="34" charset="0"/>
              <a:buChar char="•"/>
            </a:pPr>
            <a:r>
              <a:rPr lang="es-ES" sz="1600" dirty="0" err="1"/>
              <a:t>Imaging</a:t>
            </a:r>
            <a:r>
              <a:rPr lang="es-ES" sz="1600" dirty="0"/>
              <a:t> </a:t>
            </a:r>
            <a:r>
              <a:rPr lang="es-ES" sz="1600" dirty="0" err="1"/>
              <a:t>of</a:t>
            </a:r>
            <a:r>
              <a:rPr lang="es-ES" sz="1600" dirty="0"/>
              <a:t> </a:t>
            </a:r>
            <a:r>
              <a:rPr lang="es-ES" sz="1600" dirty="0" err="1"/>
              <a:t>cryo-sectioned</a:t>
            </a:r>
            <a:r>
              <a:rPr lang="es-ES" sz="1600" dirty="0"/>
              <a:t> </a:t>
            </a:r>
            <a:r>
              <a:rPr lang="es-ES" sz="1600" dirty="0" err="1"/>
              <a:t>cells</a:t>
            </a:r>
            <a:r>
              <a:rPr lang="es-ES" sz="1600" dirty="0"/>
              <a:t> and </a:t>
            </a:r>
            <a:r>
              <a:rPr lang="es-ES" sz="1600" dirty="0" err="1"/>
              <a:t>tissues</a:t>
            </a:r>
            <a:endParaRPr lang="es-ES" sz="1600" dirty="0"/>
          </a:p>
          <a:p>
            <a:pPr marL="285750" indent="-285750">
              <a:spcAft>
                <a:spcPts val="600"/>
              </a:spcAft>
              <a:buFont typeface="Arial" panose="020B0604020202020204" pitchFamily="34" charset="0"/>
              <a:buChar char="•"/>
            </a:pPr>
            <a:r>
              <a:rPr lang="es-ES" sz="1600" dirty="0" err="1"/>
              <a:t>Resolution</a:t>
            </a:r>
            <a:r>
              <a:rPr lang="es-ES" sz="1600" dirty="0"/>
              <a:t> </a:t>
            </a:r>
            <a:r>
              <a:rPr lang="es-ES" sz="1600" dirty="0" err="1"/>
              <a:t>down</a:t>
            </a:r>
            <a:r>
              <a:rPr lang="es-ES" sz="1600" dirty="0"/>
              <a:t> </a:t>
            </a:r>
            <a:r>
              <a:rPr lang="es-ES" sz="1600" dirty="0" err="1"/>
              <a:t>to</a:t>
            </a:r>
            <a:r>
              <a:rPr lang="es-ES" sz="1600" dirty="0"/>
              <a:t> 30 nm</a:t>
            </a:r>
          </a:p>
          <a:p>
            <a:pPr marL="285750" indent="-285750">
              <a:spcAft>
                <a:spcPts val="600"/>
              </a:spcAft>
              <a:buFont typeface="Arial" panose="020B0604020202020204" pitchFamily="34" charset="0"/>
              <a:buChar char="•"/>
            </a:pPr>
            <a:r>
              <a:rPr lang="es-ES" sz="1600" dirty="0"/>
              <a:t>Long </a:t>
            </a:r>
            <a:r>
              <a:rPr lang="es-ES" sz="1600" dirty="0" err="1"/>
              <a:t>acquisition</a:t>
            </a:r>
            <a:r>
              <a:rPr lang="es-ES" sz="1600" dirty="0"/>
              <a:t> time</a:t>
            </a:r>
          </a:p>
          <a:p>
            <a:pPr marL="285750" indent="-285750">
              <a:spcAft>
                <a:spcPts val="600"/>
              </a:spcAft>
              <a:buFont typeface="Arial" panose="020B0604020202020204" pitchFamily="34" charset="0"/>
              <a:buChar char="•"/>
            </a:pPr>
            <a:r>
              <a:rPr lang="es-ES" sz="1600" dirty="0" err="1"/>
              <a:t>Common</a:t>
            </a:r>
            <a:r>
              <a:rPr lang="es-ES" sz="1600" dirty="0"/>
              <a:t> </a:t>
            </a:r>
            <a:r>
              <a:rPr lang="es-ES" sz="1600" dirty="0" err="1"/>
              <a:t>sample</a:t>
            </a:r>
            <a:r>
              <a:rPr lang="es-ES" sz="1600" dirty="0"/>
              <a:t> </a:t>
            </a:r>
            <a:r>
              <a:rPr lang="es-ES" sz="1600" dirty="0" err="1"/>
              <a:t>preparation</a:t>
            </a:r>
            <a:r>
              <a:rPr lang="es-ES" sz="1600" dirty="0"/>
              <a:t> </a:t>
            </a:r>
            <a:r>
              <a:rPr lang="es-ES" sz="1600" dirty="0" err="1"/>
              <a:t>with</a:t>
            </a:r>
            <a:r>
              <a:rPr lang="es-ES" sz="1600" dirty="0"/>
              <a:t> </a:t>
            </a:r>
            <a:r>
              <a:rPr lang="es-ES" sz="1600" dirty="0" err="1"/>
              <a:t>other</a:t>
            </a:r>
            <a:r>
              <a:rPr lang="es-ES" sz="1600" dirty="0"/>
              <a:t> </a:t>
            </a:r>
            <a:r>
              <a:rPr lang="es-ES" sz="1600" dirty="0" err="1"/>
              <a:t>techniques</a:t>
            </a:r>
            <a:endParaRPr lang="es-ES" sz="1600" dirty="0"/>
          </a:p>
          <a:p>
            <a:pPr marL="742950" lvl="1" indent="-285750">
              <a:spcAft>
                <a:spcPts val="600"/>
              </a:spcAft>
              <a:buFont typeface="Arial" panose="020B0604020202020204" pitchFamily="34" charset="0"/>
              <a:buChar char="•"/>
            </a:pPr>
            <a:endParaRPr lang="es-ES" sz="1600" dirty="0"/>
          </a:p>
        </p:txBody>
      </p:sp>
      <p:pic>
        <p:nvPicPr>
          <p:cNvPr id="5" name="Picture 4">
            <a:extLst>
              <a:ext uri="{FF2B5EF4-FFF2-40B4-BE49-F238E27FC236}">
                <a16:creationId xmlns:a16="http://schemas.microsoft.com/office/drawing/2014/main" id="{8CA2EEB3-90DD-412F-8F20-0C1FD32B4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926" y="3216525"/>
            <a:ext cx="3142212" cy="1554273"/>
          </a:xfrm>
          <a:prstGeom prst="rect">
            <a:avLst/>
          </a:prstGeom>
        </p:spPr>
      </p:pic>
      <p:sp>
        <p:nvSpPr>
          <p:cNvPr id="10" name="Rectangle 9">
            <a:extLst>
              <a:ext uri="{FF2B5EF4-FFF2-40B4-BE49-F238E27FC236}">
                <a16:creationId xmlns:a16="http://schemas.microsoft.com/office/drawing/2014/main" id="{EC9EC906-CF9D-4900-BE84-C0F4CCA8C9C1}"/>
              </a:ext>
            </a:extLst>
          </p:cNvPr>
          <p:cNvSpPr/>
          <p:nvPr/>
        </p:nvSpPr>
        <p:spPr>
          <a:xfrm>
            <a:off x="4676079" y="4803751"/>
            <a:ext cx="4109458" cy="307777"/>
          </a:xfrm>
          <a:prstGeom prst="rect">
            <a:avLst/>
          </a:prstGeom>
        </p:spPr>
        <p:txBody>
          <a:bodyPr wrap="none">
            <a:spAutoFit/>
          </a:bodyPr>
          <a:lstStyle/>
          <a:p>
            <a:r>
              <a:rPr lang="en-US" sz="1400"/>
              <a:t>MF Hayles, DAM de Winter, DOI: 10.1111/jmi.12951</a:t>
            </a:r>
          </a:p>
        </p:txBody>
      </p:sp>
      <p:pic>
        <p:nvPicPr>
          <p:cNvPr id="12" name="Picture 11">
            <a:extLst>
              <a:ext uri="{FF2B5EF4-FFF2-40B4-BE49-F238E27FC236}">
                <a16:creationId xmlns:a16="http://schemas.microsoft.com/office/drawing/2014/main" id="{37D2B5DB-638B-4817-A0A0-A039DA7130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7411" y="1333147"/>
            <a:ext cx="3248833" cy="150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6732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24</a:t>
            </a:fld>
            <a:endParaRPr lang="es-ES" dirty="0"/>
          </a:p>
        </p:txBody>
      </p:sp>
      <p:sp>
        <p:nvSpPr>
          <p:cNvPr id="4" name="TextBox 3"/>
          <p:cNvSpPr txBox="1"/>
          <p:nvPr/>
        </p:nvSpPr>
        <p:spPr>
          <a:xfrm>
            <a:off x="5268958" y="3571077"/>
            <a:ext cx="3772210" cy="544915"/>
          </a:xfrm>
          <a:prstGeom prst="rect">
            <a:avLst/>
          </a:prstGeom>
          <a:solidFill>
            <a:srgbClr val="FFFFFF">
              <a:alpha val="63922"/>
            </a:srgbClr>
          </a:solidFill>
          <a:ln w="38100">
            <a:solidFill>
              <a:srgbClr val="000000">
                <a:alpha val="69020"/>
              </a:srgbClr>
            </a:solidFill>
            <a:prstDash val="sysDot"/>
          </a:ln>
        </p:spPr>
        <p:txBody>
          <a:bodyPr vert="horz" wrap="none" lIns="91440" tIns="45720" rIns="91440" bIns="45720" rtlCol="0" anchor="ctr">
            <a:noAutofit/>
          </a:bodyPr>
          <a:lstStyle/>
          <a:p>
            <a:pPr algn="ctr"/>
            <a:r>
              <a:rPr lang="en-US" sz="1600">
                <a:solidFill>
                  <a:srgbClr val="122D4F"/>
                </a:solidFill>
                <a:latin typeface="Abel" panose="02000506030000020004" pitchFamily="2" charset="0"/>
                <a:cs typeface="Arial" panose="020B0604020202020204" pitchFamily="34" charset="0"/>
              </a:rPr>
              <a:t>BioLab</a:t>
            </a:r>
            <a:endParaRPr lang="en-US">
              <a:solidFill>
                <a:srgbClr val="122D4F"/>
              </a:solidFill>
              <a:latin typeface="Abel" panose="02000506030000020004" pitchFamily="2" charset="0"/>
              <a:cs typeface="Arial" panose="020B0604020202020204" pitchFamily="34" charset="0"/>
            </a:endParaRPr>
          </a:p>
          <a:p>
            <a:pPr algn="ctr"/>
            <a:r>
              <a:rPr lang="es-ES" sz="1400">
                <a:solidFill>
                  <a:srgbClr val="122D4F"/>
                </a:solidFill>
                <a:latin typeface="Abel" panose="02000506030000020004" pitchFamily="2" charset="0"/>
                <a:cs typeface="Arial" panose="020B0604020202020204" pitchFamily="34" charset="0"/>
              </a:rPr>
              <a:t>P</a:t>
            </a:r>
            <a:r>
              <a:rPr lang="en-US" sz="1400">
                <a:solidFill>
                  <a:srgbClr val="122D4F"/>
                </a:solidFill>
                <a:latin typeface="Abel" panose="02000506030000020004" pitchFamily="2" charset="0"/>
                <a:cs typeface="Arial" panose="020B0604020202020204" pitchFamily="34" charset="0"/>
              </a:rPr>
              <a:t>roteomics</a:t>
            </a:r>
            <a:endParaRPr lang="en-US" sz="1400" dirty="0">
              <a:solidFill>
                <a:srgbClr val="122D4F"/>
              </a:solidFill>
              <a:latin typeface="Abel" panose="02000506030000020004" pitchFamily="2" charset="0"/>
              <a:cs typeface="Arial" panose="020B0604020202020204" pitchFamily="34" charset="0"/>
            </a:endParaRPr>
          </a:p>
        </p:txBody>
      </p:sp>
      <p:sp>
        <p:nvSpPr>
          <p:cNvPr id="8" name="TextBox 7"/>
          <p:cNvSpPr txBox="1"/>
          <p:nvPr/>
        </p:nvSpPr>
        <p:spPr>
          <a:xfrm>
            <a:off x="5281964" y="2553829"/>
            <a:ext cx="1733126" cy="544915"/>
          </a:xfrm>
          <a:prstGeom prst="rect">
            <a:avLst/>
          </a:prstGeom>
          <a:solidFill>
            <a:srgbClr val="FFFFFF">
              <a:alpha val="63922"/>
            </a:srgbClr>
          </a:solidFill>
          <a:ln w="38100">
            <a:solidFill>
              <a:schemeClr val="accent2"/>
            </a:solidFill>
            <a:prstDash val="sysDot"/>
          </a:ln>
        </p:spPr>
        <p:txBody>
          <a:bodyPr vert="horz" wrap="none" lIns="91440" tIns="45720" rIns="91440" bIns="45720" rtlCol="0" anchor="ctr">
            <a:noAutofit/>
          </a:bodyPr>
          <a:lstStyle/>
          <a:p>
            <a:pPr algn="ctr"/>
            <a:r>
              <a:rPr lang="en-US" sz="1600">
                <a:solidFill>
                  <a:schemeClr val="accent2"/>
                </a:solidFill>
                <a:latin typeface="Abel" panose="02000506030000020004" pitchFamily="2" charset="0"/>
                <a:cs typeface="Arial" panose="020B0604020202020204" pitchFamily="34" charset="0"/>
              </a:rPr>
              <a:t>BioSAXS </a:t>
            </a:r>
            <a:r>
              <a:rPr lang="en-US" sz="1600" b="1">
                <a:solidFill>
                  <a:schemeClr val="accent2"/>
                </a:solidFill>
                <a:latin typeface="Abel" panose="02000506030000020004" pitchFamily="2" charset="0"/>
                <a:cs typeface="Arial" panose="020B0604020202020204" pitchFamily="34" charset="0"/>
              </a:rPr>
              <a:t>BL</a:t>
            </a:r>
            <a:r>
              <a:rPr lang="en-US" sz="1400" b="1">
                <a:solidFill>
                  <a:schemeClr val="accent2"/>
                </a:solidFill>
                <a:latin typeface="Abel" panose="02000506030000020004" pitchFamily="2" charset="0"/>
                <a:cs typeface="Arial" panose="020B0604020202020204" pitchFamily="34" charset="0"/>
              </a:rPr>
              <a:t> </a:t>
            </a:r>
            <a:endParaRPr lang="en-US" b="1" dirty="0">
              <a:solidFill>
                <a:schemeClr val="accent2"/>
              </a:solidFill>
              <a:latin typeface="Abel" panose="02000506030000020004" pitchFamily="2" charset="0"/>
              <a:cs typeface="Arial" panose="020B0604020202020204" pitchFamily="34" charset="0"/>
            </a:endParaRPr>
          </a:p>
        </p:txBody>
      </p:sp>
      <p:sp>
        <p:nvSpPr>
          <p:cNvPr id="9" name="TextBox 8"/>
          <p:cNvSpPr txBox="1"/>
          <p:nvPr/>
        </p:nvSpPr>
        <p:spPr>
          <a:xfrm>
            <a:off x="5958229" y="1890853"/>
            <a:ext cx="1867858" cy="534278"/>
          </a:xfrm>
          <a:prstGeom prst="rect">
            <a:avLst/>
          </a:prstGeom>
          <a:solidFill>
            <a:srgbClr val="FFFFFF">
              <a:alpha val="63922"/>
            </a:srgbClr>
          </a:solidFill>
          <a:ln w="38100">
            <a:solidFill>
              <a:srgbClr val="0070C0">
                <a:alpha val="69020"/>
              </a:srgbClr>
            </a:solidFill>
            <a:prstDash val="sysDot"/>
          </a:ln>
        </p:spPr>
        <p:txBody>
          <a:bodyPr vert="horz" wrap="none" lIns="91440" tIns="45720" rIns="91440" bIns="45720" rtlCol="0" anchor="t">
            <a:noAutofit/>
          </a:bodyPr>
          <a:lstStyle/>
          <a:p>
            <a:pPr lvl="0" algn="ctr"/>
            <a:r>
              <a:rPr lang="en-US" sz="1600">
                <a:solidFill>
                  <a:srgbClr val="0070C0"/>
                </a:solidFill>
                <a:latin typeface="Abel" panose="02000506030000020004" pitchFamily="2" charset="0"/>
                <a:cs typeface="Arial" panose="020B0604020202020204" pitchFamily="34" charset="0"/>
              </a:rPr>
              <a:t>Cryo-EM</a:t>
            </a:r>
            <a:endParaRPr lang="en-US">
              <a:solidFill>
                <a:srgbClr val="0070C0"/>
              </a:solidFill>
              <a:latin typeface="Abel" panose="02000506030000020004" pitchFamily="2" charset="0"/>
              <a:cs typeface="Arial" panose="020B0604020202020204" pitchFamily="34" charset="0"/>
            </a:endParaRPr>
          </a:p>
          <a:p>
            <a:pPr lvl="0" algn="ctr"/>
            <a:r>
              <a:rPr lang="en-US" sz="1400" b="1">
                <a:solidFill>
                  <a:srgbClr val="0070C0"/>
                </a:solidFill>
                <a:latin typeface="Abel" panose="02000506030000020004" pitchFamily="2" charset="0"/>
                <a:cs typeface="Arial" panose="020B0604020202020204" pitchFamily="34" charset="0"/>
              </a:rPr>
              <a:t>(Single Particle Analysis)</a:t>
            </a:r>
          </a:p>
        </p:txBody>
      </p:sp>
      <p:sp>
        <p:nvSpPr>
          <p:cNvPr id="11" name="Título 1"/>
          <p:cNvSpPr>
            <a:spLocks noGrp="1"/>
          </p:cNvSpPr>
          <p:nvPr>
            <p:ph type="title"/>
          </p:nvPr>
        </p:nvSpPr>
        <p:spPr>
          <a:xfrm>
            <a:off x="1082842" y="133012"/>
            <a:ext cx="6616082" cy="428849"/>
          </a:xfrm>
        </p:spPr>
        <p:txBody>
          <a:bodyPr>
            <a:normAutofit fontScale="90000"/>
          </a:bodyPr>
          <a:lstStyle/>
          <a:p>
            <a:r>
              <a:rPr lang="en-US"/>
              <a:t>Map of existing, </a:t>
            </a:r>
            <a:r>
              <a:rPr lang="en-US">
                <a:solidFill>
                  <a:srgbClr val="00B0F0"/>
                </a:solidFill>
              </a:rPr>
              <a:t>in construction </a:t>
            </a:r>
            <a:r>
              <a:rPr lang="en-US"/>
              <a:t>and </a:t>
            </a:r>
            <a:r>
              <a:rPr lang="en-US">
                <a:solidFill>
                  <a:schemeClr val="accent2"/>
                </a:solidFill>
              </a:rPr>
              <a:t>proposed</a:t>
            </a:r>
            <a:r>
              <a:rPr lang="en-US"/>
              <a:t> tools</a:t>
            </a:r>
            <a:endParaRPr lang="en-US" dirty="0"/>
          </a:p>
        </p:txBody>
      </p:sp>
      <p:sp>
        <p:nvSpPr>
          <p:cNvPr id="15" name="TextBox 14">
            <a:extLst>
              <a:ext uri="{FF2B5EF4-FFF2-40B4-BE49-F238E27FC236}">
                <a16:creationId xmlns:a16="http://schemas.microsoft.com/office/drawing/2014/main" id="{9406B42D-F10F-4220-B63A-8AD37D959282}"/>
              </a:ext>
            </a:extLst>
          </p:cNvPr>
          <p:cNvSpPr txBox="1"/>
          <p:nvPr/>
        </p:nvSpPr>
        <p:spPr>
          <a:xfrm>
            <a:off x="7173309" y="2567945"/>
            <a:ext cx="1867859" cy="534278"/>
          </a:xfrm>
          <a:prstGeom prst="rect">
            <a:avLst/>
          </a:prstGeom>
          <a:solidFill>
            <a:srgbClr val="FFFFFF">
              <a:alpha val="63922"/>
            </a:srgbClr>
          </a:solidFill>
          <a:ln w="38100">
            <a:solidFill>
              <a:srgbClr val="000000">
                <a:alpha val="69020"/>
              </a:srgbClr>
            </a:solidFill>
            <a:prstDash val="sysDot"/>
          </a:ln>
        </p:spPr>
        <p:txBody>
          <a:bodyPr vert="horz" wrap="none" lIns="91440" tIns="45720" rIns="91440" bIns="45720" rtlCol="0" anchor="t">
            <a:noAutofit/>
          </a:bodyPr>
          <a:lstStyle/>
          <a:p>
            <a:pPr algn="ctr"/>
            <a:r>
              <a:rPr lang="en-US" sz="1600">
                <a:solidFill>
                  <a:srgbClr val="122D4F"/>
                </a:solidFill>
                <a:latin typeface="Abel" panose="02000506030000020004" pitchFamily="2" charset="0"/>
                <a:cs typeface="Arial" panose="020B0604020202020204" pitchFamily="34" charset="0"/>
              </a:rPr>
              <a:t>XALOC </a:t>
            </a:r>
            <a:r>
              <a:rPr lang="en-US" sz="1600" b="1">
                <a:solidFill>
                  <a:srgbClr val="122D4F"/>
                </a:solidFill>
                <a:latin typeface="Abel" panose="02000506030000020004" pitchFamily="2" charset="0"/>
                <a:cs typeface="Arial" panose="020B0604020202020204" pitchFamily="34" charset="0"/>
              </a:rPr>
              <a:t>BL</a:t>
            </a:r>
            <a:endParaRPr lang="en-US" b="1" dirty="0">
              <a:solidFill>
                <a:srgbClr val="122D4F"/>
              </a:solidFill>
              <a:latin typeface="Abel" panose="02000506030000020004" pitchFamily="2" charset="0"/>
              <a:cs typeface="Arial" panose="020B0604020202020204" pitchFamily="34" charset="0"/>
            </a:endParaRPr>
          </a:p>
          <a:p>
            <a:pPr algn="ctr"/>
            <a:r>
              <a:rPr lang="en-US" sz="1400" b="1">
                <a:solidFill>
                  <a:srgbClr val="122D4F"/>
                </a:solidFill>
                <a:latin typeface="Abel" panose="02000506030000020004" pitchFamily="2" charset="0"/>
                <a:cs typeface="Arial" panose="020B0604020202020204" pitchFamily="34" charset="0"/>
              </a:rPr>
              <a:t>(HT MX, jet SSX)</a:t>
            </a:r>
            <a:endParaRPr lang="en-US" sz="1400" b="1" dirty="0">
              <a:solidFill>
                <a:srgbClr val="122D4F"/>
              </a:solidFill>
              <a:latin typeface="Abel" panose="02000506030000020004" pitchFamily="2" charset="0"/>
              <a:cs typeface="Arial" panose="020B0604020202020204" pitchFamily="34" charset="0"/>
            </a:endParaRPr>
          </a:p>
        </p:txBody>
      </p:sp>
      <p:sp>
        <p:nvSpPr>
          <p:cNvPr id="20" name="TextBox 19">
            <a:extLst>
              <a:ext uri="{FF2B5EF4-FFF2-40B4-BE49-F238E27FC236}">
                <a16:creationId xmlns:a16="http://schemas.microsoft.com/office/drawing/2014/main" id="{559DB142-2139-40F9-92AF-381DF2F422B1}"/>
              </a:ext>
            </a:extLst>
          </p:cNvPr>
          <p:cNvSpPr txBox="1"/>
          <p:nvPr/>
        </p:nvSpPr>
        <p:spPr>
          <a:xfrm>
            <a:off x="579282" y="2321055"/>
            <a:ext cx="1159794" cy="534278"/>
          </a:xfrm>
          <a:prstGeom prst="rect">
            <a:avLst/>
          </a:prstGeom>
          <a:solidFill>
            <a:srgbClr val="FFFFFF">
              <a:alpha val="63922"/>
            </a:srgbClr>
          </a:solidFill>
          <a:ln w="38100">
            <a:solidFill>
              <a:srgbClr val="000000">
                <a:alpha val="69020"/>
              </a:srgbClr>
            </a:solidFill>
          </a:ln>
        </p:spPr>
        <p:txBody>
          <a:bodyPr vert="horz" wrap="none" lIns="91440" tIns="45720" rIns="91440" bIns="45720" rtlCol="0" anchor="t">
            <a:noAutofit/>
          </a:bodyPr>
          <a:lstStyle/>
          <a:p>
            <a:pPr algn="ctr"/>
            <a:r>
              <a:rPr lang="en-US" sz="1600">
                <a:solidFill>
                  <a:srgbClr val="122D4F"/>
                </a:solidFill>
                <a:latin typeface="Abel" panose="02000506030000020004" pitchFamily="2" charset="0"/>
                <a:cs typeface="Arial" panose="020B0604020202020204" pitchFamily="34" charset="0"/>
              </a:rPr>
              <a:t>MIRAS </a:t>
            </a:r>
            <a:r>
              <a:rPr lang="en-US" sz="1600" b="1">
                <a:solidFill>
                  <a:srgbClr val="122D4F"/>
                </a:solidFill>
                <a:latin typeface="Abel" panose="02000506030000020004" pitchFamily="2" charset="0"/>
                <a:cs typeface="Arial" panose="020B0604020202020204" pitchFamily="34" charset="0"/>
              </a:rPr>
              <a:t>BL</a:t>
            </a:r>
            <a:endParaRPr lang="en-US" sz="1600" b="1" dirty="0">
              <a:solidFill>
                <a:srgbClr val="122D4F"/>
              </a:solidFill>
              <a:latin typeface="Abel" panose="02000506030000020004" pitchFamily="2" charset="0"/>
              <a:cs typeface="Arial" panose="020B0604020202020204" pitchFamily="34" charset="0"/>
            </a:endParaRPr>
          </a:p>
          <a:p>
            <a:pPr algn="ctr"/>
            <a:r>
              <a:rPr lang="en-US" sz="1400" b="1">
                <a:solidFill>
                  <a:srgbClr val="122D4F"/>
                </a:solidFill>
                <a:latin typeface="Abel" panose="02000506030000020004" pitchFamily="2" charset="0"/>
                <a:cs typeface="Arial" panose="020B0604020202020204" pitchFamily="34" charset="0"/>
              </a:rPr>
              <a:t>(FTIR)</a:t>
            </a:r>
            <a:endParaRPr lang="en-US" sz="1400" b="1" dirty="0">
              <a:solidFill>
                <a:srgbClr val="122D4F"/>
              </a:solidFill>
              <a:latin typeface="Abel" panose="02000506030000020004" pitchFamily="2" charset="0"/>
              <a:cs typeface="Arial" panose="020B0604020202020204" pitchFamily="34" charset="0"/>
            </a:endParaRPr>
          </a:p>
        </p:txBody>
      </p:sp>
      <p:sp>
        <p:nvSpPr>
          <p:cNvPr id="26" name="TextBox 25">
            <a:extLst>
              <a:ext uri="{FF2B5EF4-FFF2-40B4-BE49-F238E27FC236}">
                <a16:creationId xmlns:a16="http://schemas.microsoft.com/office/drawing/2014/main" id="{BF2CD916-0E3D-4BFE-900C-E39EBAAEB055}"/>
              </a:ext>
            </a:extLst>
          </p:cNvPr>
          <p:cNvSpPr txBox="1"/>
          <p:nvPr/>
        </p:nvSpPr>
        <p:spPr>
          <a:xfrm>
            <a:off x="496485" y="3574236"/>
            <a:ext cx="2236857" cy="544913"/>
          </a:xfrm>
          <a:prstGeom prst="rect">
            <a:avLst/>
          </a:prstGeom>
          <a:solidFill>
            <a:srgbClr val="FFFFFF">
              <a:alpha val="63922"/>
            </a:srgbClr>
          </a:solidFill>
          <a:ln w="38100">
            <a:solidFill>
              <a:srgbClr val="000000">
                <a:alpha val="69020"/>
              </a:srgbClr>
            </a:solidFill>
            <a:prstDash val="solid"/>
          </a:ln>
        </p:spPr>
        <p:txBody>
          <a:bodyPr vert="horz" wrap="none" lIns="91440" tIns="45720" rIns="91440" bIns="45720" rtlCol="0" anchor="ctr">
            <a:noAutofit/>
          </a:bodyPr>
          <a:lstStyle/>
          <a:p>
            <a:pPr algn="ctr"/>
            <a:r>
              <a:rPr lang="en-US" sz="1600">
                <a:solidFill>
                  <a:srgbClr val="122D4F"/>
                </a:solidFill>
                <a:latin typeface="Abel" panose="02000506030000020004" pitchFamily="2" charset="0"/>
                <a:cs typeface="Arial" panose="020B0604020202020204" pitchFamily="34" charset="0"/>
              </a:rPr>
              <a:t>Biolab</a:t>
            </a:r>
            <a:endParaRPr lang="en-US">
              <a:solidFill>
                <a:srgbClr val="122D4F"/>
              </a:solidFill>
              <a:latin typeface="Abel" panose="02000506030000020004" pitchFamily="2" charset="0"/>
              <a:cs typeface="Arial" panose="020B0604020202020204" pitchFamily="34" charset="0"/>
            </a:endParaRPr>
          </a:p>
          <a:p>
            <a:pPr algn="ctr"/>
            <a:r>
              <a:rPr lang="en-US" sz="1400">
                <a:solidFill>
                  <a:srgbClr val="122D4F"/>
                </a:solidFill>
                <a:latin typeface="Abel" panose="02000506030000020004" pitchFamily="2" charset="0"/>
                <a:cs typeface="Arial" panose="020B0604020202020204" pitchFamily="34" charset="0"/>
              </a:rPr>
              <a:t>Mammal cell lab</a:t>
            </a:r>
            <a:endParaRPr lang="en-US" sz="1400" dirty="0">
              <a:solidFill>
                <a:srgbClr val="122D4F"/>
              </a:solidFill>
              <a:latin typeface="Abel" panose="02000506030000020004" pitchFamily="2" charset="0"/>
              <a:cs typeface="Arial" panose="020B0604020202020204" pitchFamily="34" charset="0"/>
            </a:endParaRPr>
          </a:p>
        </p:txBody>
      </p:sp>
      <p:sp>
        <p:nvSpPr>
          <p:cNvPr id="43" name="TextBox 42">
            <a:extLst>
              <a:ext uri="{FF2B5EF4-FFF2-40B4-BE49-F238E27FC236}">
                <a16:creationId xmlns:a16="http://schemas.microsoft.com/office/drawing/2014/main" id="{590C4535-56B4-488E-98AE-FED1D7CD6D58}"/>
              </a:ext>
            </a:extLst>
          </p:cNvPr>
          <p:cNvSpPr txBox="1"/>
          <p:nvPr/>
        </p:nvSpPr>
        <p:spPr>
          <a:xfrm>
            <a:off x="547647" y="1546757"/>
            <a:ext cx="2305057" cy="534278"/>
          </a:xfrm>
          <a:prstGeom prst="rect">
            <a:avLst/>
          </a:prstGeom>
          <a:solidFill>
            <a:srgbClr val="FFFFFF">
              <a:alpha val="63922"/>
            </a:srgbClr>
          </a:solidFill>
          <a:ln w="38100">
            <a:solidFill>
              <a:srgbClr val="0070C0">
                <a:alpha val="69020"/>
              </a:srgbClr>
            </a:solidFill>
            <a:prstDash val="solid"/>
          </a:ln>
        </p:spPr>
        <p:txBody>
          <a:bodyPr vert="horz" wrap="none" lIns="91440" tIns="45720" rIns="91440" bIns="45720" rtlCol="0" anchor="t">
            <a:noAutofit/>
          </a:bodyPr>
          <a:lstStyle/>
          <a:p>
            <a:pPr lvl="0" algn="ctr"/>
            <a:r>
              <a:rPr lang="en-US" sz="1600">
                <a:solidFill>
                  <a:srgbClr val="0070C0"/>
                </a:solidFill>
                <a:latin typeface="Abel" panose="02000506030000020004" pitchFamily="2" charset="0"/>
                <a:cs typeface="Arial" panose="020B0604020202020204" pitchFamily="34" charset="0"/>
              </a:rPr>
              <a:t>FAXTOR </a:t>
            </a:r>
            <a:r>
              <a:rPr lang="en-US" sz="1600" b="1">
                <a:solidFill>
                  <a:srgbClr val="0070C0"/>
                </a:solidFill>
                <a:latin typeface="Abel" panose="02000506030000020004" pitchFamily="2" charset="0"/>
                <a:cs typeface="Arial" panose="020B0604020202020204" pitchFamily="34" charset="0"/>
              </a:rPr>
              <a:t>BL</a:t>
            </a:r>
            <a:endParaRPr lang="en-US" b="1">
              <a:solidFill>
                <a:srgbClr val="0070C0"/>
              </a:solidFill>
              <a:latin typeface="Abel" panose="02000506030000020004" pitchFamily="2" charset="0"/>
              <a:cs typeface="Arial" panose="020B0604020202020204" pitchFamily="34" charset="0"/>
            </a:endParaRPr>
          </a:p>
          <a:p>
            <a:pPr lvl="0" algn="ctr"/>
            <a:r>
              <a:rPr lang="en-US" sz="1400" b="1">
                <a:solidFill>
                  <a:srgbClr val="0070C0"/>
                </a:solidFill>
                <a:latin typeface="Abel" panose="02000506030000020004" pitchFamily="2" charset="0"/>
                <a:cs typeface="Arial" panose="020B0604020202020204" pitchFamily="34" charset="0"/>
              </a:rPr>
              <a:t>(HXR and </a:t>
            </a:r>
            <a:r>
              <a:rPr lang="en-US" sz="1400" b="1">
                <a:solidFill>
                  <a:schemeClr val="accent2"/>
                </a:solidFill>
                <a:latin typeface="Abel" panose="02000506030000020004" pitchFamily="2" charset="0"/>
                <a:cs typeface="Arial" panose="020B0604020202020204" pitchFamily="34" charset="0"/>
              </a:rPr>
              <a:t>sub-</a:t>
            </a:r>
            <a:r>
              <a:rPr lang="en-US" sz="1400" b="1">
                <a:solidFill>
                  <a:schemeClr val="accent2"/>
                </a:solidFill>
                <a:latin typeface="Symbol" panose="05050102010706020507" pitchFamily="18" charset="2"/>
                <a:cs typeface="Arial" panose="020B0604020202020204" pitchFamily="34" charset="0"/>
              </a:rPr>
              <a:t>m </a:t>
            </a:r>
            <a:r>
              <a:rPr lang="en-US" sz="1400" b="1">
                <a:solidFill>
                  <a:schemeClr val="accent2"/>
                </a:solidFill>
                <a:latin typeface="Abel" panose="02000506030000020004" pitchFamily="2" charset="0"/>
                <a:cs typeface="Arial" panose="020B0604020202020204" pitchFamily="34" charset="0"/>
              </a:rPr>
              <a:t>CTomography</a:t>
            </a:r>
            <a:r>
              <a:rPr lang="en-US" sz="1400" b="1">
                <a:solidFill>
                  <a:srgbClr val="0070C0"/>
                </a:solidFill>
                <a:latin typeface="Abel" panose="02000506030000020004" pitchFamily="2" charset="0"/>
                <a:cs typeface="Arial" panose="020B0604020202020204" pitchFamily="34" charset="0"/>
              </a:rPr>
              <a:t>)</a:t>
            </a:r>
          </a:p>
        </p:txBody>
      </p:sp>
      <p:sp>
        <p:nvSpPr>
          <p:cNvPr id="21" name="TextBox 20">
            <a:extLst>
              <a:ext uri="{FF2B5EF4-FFF2-40B4-BE49-F238E27FC236}">
                <a16:creationId xmlns:a16="http://schemas.microsoft.com/office/drawing/2014/main" id="{37097CC9-5CF0-4839-BFAC-90E3F9F89238}"/>
              </a:ext>
            </a:extLst>
          </p:cNvPr>
          <p:cNvSpPr txBox="1"/>
          <p:nvPr/>
        </p:nvSpPr>
        <p:spPr>
          <a:xfrm>
            <a:off x="7155785" y="1108501"/>
            <a:ext cx="1867859" cy="534278"/>
          </a:xfrm>
          <a:prstGeom prst="rect">
            <a:avLst/>
          </a:prstGeom>
          <a:solidFill>
            <a:srgbClr val="FFFFFF">
              <a:alpha val="63922"/>
            </a:srgbClr>
          </a:solidFill>
          <a:ln w="38100">
            <a:solidFill>
              <a:srgbClr val="0070C0">
                <a:alpha val="69020"/>
              </a:srgbClr>
            </a:solidFill>
            <a:prstDash val="sysDot"/>
          </a:ln>
        </p:spPr>
        <p:txBody>
          <a:bodyPr vert="horz" wrap="none" lIns="91440" tIns="45720" rIns="91440" bIns="45720" rtlCol="0" anchor="t">
            <a:noAutofit/>
          </a:bodyPr>
          <a:lstStyle/>
          <a:p>
            <a:pPr algn="ctr"/>
            <a:r>
              <a:rPr lang="en-US" sz="1600">
                <a:solidFill>
                  <a:srgbClr val="0070C0"/>
                </a:solidFill>
                <a:latin typeface="Abel" panose="02000506030000020004" pitchFamily="2" charset="0"/>
                <a:cs typeface="Arial" panose="020B0604020202020204" pitchFamily="34" charset="0"/>
              </a:rPr>
              <a:t>XAIRA </a:t>
            </a:r>
            <a:r>
              <a:rPr lang="en-US" sz="1600" b="1">
                <a:solidFill>
                  <a:srgbClr val="0070C0"/>
                </a:solidFill>
                <a:latin typeface="Abel" panose="02000506030000020004" pitchFamily="2" charset="0"/>
                <a:cs typeface="Arial" panose="020B0604020202020204" pitchFamily="34" charset="0"/>
              </a:rPr>
              <a:t>BL</a:t>
            </a:r>
            <a:endParaRPr lang="en-US" b="1" dirty="0">
              <a:solidFill>
                <a:srgbClr val="0070C0"/>
              </a:solidFill>
              <a:latin typeface="Abel" panose="02000506030000020004" pitchFamily="2" charset="0"/>
              <a:cs typeface="Arial" panose="020B0604020202020204" pitchFamily="34" charset="0"/>
            </a:endParaRPr>
          </a:p>
          <a:p>
            <a:pPr algn="ctr"/>
            <a:r>
              <a:rPr lang="en-US" sz="1400" b="1">
                <a:solidFill>
                  <a:srgbClr val="0070C0"/>
                </a:solidFill>
                <a:latin typeface="Abel" panose="02000506030000020004" pitchFamily="2" charset="0"/>
                <a:cs typeface="Arial" panose="020B0604020202020204" pitchFamily="34" charset="0"/>
              </a:rPr>
              <a:t>(</a:t>
            </a:r>
            <a:r>
              <a:rPr lang="en-US" sz="1400" b="1">
                <a:solidFill>
                  <a:srgbClr val="0070C0"/>
                </a:solidFill>
                <a:latin typeface="Symbol" panose="05050102010706020507" pitchFamily="18" charset="2"/>
                <a:cs typeface="Arial" panose="020B0604020202020204" pitchFamily="34" charset="0"/>
              </a:rPr>
              <a:t>m</a:t>
            </a:r>
            <a:r>
              <a:rPr lang="en-US" sz="1400" b="1">
                <a:solidFill>
                  <a:srgbClr val="0070C0"/>
                </a:solidFill>
                <a:latin typeface="Abel" panose="02000506030000020004" pitchFamily="2" charset="0"/>
                <a:cs typeface="Arial" panose="020B0604020202020204" pitchFamily="34" charset="0"/>
              </a:rPr>
              <a:t>-MX, fixed-target SSX)</a:t>
            </a:r>
            <a:endParaRPr lang="en-US" sz="1400" b="1" dirty="0">
              <a:solidFill>
                <a:srgbClr val="0070C0"/>
              </a:solidFill>
              <a:latin typeface="Abel" panose="02000506030000020004" pitchFamily="2" charset="0"/>
              <a:cs typeface="Arial" panose="020B0604020202020204" pitchFamily="34" charset="0"/>
            </a:endParaRPr>
          </a:p>
        </p:txBody>
      </p:sp>
      <p:sp>
        <p:nvSpPr>
          <p:cNvPr id="42" name="TextBox 41">
            <a:extLst>
              <a:ext uri="{FF2B5EF4-FFF2-40B4-BE49-F238E27FC236}">
                <a16:creationId xmlns:a16="http://schemas.microsoft.com/office/drawing/2014/main" id="{61BB1386-AACF-46DC-99DA-643DF5967F13}"/>
              </a:ext>
            </a:extLst>
          </p:cNvPr>
          <p:cNvSpPr txBox="1"/>
          <p:nvPr/>
        </p:nvSpPr>
        <p:spPr>
          <a:xfrm>
            <a:off x="984855" y="844635"/>
            <a:ext cx="1867849" cy="534278"/>
          </a:xfrm>
          <a:prstGeom prst="rect">
            <a:avLst/>
          </a:prstGeom>
          <a:solidFill>
            <a:srgbClr val="FFFFFF">
              <a:alpha val="63922"/>
            </a:srgbClr>
          </a:solidFill>
          <a:ln w="38100">
            <a:solidFill>
              <a:schemeClr val="accent2"/>
            </a:solidFill>
            <a:prstDash val="solid"/>
          </a:ln>
        </p:spPr>
        <p:txBody>
          <a:bodyPr vert="horz" wrap="none" lIns="91440" tIns="45720" rIns="91440" bIns="45720" rtlCol="0" anchor="t">
            <a:noAutofit/>
          </a:bodyPr>
          <a:lstStyle/>
          <a:p>
            <a:pPr lvl="0" algn="ctr"/>
            <a:r>
              <a:rPr lang="en-US" sz="1600">
                <a:solidFill>
                  <a:schemeClr val="accent2"/>
                </a:solidFill>
                <a:latin typeface="Abel" panose="02000506030000020004" pitchFamily="2" charset="0"/>
                <a:cs typeface="Arial" panose="020B0604020202020204" pitchFamily="34" charset="0"/>
              </a:rPr>
              <a:t>BioMed </a:t>
            </a:r>
            <a:r>
              <a:rPr lang="en-US" sz="1600" b="1">
                <a:solidFill>
                  <a:schemeClr val="accent2"/>
                </a:solidFill>
                <a:latin typeface="Abel" panose="02000506030000020004" pitchFamily="2" charset="0"/>
                <a:cs typeface="Arial" panose="020B0604020202020204" pitchFamily="34" charset="0"/>
              </a:rPr>
              <a:t>BL</a:t>
            </a:r>
            <a:r>
              <a:rPr lang="en-US" sz="1600">
                <a:solidFill>
                  <a:schemeClr val="accent2"/>
                </a:solidFill>
                <a:latin typeface="Abel" panose="02000506030000020004" pitchFamily="2" charset="0"/>
                <a:cs typeface="Arial" panose="020B0604020202020204" pitchFamily="34" charset="0"/>
              </a:rPr>
              <a:t> </a:t>
            </a:r>
          </a:p>
          <a:p>
            <a:pPr lvl="0" algn="ctr"/>
            <a:r>
              <a:rPr lang="en-US" sz="1400" b="1">
                <a:solidFill>
                  <a:schemeClr val="accent2"/>
                </a:solidFill>
                <a:latin typeface="Abel" panose="02000506030000020004" pitchFamily="2" charset="0"/>
                <a:cs typeface="Arial" panose="020B0604020202020204" pitchFamily="34" charset="0"/>
              </a:rPr>
              <a:t>(HE CT)</a:t>
            </a:r>
          </a:p>
          <a:p>
            <a:pPr algn="ctr"/>
            <a:endParaRPr lang="en-US">
              <a:solidFill>
                <a:schemeClr val="accent2"/>
              </a:solidFill>
              <a:latin typeface="Abel" panose="02000506030000020004" pitchFamily="2" charset="0"/>
              <a:cs typeface="Arial" panose="020B0604020202020204" pitchFamily="34" charset="0"/>
            </a:endParaRPr>
          </a:p>
          <a:p>
            <a:pPr algn="ctr"/>
            <a:endParaRPr lang="en-US" dirty="0">
              <a:solidFill>
                <a:schemeClr val="accent2"/>
              </a:solidFill>
              <a:latin typeface="Abel" panose="02000506030000020004" pitchFamily="2" charset="0"/>
              <a:cs typeface="Arial" panose="020B0604020202020204" pitchFamily="34" charset="0"/>
            </a:endParaRPr>
          </a:p>
        </p:txBody>
      </p:sp>
      <p:sp>
        <p:nvSpPr>
          <p:cNvPr id="44" name="TextBox 43">
            <a:extLst>
              <a:ext uri="{FF2B5EF4-FFF2-40B4-BE49-F238E27FC236}">
                <a16:creationId xmlns:a16="http://schemas.microsoft.com/office/drawing/2014/main" id="{512CE21F-806B-428E-A0F5-528569B996C7}"/>
              </a:ext>
            </a:extLst>
          </p:cNvPr>
          <p:cNvSpPr txBox="1"/>
          <p:nvPr/>
        </p:nvSpPr>
        <p:spPr>
          <a:xfrm>
            <a:off x="1767089" y="2311881"/>
            <a:ext cx="1377419" cy="543452"/>
          </a:xfrm>
          <a:prstGeom prst="rect">
            <a:avLst/>
          </a:prstGeom>
          <a:solidFill>
            <a:srgbClr val="FFFFFF">
              <a:alpha val="63922"/>
            </a:srgbClr>
          </a:solidFill>
          <a:ln w="38100">
            <a:solidFill>
              <a:schemeClr val="accent2"/>
            </a:solidFill>
          </a:ln>
        </p:spPr>
        <p:txBody>
          <a:bodyPr vert="horz" wrap="none" lIns="91440" tIns="45720" rIns="91440" bIns="45720" rtlCol="0" anchor="ctr">
            <a:noAutofit/>
          </a:bodyPr>
          <a:lstStyle/>
          <a:p>
            <a:pPr algn="ctr"/>
            <a:r>
              <a:rPr lang="en-US" sz="1600">
                <a:solidFill>
                  <a:schemeClr val="accent2"/>
                </a:solidFill>
                <a:latin typeface="Abel" panose="02000506030000020004" pitchFamily="2" charset="0"/>
                <a:cs typeface="Arial" panose="020B0604020202020204" pitchFamily="34" charset="0"/>
              </a:rPr>
              <a:t>nano-IR</a:t>
            </a:r>
            <a:endParaRPr lang="en-US" sz="1600" dirty="0">
              <a:solidFill>
                <a:schemeClr val="accent2"/>
              </a:solidFill>
              <a:latin typeface="Abel" panose="02000506030000020004" pitchFamily="2" charset="0"/>
              <a:cs typeface="Arial" panose="020B0604020202020204" pitchFamily="34" charset="0"/>
            </a:endParaRPr>
          </a:p>
        </p:txBody>
      </p:sp>
      <p:sp>
        <p:nvSpPr>
          <p:cNvPr id="46" name="TextBox 45">
            <a:extLst>
              <a:ext uri="{FF2B5EF4-FFF2-40B4-BE49-F238E27FC236}">
                <a16:creationId xmlns:a16="http://schemas.microsoft.com/office/drawing/2014/main" id="{5D821C2B-EC09-4D16-8DC4-260DDB05617A}"/>
              </a:ext>
            </a:extLst>
          </p:cNvPr>
          <p:cNvSpPr txBox="1"/>
          <p:nvPr/>
        </p:nvSpPr>
        <p:spPr>
          <a:xfrm>
            <a:off x="1338114" y="3023631"/>
            <a:ext cx="1403350" cy="401411"/>
          </a:xfrm>
          <a:prstGeom prst="rect">
            <a:avLst/>
          </a:prstGeom>
          <a:solidFill>
            <a:srgbClr val="FFFFFF">
              <a:alpha val="63922"/>
            </a:srgbClr>
          </a:solidFill>
          <a:ln w="38100">
            <a:solidFill>
              <a:srgbClr val="00B0F0">
                <a:alpha val="69020"/>
              </a:srgbClr>
            </a:solidFill>
          </a:ln>
        </p:spPr>
        <p:txBody>
          <a:bodyPr vert="horz" wrap="none" lIns="91440" tIns="45720" rIns="91440" bIns="45720" rtlCol="0" anchor="ctr">
            <a:noAutofit/>
          </a:bodyPr>
          <a:lstStyle/>
          <a:p>
            <a:pPr algn="ctr"/>
            <a:r>
              <a:rPr lang="en-US" sz="1600">
                <a:solidFill>
                  <a:srgbClr val="00B0F0"/>
                </a:solidFill>
                <a:latin typeface="Abel" panose="02000506030000020004" pitchFamily="2" charset="0"/>
                <a:cs typeface="Arial" panose="020B0604020202020204" pitchFamily="34" charset="0"/>
              </a:rPr>
              <a:t>Cryo-3D SIM</a:t>
            </a:r>
            <a:endParaRPr lang="en-US" sz="1600" dirty="0">
              <a:solidFill>
                <a:srgbClr val="00B0F0"/>
              </a:solidFill>
              <a:latin typeface="Abel" panose="02000506030000020004" pitchFamily="2" charset="0"/>
              <a:cs typeface="Arial" panose="020B0604020202020204" pitchFamily="34" charset="0"/>
            </a:endParaRPr>
          </a:p>
        </p:txBody>
      </p:sp>
      <p:sp>
        <p:nvSpPr>
          <p:cNvPr id="38" name="Arrow: Right 37">
            <a:extLst>
              <a:ext uri="{FF2B5EF4-FFF2-40B4-BE49-F238E27FC236}">
                <a16:creationId xmlns:a16="http://schemas.microsoft.com/office/drawing/2014/main" id="{297CDEA6-433B-41D2-950F-951ECD9E8430}"/>
              </a:ext>
            </a:extLst>
          </p:cNvPr>
          <p:cNvSpPr/>
          <p:nvPr/>
        </p:nvSpPr>
        <p:spPr>
          <a:xfrm>
            <a:off x="1155223" y="4254249"/>
            <a:ext cx="602980" cy="347472"/>
          </a:xfrm>
          <a:prstGeom prst="rightArrow">
            <a:avLst>
              <a:gd name="adj1" fmla="val 40766"/>
              <a:gd name="adj2" fmla="val 50000"/>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E708E792-AD25-46DC-A59B-FF8D03541DBC}"/>
              </a:ext>
            </a:extLst>
          </p:cNvPr>
          <p:cNvSpPr/>
          <p:nvPr/>
        </p:nvSpPr>
        <p:spPr>
          <a:xfrm rot="16200000">
            <a:off x="-112480" y="2462747"/>
            <a:ext cx="602980" cy="347472"/>
          </a:xfrm>
          <a:prstGeom prst="rightArrow">
            <a:avLst>
              <a:gd name="adj1" fmla="val 40766"/>
              <a:gd name="adj2" fmla="val 50000"/>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242E406-5EBF-4387-B62A-4BC47D2CFD30}"/>
              </a:ext>
            </a:extLst>
          </p:cNvPr>
          <p:cNvSpPr/>
          <p:nvPr/>
        </p:nvSpPr>
        <p:spPr>
          <a:xfrm>
            <a:off x="212346" y="4254249"/>
            <a:ext cx="1079234" cy="307777"/>
          </a:xfrm>
          <a:prstGeom prst="rect">
            <a:avLst/>
          </a:prstGeom>
        </p:spPr>
        <p:txBody>
          <a:bodyPr wrap="square">
            <a:spAutoFit/>
          </a:bodyPr>
          <a:lstStyle/>
          <a:p>
            <a:pPr>
              <a:spcAft>
                <a:spcPts val="600"/>
              </a:spcAft>
            </a:pPr>
            <a:r>
              <a:rPr lang="es-ES" sz="1400" b="1"/>
              <a:t>Resolution</a:t>
            </a:r>
            <a:endParaRPr lang="en-US" sz="1400" b="1"/>
          </a:p>
        </p:txBody>
      </p:sp>
      <p:sp>
        <p:nvSpPr>
          <p:cNvPr id="51" name="Rectangle 50">
            <a:extLst>
              <a:ext uri="{FF2B5EF4-FFF2-40B4-BE49-F238E27FC236}">
                <a16:creationId xmlns:a16="http://schemas.microsoft.com/office/drawing/2014/main" id="{B46B5874-9C6D-40CF-978A-454F5FC0851F}"/>
              </a:ext>
            </a:extLst>
          </p:cNvPr>
          <p:cNvSpPr/>
          <p:nvPr/>
        </p:nvSpPr>
        <p:spPr>
          <a:xfrm rot="16200000">
            <a:off x="-651981" y="3304602"/>
            <a:ext cx="1624770" cy="307777"/>
          </a:xfrm>
          <a:prstGeom prst="rect">
            <a:avLst/>
          </a:prstGeom>
        </p:spPr>
        <p:txBody>
          <a:bodyPr wrap="square">
            <a:spAutoFit/>
          </a:bodyPr>
          <a:lstStyle/>
          <a:p>
            <a:pPr>
              <a:spcAft>
                <a:spcPts val="600"/>
              </a:spcAft>
            </a:pPr>
            <a:r>
              <a:rPr lang="es-ES" sz="1400" b="1"/>
              <a:t>Standardization</a:t>
            </a:r>
            <a:endParaRPr lang="en-US" sz="1400" b="1"/>
          </a:p>
        </p:txBody>
      </p:sp>
      <p:sp>
        <p:nvSpPr>
          <p:cNvPr id="52" name="TextBox 51">
            <a:extLst>
              <a:ext uri="{FF2B5EF4-FFF2-40B4-BE49-F238E27FC236}">
                <a16:creationId xmlns:a16="http://schemas.microsoft.com/office/drawing/2014/main" id="{13923F53-31E7-470F-9688-BDF79B951916}"/>
              </a:ext>
            </a:extLst>
          </p:cNvPr>
          <p:cNvSpPr txBox="1"/>
          <p:nvPr/>
        </p:nvSpPr>
        <p:spPr>
          <a:xfrm>
            <a:off x="4997772" y="4694748"/>
            <a:ext cx="1054358" cy="274169"/>
          </a:xfrm>
          <a:prstGeom prst="rect">
            <a:avLst/>
          </a:prstGeom>
          <a:solidFill>
            <a:srgbClr val="FFFFFF">
              <a:alpha val="63922"/>
            </a:srgbClr>
          </a:solidFill>
          <a:ln w="38100">
            <a:solidFill>
              <a:srgbClr val="000000">
                <a:alpha val="69020"/>
              </a:srgbClr>
            </a:solidFill>
          </a:ln>
        </p:spPr>
        <p:txBody>
          <a:bodyPr vert="horz" wrap="none" lIns="91440" tIns="45720" rIns="91440" bIns="45720" rtlCol="0" anchor="ctr">
            <a:noAutofit/>
          </a:bodyPr>
          <a:lstStyle/>
          <a:p>
            <a:pPr algn="ctr"/>
            <a:r>
              <a:rPr lang="en-US" sz="1400">
                <a:solidFill>
                  <a:srgbClr val="122D4F"/>
                </a:solidFill>
                <a:latin typeface="Abel" panose="02000506030000020004" pitchFamily="2" charset="0"/>
                <a:cs typeface="Arial" panose="020B0604020202020204" pitchFamily="34" charset="0"/>
              </a:rPr>
              <a:t>existing</a:t>
            </a:r>
            <a:endParaRPr lang="en-US" sz="1400" dirty="0">
              <a:solidFill>
                <a:srgbClr val="122D4F"/>
              </a:solidFill>
              <a:latin typeface="Abel" panose="02000506030000020004" pitchFamily="2" charset="0"/>
              <a:cs typeface="Arial" panose="020B0604020202020204" pitchFamily="34" charset="0"/>
            </a:endParaRPr>
          </a:p>
        </p:txBody>
      </p:sp>
      <p:sp>
        <p:nvSpPr>
          <p:cNvPr id="53" name="TextBox 52">
            <a:extLst>
              <a:ext uri="{FF2B5EF4-FFF2-40B4-BE49-F238E27FC236}">
                <a16:creationId xmlns:a16="http://schemas.microsoft.com/office/drawing/2014/main" id="{80DE3581-F9DE-4420-8AC2-1C3261791784}"/>
              </a:ext>
            </a:extLst>
          </p:cNvPr>
          <p:cNvSpPr txBox="1"/>
          <p:nvPr/>
        </p:nvSpPr>
        <p:spPr>
          <a:xfrm>
            <a:off x="7381420" y="4678610"/>
            <a:ext cx="1034875" cy="279142"/>
          </a:xfrm>
          <a:prstGeom prst="rect">
            <a:avLst/>
          </a:prstGeom>
          <a:solidFill>
            <a:srgbClr val="FFFFFF">
              <a:alpha val="63922"/>
            </a:srgbClr>
          </a:solidFill>
          <a:ln w="38100">
            <a:solidFill>
              <a:schemeClr val="accent2"/>
            </a:solidFill>
          </a:ln>
        </p:spPr>
        <p:txBody>
          <a:bodyPr vert="horz" wrap="none" lIns="91440" tIns="45720" rIns="91440" bIns="45720" rtlCol="0" anchor="ctr">
            <a:noAutofit/>
          </a:bodyPr>
          <a:lstStyle/>
          <a:p>
            <a:pPr algn="ctr"/>
            <a:r>
              <a:rPr lang="en-US" sz="1400">
                <a:solidFill>
                  <a:schemeClr val="accent2"/>
                </a:solidFill>
                <a:latin typeface="Abel" panose="02000506030000020004" pitchFamily="2" charset="0"/>
                <a:cs typeface="Arial" panose="020B0604020202020204" pitchFamily="34" charset="0"/>
              </a:rPr>
              <a:t>proposed</a:t>
            </a:r>
            <a:endParaRPr lang="en-US" sz="1400" dirty="0">
              <a:solidFill>
                <a:schemeClr val="accent2"/>
              </a:solidFill>
              <a:latin typeface="Abel" panose="02000506030000020004" pitchFamily="2" charset="0"/>
              <a:cs typeface="Arial" panose="020B0604020202020204" pitchFamily="34" charset="0"/>
            </a:endParaRPr>
          </a:p>
        </p:txBody>
      </p:sp>
      <p:sp>
        <p:nvSpPr>
          <p:cNvPr id="54" name="TextBox 53">
            <a:extLst>
              <a:ext uri="{FF2B5EF4-FFF2-40B4-BE49-F238E27FC236}">
                <a16:creationId xmlns:a16="http://schemas.microsoft.com/office/drawing/2014/main" id="{9016F637-7E92-427C-A2E0-5BAE6790DB8C}"/>
              </a:ext>
            </a:extLst>
          </p:cNvPr>
          <p:cNvSpPr txBox="1"/>
          <p:nvPr/>
        </p:nvSpPr>
        <p:spPr>
          <a:xfrm>
            <a:off x="6126115" y="4689775"/>
            <a:ext cx="1181320" cy="279142"/>
          </a:xfrm>
          <a:prstGeom prst="rect">
            <a:avLst/>
          </a:prstGeom>
          <a:solidFill>
            <a:srgbClr val="FFFFFF">
              <a:alpha val="63922"/>
            </a:srgbClr>
          </a:solidFill>
          <a:ln w="38100">
            <a:solidFill>
              <a:srgbClr val="0070C0">
                <a:alpha val="69020"/>
              </a:srgbClr>
            </a:solidFill>
            <a:prstDash val="solid"/>
          </a:ln>
        </p:spPr>
        <p:txBody>
          <a:bodyPr vert="horz" wrap="none" lIns="91440" tIns="45720" rIns="91440" bIns="45720" rtlCol="0" anchor="t">
            <a:noAutofit/>
          </a:bodyPr>
          <a:lstStyle/>
          <a:p>
            <a:pPr lvl="0" algn="ctr"/>
            <a:r>
              <a:rPr lang="en-US" sz="1400">
                <a:solidFill>
                  <a:srgbClr val="0070C0"/>
                </a:solidFill>
                <a:latin typeface="Abel" panose="02000506030000020004" pitchFamily="2" charset="0"/>
                <a:cs typeface="Arial" panose="020B0604020202020204" pitchFamily="34" charset="0"/>
              </a:rPr>
              <a:t>In construction</a:t>
            </a:r>
            <a:endParaRPr lang="en-US" sz="1400" b="1">
              <a:solidFill>
                <a:srgbClr val="0070C0"/>
              </a:solidFill>
              <a:latin typeface="Abel" panose="02000506030000020004" pitchFamily="2" charset="0"/>
              <a:cs typeface="Arial" panose="020B0604020202020204" pitchFamily="34" charset="0"/>
            </a:endParaRPr>
          </a:p>
        </p:txBody>
      </p:sp>
      <p:sp>
        <p:nvSpPr>
          <p:cNvPr id="39" name="Rectangle 38">
            <a:extLst>
              <a:ext uri="{FF2B5EF4-FFF2-40B4-BE49-F238E27FC236}">
                <a16:creationId xmlns:a16="http://schemas.microsoft.com/office/drawing/2014/main" id="{0EAD9EA3-D345-4310-A7EB-5C3C865C30BA}"/>
              </a:ext>
            </a:extLst>
          </p:cNvPr>
          <p:cNvSpPr/>
          <p:nvPr/>
        </p:nvSpPr>
        <p:spPr>
          <a:xfrm>
            <a:off x="5207875" y="858513"/>
            <a:ext cx="3920851" cy="346366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9C94AF-4200-44EF-9A69-2D68EACDFDDF}"/>
              </a:ext>
            </a:extLst>
          </p:cNvPr>
          <p:cNvSpPr txBox="1"/>
          <p:nvPr/>
        </p:nvSpPr>
        <p:spPr>
          <a:xfrm>
            <a:off x="2908097" y="3574236"/>
            <a:ext cx="2161206" cy="544913"/>
          </a:xfrm>
          <a:prstGeom prst="rect">
            <a:avLst/>
          </a:prstGeom>
          <a:solidFill>
            <a:srgbClr val="FFFFFF">
              <a:alpha val="63922"/>
            </a:srgbClr>
          </a:solidFill>
          <a:ln w="38100">
            <a:solidFill>
              <a:srgbClr val="000000">
                <a:alpha val="69020"/>
              </a:srgbClr>
            </a:solidFill>
            <a:prstDash val="solid"/>
          </a:ln>
        </p:spPr>
        <p:txBody>
          <a:bodyPr vert="horz" wrap="none" lIns="91440" tIns="45720" rIns="91440" bIns="45720" rtlCol="0" anchor="ctr">
            <a:noAutofit/>
          </a:bodyPr>
          <a:lstStyle/>
          <a:p>
            <a:pPr algn="ctr"/>
            <a:r>
              <a:rPr lang="en-US" sz="1600">
                <a:solidFill>
                  <a:srgbClr val="122D4F"/>
                </a:solidFill>
                <a:latin typeface="Abel" panose="02000506030000020004" pitchFamily="2" charset="0"/>
                <a:cs typeface="Arial" panose="020B0604020202020204" pitchFamily="34" charset="0"/>
              </a:rPr>
              <a:t>BioLab</a:t>
            </a:r>
            <a:endParaRPr lang="en-US" dirty="0">
              <a:solidFill>
                <a:srgbClr val="122D4F"/>
              </a:solidFill>
              <a:latin typeface="Abel" panose="02000506030000020004" pitchFamily="2" charset="0"/>
              <a:cs typeface="Arial" panose="020B0604020202020204" pitchFamily="34" charset="0"/>
            </a:endParaRPr>
          </a:p>
          <a:p>
            <a:pPr algn="ctr"/>
            <a:r>
              <a:rPr lang="en-US" sz="1400" dirty="0">
                <a:solidFill>
                  <a:srgbClr val="122D4F"/>
                </a:solidFill>
                <a:latin typeface="Abel" panose="02000506030000020004" pitchFamily="2" charset="0"/>
                <a:cs typeface="Arial" panose="020B0604020202020204" pitchFamily="34" charset="0"/>
              </a:rPr>
              <a:t>Sample prep (P2)</a:t>
            </a:r>
          </a:p>
        </p:txBody>
      </p:sp>
      <p:sp>
        <p:nvSpPr>
          <p:cNvPr id="19" name="TextBox 18">
            <a:extLst>
              <a:ext uri="{FF2B5EF4-FFF2-40B4-BE49-F238E27FC236}">
                <a16:creationId xmlns:a16="http://schemas.microsoft.com/office/drawing/2014/main" id="{BDBFA0E3-3E35-43AB-9600-C25A2E5D09D2}"/>
              </a:ext>
            </a:extLst>
          </p:cNvPr>
          <p:cNvSpPr txBox="1"/>
          <p:nvPr/>
        </p:nvSpPr>
        <p:spPr>
          <a:xfrm>
            <a:off x="3005028" y="867707"/>
            <a:ext cx="2159850" cy="534278"/>
          </a:xfrm>
          <a:prstGeom prst="rect">
            <a:avLst/>
          </a:prstGeom>
          <a:solidFill>
            <a:srgbClr val="FFFFFF">
              <a:alpha val="63922"/>
            </a:srgbClr>
          </a:solidFill>
          <a:ln w="38100">
            <a:solidFill>
              <a:srgbClr val="000000">
                <a:alpha val="69020"/>
              </a:srgbClr>
            </a:solidFill>
          </a:ln>
        </p:spPr>
        <p:txBody>
          <a:bodyPr vert="horz" wrap="none" lIns="91440" tIns="45720" rIns="91440" bIns="45720" rtlCol="0" anchor="t">
            <a:noAutofit/>
          </a:bodyPr>
          <a:lstStyle/>
          <a:p>
            <a:pPr algn="ctr"/>
            <a:r>
              <a:rPr lang="en-US" sz="1600">
                <a:solidFill>
                  <a:srgbClr val="122D4F"/>
                </a:solidFill>
                <a:latin typeface="Abel" panose="02000506030000020004" pitchFamily="2" charset="0"/>
                <a:cs typeface="Arial" panose="020B0604020202020204" pitchFamily="34" charset="0"/>
              </a:rPr>
              <a:t>MISTRAL</a:t>
            </a:r>
            <a:endParaRPr lang="en-US" sz="1600" dirty="0">
              <a:solidFill>
                <a:srgbClr val="122D4F"/>
              </a:solidFill>
              <a:latin typeface="Abel" panose="02000506030000020004" pitchFamily="2" charset="0"/>
              <a:cs typeface="Arial" panose="020B0604020202020204" pitchFamily="34" charset="0"/>
            </a:endParaRPr>
          </a:p>
          <a:p>
            <a:pPr algn="ctr"/>
            <a:r>
              <a:rPr lang="en-US" sz="1400" b="1">
                <a:solidFill>
                  <a:srgbClr val="122D4F"/>
                </a:solidFill>
                <a:latin typeface="Abel" panose="02000506030000020004" pitchFamily="2" charset="0"/>
                <a:cs typeface="Arial" panose="020B0604020202020204" pitchFamily="34" charset="0"/>
              </a:rPr>
              <a:t>(SXR Transmission Tomo)</a:t>
            </a:r>
            <a:endParaRPr lang="en-US" sz="1400" b="1" dirty="0">
              <a:solidFill>
                <a:srgbClr val="122D4F"/>
              </a:solidFill>
              <a:latin typeface="Abel" panose="02000506030000020004" pitchFamily="2" charset="0"/>
              <a:cs typeface="Arial" panose="020B0604020202020204" pitchFamily="34" charset="0"/>
            </a:endParaRPr>
          </a:p>
        </p:txBody>
      </p:sp>
      <p:sp>
        <p:nvSpPr>
          <p:cNvPr id="41" name="TextBox 40">
            <a:extLst>
              <a:ext uri="{FF2B5EF4-FFF2-40B4-BE49-F238E27FC236}">
                <a16:creationId xmlns:a16="http://schemas.microsoft.com/office/drawing/2014/main" id="{7B3254AC-9757-48D6-AD53-87CA1A708C91}"/>
              </a:ext>
            </a:extLst>
          </p:cNvPr>
          <p:cNvSpPr txBox="1"/>
          <p:nvPr/>
        </p:nvSpPr>
        <p:spPr>
          <a:xfrm>
            <a:off x="3339576" y="2224104"/>
            <a:ext cx="2054645" cy="534278"/>
          </a:xfrm>
          <a:prstGeom prst="rect">
            <a:avLst/>
          </a:prstGeom>
          <a:solidFill>
            <a:srgbClr val="FFFFFF">
              <a:alpha val="63922"/>
            </a:srgbClr>
          </a:solidFill>
          <a:ln w="38100">
            <a:solidFill>
              <a:schemeClr val="accent2"/>
            </a:solidFill>
          </a:ln>
        </p:spPr>
        <p:txBody>
          <a:bodyPr vert="horz" wrap="none" lIns="91440" tIns="45720" rIns="91440" bIns="45720" rtlCol="0" anchor="t">
            <a:noAutofit/>
          </a:bodyPr>
          <a:lstStyle/>
          <a:p>
            <a:pPr algn="ctr"/>
            <a:r>
              <a:rPr lang="en-US" sz="1600">
                <a:solidFill>
                  <a:schemeClr val="accent2"/>
                </a:solidFill>
                <a:latin typeface="Abel" panose="02000506030000020004" pitchFamily="2" charset="0"/>
                <a:cs typeface="Arial" panose="020B0604020202020204" pitchFamily="34" charset="0"/>
              </a:rPr>
              <a:t>Cryo-EM</a:t>
            </a:r>
            <a:endParaRPr lang="en-US" sz="1600" b="1" dirty="0">
              <a:solidFill>
                <a:schemeClr val="accent2"/>
              </a:solidFill>
              <a:latin typeface="Abel" panose="02000506030000020004" pitchFamily="2" charset="0"/>
              <a:cs typeface="Arial" panose="020B0604020202020204" pitchFamily="34" charset="0"/>
            </a:endParaRPr>
          </a:p>
          <a:p>
            <a:pPr algn="ctr"/>
            <a:r>
              <a:rPr lang="en-US" sz="1400" b="1">
                <a:solidFill>
                  <a:schemeClr val="accent2"/>
                </a:solidFill>
                <a:latin typeface="Abel" panose="02000506030000020004" pitchFamily="2" charset="0"/>
                <a:cs typeface="Arial" panose="020B0604020202020204" pitchFamily="34" charset="0"/>
              </a:rPr>
              <a:t>(Electron Tomography)</a:t>
            </a:r>
            <a:endParaRPr lang="en-US" sz="1400" b="1" dirty="0">
              <a:solidFill>
                <a:schemeClr val="accent2"/>
              </a:solidFill>
              <a:latin typeface="Abel" panose="02000506030000020004" pitchFamily="2" charset="0"/>
              <a:cs typeface="Arial" panose="020B0604020202020204" pitchFamily="34" charset="0"/>
            </a:endParaRPr>
          </a:p>
        </p:txBody>
      </p:sp>
      <p:sp>
        <p:nvSpPr>
          <p:cNvPr id="47" name="TextBox 46">
            <a:extLst>
              <a:ext uri="{FF2B5EF4-FFF2-40B4-BE49-F238E27FC236}">
                <a16:creationId xmlns:a16="http://schemas.microsoft.com/office/drawing/2014/main" id="{C7762825-6E0D-476D-8845-03AEBD924C2A}"/>
              </a:ext>
            </a:extLst>
          </p:cNvPr>
          <p:cNvSpPr txBox="1"/>
          <p:nvPr/>
        </p:nvSpPr>
        <p:spPr>
          <a:xfrm>
            <a:off x="3662410" y="3010385"/>
            <a:ext cx="1403350" cy="401411"/>
          </a:xfrm>
          <a:prstGeom prst="rect">
            <a:avLst/>
          </a:prstGeom>
          <a:solidFill>
            <a:srgbClr val="FFFFFF">
              <a:alpha val="63922"/>
            </a:srgbClr>
          </a:solidFill>
          <a:ln w="38100">
            <a:solidFill>
              <a:schemeClr val="accent2"/>
            </a:solidFill>
          </a:ln>
        </p:spPr>
        <p:txBody>
          <a:bodyPr vert="horz" wrap="none" lIns="91440" tIns="45720" rIns="91440" bIns="45720" rtlCol="0" anchor="ctr">
            <a:noAutofit/>
          </a:bodyPr>
          <a:lstStyle/>
          <a:p>
            <a:pPr algn="ctr"/>
            <a:r>
              <a:rPr lang="en-US" sz="1600">
                <a:solidFill>
                  <a:schemeClr val="accent2"/>
                </a:solidFill>
                <a:latin typeface="Abel" panose="02000506030000020004" pitchFamily="2" charset="0"/>
                <a:cs typeface="Arial" panose="020B0604020202020204" pitchFamily="34" charset="0"/>
              </a:rPr>
              <a:t>Cryo FIB-SEM</a:t>
            </a:r>
            <a:endParaRPr lang="en-US" sz="1600" dirty="0">
              <a:solidFill>
                <a:schemeClr val="accent2"/>
              </a:solidFill>
              <a:latin typeface="Abel" panose="02000506030000020004" pitchFamily="2" charset="0"/>
              <a:cs typeface="Arial" panose="020B0604020202020204" pitchFamily="34" charset="0"/>
            </a:endParaRPr>
          </a:p>
        </p:txBody>
      </p:sp>
      <p:sp>
        <p:nvSpPr>
          <p:cNvPr id="48" name="TextBox 47">
            <a:extLst>
              <a:ext uri="{FF2B5EF4-FFF2-40B4-BE49-F238E27FC236}">
                <a16:creationId xmlns:a16="http://schemas.microsoft.com/office/drawing/2014/main" id="{34356874-EB44-48FA-B9C4-8D253C871B0B}"/>
              </a:ext>
            </a:extLst>
          </p:cNvPr>
          <p:cNvSpPr txBox="1"/>
          <p:nvPr/>
        </p:nvSpPr>
        <p:spPr>
          <a:xfrm>
            <a:off x="3039469" y="1564426"/>
            <a:ext cx="1867859" cy="508666"/>
          </a:xfrm>
          <a:prstGeom prst="rect">
            <a:avLst/>
          </a:prstGeom>
          <a:solidFill>
            <a:srgbClr val="FFFFFF">
              <a:alpha val="63922"/>
            </a:srgbClr>
          </a:solidFill>
          <a:ln w="38100">
            <a:solidFill>
              <a:schemeClr val="accent2"/>
            </a:solidFill>
          </a:ln>
        </p:spPr>
        <p:txBody>
          <a:bodyPr vert="horz" wrap="none" lIns="91440" tIns="45720" rIns="91440" bIns="45720" rtlCol="0" anchor="ctr">
            <a:noAutofit/>
          </a:bodyPr>
          <a:lstStyle/>
          <a:p>
            <a:pPr algn="ctr"/>
            <a:r>
              <a:rPr lang="en-US" sz="1600">
                <a:solidFill>
                  <a:schemeClr val="accent2"/>
                </a:solidFill>
                <a:latin typeface="Abel" panose="02000506030000020004" pitchFamily="2" charset="0"/>
                <a:cs typeface="Arial" panose="020B0604020202020204" pitchFamily="34" charset="0"/>
              </a:rPr>
              <a:t>Cryo nano-XRF </a:t>
            </a:r>
            <a:r>
              <a:rPr lang="en-US" sz="1600" b="1">
                <a:solidFill>
                  <a:schemeClr val="accent2"/>
                </a:solidFill>
                <a:latin typeface="Abel" panose="02000506030000020004" pitchFamily="2" charset="0"/>
                <a:cs typeface="Arial" panose="020B0604020202020204" pitchFamily="34" charset="0"/>
              </a:rPr>
              <a:t>BL</a:t>
            </a:r>
            <a:endParaRPr lang="en-US" sz="1200" b="1" dirty="0">
              <a:solidFill>
                <a:schemeClr val="accent2"/>
              </a:solidFill>
              <a:latin typeface="Abel" panose="02000506030000020004" pitchFamily="2" charset="0"/>
              <a:cs typeface="Arial" panose="020B0604020202020204" pitchFamily="34" charset="0"/>
            </a:endParaRPr>
          </a:p>
        </p:txBody>
      </p:sp>
    </p:spTree>
    <p:extLst>
      <p:ext uri="{BB962C8B-B14F-4D97-AF65-F5344CB8AC3E}">
        <p14:creationId xmlns:p14="http://schemas.microsoft.com/office/powerpoint/2010/main" val="3243114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3" y="133012"/>
            <a:ext cx="7042459" cy="343238"/>
          </a:xfrm>
        </p:spPr>
        <p:txBody>
          <a:bodyPr/>
          <a:lstStyle/>
          <a:p>
            <a:r>
              <a:rPr lang="en-US" dirty="0"/>
              <a:t>The Conclusion</a:t>
            </a:r>
          </a:p>
        </p:txBody>
      </p:sp>
      <p:sp>
        <p:nvSpPr>
          <p:cNvPr id="3" name="TextBox 2">
            <a:extLst>
              <a:ext uri="{FF2B5EF4-FFF2-40B4-BE49-F238E27FC236}">
                <a16:creationId xmlns:a16="http://schemas.microsoft.com/office/drawing/2014/main" id="{CFCF3419-D99B-9C40-B71E-024987B60A8E}"/>
              </a:ext>
            </a:extLst>
          </p:cNvPr>
          <p:cNvSpPr txBox="1"/>
          <p:nvPr/>
        </p:nvSpPr>
        <p:spPr>
          <a:xfrm>
            <a:off x="863122" y="698978"/>
            <a:ext cx="7848600" cy="914400"/>
          </a:xfrm>
          <a:prstGeom prst="rect">
            <a:avLst/>
          </a:prstGeom>
        </p:spPr>
        <p:txBody>
          <a:bodyPr vert="horz" wrap="square" lIns="91440" tIns="45720" rIns="91440" bIns="45720" rtlCol="0" anchor="t">
            <a:noAutofit/>
          </a:bodyPr>
          <a:lstStyle/>
          <a:p>
            <a:pPr marL="742950" lvl="1" indent="-285750">
              <a:buFont typeface="Arial" panose="020B0604020202020204" pitchFamily="34" charset="0"/>
              <a:buChar char="•"/>
            </a:pPr>
            <a:endParaRPr lang="en-ES" dirty="0">
              <a:latin typeface="Arial" panose="020B060402020202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5EF31EC5-15D2-4277-AAF5-C794266D38A6}"/>
              </a:ext>
            </a:extLst>
          </p:cNvPr>
          <p:cNvGraphicFramePr>
            <a:graphicFrameLocks noGrp="1"/>
          </p:cNvGraphicFramePr>
          <p:nvPr>
            <p:extLst>
              <p:ext uri="{D42A27DB-BD31-4B8C-83A1-F6EECF244321}">
                <p14:modId xmlns:p14="http://schemas.microsoft.com/office/powerpoint/2010/main" val="914785760"/>
              </p:ext>
            </p:extLst>
          </p:nvPr>
        </p:nvGraphicFramePr>
        <p:xfrm>
          <a:off x="35285" y="732981"/>
          <a:ext cx="9075037" cy="3178508"/>
        </p:xfrm>
        <a:graphic>
          <a:graphicData uri="http://schemas.openxmlformats.org/drawingml/2006/table">
            <a:tbl>
              <a:tblPr firstRow="1" bandRow="1">
                <a:tableStyleId>{5940675A-B579-460E-94D1-54222C63F5DA}</a:tableStyleId>
              </a:tblPr>
              <a:tblGrid>
                <a:gridCol w="1414780">
                  <a:extLst>
                    <a:ext uri="{9D8B030D-6E8A-4147-A177-3AD203B41FA5}">
                      <a16:colId xmlns:a16="http://schemas.microsoft.com/office/drawing/2014/main" val="3296229000"/>
                    </a:ext>
                  </a:extLst>
                </a:gridCol>
                <a:gridCol w="700424">
                  <a:extLst>
                    <a:ext uri="{9D8B030D-6E8A-4147-A177-3AD203B41FA5}">
                      <a16:colId xmlns:a16="http://schemas.microsoft.com/office/drawing/2014/main" val="2326613014"/>
                    </a:ext>
                  </a:extLst>
                </a:gridCol>
                <a:gridCol w="681788">
                  <a:extLst>
                    <a:ext uri="{9D8B030D-6E8A-4147-A177-3AD203B41FA5}">
                      <a16:colId xmlns:a16="http://schemas.microsoft.com/office/drawing/2014/main" val="1315128594"/>
                    </a:ext>
                  </a:extLst>
                </a:gridCol>
                <a:gridCol w="887745">
                  <a:extLst>
                    <a:ext uri="{9D8B030D-6E8A-4147-A177-3AD203B41FA5}">
                      <a16:colId xmlns:a16="http://schemas.microsoft.com/office/drawing/2014/main" val="358429904"/>
                    </a:ext>
                  </a:extLst>
                </a:gridCol>
                <a:gridCol w="880643">
                  <a:extLst>
                    <a:ext uri="{9D8B030D-6E8A-4147-A177-3AD203B41FA5}">
                      <a16:colId xmlns:a16="http://schemas.microsoft.com/office/drawing/2014/main" val="197150156"/>
                    </a:ext>
                  </a:extLst>
                </a:gridCol>
                <a:gridCol w="823827">
                  <a:extLst>
                    <a:ext uri="{9D8B030D-6E8A-4147-A177-3AD203B41FA5}">
                      <a16:colId xmlns:a16="http://schemas.microsoft.com/office/drawing/2014/main" val="529560116"/>
                    </a:ext>
                  </a:extLst>
                </a:gridCol>
                <a:gridCol w="916845">
                  <a:extLst>
                    <a:ext uri="{9D8B030D-6E8A-4147-A177-3AD203B41FA5}">
                      <a16:colId xmlns:a16="http://schemas.microsoft.com/office/drawing/2014/main" val="4049328340"/>
                    </a:ext>
                  </a:extLst>
                </a:gridCol>
                <a:gridCol w="871268">
                  <a:extLst>
                    <a:ext uri="{9D8B030D-6E8A-4147-A177-3AD203B41FA5}">
                      <a16:colId xmlns:a16="http://schemas.microsoft.com/office/drawing/2014/main" val="1734740424"/>
                    </a:ext>
                  </a:extLst>
                </a:gridCol>
                <a:gridCol w="914400">
                  <a:extLst>
                    <a:ext uri="{9D8B030D-6E8A-4147-A177-3AD203B41FA5}">
                      <a16:colId xmlns:a16="http://schemas.microsoft.com/office/drawing/2014/main" val="971094076"/>
                    </a:ext>
                  </a:extLst>
                </a:gridCol>
                <a:gridCol w="983317">
                  <a:extLst>
                    <a:ext uri="{9D8B030D-6E8A-4147-A177-3AD203B41FA5}">
                      <a16:colId xmlns:a16="http://schemas.microsoft.com/office/drawing/2014/main" val="2074685828"/>
                    </a:ext>
                  </a:extLst>
                </a:gridCol>
              </a:tblGrid>
              <a:tr h="477219">
                <a:tc>
                  <a:txBody>
                    <a:bodyPr/>
                    <a:lstStyle/>
                    <a:p>
                      <a:pPr algn="ctr"/>
                      <a:endParaRPr lang="es-ES" sz="1600" b="1"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t>FTIR </a:t>
                      </a:r>
                      <a:r>
                        <a:rPr lang="en-GB" sz="1100" b="1" dirty="0"/>
                        <a:t>live cells</a:t>
                      </a:r>
                      <a:endParaRPr lang="es-ES" sz="1600" b="1" dirty="0"/>
                    </a:p>
                  </a:txBody>
                  <a:tcPr>
                    <a:lnL w="12700" cap="flat" cmpd="sng" algn="ctr">
                      <a:solidFill>
                        <a:schemeClr val="tx1"/>
                      </a:solidFill>
                      <a:prstDash val="solid"/>
                      <a:round/>
                      <a:headEnd type="none" w="med" len="med"/>
                      <a:tailEnd type="none" w="med" len="med"/>
                    </a:lnL>
                    <a:solidFill>
                      <a:schemeClr val="accent4"/>
                    </a:solidFill>
                  </a:tcPr>
                </a:tc>
                <a:tc>
                  <a:txBody>
                    <a:bodyPr/>
                    <a:lstStyle/>
                    <a:p>
                      <a:pPr algn="ctr"/>
                      <a:r>
                        <a:rPr lang="en-GB" sz="1600" b="1"/>
                        <a:t>nano IR</a:t>
                      </a:r>
                      <a:endParaRPr lang="es-ES" sz="1600" b="1" dirty="0"/>
                    </a:p>
                  </a:txBody>
                  <a:tcP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t>Cryo   SXT</a:t>
                      </a:r>
                      <a:endParaRPr lang="es-ES" sz="1600" b="1"/>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t>Cryo  XRF</a:t>
                      </a:r>
                      <a:endParaRPr lang="es-ES" sz="1600" b="1"/>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t>Cryo     ET</a:t>
                      </a:r>
                      <a:endParaRPr lang="es-ES" sz="1600" b="1"/>
                    </a:p>
                  </a:txBody>
                  <a:tcPr>
                    <a:solidFill>
                      <a:srgbClr val="92D050"/>
                    </a:solidFill>
                  </a:tcPr>
                </a:tc>
                <a:tc>
                  <a:txBody>
                    <a:bodyPr/>
                    <a:lstStyle/>
                    <a:p>
                      <a:pPr algn="ctr"/>
                      <a:r>
                        <a:rPr lang="en-GB" sz="1600" b="1"/>
                        <a:t>Cryo 3D-SIM</a:t>
                      </a:r>
                      <a:endParaRPr lang="es-ES" sz="1600" b="1" dirty="0"/>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t>CryoFIB-SEM</a:t>
                      </a:r>
                      <a:endParaRPr lang="es-ES" sz="1600" b="1"/>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t>Sub-</a:t>
                      </a:r>
                      <a:r>
                        <a:rPr lang="en-GB" sz="1600" b="1">
                          <a:latin typeface="Symbol" panose="05050102010706020507" pitchFamily="18" charset="2"/>
                        </a:rPr>
                        <a:t>m</a:t>
                      </a:r>
                      <a:r>
                        <a:rPr lang="en-GB" sz="1600" b="1"/>
                        <a:t>m CT</a:t>
                      </a:r>
                      <a:endParaRPr lang="es-ES" sz="1600" b="1"/>
                    </a:p>
                  </a:txBody>
                  <a:tcPr>
                    <a:solidFill>
                      <a:srgbClr val="FFCC00"/>
                    </a:solidFill>
                  </a:tcPr>
                </a:tc>
                <a:tc>
                  <a:txBody>
                    <a:bodyPr/>
                    <a:lstStyle/>
                    <a:p>
                      <a:pPr algn="ctr"/>
                      <a:r>
                        <a:rPr lang="en-GB" sz="1600" b="1" dirty="0"/>
                        <a:t>HE CT</a:t>
                      </a:r>
                    </a:p>
                    <a:p>
                      <a:pPr algn="ctr"/>
                      <a:r>
                        <a:rPr lang="en-GB" sz="1600" b="1" i="1" dirty="0"/>
                        <a:t>in vivo</a:t>
                      </a:r>
                      <a:endParaRPr lang="es-ES" sz="1600" b="1" i="1" dirty="0"/>
                    </a:p>
                  </a:txBody>
                  <a:tcPr>
                    <a:solidFill>
                      <a:srgbClr val="FFCC00"/>
                    </a:solidFill>
                  </a:tcPr>
                </a:tc>
                <a:extLst>
                  <a:ext uri="{0D108BD9-81ED-4DB2-BD59-A6C34878D82A}">
                    <a16:rowId xmlns:a16="http://schemas.microsoft.com/office/drawing/2014/main" val="3100525809"/>
                  </a:ext>
                </a:extLst>
              </a:tr>
              <a:tr h="314960">
                <a:tc>
                  <a:txBody>
                    <a:bodyPr/>
                    <a:lstStyle/>
                    <a:p>
                      <a:endParaRPr lang="es-ES" sz="1600" dirty="0"/>
                    </a:p>
                  </a:txBody>
                  <a:tcPr vert="vert">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000"/>
                        <a:t>IR</a:t>
                      </a:r>
                      <a:endParaRPr lang="es-ES"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s-ES" sz="1000" dirty="0"/>
                        <a:t>IR</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Soft X-rays</a:t>
                      </a:r>
                      <a:endParaRPr lang="en-GB"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Hard X-rays</a:t>
                      </a:r>
                      <a:endParaRPr lang="es-ES" sz="1000" dirty="0"/>
                    </a:p>
                  </a:txBody>
                  <a:tcPr anchor="ctr">
                    <a:solidFill>
                      <a:schemeClr val="bg1"/>
                    </a:solidFill>
                  </a:tcPr>
                </a:tc>
                <a:tc>
                  <a:txBody>
                    <a:bodyPr/>
                    <a:lstStyle/>
                    <a:p>
                      <a:pPr algn="ctr"/>
                      <a:r>
                        <a:rPr lang="es-ES" sz="1000"/>
                        <a:t>Electrons</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a:t>Visible</a:t>
                      </a:r>
                      <a:endParaRPr lang="es-ES" sz="1000" dirty="0"/>
                    </a:p>
                  </a:txBody>
                  <a:tcPr anchor="ctr">
                    <a:solidFill>
                      <a:schemeClr val="bg1"/>
                    </a:solidFill>
                  </a:tcPr>
                </a:tc>
                <a:tc>
                  <a:txBody>
                    <a:bodyPr/>
                    <a:lstStyle/>
                    <a:p>
                      <a:pPr algn="ctr"/>
                      <a:r>
                        <a:rPr lang="es-ES" sz="1000"/>
                        <a:t>Electrons</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Hard X-rays</a:t>
                      </a:r>
                      <a:endParaRPr lang="es-ES" sz="100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Hard X-rays</a:t>
                      </a:r>
                      <a:endParaRPr lang="es-ES" sz="1000"/>
                    </a:p>
                  </a:txBody>
                  <a:tcPr anchor="ctr">
                    <a:solidFill>
                      <a:schemeClr val="bg1"/>
                    </a:solidFill>
                  </a:tcPr>
                </a:tc>
                <a:extLst>
                  <a:ext uri="{0D108BD9-81ED-4DB2-BD59-A6C34878D82A}">
                    <a16:rowId xmlns:a16="http://schemas.microsoft.com/office/drawing/2014/main" val="2768329603"/>
                  </a:ext>
                </a:extLst>
              </a:tr>
              <a:tr h="314960">
                <a:tc rowSpan="3">
                  <a:txBody>
                    <a:bodyPr/>
                    <a:lstStyle/>
                    <a:p>
                      <a:endParaRPr lang="es-ES" sz="1600" dirty="0"/>
                    </a:p>
                  </a:txBody>
                  <a:tcPr vert="vert">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SB</a:t>
                      </a:r>
                      <a:endParaRPr lang="es-ES"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GB" sz="1000" dirty="0"/>
                        <a:t>SB/FEL</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SB</a:t>
                      </a:r>
                      <a:endParaRPr lang="en-GB"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t>U</a:t>
                      </a:r>
                      <a:endParaRPr lang="es-ES" sz="1000" dirty="0"/>
                    </a:p>
                  </a:txBody>
                  <a:tcPr anchor="ctr">
                    <a:solidFill>
                      <a:schemeClr val="bg1"/>
                    </a:solidFill>
                  </a:tcPr>
                </a:tc>
                <a:tc>
                  <a:txBody>
                    <a:bodyPr/>
                    <a:lstStyle/>
                    <a:p>
                      <a:pPr algn="ct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a:t>
                      </a:r>
                      <a:endParaRPr lang="es-ES" sz="1000" dirty="0"/>
                    </a:p>
                  </a:txBody>
                  <a:tcPr anchor="ctr">
                    <a:solidFill>
                      <a:schemeClr val="bg1"/>
                    </a:solidFill>
                  </a:tcPr>
                </a:tc>
                <a:tc>
                  <a:txBody>
                    <a:bodyPr/>
                    <a:lstStyle/>
                    <a:p>
                      <a:pPr algn="ctr"/>
                      <a:r>
                        <a:rPr lang="es-ES" sz="1000"/>
                        <a:t>-</a:t>
                      </a:r>
                      <a:endParaRPr lang="es-ES" sz="1000" dirty="0"/>
                    </a:p>
                  </a:txBody>
                  <a:tcPr anchor="ctr">
                    <a:solidFill>
                      <a:schemeClr val="bg1"/>
                    </a:solidFill>
                  </a:tcPr>
                </a:tc>
                <a:tc>
                  <a:txBody>
                    <a:bodyPr/>
                    <a:lstStyle/>
                    <a:p>
                      <a:pPr algn="ctr"/>
                      <a:r>
                        <a:rPr lang="en-GB" sz="1000"/>
                        <a:t>SB/W</a:t>
                      </a:r>
                      <a:endParaRPr lang="es-ES" sz="1000" dirty="0"/>
                    </a:p>
                  </a:txBody>
                  <a:tcPr anchor="ctr">
                    <a:solidFill>
                      <a:schemeClr val="bg1"/>
                    </a:solidFill>
                  </a:tcPr>
                </a:tc>
                <a:tc>
                  <a:txBody>
                    <a:bodyPr/>
                    <a:lstStyle/>
                    <a:p>
                      <a:pPr algn="ctr"/>
                      <a:r>
                        <a:rPr lang="en-GB" sz="1000"/>
                        <a:t>SB/W</a:t>
                      </a:r>
                      <a:endParaRPr lang="es-ES" sz="1000" dirty="0"/>
                    </a:p>
                  </a:txBody>
                  <a:tcPr anchor="ctr">
                    <a:solidFill>
                      <a:schemeClr val="bg1"/>
                    </a:solidFill>
                  </a:tcPr>
                </a:tc>
                <a:extLst>
                  <a:ext uri="{0D108BD9-81ED-4DB2-BD59-A6C34878D82A}">
                    <a16:rowId xmlns:a16="http://schemas.microsoft.com/office/drawing/2014/main" val="2939554006"/>
                  </a:ext>
                </a:extLst>
              </a:tr>
              <a:tr h="410899">
                <a:tc vMerge="1">
                  <a:txBody>
                    <a:bodyPr/>
                    <a:lstStyle/>
                    <a:p>
                      <a:endParaRPr lang="es-ES"/>
                    </a:p>
                  </a:txBody>
                  <a:tcPr>
                    <a:lnT w="12700" cap="flat" cmpd="sng" algn="ctr">
                      <a:solidFill>
                        <a:schemeClr val="tx1"/>
                      </a:solidFill>
                      <a:prstDash val="solid"/>
                      <a:round/>
                      <a:headEnd type="none" w="med" len="med"/>
                      <a:tailEnd type="none" w="med" len="med"/>
                    </a:lnT>
                  </a:tcPr>
                </a:tc>
                <a:tc>
                  <a:txBody>
                    <a:bodyPr/>
                    <a:lstStyle/>
                    <a:p>
                      <a:pPr algn="ctr"/>
                      <a:r>
                        <a:rPr lang="en-GB" sz="1000" dirty="0"/>
                        <a:t>Far IR</a:t>
                      </a:r>
                      <a:endParaRPr lang="es-ES" dirty="0"/>
                    </a:p>
                  </a:txBody>
                  <a:tcPr anchor="ctr">
                    <a:solidFill>
                      <a:schemeClr val="bg1"/>
                    </a:solidFill>
                  </a:tcPr>
                </a:tc>
                <a:tc>
                  <a:txBody>
                    <a:bodyPr/>
                    <a:lstStyle/>
                    <a:p>
                      <a:pPr algn="ctr"/>
                      <a:r>
                        <a:rPr lang="en-GB" sz="1000" dirty="0"/>
                        <a:t>Near IR</a:t>
                      </a:r>
                      <a:endParaRPr lang="es-ES" dirty="0"/>
                    </a:p>
                  </a:txBody>
                  <a:tcPr anchor="ctr">
                    <a:solidFill>
                      <a:schemeClr val="bg1"/>
                    </a:solidFill>
                  </a:tcPr>
                </a:tc>
                <a:tc>
                  <a:txBody>
                    <a:bodyPr/>
                    <a:lstStyle/>
                    <a:p>
                      <a:pPr algn="ctr"/>
                      <a:r>
                        <a:rPr lang="en-GB" sz="1000"/>
                        <a:t>280-3000 eV</a:t>
                      </a:r>
                      <a:endParaRPr lang="es-ES"/>
                    </a:p>
                  </a:txBody>
                  <a:tcPr anchor="ctr">
                    <a:solidFill>
                      <a:schemeClr val="bg1"/>
                    </a:solidFill>
                  </a:tcPr>
                </a:tc>
                <a:tc>
                  <a:txBody>
                    <a:bodyPr/>
                    <a:lstStyle/>
                    <a:p>
                      <a:pPr algn="ctr"/>
                      <a:r>
                        <a:rPr lang="en-GB" sz="1000"/>
                        <a:t>10-25 keV</a:t>
                      </a:r>
                      <a:endParaRPr lang="es-ES"/>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(300 kV)</a:t>
                      </a:r>
                      <a:endParaRPr lang="es-ES" sz="1000" dirty="0"/>
                    </a:p>
                  </a:txBody>
                  <a:tcPr anchor="ctr">
                    <a:solidFill>
                      <a:schemeClr val="bg1"/>
                    </a:solidFill>
                  </a:tcPr>
                </a:tc>
                <a:tc>
                  <a:txBody>
                    <a:bodyPr/>
                    <a:lstStyle/>
                    <a:p>
                      <a:pPr algn="ctr"/>
                      <a:r>
                        <a:rPr lang="en-GB" sz="1000"/>
                        <a:t>-</a:t>
                      </a:r>
                      <a:endParaRPr lang="es-ES"/>
                    </a:p>
                  </a:txBody>
                  <a:tcPr anchor="ctr">
                    <a:solidFill>
                      <a:schemeClr val="bg1"/>
                    </a:solidFill>
                  </a:tcPr>
                </a:tc>
                <a:tc>
                  <a:txBody>
                    <a:bodyPr/>
                    <a:lstStyle/>
                    <a:p>
                      <a:pPr algn="ctr"/>
                      <a:r>
                        <a:rPr lang="es-ES"/>
                        <a:t>-</a:t>
                      </a:r>
                      <a:endParaRPr lang="en-US"/>
                    </a:p>
                  </a:txBody>
                  <a:tcPr anchor="ctr">
                    <a:solidFill>
                      <a:schemeClr val="bg1"/>
                    </a:solidFill>
                  </a:tcPr>
                </a:tc>
                <a:tc>
                  <a:txBody>
                    <a:bodyPr/>
                    <a:lstStyle/>
                    <a:p>
                      <a:pPr algn="ctr"/>
                      <a:r>
                        <a:rPr lang="en-US" sz="1000"/>
                        <a:t>20 keV</a:t>
                      </a:r>
                      <a:endParaRPr lang="es-ES"/>
                    </a:p>
                  </a:txBody>
                  <a:tcPr anchor="ctr">
                    <a:solidFill>
                      <a:schemeClr val="bg1"/>
                    </a:solidFill>
                  </a:tcPr>
                </a:tc>
                <a:tc>
                  <a:txBody>
                    <a:bodyPr/>
                    <a:lstStyle/>
                    <a:p>
                      <a:pPr algn="ctr"/>
                      <a:r>
                        <a:rPr lang="en-GB" sz="950"/>
                        <a:t>30-120 </a:t>
                      </a:r>
                      <a:r>
                        <a:rPr lang="en-GB" sz="950" dirty="0"/>
                        <a:t>keV</a:t>
                      </a:r>
                      <a:endParaRPr lang="es-ES" sz="950" dirty="0"/>
                    </a:p>
                  </a:txBody>
                  <a:tcPr anchor="ctr">
                    <a:solidFill>
                      <a:schemeClr val="bg1"/>
                    </a:solidFill>
                  </a:tcPr>
                </a:tc>
                <a:extLst>
                  <a:ext uri="{0D108BD9-81ED-4DB2-BD59-A6C34878D82A}">
                    <a16:rowId xmlns:a16="http://schemas.microsoft.com/office/drawing/2014/main" val="1362506878"/>
                  </a:ext>
                </a:extLst>
              </a:tr>
              <a:tr h="336831">
                <a:tc vMerge="1">
                  <a:txBody>
                    <a:bodyPr/>
                    <a:lstStyle/>
                    <a:p>
                      <a:endParaRPr lang="es-E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t>100 </a:t>
                      </a:r>
                      <a:r>
                        <a:rPr lang="en-GB" sz="1000" dirty="0">
                          <a:latin typeface="Symbol" panose="05050102010706020507" pitchFamily="18" charset="2"/>
                        </a:rPr>
                        <a:t>m</a:t>
                      </a:r>
                      <a:r>
                        <a:rPr lang="en-GB" sz="1000" dirty="0"/>
                        <a:t>m</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t>10 nm</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t>&lt; 25nm + </a:t>
                      </a:r>
                      <a:r>
                        <a:rPr lang="en-GB" sz="1000" dirty="0" err="1"/>
                        <a:t>unfocus</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&lt;100nm  </a:t>
                      </a:r>
                      <a:r>
                        <a:rPr lang="en-GB" sz="1000" dirty="0"/>
                        <a:t>+ </a:t>
                      </a:r>
                      <a:r>
                        <a:rPr lang="en-GB" sz="1000" dirty="0" err="1"/>
                        <a:t>unfocus</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a:t>.</a:t>
                      </a:r>
                      <a:endParaRPr lang="es-ES" sz="1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t>&lt;1- µm</a:t>
                      </a:r>
                    </a:p>
                  </a:txBody>
                  <a:tcPr anchor="ctr">
                    <a:solidFill>
                      <a:schemeClr val="bg1"/>
                    </a:solidFill>
                  </a:tcPr>
                </a:tc>
                <a:tc>
                  <a:txBody>
                    <a:bodyPr/>
                    <a:lstStyle/>
                    <a:p>
                      <a:pPr algn="ctr"/>
                      <a:r>
                        <a:rPr lang="en-GB" sz="1000" dirty="0"/>
                        <a:t>500-50 nm</a:t>
                      </a:r>
                      <a:endParaRPr lang="es-ES" sz="1000" dirty="0"/>
                    </a:p>
                  </a:txBody>
                  <a:tcPr anchor="ctr">
                    <a:solidFill>
                      <a:schemeClr val="bg1"/>
                    </a:solidFill>
                  </a:tcPr>
                </a:tc>
                <a:extLst>
                  <a:ext uri="{0D108BD9-81ED-4DB2-BD59-A6C34878D82A}">
                    <a16:rowId xmlns:a16="http://schemas.microsoft.com/office/drawing/2014/main" val="2767399281"/>
                  </a:ext>
                </a:extLst>
              </a:tr>
              <a:tr h="387443">
                <a:tc>
                  <a:txBody>
                    <a:bodyPr/>
                    <a:lstStyle/>
                    <a:p>
                      <a:r>
                        <a:rPr lang="en-GB" sz="1600" b="1" i="1" dirty="0"/>
                        <a:t>Near Native</a:t>
                      </a:r>
                      <a:endParaRPr lang="es-ES" sz="1600" b="1" i="1" dirty="0"/>
                    </a:p>
                  </a:txBody>
                  <a:tcPr>
                    <a:lnT w="12700" cap="flat" cmpd="sng" algn="ctr">
                      <a:solidFill>
                        <a:schemeClr val="tx1"/>
                      </a:solidFill>
                      <a:prstDash val="solid"/>
                      <a:round/>
                      <a:headEnd type="none" w="med" len="med"/>
                      <a:tailEnd type="none" w="med" len="med"/>
                    </a:lnT>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extLst>
                  <a:ext uri="{0D108BD9-81ED-4DB2-BD59-A6C34878D82A}">
                    <a16:rowId xmlns:a16="http://schemas.microsoft.com/office/drawing/2014/main" val="2932972033"/>
                  </a:ext>
                </a:extLst>
              </a:tr>
              <a:tr h="387443">
                <a:tc>
                  <a:txBody>
                    <a:bodyPr/>
                    <a:lstStyle/>
                    <a:p>
                      <a:r>
                        <a:rPr lang="en-GB" sz="1600" b="1" i="1" dirty="0"/>
                        <a:t>Multimodal</a:t>
                      </a:r>
                      <a:endParaRPr lang="es-ES" sz="1600" b="1" i="1" dirty="0"/>
                    </a:p>
                  </a:txBody>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extLst>
                  <a:ext uri="{0D108BD9-81ED-4DB2-BD59-A6C34878D82A}">
                    <a16:rowId xmlns:a16="http://schemas.microsoft.com/office/drawing/2014/main" val="1384841410"/>
                  </a:ext>
                </a:extLst>
              </a:tr>
              <a:tr h="387443">
                <a:tc>
                  <a:txBody>
                    <a:bodyPr/>
                    <a:lstStyle/>
                    <a:p>
                      <a:r>
                        <a:rPr lang="en-GB" sz="1600" b="1" i="1" dirty="0"/>
                        <a:t>Time-resolved</a:t>
                      </a:r>
                      <a:endParaRPr lang="es-ES" sz="1600" b="1" i="1" dirty="0"/>
                    </a:p>
                  </a:txBody>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extLst>
                  <a:ext uri="{0D108BD9-81ED-4DB2-BD59-A6C34878D82A}">
                    <a16:rowId xmlns:a16="http://schemas.microsoft.com/office/drawing/2014/main" val="172520349"/>
                  </a:ext>
                </a:extLst>
              </a:tr>
            </a:tbl>
          </a:graphicData>
        </a:graphic>
      </p:graphicFrame>
      <p:sp>
        <p:nvSpPr>
          <p:cNvPr id="14" name="TextBox 13">
            <a:extLst>
              <a:ext uri="{FF2B5EF4-FFF2-40B4-BE49-F238E27FC236}">
                <a16:creationId xmlns:a16="http://schemas.microsoft.com/office/drawing/2014/main" id="{5D66411F-0543-43D7-98C2-E15F9BAB6DF0}"/>
              </a:ext>
            </a:extLst>
          </p:cNvPr>
          <p:cNvSpPr txBox="1"/>
          <p:nvPr/>
        </p:nvSpPr>
        <p:spPr>
          <a:xfrm>
            <a:off x="2476894" y="4556003"/>
            <a:ext cx="1726755" cy="276999"/>
          </a:xfrm>
          <a:prstGeom prst="rect">
            <a:avLst/>
          </a:prstGeom>
          <a:solidFill>
            <a:srgbClr val="FFCC00"/>
          </a:solidFill>
        </p:spPr>
        <p:txBody>
          <a:bodyPr vert="horz" wrap="none" lIns="91440" tIns="45720" rIns="91440" bIns="45720" rtlCol="0" anchor="t">
            <a:spAutoFit/>
          </a:bodyPr>
          <a:lstStyle/>
          <a:p>
            <a:r>
              <a:rPr lang="en-GB" sz="1200" dirty="0">
                <a:latin typeface="Arial" panose="020B0604020202020204" pitchFamily="34" charset="0"/>
                <a:cs typeface="Arial" panose="020B0604020202020204" pitchFamily="34" charset="0"/>
              </a:rPr>
              <a:t>4</a:t>
            </a:r>
            <a:r>
              <a:rPr lang="en-GB" sz="1200" baseline="30000" dirty="0">
                <a:latin typeface="Arial" panose="020B0604020202020204" pitchFamily="34" charset="0"/>
                <a:cs typeface="Arial" panose="020B0604020202020204" pitchFamily="34" charset="0"/>
              </a:rPr>
              <a:t>th</a:t>
            </a:r>
            <a:r>
              <a:rPr lang="en-GB" sz="1200" dirty="0">
                <a:latin typeface="Arial" panose="020B0604020202020204" pitchFamily="34" charset="0"/>
                <a:cs typeface="Arial" panose="020B0604020202020204" pitchFamily="34" charset="0"/>
              </a:rPr>
              <a:t> generation upgrade</a:t>
            </a:r>
            <a:endParaRPr lang="es-E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EE67FCD-273E-4985-94DC-47CA5D2605F9}"/>
              </a:ext>
            </a:extLst>
          </p:cNvPr>
          <p:cNvSpPr txBox="1"/>
          <p:nvPr/>
        </p:nvSpPr>
        <p:spPr>
          <a:xfrm>
            <a:off x="335891" y="4538303"/>
            <a:ext cx="1726755" cy="276999"/>
          </a:xfrm>
          <a:prstGeom prst="rect">
            <a:avLst/>
          </a:prstGeom>
          <a:solidFill>
            <a:srgbClr val="92D050"/>
          </a:solidFill>
        </p:spPr>
        <p:txBody>
          <a:bodyPr vert="horz" wrap="none" lIns="91440" tIns="45720" rIns="91440" bIns="45720" rtlCol="0" anchor="t">
            <a:spAutoFit/>
          </a:bodyPr>
          <a:lstStyle/>
          <a:p>
            <a:r>
              <a:rPr lang="en-GB" sz="1200" dirty="0">
                <a:latin typeface="Arial" panose="020B0604020202020204" pitchFamily="34" charset="0"/>
                <a:cs typeface="Arial" panose="020B0604020202020204" pitchFamily="34" charset="0"/>
              </a:rPr>
              <a:t>3</a:t>
            </a:r>
            <a:r>
              <a:rPr lang="en-GB" sz="1200" baseline="30000" dirty="0">
                <a:latin typeface="Arial" panose="020B0604020202020204" pitchFamily="34" charset="0"/>
                <a:cs typeface="Arial" panose="020B0604020202020204" pitchFamily="34" charset="0"/>
              </a:rPr>
              <a:t>th</a:t>
            </a:r>
            <a:r>
              <a:rPr lang="en-GB" sz="1200" dirty="0">
                <a:latin typeface="Arial" panose="020B0604020202020204" pitchFamily="34" charset="0"/>
                <a:cs typeface="Arial" panose="020B0604020202020204" pitchFamily="34" charset="0"/>
              </a:rPr>
              <a:t> generation upgrade</a:t>
            </a:r>
            <a:endParaRPr lang="es-ES" sz="1200"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312F845B-529F-4C58-9FDA-AA18BC440CA7}"/>
              </a:ext>
            </a:extLst>
          </p:cNvPr>
          <p:cNvSpPr>
            <a:spLocks noChangeAspect="1"/>
          </p:cNvSpPr>
          <p:nvPr/>
        </p:nvSpPr>
        <p:spPr>
          <a:xfrm>
            <a:off x="5109344" y="4527611"/>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Oval 10">
            <a:extLst>
              <a:ext uri="{FF2B5EF4-FFF2-40B4-BE49-F238E27FC236}">
                <a16:creationId xmlns:a16="http://schemas.microsoft.com/office/drawing/2014/main" id="{0C904081-C48F-4B96-A47A-BC7284E5A97C}"/>
              </a:ext>
            </a:extLst>
          </p:cNvPr>
          <p:cNvSpPr>
            <a:spLocks noChangeAspect="1"/>
          </p:cNvSpPr>
          <p:nvPr/>
        </p:nvSpPr>
        <p:spPr>
          <a:xfrm>
            <a:off x="6937354" y="4592631"/>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extBox 5">
            <a:extLst>
              <a:ext uri="{FF2B5EF4-FFF2-40B4-BE49-F238E27FC236}">
                <a16:creationId xmlns:a16="http://schemas.microsoft.com/office/drawing/2014/main" id="{98ECF85D-A3EC-4571-93A4-5DD7346414AC}"/>
              </a:ext>
            </a:extLst>
          </p:cNvPr>
          <p:cNvSpPr txBox="1"/>
          <p:nvPr/>
        </p:nvSpPr>
        <p:spPr>
          <a:xfrm>
            <a:off x="5312011" y="4470399"/>
            <a:ext cx="1380506" cy="338554"/>
          </a:xfrm>
          <a:prstGeom prst="rect">
            <a:avLst/>
          </a:prstGeom>
        </p:spPr>
        <p:txBody>
          <a:bodyPr vert="horz" wrap="none" lIns="91440" tIns="45720" rIns="91440" bIns="45720" rtlCol="0" anchor="t">
            <a:spAutoFit/>
          </a:bodyPr>
          <a:lstStyle/>
          <a:p>
            <a:r>
              <a:rPr lang="en-US" sz="1600" dirty="0">
                <a:latin typeface="Arial" panose="020B0604020202020204" pitchFamily="34" charset="0"/>
                <a:cs typeface="Arial" panose="020B0604020202020204" pitchFamily="34" charset="0"/>
              </a:rPr>
              <a:t>essential tool</a:t>
            </a:r>
            <a:endParaRPr lang="es-E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52C2825-9FE0-4A65-9E0C-7F697D80B98A}"/>
              </a:ext>
            </a:extLst>
          </p:cNvPr>
          <p:cNvSpPr txBox="1"/>
          <p:nvPr/>
        </p:nvSpPr>
        <p:spPr>
          <a:xfrm>
            <a:off x="7099391" y="4487209"/>
            <a:ext cx="1436612" cy="338554"/>
          </a:xfrm>
          <a:prstGeom prst="rect">
            <a:avLst/>
          </a:prstGeom>
        </p:spPr>
        <p:txBody>
          <a:bodyPr vert="horz" wrap="none" lIns="91440" tIns="45720" rIns="91440" bIns="45720" rtlCol="0" anchor="t">
            <a:spAutoFit/>
          </a:bodyPr>
          <a:lstStyle/>
          <a:p>
            <a:r>
              <a:rPr lang="en-US" sz="1600" dirty="0">
                <a:latin typeface="Arial" panose="020B0604020202020204" pitchFamily="34" charset="0"/>
                <a:cs typeface="Arial" panose="020B0604020202020204" pitchFamily="34" charset="0"/>
              </a:rPr>
              <a:t>Desirable tool</a:t>
            </a:r>
            <a:endParaRPr lang="es-E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D4D83CB-A30F-4B2F-BBD9-E54812032D8C}"/>
              </a:ext>
            </a:extLst>
          </p:cNvPr>
          <p:cNvSpPr txBox="1"/>
          <p:nvPr/>
        </p:nvSpPr>
        <p:spPr>
          <a:xfrm>
            <a:off x="30807" y="2251098"/>
            <a:ext cx="1165704" cy="338554"/>
          </a:xfrm>
          <a:prstGeom prst="rect">
            <a:avLst/>
          </a:prstGeom>
        </p:spPr>
        <p:txBody>
          <a:bodyPr vert="horz" wrap="none" lIns="91440" tIns="45720" rIns="91440" bIns="45720" rtlCol="0" anchor="t">
            <a:spAutoFit/>
          </a:bodyPr>
          <a:lstStyle/>
          <a:p>
            <a:r>
              <a:rPr lang="en-US" sz="1600" b="1" i="1" dirty="0">
                <a:solidFill>
                  <a:srgbClr val="808080"/>
                </a:solidFill>
                <a:latin typeface="Arial" panose="020B0604020202020204" pitchFamily="34" charset="0"/>
                <a:cs typeface="Arial" panose="020B0604020202020204" pitchFamily="34" charset="0"/>
              </a:rPr>
              <a:t>Capability</a:t>
            </a:r>
            <a:endParaRPr lang="es-ES" sz="1600" b="1" i="1" dirty="0">
              <a:solidFill>
                <a:srgbClr val="808080"/>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3FC2CE41-9777-4F51-BFFB-8EF107D2CD17}"/>
              </a:ext>
            </a:extLst>
          </p:cNvPr>
          <p:cNvSpPr>
            <a:spLocks noChangeAspect="1"/>
          </p:cNvSpPr>
          <p:nvPr/>
        </p:nvSpPr>
        <p:spPr>
          <a:xfrm>
            <a:off x="1622940" y="2809445"/>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Oval 17">
            <a:extLst>
              <a:ext uri="{FF2B5EF4-FFF2-40B4-BE49-F238E27FC236}">
                <a16:creationId xmlns:a16="http://schemas.microsoft.com/office/drawing/2014/main" id="{976033A3-F844-4906-824D-AF30F9A9CC27}"/>
              </a:ext>
            </a:extLst>
          </p:cNvPr>
          <p:cNvSpPr>
            <a:spLocks noChangeAspect="1"/>
          </p:cNvSpPr>
          <p:nvPr/>
        </p:nvSpPr>
        <p:spPr>
          <a:xfrm>
            <a:off x="5762430" y="2809445"/>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Oval 22">
            <a:extLst>
              <a:ext uri="{FF2B5EF4-FFF2-40B4-BE49-F238E27FC236}">
                <a16:creationId xmlns:a16="http://schemas.microsoft.com/office/drawing/2014/main" id="{987926FA-C519-496E-9853-E7383B36CE4F}"/>
              </a:ext>
            </a:extLst>
          </p:cNvPr>
          <p:cNvSpPr>
            <a:spLocks noChangeAspect="1"/>
          </p:cNvSpPr>
          <p:nvPr/>
        </p:nvSpPr>
        <p:spPr>
          <a:xfrm>
            <a:off x="4923310" y="3222003"/>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Oval 23">
            <a:extLst>
              <a:ext uri="{FF2B5EF4-FFF2-40B4-BE49-F238E27FC236}">
                <a16:creationId xmlns:a16="http://schemas.microsoft.com/office/drawing/2014/main" id="{DD89C02B-4F48-4C78-957D-54730FD77015}"/>
              </a:ext>
            </a:extLst>
          </p:cNvPr>
          <p:cNvSpPr>
            <a:spLocks noChangeAspect="1"/>
          </p:cNvSpPr>
          <p:nvPr/>
        </p:nvSpPr>
        <p:spPr>
          <a:xfrm>
            <a:off x="5762430" y="3222003"/>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Oval 24">
            <a:extLst>
              <a:ext uri="{FF2B5EF4-FFF2-40B4-BE49-F238E27FC236}">
                <a16:creationId xmlns:a16="http://schemas.microsoft.com/office/drawing/2014/main" id="{F4B50F84-6715-4F35-B4B4-6501C0276610}"/>
              </a:ext>
            </a:extLst>
          </p:cNvPr>
          <p:cNvSpPr>
            <a:spLocks noChangeAspect="1"/>
          </p:cNvSpPr>
          <p:nvPr/>
        </p:nvSpPr>
        <p:spPr>
          <a:xfrm>
            <a:off x="2406953" y="3276003"/>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Oval 25">
            <a:extLst>
              <a:ext uri="{FF2B5EF4-FFF2-40B4-BE49-F238E27FC236}">
                <a16:creationId xmlns:a16="http://schemas.microsoft.com/office/drawing/2014/main" id="{914F93CE-E50D-495E-8291-3A5730EDBCDF}"/>
              </a:ext>
            </a:extLst>
          </p:cNvPr>
          <p:cNvSpPr>
            <a:spLocks noChangeAspect="1"/>
          </p:cNvSpPr>
          <p:nvPr/>
        </p:nvSpPr>
        <p:spPr>
          <a:xfrm>
            <a:off x="6659164" y="3222003"/>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Oval 26">
            <a:extLst>
              <a:ext uri="{FF2B5EF4-FFF2-40B4-BE49-F238E27FC236}">
                <a16:creationId xmlns:a16="http://schemas.microsoft.com/office/drawing/2014/main" id="{480E88F3-3491-431A-84A2-905143B5D3B2}"/>
              </a:ext>
            </a:extLst>
          </p:cNvPr>
          <p:cNvSpPr>
            <a:spLocks noChangeAspect="1"/>
          </p:cNvSpPr>
          <p:nvPr/>
        </p:nvSpPr>
        <p:spPr>
          <a:xfrm>
            <a:off x="7552200" y="3222003"/>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Oval 28">
            <a:extLst>
              <a:ext uri="{FF2B5EF4-FFF2-40B4-BE49-F238E27FC236}">
                <a16:creationId xmlns:a16="http://schemas.microsoft.com/office/drawing/2014/main" id="{47208770-35D5-482A-A012-B91AEE13B7B4}"/>
              </a:ext>
            </a:extLst>
          </p:cNvPr>
          <p:cNvSpPr>
            <a:spLocks noChangeAspect="1"/>
          </p:cNvSpPr>
          <p:nvPr/>
        </p:nvSpPr>
        <p:spPr>
          <a:xfrm>
            <a:off x="2351141" y="2809445"/>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Oval 32">
            <a:extLst>
              <a:ext uri="{FF2B5EF4-FFF2-40B4-BE49-F238E27FC236}">
                <a16:creationId xmlns:a16="http://schemas.microsoft.com/office/drawing/2014/main" id="{4FCA953F-E715-4A75-80B7-3252E073DAFB}"/>
              </a:ext>
            </a:extLst>
          </p:cNvPr>
          <p:cNvSpPr>
            <a:spLocks noChangeAspect="1"/>
          </p:cNvSpPr>
          <p:nvPr/>
        </p:nvSpPr>
        <p:spPr>
          <a:xfrm>
            <a:off x="3145139" y="2809445"/>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Oval 31">
            <a:extLst>
              <a:ext uri="{FF2B5EF4-FFF2-40B4-BE49-F238E27FC236}">
                <a16:creationId xmlns:a16="http://schemas.microsoft.com/office/drawing/2014/main" id="{F2990CA4-A7E5-45F8-9040-1EFB2B217901}"/>
              </a:ext>
            </a:extLst>
          </p:cNvPr>
          <p:cNvSpPr>
            <a:spLocks noChangeAspect="1"/>
          </p:cNvSpPr>
          <p:nvPr/>
        </p:nvSpPr>
        <p:spPr>
          <a:xfrm>
            <a:off x="8550118" y="2809445"/>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Oval 38">
            <a:extLst>
              <a:ext uri="{FF2B5EF4-FFF2-40B4-BE49-F238E27FC236}">
                <a16:creationId xmlns:a16="http://schemas.microsoft.com/office/drawing/2014/main" id="{BC706AA0-22B5-4F71-A791-C1030B340869}"/>
              </a:ext>
            </a:extLst>
          </p:cNvPr>
          <p:cNvSpPr>
            <a:spLocks noChangeAspect="1"/>
          </p:cNvSpPr>
          <p:nvPr/>
        </p:nvSpPr>
        <p:spPr>
          <a:xfrm>
            <a:off x="4966539" y="2863445"/>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Oval 39">
            <a:extLst>
              <a:ext uri="{FF2B5EF4-FFF2-40B4-BE49-F238E27FC236}">
                <a16:creationId xmlns:a16="http://schemas.microsoft.com/office/drawing/2014/main" id="{A84F10C3-F4AB-4EC2-B937-02890D4635D9}"/>
              </a:ext>
            </a:extLst>
          </p:cNvPr>
          <p:cNvSpPr>
            <a:spLocks noChangeAspect="1"/>
          </p:cNvSpPr>
          <p:nvPr/>
        </p:nvSpPr>
        <p:spPr>
          <a:xfrm>
            <a:off x="1622940" y="3222003"/>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Oval 44">
            <a:extLst>
              <a:ext uri="{FF2B5EF4-FFF2-40B4-BE49-F238E27FC236}">
                <a16:creationId xmlns:a16="http://schemas.microsoft.com/office/drawing/2014/main" id="{C19E19B0-B051-4F98-87EA-2A9643C0AA1B}"/>
              </a:ext>
            </a:extLst>
          </p:cNvPr>
          <p:cNvSpPr>
            <a:spLocks noChangeAspect="1"/>
          </p:cNvSpPr>
          <p:nvPr/>
        </p:nvSpPr>
        <p:spPr>
          <a:xfrm>
            <a:off x="8604118" y="3276003"/>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Oval 45">
            <a:extLst>
              <a:ext uri="{FF2B5EF4-FFF2-40B4-BE49-F238E27FC236}">
                <a16:creationId xmlns:a16="http://schemas.microsoft.com/office/drawing/2014/main" id="{7D7547F0-CE9E-4C38-BBBB-AECDF933EE5A}"/>
              </a:ext>
            </a:extLst>
          </p:cNvPr>
          <p:cNvSpPr>
            <a:spLocks noChangeAspect="1"/>
          </p:cNvSpPr>
          <p:nvPr/>
        </p:nvSpPr>
        <p:spPr>
          <a:xfrm>
            <a:off x="6713164" y="2863445"/>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Oval 46">
            <a:extLst>
              <a:ext uri="{FF2B5EF4-FFF2-40B4-BE49-F238E27FC236}">
                <a16:creationId xmlns:a16="http://schemas.microsoft.com/office/drawing/2014/main" id="{58372ED5-5183-4FDB-990C-0025869352ED}"/>
              </a:ext>
            </a:extLst>
          </p:cNvPr>
          <p:cNvSpPr>
            <a:spLocks noChangeAspect="1"/>
          </p:cNvSpPr>
          <p:nvPr/>
        </p:nvSpPr>
        <p:spPr>
          <a:xfrm>
            <a:off x="8540879" y="3588087"/>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Oval 41">
            <a:extLst>
              <a:ext uri="{FF2B5EF4-FFF2-40B4-BE49-F238E27FC236}">
                <a16:creationId xmlns:a16="http://schemas.microsoft.com/office/drawing/2014/main" id="{6A0097F4-59B4-4C86-87B9-C109D59D84D6}"/>
              </a:ext>
            </a:extLst>
          </p:cNvPr>
          <p:cNvSpPr>
            <a:spLocks noChangeAspect="1"/>
          </p:cNvSpPr>
          <p:nvPr/>
        </p:nvSpPr>
        <p:spPr>
          <a:xfrm>
            <a:off x="3137837" y="3222003"/>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Oval 42">
            <a:extLst>
              <a:ext uri="{FF2B5EF4-FFF2-40B4-BE49-F238E27FC236}">
                <a16:creationId xmlns:a16="http://schemas.microsoft.com/office/drawing/2014/main" id="{E2B95524-09FB-497A-807E-4C80FDC6C08D}"/>
              </a:ext>
            </a:extLst>
          </p:cNvPr>
          <p:cNvSpPr>
            <a:spLocks noChangeAspect="1"/>
          </p:cNvSpPr>
          <p:nvPr/>
        </p:nvSpPr>
        <p:spPr>
          <a:xfrm>
            <a:off x="4058923" y="2809445"/>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Oval 43">
            <a:extLst>
              <a:ext uri="{FF2B5EF4-FFF2-40B4-BE49-F238E27FC236}">
                <a16:creationId xmlns:a16="http://schemas.microsoft.com/office/drawing/2014/main" id="{2C52128F-67B9-4BD3-8EB3-418BC39E061B}"/>
              </a:ext>
            </a:extLst>
          </p:cNvPr>
          <p:cNvSpPr>
            <a:spLocks noChangeAspect="1"/>
          </p:cNvSpPr>
          <p:nvPr/>
        </p:nvSpPr>
        <p:spPr>
          <a:xfrm>
            <a:off x="4058923" y="3222003"/>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Oval 47">
            <a:extLst>
              <a:ext uri="{FF2B5EF4-FFF2-40B4-BE49-F238E27FC236}">
                <a16:creationId xmlns:a16="http://schemas.microsoft.com/office/drawing/2014/main" id="{73FF0AF3-95E7-405B-BDEE-0692FF7C245F}"/>
              </a:ext>
            </a:extLst>
          </p:cNvPr>
          <p:cNvSpPr>
            <a:spLocks noChangeAspect="1"/>
          </p:cNvSpPr>
          <p:nvPr/>
        </p:nvSpPr>
        <p:spPr>
          <a:xfrm>
            <a:off x="7606200" y="2863445"/>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Oval 51">
            <a:extLst>
              <a:ext uri="{FF2B5EF4-FFF2-40B4-BE49-F238E27FC236}">
                <a16:creationId xmlns:a16="http://schemas.microsoft.com/office/drawing/2014/main" id="{C6B7D591-CE49-4C44-8778-BAA057B4C6C6}"/>
              </a:ext>
            </a:extLst>
          </p:cNvPr>
          <p:cNvSpPr>
            <a:spLocks noChangeAspect="1"/>
          </p:cNvSpPr>
          <p:nvPr/>
        </p:nvSpPr>
        <p:spPr>
          <a:xfrm>
            <a:off x="1614684" y="3604734"/>
            <a:ext cx="252000" cy="252000"/>
          </a:xfrm>
          <a:prstGeom prst="ellipse">
            <a:avLst/>
          </a:prstGeom>
          <a:solidFill>
            <a:srgbClr val="12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Oval 52">
            <a:extLst>
              <a:ext uri="{FF2B5EF4-FFF2-40B4-BE49-F238E27FC236}">
                <a16:creationId xmlns:a16="http://schemas.microsoft.com/office/drawing/2014/main" id="{8F56F89D-6E37-4E47-882E-99B76A3DC4DD}"/>
              </a:ext>
            </a:extLst>
          </p:cNvPr>
          <p:cNvSpPr>
            <a:spLocks noChangeAspect="1"/>
          </p:cNvSpPr>
          <p:nvPr/>
        </p:nvSpPr>
        <p:spPr>
          <a:xfrm>
            <a:off x="2406953" y="3650996"/>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10616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9A3C1E9-1E17-4B2D-975E-2F80F7CB45F8}" type="slidenum">
              <a:rPr lang="es-ES" smtClean="0"/>
              <a:t>3</a:t>
            </a:fld>
            <a:endParaRPr lang="es-ES" dirty="0"/>
          </a:p>
        </p:txBody>
      </p:sp>
      <p:graphicFrame>
        <p:nvGraphicFramePr>
          <p:cNvPr id="3" name="Table 2"/>
          <p:cNvGraphicFramePr>
            <a:graphicFrameLocks noGrp="1"/>
          </p:cNvGraphicFramePr>
          <p:nvPr>
            <p:extLst>
              <p:ext uri="{D42A27DB-BD31-4B8C-83A1-F6EECF244321}">
                <p14:modId xmlns:p14="http://schemas.microsoft.com/office/powerpoint/2010/main" val="1193999424"/>
              </p:ext>
            </p:extLst>
          </p:nvPr>
        </p:nvGraphicFramePr>
        <p:xfrm>
          <a:off x="262718" y="788134"/>
          <a:ext cx="8618564" cy="3906520"/>
        </p:xfrm>
        <a:graphic>
          <a:graphicData uri="http://schemas.openxmlformats.org/drawingml/2006/table">
            <a:tbl>
              <a:tblPr firstRow="1" bandRow="1">
                <a:tableStyleId>{5C22544A-7EE6-4342-B048-85BDC9FD1C3A}</a:tableStyleId>
              </a:tblPr>
              <a:tblGrid>
                <a:gridCol w="1727312">
                  <a:extLst>
                    <a:ext uri="{9D8B030D-6E8A-4147-A177-3AD203B41FA5}">
                      <a16:colId xmlns:a16="http://schemas.microsoft.com/office/drawing/2014/main" val="20000"/>
                    </a:ext>
                  </a:extLst>
                </a:gridCol>
                <a:gridCol w="1231801">
                  <a:extLst>
                    <a:ext uri="{9D8B030D-6E8A-4147-A177-3AD203B41FA5}">
                      <a16:colId xmlns:a16="http://schemas.microsoft.com/office/drawing/2014/main" val="20001"/>
                    </a:ext>
                  </a:extLst>
                </a:gridCol>
                <a:gridCol w="1377375">
                  <a:extLst>
                    <a:ext uri="{9D8B030D-6E8A-4147-A177-3AD203B41FA5}">
                      <a16:colId xmlns:a16="http://schemas.microsoft.com/office/drawing/2014/main" val="20002"/>
                    </a:ext>
                  </a:extLst>
                </a:gridCol>
                <a:gridCol w="1555867">
                  <a:extLst>
                    <a:ext uri="{9D8B030D-6E8A-4147-A177-3AD203B41FA5}">
                      <a16:colId xmlns:a16="http://schemas.microsoft.com/office/drawing/2014/main" val="20003"/>
                    </a:ext>
                  </a:extLst>
                </a:gridCol>
                <a:gridCol w="1535214">
                  <a:extLst>
                    <a:ext uri="{9D8B030D-6E8A-4147-A177-3AD203B41FA5}">
                      <a16:colId xmlns:a16="http://schemas.microsoft.com/office/drawing/2014/main" val="20004"/>
                    </a:ext>
                  </a:extLst>
                </a:gridCol>
                <a:gridCol w="1190995">
                  <a:extLst>
                    <a:ext uri="{9D8B030D-6E8A-4147-A177-3AD203B41FA5}">
                      <a16:colId xmlns:a16="http://schemas.microsoft.com/office/drawing/2014/main" val="20005"/>
                    </a:ext>
                  </a:extLst>
                </a:gridCol>
              </a:tblGrid>
              <a:tr h="370840">
                <a:tc>
                  <a:txBody>
                    <a:bodyPr/>
                    <a:lstStyle/>
                    <a:p>
                      <a:endParaRPr lang="en-US" sz="1200" b="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r>
                        <a:rPr lang="en-US" sz="1200" b="1" dirty="0">
                          <a:solidFill>
                            <a:srgbClr val="0000FF"/>
                          </a:solidFill>
                          <a:latin typeface="Arial" panose="020B0604020202020204" pitchFamily="34" charset="0"/>
                          <a:cs typeface="Arial" panose="020B0604020202020204" pitchFamily="34" charset="0"/>
                        </a:rPr>
                        <a:t>cell sub-10</a:t>
                      </a:r>
                      <a:r>
                        <a:rPr lang="en-US" sz="1200" b="1" baseline="0" dirty="0">
                          <a:solidFill>
                            <a:srgbClr val="0000FF"/>
                          </a:solidFill>
                          <a:latin typeface="Arial" panose="020B0604020202020204" pitchFamily="34" charset="0"/>
                          <a:cs typeface="Arial" panose="020B0604020202020204" pitchFamily="34" charset="0"/>
                        </a:rPr>
                        <a:t> nm</a:t>
                      </a:r>
                      <a:endParaRPr lang="en-US" sz="1200" b="1" dirty="0">
                        <a:solidFill>
                          <a:srgbClr val="0000FF"/>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r>
                        <a:rPr lang="en-US" sz="1200" b="1" dirty="0">
                          <a:solidFill>
                            <a:srgbClr val="0000FF"/>
                          </a:solidFill>
                          <a:latin typeface="Arial" panose="020B0604020202020204" pitchFamily="34" charset="0"/>
                          <a:cs typeface="Arial" panose="020B0604020202020204" pitchFamily="34" charset="0"/>
                        </a:rPr>
                        <a:t>cell sub-100 nm</a:t>
                      </a:r>
                    </a:p>
                  </a:txBody>
                  <a:tcPr>
                    <a:solidFill>
                      <a:schemeClr val="accent5">
                        <a:lumMod val="20000"/>
                        <a:lumOff val="80000"/>
                      </a:schemeClr>
                    </a:solidFill>
                  </a:tcPr>
                </a:tc>
                <a:tc>
                  <a:txBody>
                    <a:bodyPr/>
                    <a:lstStyle/>
                    <a:p>
                      <a:r>
                        <a:rPr lang="en-US" sz="1200" b="1" dirty="0">
                          <a:solidFill>
                            <a:srgbClr val="0000FF"/>
                          </a:solidFill>
                          <a:latin typeface="Arial" panose="020B0604020202020204" pitchFamily="34" charset="0"/>
                          <a:cs typeface="Arial" panose="020B0604020202020204" pitchFamily="34" charset="0"/>
                        </a:rPr>
                        <a:t>tissue sub-100 nm</a:t>
                      </a:r>
                    </a:p>
                  </a:txBody>
                  <a:tcPr>
                    <a:solidFill>
                      <a:schemeClr val="accent5">
                        <a:lumMod val="20000"/>
                        <a:lumOff val="80000"/>
                      </a:schemeClr>
                    </a:solidFill>
                  </a:tcPr>
                </a:tc>
                <a:tc>
                  <a:txBody>
                    <a:bodyPr/>
                    <a:lstStyle/>
                    <a:p>
                      <a:r>
                        <a:rPr lang="en-US" sz="1200" b="1" dirty="0">
                          <a:solidFill>
                            <a:srgbClr val="0000FF"/>
                          </a:solidFill>
                          <a:latin typeface="Arial" panose="020B0604020202020204" pitchFamily="34" charset="0"/>
                          <a:cs typeface="Arial" panose="020B0604020202020204" pitchFamily="34" charset="0"/>
                        </a:rPr>
                        <a:t>tissue </a:t>
                      </a:r>
                      <a:r>
                        <a:rPr lang="en-US" sz="1200" b="1" dirty="0">
                          <a:solidFill>
                            <a:srgbClr val="0000FF"/>
                          </a:solidFill>
                          <a:latin typeface="Arial" panose="020B0604020202020204" pitchFamily="34" charset="0"/>
                          <a:cs typeface="Arial" panose="020B0604020202020204" pitchFamily="34" charset="0"/>
                          <a:sym typeface="Symbol"/>
                        </a:rPr>
                        <a:t>100-500 nm</a:t>
                      </a:r>
                      <a:endParaRPr lang="en-US" sz="1200" b="1" dirty="0">
                        <a:solidFill>
                          <a:srgbClr val="0000FF"/>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r>
                        <a:rPr lang="en-US" sz="1200" b="1" dirty="0">
                          <a:solidFill>
                            <a:srgbClr val="0000FF"/>
                          </a:solidFill>
                          <a:latin typeface="Arial" panose="020B0604020202020204" pitchFamily="34" charset="0"/>
                          <a:cs typeface="Arial" panose="020B0604020202020204" pitchFamily="34" charset="0"/>
                        </a:rPr>
                        <a:t>Tissue/cells 1-5 µm</a:t>
                      </a:r>
                    </a:p>
                  </a:txBody>
                  <a:tcP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algn="l"/>
                      <a:r>
                        <a:rPr lang="en-US" sz="1200" b="1" dirty="0">
                          <a:solidFill>
                            <a:srgbClr val="00B050"/>
                          </a:solidFill>
                          <a:latin typeface="Arial" panose="020B0604020202020204" pitchFamily="34" charset="0"/>
                          <a:cs typeface="Arial" panose="020B0604020202020204" pitchFamily="34" charset="0"/>
                        </a:rPr>
                        <a:t>3D structure</a:t>
                      </a:r>
                    </a:p>
                  </a:txBody>
                  <a:tcPr>
                    <a:solidFill>
                      <a:schemeClr val="accent5">
                        <a:lumMod val="20000"/>
                        <a:lumOff val="80000"/>
                      </a:schemeClr>
                    </a:solidFill>
                  </a:tcPr>
                </a:tc>
                <a:tc>
                  <a:txBody>
                    <a:bodyPr/>
                    <a:lstStyle/>
                    <a:p>
                      <a:pPr algn="ctr"/>
                      <a:r>
                        <a:rPr lang="en-US" sz="1200" dirty="0">
                          <a:latin typeface="Arial" panose="020B0604020202020204" pitchFamily="34" charset="0"/>
                          <a:cs typeface="Arial" panose="020B0604020202020204" pitchFamily="34" charset="0"/>
                        </a:rPr>
                        <a:t>---</a:t>
                      </a:r>
                    </a:p>
                  </a:txBody>
                  <a:tcPr>
                    <a:solidFill>
                      <a:schemeClr val="accent5">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SXT</a:t>
                      </a:r>
                      <a:endParaRPr lang="en-US" sz="1200" b="1"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holotomography</a:t>
                      </a:r>
                      <a:endParaRPr lang="en-US" sz="1200" i="1"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1400" b="1" i="1" dirty="0">
                          <a:latin typeface="Arial" panose="020B0604020202020204" pitchFamily="34" charset="0"/>
                          <a:cs typeface="Arial" panose="020B0604020202020204" pitchFamily="34" charset="0"/>
                        </a:rPr>
                        <a:t>phase</a:t>
                      </a:r>
                      <a:r>
                        <a:rPr lang="en-US" sz="1400" b="1" i="1" baseline="0" dirty="0">
                          <a:latin typeface="Arial" panose="020B0604020202020204" pitchFamily="34" charset="0"/>
                          <a:cs typeface="Arial" panose="020B0604020202020204" pitchFamily="34" charset="0"/>
                        </a:rPr>
                        <a:t> contrast tomography</a:t>
                      </a:r>
                    </a:p>
                    <a:p>
                      <a:pPr algn="ctr"/>
                      <a:r>
                        <a:rPr lang="en-US" sz="1200" dirty="0" err="1">
                          <a:solidFill>
                            <a:srgbClr val="FF9900"/>
                          </a:solidFill>
                          <a:latin typeface="Arial" panose="020B0604020202020204" pitchFamily="34" charset="0"/>
                          <a:cs typeface="Arial" panose="020B0604020202020204" pitchFamily="34" charset="0"/>
                        </a:rPr>
                        <a:t>ptychotomography</a:t>
                      </a:r>
                      <a:r>
                        <a:rPr lang="en-US" sz="1200" dirty="0">
                          <a:solidFill>
                            <a:srgbClr val="FF0000"/>
                          </a:solidFill>
                          <a:latin typeface="Arial" panose="020B0604020202020204" pitchFamily="34" charset="0"/>
                          <a:cs typeface="Arial" panose="020B0604020202020204" pitchFamily="34" charset="0"/>
                        </a:rPr>
                        <a:t>+</a:t>
                      </a:r>
                      <a:endParaRPr lang="en-US" sz="1200" b="1" dirty="0">
                        <a:solidFill>
                          <a:srgbClr val="FF0000"/>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1200" dirty="0">
                          <a:latin typeface="Arial" panose="020B0604020202020204" pitchFamily="34" charset="0"/>
                          <a:cs typeface="Arial" panose="020B0604020202020204" pitchFamily="34" charset="0"/>
                        </a:rPr>
                        <a:t>phase</a:t>
                      </a:r>
                      <a:r>
                        <a:rPr lang="en-US" sz="1200" baseline="0" dirty="0">
                          <a:latin typeface="Arial" panose="020B0604020202020204" pitchFamily="34" charset="0"/>
                          <a:cs typeface="Arial" panose="020B0604020202020204" pitchFamily="34" charset="0"/>
                        </a:rPr>
                        <a:t> contrast tomography</a:t>
                      </a:r>
                      <a:endParaRPr lang="en-US" sz="1200" dirty="0">
                        <a:latin typeface="Arial" panose="020B0604020202020204" pitchFamily="34" charset="0"/>
                        <a:cs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10001"/>
                  </a:ext>
                </a:extLst>
              </a:tr>
              <a:tr h="370840">
                <a:tc>
                  <a:txBody>
                    <a:bodyPr/>
                    <a:lstStyle/>
                    <a:p>
                      <a:pPr algn="l"/>
                      <a:r>
                        <a:rPr lang="en-US" sz="1200" b="1" dirty="0">
                          <a:solidFill>
                            <a:srgbClr val="00B050"/>
                          </a:solidFill>
                          <a:latin typeface="Arial" panose="020B0604020202020204" pitchFamily="34" charset="0"/>
                          <a:cs typeface="Arial" panose="020B0604020202020204" pitchFamily="34" charset="0"/>
                        </a:rPr>
                        <a:t>2D chemical info</a:t>
                      </a:r>
                    </a:p>
                  </a:txBody>
                  <a:tcPr>
                    <a:solidFill>
                      <a:schemeClr val="accent5">
                        <a:lumMod val="20000"/>
                        <a:lumOff val="80000"/>
                      </a:schemeClr>
                    </a:solidFill>
                  </a:tcPr>
                </a:tc>
                <a:tc>
                  <a:txBody>
                    <a:bodyPr/>
                    <a:lstStyle/>
                    <a:p>
                      <a:pPr algn="ctr"/>
                      <a:r>
                        <a:rPr lang="en-US" sz="1200" dirty="0">
                          <a:latin typeface="Arial" panose="020B0604020202020204" pitchFamily="34" charset="0"/>
                          <a:cs typeface="Arial" panose="020B0604020202020204" pitchFamily="34" charset="0"/>
                        </a:rPr>
                        <a:t>---</a:t>
                      </a:r>
                    </a:p>
                  </a:txBody>
                  <a:tcPr>
                    <a:solidFill>
                      <a:schemeClr val="accent5">
                        <a:lumMod val="20000"/>
                        <a:lumOff val="80000"/>
                      </a:schemeClr>
                    </a:solidFill>
                  </a:tcPr>
                </a:tc>
                <a:tc>
                  <a:txBody>
                    <a:bodyPr/>
                    <a:lstStyle/>
                    <a:p>
                      <a:pPr algn="ctr"/>
                      <a:r>
                        <a:rPr lang="en-US" sz="1200" dirty="0">
                          <a:latin typeface="Arial" panose="020B0604020202020204" pitchFamily="34" charset="0"/>
                          <a:cs typeface="Arial" panose="020B0604020202020204" pitchFamily="34" charset="0"/>
                        </a:rPr>
                        <a:t>XANES</a:t>
                      </a:r>
                    </a:p>
                  </a:txBody>
                  <a:tcPr>
                    <a:solidFill>
                      <a:schemeClr val="accent5">
                        <a:lumMod val="20000"/>
                        <a:lumOff val="80000"/>
                      </a:schemeClr>
                    </a:solidFill>
                  </a:tcPr>
                </a:tc>
                <a:tc>
                  <a:txBody>
                    <a:bodyPr/>
                    <a:lstStyle/>
                    <a:p>
                      <a:pPr algn="ctr"/>
                      <a:endParaRPr lang="en-US" sz="12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sym typeface="Symbol" panose="05050102010706020507" pitchFamily="18" charset="2"/>
                        </a:rPr>
                        <a:t>XANES</a:t>
                      </a:r>
                      <a:endParaRPr lang="en-US" sz="1200" dirty="0">
                        <a:solidFill>
                          <a:schemeClr val="tx1"/>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µFTIR</a:t>
                      </a:r>
                      <a:endParaRPr lang="en-US" sz="1200" b="1" dirty="0">
                        <a:latin typeface="Arial" panose="020B0604020202020204" pitchFamily="34" charset="0"/>
                        <a:cs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10002"/>
                  </a:ext>
                </a:extLst>
              </a:tr>
              <a:tr h="370840">
                <a:tc>
                  <a:txBody>
                    <a:bodyPr/>
                    <a:lstStyle/>
                    <a:p>
                      <a:pPr algn="l"/>
                      <a:r>
                        <a:rPr lang="en-US" sz="1200" b="1" dirty="0">
                          <a:solidFill>
                            <a:srgbClr val="00B050"/>
                          </a:solidFill>
                          <a:latin typeface="Arial" panose="020B0604020202020204" pitchFamily="34" charset="0"/>
                          <a:cs typeface="Arial" panose="020B0604020202020204" pitchFamily="34" charset="0"/>
                        </a:rPr>
                        <a:t>3D chemical info</a:t>
                      </a:r>
                    </a:p>
                  </a:txBody>
                  <a:tcPr>
                    <a:solidFill>
                      <a:schemeClr val="accent5">
                        <a:lumMod val="20000"/>
                        <a:lumOff val="80000"/>
                      </a:schemeClr>
                    </a:solidFill>
                  </a:tcPr>
                </a:tc>
                <a:tc>
                  <a:txBody>
                    <a:bodyPr/>
                    <a:lstStyle/>
                    <a:p>
                      <a:pPr algn="ctr"/>
                      <a:r>
                        <a:rPr lang="en-US" sz="1200" dirty="0">
                          <a:latin typeface="Arial" panose="020B0604020202020204" pitchFamily="34" charset="0"/>
                          <a:cs typeface="Arial" panose="020B0604020202020204" pitchFamily="34" charset="0"/>
                        </a:rPr>
                        <a:t>---</a:t>
                      </a:r>
                    </a:p>
                  </a:txBody>
                  <a:tcPr>
                    <a:solidFill>
                      <a:schemeClr val="accent5">
                        <a:lumMod val="20000"/>
                        <a:lumOff val="80000"/>
                      </a:schemeClr>
                    </a:solidFill>
                  </a:tcPr>
                </a:tc>
                <a:tc>
                  <a:txBody>
                    <a:bodyPr/>
                    <a:lstStyle/>
                    <a:p>
                      <a:pPr algn="ctr"/>
                      <a:r>
                        <a:rPr lang="en-US" sz="1200" dirty="0" err="1">
                          <a:solidFill>
                            <a:srgbClr val="FFC000"/>
                          </a:solidFill>
                          <a:latin typeface="Arial" panose="020B0604020202020204" pitchFamily="34" charset="0"/>
                          <a:cs typeface="Arial" panose="020B0604020202020204" pitchFamily="34" charset="0"/>
                        </a:rPr>
                        <a:t>spectro</a:t>
                      </a:r>
                      <a:r>
                        <a:rPr lang="en-US" sz="1200" dirty="0">
                          <a:solidFill>
                            <a:srgbClr val="FFC000"/>
                          </a:solidFill>
                          <a:latin typeface="Arial" panose="020B0604020202020204" pitchFamily="34" charset="0"/>
                          <a:cs typeface="Arial" panose="020B0604020202020204" pitchFamily="34" charset="0"/>
                        </a:rPr>
                        <a:t>-tomography</a:t>
                      </a:r>
                      <a:r>
                        <a:rPr lang="en-US" sz="1200" dirty="0">
                          <a:solidFill>
                            <a:schemeClr val="tx1"/>
                          </a:solidFill>
                          <a:latin typeface="Arial" panose="020B0604020202020204" pitchFamily="34" charset="0"/>
                          <a:cs typeface="Arial" panose="020B0604020202020204" pitchFamily="34" charset="0"/>
                        </a:rPr>
                        <a:t>*, edge enhanced tomography</a:t>
                      </a:r>
                    </a:p>
                  </a:txBody>
                  <a:tcPr>
                    <a:solidFill>
                      <a:schemeClr val="accent5">
                        <a:lumMod val="20000"/>
                        <a:lumOff val="80000"/>
                      </a:schemeClr>
                    </a:solidFill>
                  </a:tcPr>
                </a:tc>
                <a:tc>
                  <a:txBody>
                    <a:bodyPr/>
                    <a:lstStyle/>
                    <a:p>
                      <a:pPr algn="ctr"/>
                      <a:endParaRPr lang="en-US" sz="12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endParaRPr lang="en-US" sz="12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endParaRPr lang="en-US" sz="1200" dirty="0">
                        <a:latin typeface="Arial" panose="020B0604020202020204" pitchFamily="34" charset="0"/>
                        <a:cs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10003"/>
                  </a:ext>
                </a:extLst>
              </a:tr>
              <a:tr h="370840">
                <a:tc>
                  <a:txBody>
                    <a:bodyPr/>
                    <a:lstStyle/>
                    <a:p>
                      <a:pPr algn="l"/>
                      <a:r>
                        <a:rPr lang="en-US" sz="1200" b="1" dirty="0">
                          <a:solidFill>
                            <a:srgbClr val="00B050"/>
                          </a:solidFill>
                          <a:latin typeface="Arial" panose="020B0604020202020204" pitchFamily="34" charset="0"/>
                          <a:cs typeface="Arial" panose="020B0604020202020204" pitchFamily="34" charset="0"/>
                        </a:rPr>
                        <a:t>2D elemental quantification (ppm)</a:t>
                      </a:r>
                    </a:p>
                  </a:txBody>
                  <a:tcPr>
                    <a:solidFill>
                      <a:schemeClr val="accent5">
                        <a:lumMod val="20000"/>
                        <a:lumOff val="80000"/>
                      </a:schemeClr>
                    </a:solidFill>
                  </a:tcPr>
                </a:tc>
                <a:tc>
                  <a:txBody>
                    <a:bodyPr/>
                    <a:lstStyle/>
                    <a:p>
                      <a:pPr algn="ctr"/>
                      <a:r>
                        <a:rPr lang="en-US" sz="1200" dirty="0">
                          <a:latin typeface="Arial" panose="020B0604020202020204" pitchFamily="34" charset="0"/>
                          <a:cs typeface="Arial" panose="020B0604020202020204" pitchFamily="34" charset="0"/>
                        </a:rPr>
                        <a:t>---</a:t>
                      </a:r>
                    </a:p>
                  </a:txBody>
                  <a:tcPr>
                    <a:solidFill>
                      <a:schemeClr val="accent5">
                        <a:lumMod val="20000"/>
                        <a:lumOff val="80000"/>
                      </a:schemeClr>
                    </a:solidFill>
                  </a:tcPr>
                </a:tc>
                <a:tc>
                  <a:txBody>
                    <a:bodyPr/>
                    <a:lstStyle/>
                    <a:p>
                      <a:pPr algn="ctr"/>
                      <a:r>
                        <a:rPr lang="en-US" sz="1200" dirty="0">
                          <a:solidFill>
                            <a:srgbClr val="FF9900"/>
                          </a:solidFill>
                          <a:latin typeface="Arial" panose="020B0604020202020204" pitchFamily="34" charset="0"/>
                          <a:cs typeface="Arial" panose="020B0604020202020204" pitchFamily="34" charset="0"/>
                        </a:rPr>
                        <a:t>XRF</a:t>
                      </a:r>
                    </a:p>
                  </a:txBody>
                  <a:tcPr>
                    <a:solidFill>
                      <a:schemeClr val="accent5">
                        <a:lumMod val="20000"/>
                        <a:lumOff val="80000"/>
                      </a:schemeClr>
                    </a:solidFill>
                  </a:tcPr>
                </a:tc>
                <a:tc>
                  <a:txBody>
                    <a:bodyPr/>
                    <a:lstStyle/>
                    <a:p>
                      <a:pPr algn="ctr"/>
                      <a:endParaRPr lang="en-US" sz="120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1200" dirty="0">
                          <a:latin typeface="Arial" panose="020B0604020202020204" pitchFamily="34" charset="0"/>
                          <a:cs typeface="Arial" panose="020B0604020202020204" pitchFamily="34" charset="0"/>
                        </a:rPr>
                        <a:t>XRF</a:t>
                      </a:r>
                    </a:p>
                  </a:txBody>
                  <a:tcPr>
                    <a:solidFill>
                      <a:schemeClr val="accent5">
                        <a:lumMod val="20000"/>
                        <a:lumOff val="80000"/>
                      </a:schemeClr>
                    </a:solidFill>
                  </a:tcPr>
                </a:tc>
                <a:tc>
                  <a:txBody>
                    <a:bodyPr/>
                    <a:lstStyle/>
                    <a:p>
                      <a:pPr algn="ctr"/>
                      <a:endParaRPr lang="en-US" sz="1200" dirty="0">
                        <a:latin typeface="Arial" panose="020B0604020202020204" pitchFamily="34" charset="0"/>
                        <a:cs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10004"/>
                  </a:ext>
                </a:extLst>
              </a:tr>
              <a:tr h="370840">
                <a:tc>
                  <a:txBody>
                    <a:bodyPr/>
                    <a:lstStyle/>
                    <a:p>
                      <a:pPr algn="l"/>
                      <a:r>
                        <a:rPr lang="en-US" sz="1200" b="1" dirty="0">
                          <a:solidFill>
                            <a:srgbClr val="00B050"/>
                          </a:solidFill>
                          <a:latin typeface="Arial" panose="020B0604020202020204" pitchFamily="34" charset="0"/>
                          <a:cs typeface="Arial" panose="020B0604020202020204" pitchFamily="34" charset="0"/>
                        </a:rPr>
                        <a:t>3D elemental quantification (ppm)</a:t>
                      </a:r>
                    </a:p>
                  </a:txBody>
                  <a:tcPr>
                    <a:solidFill>
                      <a:schemeClr val="accent5">
                        <a:lumMod val="20000"/>
                        <a:lumOff val="80000"/>
                      </a:schemeClr>
                    </a:solidFill>
                  </a:tcPr>
                </a:tc>
                <a:tc>
                  <a:txBody>
                    <a:bodyPr/>
                    <a:lstStyle/>
                    <a:p>
                      <a:pPr algn="ctr"/>
                      <a:r>
                        <a:rPr lang="en-US" sz="1200" dirty="0">
                          <a:latin typeface="Arial" panose="020B0604020202020204" pitchFamily="34" charset="0"/>
                          <a:cs typeface="Arial" panose="020B0604020202020204" pitchFamily="34" charset="0"/>
                        </a:rPr>
                        <a:t>---</a:t>
                      </a:r>
                    </a:p>
                  </a:txBody>
                  <a:tcPr>
                    <a:solidFill>
                      <a:schemeClr val="accent5">
                        <a:lumMod val="20000"/>
                        <a:lumOff val="80000"/>
                      </a:schemeClr>
                    </a:solidFill>
                  </a:tcPr>
                </a:tc>
                <a:tc>
                  <a:txBody>
                    <a:bodyPr/>
                    <a:lstStyle/>
                    <a:p>
                      <a:pPr algn="ctr"/>
                      <a:r>
                        <a:rPr lang="en-US" sz="1200" dirty="0">
                          <a:solidFill>
                            <a:srgbClr val="FF9900"/>
                          </a:solidFill>
                          <a:latin typeface="Arial" panose="020B0604020202020204" pitchFamily="34" charset="0"/>
                          <a:cs typeface="Arial" panose="020B0604020202020204" pitchFamily="34" charset="0"/>
                        </a:rPr>
                        <a:t>XRF</a:t>
                      </a:r>
                    </a:p>
                  </a:txBody>
                  <a:tcPr>
                    <a:solidFill>
                      <a:schemeClr val="accent5">
                        <a:lumMod val="20000"/>
                        <a:lumOff val="80000"/>
                      </a:schemeClr>
                    </a:solidFill>
                  </a:tcPr>
                </a:tc>
                <a:tc>
                  <a:txBody>
                    <a:bodyPr/>
                    <a:lstStyle/>
                    <a:p>
                      <a:pPr algn="ctr"/>
                      <a:endParaRPr lang="en-US" sz="12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endParaRPr lang="en-US" sz="12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endParaRPr lang="en-US" sz="1200" dirty="0">
                        <a:latin typeface="Arial" panose="020B0604020202020204" pitchFamily="34" charset="0"/>
                        <a:cs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10005"/>
                  </a:ext>
                </a:extLst>
              </a:tr>
              <a:tr h="370840">
                <a:tc>
                  <a:txBody>
                    <a:bodyPr/>
                    <a:lstStyle/>
                    <a:p>
                      <a:pPr algn="l"/>
                      <a:r>
                        <a:rPr lang="en-US" sz="1200" b="1" dirty="0">
                          <a:latin typeface="Arial" panose="020B0604020202020204" pitchFamily="34" charset="0"/>
                          <a:cs typeface="Arial" panose="020B0604020202020204" pitchFamily="34" charset="0"/>
                        </a:rPr>
                        <a:t>Sample conditioning</a:t>
                      </a:r>
                    </a:p>
                  </a:txBody>
                  <a:tcPr>
                    <a:solidFill>
                      <a:schemeClr val="accent5">
                        <a:lumMod val="20000"/>
                        <a:lumOff val="80000"/>
                      </a:schemeClr>
                    </a:solidFill>
                  </a:tcPr>
                </a:tc>
                <a:tc>
                  <a:txBody>
                    <a:bodyPr/>
                    <a:lstStyle/>
                    <a:p>
                      <a:pPr algn="ctr"/>
                      <a:r>
                        <a:rPr lang="en-US" sz="1200" b="0" dirty="0" err="1">
                          <a:solidFill>
                            <a:srgbClr val="7030A0"/>
                          </a:solidFill>
                          <a:latin typeface="Arial" panose="020B0604020202020204" pitchFamily="34" charset="0"/>
                          <a:cs typeface="Arial" panose="020B0604020202020204" pitchFamily="34" charset="0"/>
                        </a:rPr>
                        <a:t>cryo</a:t>
                      </a:r>
                      <a:endParaRPr lang="en-US" sz="1200" b="0" dirty="0">
                        <a:solidFill>
                          <a:srgbClr val="7030A0"/>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1200" b="0" dirty="0" err="1">
                          <a:solidFill>
                            <a:srgbClr val="7030A0"/>
                          </a:solidFill>
                          <a:latin typeface="Arial" panose="020B0604020202020204" pitchFamily="34" charset="0"/>
                          <a:cs typeface="Arial" panose="020B0604020202020204" pitchFamily="34" charset="0"/>
                        </a:rPr>
                        <a:t>cryo</a:t>
                      </a:r>
                      <a:endParaRPr lang="en-US" sz="1200" b="0" dirty="0">
                        <a:solidFill>
                          <a:srgbClr val="7030A0"/>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ctr"/>
                      <a:r>
                        <a:rPr lang="en-US" sz="1200" b="0" dirty="0" err="1">
                          <a:solidFill>
                            <a:srgbClr val="7030A0"/>
                          </a:solidFill>
                          <a:latin typeface="Arial" panose="020B0604020202020204" pitchFamily="34" charset="0"/>
                          <a:cs typeface="Arial" panose="020B0604020202020204" pitchFamily="34" charset="0"/>
                        </a:rPr>
                        <a:t>HPFreezing</a:t>
                      </a:r>
                      <a:r>
                        <a:rPr lang="en-US" sz="1200" b="0" dirty="0">
                          <a:solidFill>
                            <a:srgbClr val="7030A0"/>
                          </a:solidFill>
                          <a:latin typeface="Arial" panose="020B0604020202020204" pitchFamily="34" charset="0"/>
                          <a:cs typeface="Arial" panose="020B0604020202020204" pitchFamily="34" charset="0"/>
                        </a:rPr>
                        <a:t>/</a:t>
                      </a:r>
                      <a:r>
                        <a:rPr lang="en-US" sz="1200" b="0" dirty="0" err="1">
                          <a:solidFill>
                            <a:srgbClr val="7030A0"/>
                          </a:solidFill>
                          <a:latin typeface="Arial" panose="020B0604020202020204" pitchFamily="34" charset="0"/>
                          <a:cs typeface="Arial" panose="020B0604020202020204" pitchFamily="34" charset="0"/>
                        </a:rPr>
                        <a:t>cryo</a:t>
                      </a:r>
                      <a:r>
                        <a:rPr lang="en-US" sz="1200" b="0" baseline="0" dirty="0">
                          <a:solidFill>
                            <a:srgbClr val="7030A0"/>
                          </a:solidFill>
                          <a:latin typeface="Arial" panose="020B0604020202020204" pitchFamily="34" charset="0"/>
                          <a:cs typeface="Arial" panose="020B0604020202020204" pitchFamily="34" charset="0"/>
                        </a:rPr>
                        <a:t> with embedded samples</a:t>
                      </a:r>
                      <a:r>
                        <a:rPr lang="en-US" sz="1200" b="0" baseline="30000" dirty="0">
                          <a:solidFill>
                            <a:srgbClr val="0000CC"/>
                          </a:solidFill>
                          <a:latin typeface="Arial" panose="020B0604020202020204" pitchFamily="34" charset="0"/>
                          <a:cs typeface="Arial" panose="020B0604020202020204" pitchFamily="34" charset="0"/>
                        </a:rPr>
                        <a:t>#</a:t>
                      </a:r>
                    </a:p>
                  </a:txBody>
                  <a:tcPr>
                    <a:solidFill>
                      <a:schemeClr val="accent5">
                        <a:lumMod val="20000"/>
                        <a:lumOff val="80000"/>
                      </a:schemeClr>
                    </a:solidFill>
                  </a:tcPr>
                </a:tc>
                <a:tc>
                  <a:txBody>
                    <a:bodyPr/>
                    <a:lstStyle/>
                    <a:p>
                      <a:pPr algn="ctr"/>
                      <a:r>
                        <a:rPr lang="en-US" sz="1200" b="0" dirty="0" err="1">
                          <a:solidFill>
                            <a:srgbClr val="7030A0"/>
                          </a:solidFill>
                          <a:latin typeface="Arial" panose="020B0604020202020204" pitchFamily="34" charset="0"/>
                          <a:cs typeface="Arial" panose="020B0604020202020204" pitchFamily="34" charset="0"/>
                        </a:rPr>
                        <a:t>cryo</a:t>
                      </a:r>
                      <a:r>
                        <a:rPr lang="en-US" sz="1200" b="0" dirty="0">
                          <a:solidFill>
                            <a:srgbClr val="7030A0"/>
                          </a:solidFill>
                          <a:latin typeface="Arial" panose="020B0604020202020204" pitchFamily="34" charset="0"/>
                          <a:cs typeface="Arial" panose="020B0604020202020204" pitchFamily="34" charset="0"/>
                        </a:rPr>
                        <a:t>/RT</a:t>
                      </a:r>
                    </a:p>
                  </a:txBody>
                  <a:tcPr>
                    <a:solidFill>
                      <a:schemeClr val="accent5">
                        <a:lumMod val="20000"/>
                        <a:lumOff val="80000"/>
                      </a:schemeClr>
                    </a:solidFill>
                  </a:tcPr>
                </a:tc>
                <a:tc>
                  <a:txBody>
                    <a:bodyPr/>
                    <a:lstStyle/>
                    <a:p>
                      <a:pPr algn="ctr"/>
                      <a:r>
                        <a:rPr lang="en-US" sz="1200" b="0" dirty="0">
                          <a:solidFill>
                            <a:srgbClr val="7030A0"/>
                          </a:solidFill>
                          <a:latin typeface="Arial" panose="020B0604020202020204" pitchFamily="34" charset="0"/>
                          <a:cs typeface="Arial" panose="020B0604020202020204" pitchFamily="34" charset="0"/>
                        </a:rPr>
                        <a:t>RT</a:t>
                      </a:r>
                    </a:p>
                  </a:txBody>
                  <a:tcPr>
                    <a:solidFill>
                      <a:schemeClr val="accent5">
                        <a:lumMod val="20000"/>
                        <a:lumOff val="80000"/>
                      </a:schemeClr>
                    </a:solidFill>
                  </a:tcPr>
                </a:tc>
                <a:extLst>
                  <a:ext uri="{0D108BD9-81ED-4DB2-BD59-A6C34878D82A}">
                    <a16:rowId xmlns:a16="http://schemas.microsoft.com/office/drawing/2014/main" val="10006"/>
                  </a:ext>
                </a:extLst>
              </a:tr>
            </a:tbl>
          </a:graphicData>
        </a:graphic>
      </p:graphicFrame>
      <p:sp>
        <p:nvSpPr>
          <p:cNvPr id="4" name="TextBox 3"/>
          <p:cNvSpPr txBox="1"/>
          <p:nvPr/>
        </p:nvSpPr>
        <p:spPr>
          <a:xfrm>
            <a:off x="3514299" y="368490"/>
            <a:ext cx="914400" cy="914400"/>
          </a:xfrm>
          <a:prstGeom prst="rect">
            <a:avLst/>
          </a:prstGeom>
        </p:spPr>
        <p:txBody>
          <a:bodyPr vert="horz" wrap="none" lIns="91440" tIns="45720" rIns="91440" bIns="45720" rtlCol="0" anchor="t">
            <a:noAutofit/>
          </a:bodyPr>
          <a:lstStyle/>
          <a:p>
            <a:endParaRPr lang="en-US" b="1" dirty="0" err="1">
              <a:latin typeface="Arial" panose="020B0604020202020204" pitchFamily="34" charset="0"/>
              <a:cs typeface="Arial" panose="020B0604020202020204" pitchFamily="34" charset="0"/>
            </a:endParaRPr>
          </a:p>
        </p:txBody>
      </p:sp>
      <p:sp>
        <p:nvSpPr>
          <p:cNvPr id="5" name="TextBox 4"/>
          <p:cNvSpPr txBox="1"/>
          <p:nvPr/>
        </p:nvSpPr>
        <p:spPr>
          <a:xfrm>
            <a:off x="334372" y="0"/>
            <a:ext cx="7861110" cy="914400"/>
          </a:xfrm>
          <a:prstGeom prst="rect">
            <a:avLst/>
          </a:prstGeom>
        </p:spPr>
        <p:txBody>
          <a:bodyPr vert="horz" wrap="none" lIns="91440" tIns="45720" rIns="91440" bIns="45720" rtlCol="0" anchor="t">
            <a:noAutofit/>
          </a:bodyPr>
          <a:lstStyle/>
          <a:p>
            <a:pPr algn="ctr"/>
            <a:r>
              <a:rPr lang="en-US" sz="2000" b="1" dirty="0">
                <a:latin typeface="Arial Black" panose="020B0A04020102020204" pitchFamily="34" charset="0"/>
                <a:cs typeface="Arial" panose="020B0604020202020204" pitchFamily="34" charset="0"/>
              </a:rPr>
              <a:t> Synchrotron-based imaging at 3</a:t>
            </a:r>
            <a:r>
              <a:rPr lang="en-US" sz="2000" b="1" baseline="30000" dirty="0">
                <a:latin typeface="Arial Black" panose="020B0A04020102020204" pitchFamily="34" charset="0"/>
                <a:cs typeface="Arial" panose="020B0604020202020204" pitchFamily="34" charset="0"/>
              </a:rPr>
              <a:t>rd</a:t>
            </a:r>
            <a:r>
              <a:rPr lang="en-US" sz="2000" b="1" dirty="0">
                <a:latin typeface="Arial Black" panose="020B0A04020102020204" pitchFamily="34" charset="0"/>
                <a:cs typeface="Arial" panose="020B0604020202020204" pitchFamily="34" charset="0"/>
              </a:rPr>
              <a:t> </a:t>
            </a:r>
          </a:p>
          <a:p>
            <a:pPr algn="ctr"/>
            <a:r>
              <a:rPr lang="en-US" sz="2000" b="1" dirty="0">
                <a:latin typeface="Arial Black" panose="020B0A04020102020204" pitchFamily="34" charset="0"/>
                <a:cs typeface="Arial" panose="020B0604020202020204" pitchFamily="34" charset="0"/>
              </a:rPr>
              <a:t>and 4</a:t>
            </a:r>
            <a:r>
              <a:rPr lang="en-US" sz="2000" b="1" baseline="30000" dirty="0">
                <a:latin typeface="Arial Black" panose="020B0A04020102020204" pitchFamily="34" charset="0"/>
                <a:cs typeface="Arial" panose="020B0604020202020204" pitchFamily="34" charset="0"/>
              </a:rPr>
              <a:t>th</a:t>
            </a:r>
            <a:r>
              <a:rPr lang="en-US" sz="2000" b="1" dirty="0">
                <a:latin typeface="Arial Black" panose="020B0A04020102020204" pitchFamily="34" charset="0"/>
                <a:cs typeface="Arial" panose="020B0604020202020204" pitchFamily="34" charset="0"/>
              </a:rPr>
              <a:t> generation sources</a:t>
            </a:r>
          </a:p>
        </p:txBody>
      </p:sp>
      <p:sp>
        <p:nvSpPr>
          <p:cNvPr id="6" name="TextBox 5"/>
          <p:cNvSpPr txBox="1"/>
          <p:nvPr/>
        </p:nvSpPr>
        <p:spPr>
          <a:xfrm>
            <a:off x="4128449" y="4624885"/>
            <a:ext cx="2876795" cy="518615"/>
          </a:xfrm>
          <a:prstGeom prst="rect">
            <a:avLst/>
          </a:prstGeom>
        </p:spPr>
        <p:txBody>
          <a:bodyPr vert="horz" wrap="none" lIns="91440" tIns="45720" rIns="91440" bIns="45720" rtlCol="0" anchor="t">
            <a:noAutofit/>
          </a:bodyPr>
          <a:lstStyle/>
          <a:p>
            <a:r>
              <a:rPr lang="en-US" sz="1200" dirty="0">
                <a:latin typeface="Arial" panose="020B0604020202020204" pitchFamily="34" charset="0"/>
                <a:cs typeface="Arial" panose="020B0604020202020204" pitchFamily="34" charset="0"/>
              </a:rPr>
              <a:t>* dose limitation	</a:t>
            </a:r>
            <a:r>
              <a:rPr lang="en-US" sz="1200" dirty="0">
                <a:solidFill>
                  <a:srgbClr val="FF9900"/>
                </a:solidFill>
                <a:latin typeface="Arial" panose="020B0604020202020204" pitchFamily="34" charset="0"/>
                <a:cs typeface="Arial" panose="020B0604020202020204" pitchFamily="34" charset="0"/>
              </a:rPr>
              <a:t>slow techniques</a:t>
            </a:r>
          </a:p>
          <a:p>
            <a:r>
              <a:rPr lang="en-US" sz="1200" dirty="0">
                <a:solidFill>
                  <a:srgbClr val="FF0000"/>
                </a:solidFill>
                <a:latin typeface="Arial" panose="020B0604020202020204" pitchFamily="34" charset="0"/>
                <a:cs typeface="Arial" panose="020B0604020202020204" pitchFamily="34" charset="0"/>
              </a:rPr>
              <a:t>+ difficult for users	</a:t>
            </a:r>
            <a:r>
              <a:rPr lang="en-US" sz="1200" dirty="0">
                <a:solidFill>
                  <a:srgbClr val="0000FF"/>
                </a:solidFill>
                <a:latin typeface="Arial" panose="020B0604020202020204" pitchFamily="34" charset="0"/>
                <a:cs typeface="Arial" panose="020B0604020202020204" pitchFamily="34" charset="0"/>
              </a:rPr>
              <a:t># sample shrinking in the beam</a:t>
            </a:r>
          </a:p>
        </p:txBody>
      </p:sp>
      <p:sp>
        <p:nvSpPr>
          <p:cNvPr id="7" name="TextBox 6"/>
          <p:cNvSpPr txBox="1"/>
          <p:nvPr/>
        </p:nvSpPr>
        <p:spPr>
          <a:xfrm>
            <a:off x="170594" y="4706772"/>
            <a:ext cx="3261818" cy="329252"/>
          </a:xfrm>
          <a:prstGeom prst="rect">
            <a:avLst/>
          </a:prstGeom>
          <a:ln>
            <a:noFill/>
          </a:ln>
        </p:spPr>
        <p:txBody>
          <a:bodyPr vert="horz" wrap="none" lIns="91440" tIns="45720" rIns="91440" bIns="45720" rtlCol="0" anchor="t">
            <a:noAutofit/>
          </a:bodyPr>
          <a:lstStyle/>
          <a:p>
            <a:r>
              <a:rPr lang="en-US" sz="1200" dirty="0">
                <a:solidFill>
                  <a:srgbClr val="FF9900"/>
                </a:solidFill>
                <a:latin typeface="Arial" panose="020B0604020202020204" pitchFamily="34" charset="0"/>
                <a:cs typeface="Arial" panose="020B0604020202020204" pitchFamily="34" charset="0"/>
              </a:rPr>
              <a:t>3D XRF &amp; </a:t>
            </a:r>
            <a:r>
              <a:rPr lang="en-US" sz="1200" dirty="0" err="1">
                <a:solidFill>
                  <a:srgbClr val="FF9900"/>
                </a:solidFill>
                <a:latin typeface="Arial" panose="020B0604020202020204" pitchFamily="34" charset="0"/>
                <a:cs typeface="Arial" panose="020B0604020202020204" pitchFamily="34" charset="0"/>
              </a:rPr>
              <a:t>ptychotomography</a:t>
            </a:r>
            <a:r>
              <a:rPr lang="en-US" sz="1200" dirty="0">
                <a:solidFill>
                  <a:srgbClr val="FF9900"/>
                </a:solidFill>
                <a:latin typeface="Arial" panose="020B0604020202020204" pitchFamily="34" charset="0"/>
                <a:cs typeface="Arial" panose="020B0604020202020204" pitchFamily="34" charset="0"/>
              </a:rPr>
              <a:t> slow: 1 </a:t>
            </a:r>
            <a:r>
              <a:rPr lang="en-US" sz="1200" dirty="0" err="1">
                <a:solidFill>
                  <a:srgbClr val="FF9900"/>
                </a:solidFill>
                <a:latin typeface="Arial" panose="020B0604020202020204" pitchFamily="34" charset="0"/>
                <a:cs typeface="Arial" panose="020B0604020202020204" pitchFamily="34" charset="0"/>
              </a:rPr>
              <a:t>tomo</a:t>
            </a:r>
            <a:r>
              <a:rPr lang="en-US" sz="1200" dirty="0">
                <a:solidFill>
                  <a:srgbClr val="FF9900"/>
                </a:solidFill>
                <a:latin typeface="Arial" panose="020B0604020202020204" pitchFamily="34" charset="0"/>
                <a:cs typeface="Arial" panose="020B0604020202020204" pitchFamily="34" charset="0"/>
              </a:rPr>
              <a:t>/day</a:t>
            </a:r>
          </a:p>
        </p:txBody>
      </p:sp>
    </p:spTree>
    <p:extLst>
      <p:ext uri="{BB962C8B-B14F-4D97-AF65-F5344CB8AC3E}">
        <p14:creationId xmlns:p14="http://schemas.microsoft.com/office/powerpoint/2010/main" val="254680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4DB834C-B59C-4E0D-AF2E-798290FA0B60}"/>
              </a:ext>
            </a:extLst>
          </p:cNvPr>
          <p:cNvGrpSpPr>
            <a:grpSpLocks noChangeAspect="1"/>
          </p:cNvGrpSpPr>
          <p:nvPr/>
        </p:nvGrpSpPr>
        <p:grpSpPr>
          <a:xfrm>
            <a:off x="2910937" y="1603806"/>
            <a:ext cx="5173102" cy="3134640"/>
            <a:chOff x="1427147" y="541241"/>
            <a:chExt cx="5798819" cy="3513793"/>
          </a:xfrm>
        </p:grpSpPr>
        <p:pic>
          <p:nvPicPr>
            <p:cNvPr id="31" name="Picture 2" descr="H:\Review_StructMolecBiology\ALBA_4_small.jpg">
              <a:extLst>
                <a:ext uri="{FF2B5EF4-FFF2-40B4-BE49-F238E27FC236}">
                  <a16:creationId xmlns:a16="http://schemas.microsoft.com/office/drawing/2014/main" id="{74C51D71-7C12-44A8-A0D5-8D23D77D483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24" t="17004" r="2547"/>
            <a:stretch/>
          </p:blipFill>
          <p:spPr bwMode="auto">
            <a:xfrm>
              <a:off x="1427147" y="541241"/>
              <a:ext cx="5657931" cy="351379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
              <a:extLst>
                <a:ext uri="{FF2B5EF4-FFF2-40B4-BE49-F238E27FC236}">
                  <a16:creationId xmlns:a16="http://schemas.microsoft.com/office/drawing/2014/main" id="{FE07023E-79F3-4102-BE87-B7497211B8ED}"/>
                </a:ext>
              </a:extLst>
            </p:cNvPr>
            <p:cNvSpPr/>
            <p:nvPr/>
          </p:nvSpPr>
          <p:spPr>
            <a:xfrm rot="3784975">
              <a:off x="6516696" y="1391215"/>
              <a:ext cx="931626" cy="486914"/>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68285"/>
                <a:gd name="connsiteX1" fmla="*/ 1051289 w 1051289"/>
                <a:gd name="connsiteY1" fmla="*/ 50607 h 468285"/>
                <a:gd name="connsiteX2" fmla="*/ 988659 w 1051289"/>
                <a:gd name="connsiteY2" fmla="*/ 405886 h 468285"/>
                <a:gd name="connsiteX3" fmla="*/ 77205 w 1051289"/>
                <a:gd name="connsiteY3" fmla="*/ 468285 h 468285"/>
                <a:gd name="connsiteX4" fmla="*/ 0 w 1051289"/>
                <a:gd name="connsiteY4" fmla="*/ 59753 h 468285"/>
                <a:gd name="connsiteX0" fmla="*/ 58403 w 977838"/>
                <a:gd name="connsiteY0" fmla="*/ 48686 h 482016"/>
                <a:gd name="connsiteX1" fmla="*/ 977838 w 977838"/>
                <a:gd name="connsiteY1" fmla="*/ 64338 h 482016"/>
                <a:gd name="connsiteX2" fmla="*/ 915208 w 977838"/>
                <a:gd name="connsiteY2" fmla="*/ 419617 h 482016"/>
                <a:gd name="connsiteX3" fmla="*/ 3754 w 977838"/>
                <a:gd name="connsiteY3" fmla="*/ 482016 h 482016"/>
                <a:gd name="connsiteX4" fmla="*/ 58403 w 977838"/>
                <a:gd name="connsiteY4" fmla="*/ 48686 h 482016"/>
                <a:gd name="connsiteX0" fmla="*/ 59506 w 978941"/>
                <a:gd name="connsiteY0" fmla="*/ 48686 h 482016"/>
                <a:gd name="connsiteX1" fmla="*/ 978941 w 978941"/>
                <a:gd name="connsiteY1" fmla="*/ 64338 h 482016"/>
                <a:gd name="connsiteX2" fmla="*/ 916311 w 978941"/>
                <a:gd name="connsiteY2" fmla="*/ 419617 h 482016"/>
                <a:gd name="connsiteX3" fmla="*/ 4857 w 978941"/>
                <a:gd name="connsiteY3" fmla="*/ 482016 h 482016"/>
                <a:gd name="connsiteX4" fmla="*/ 59506 w 978941"/>
                <a:gd name="connsiteY4" fmla="*/ 48686 h 482016"/>
                <a:gd name="connsiteX0" fmla="*/ 59506 w 978941"/>
                <a:gd name="connsiteY0" fmla="*/ 48686 h 482016"/>
                <a:gd name="connsiteX1" fmla="*/ 978941 w 978941"/>
                <a:gd name="connsiteY1" fmla="*/ 64338 h 482016"/>
                <a:gd name="connsiteX2" fmla="*/ 834170 w 978941"/>
                <a:gd name="connsiteY2" fmla="*/ 391674 h 482016"/>
                <a:gd name="connsiteX3" fmla="*/ 4857 w 978941"/>
                <a:gd name="connsiteY3" fmla="*/ 482016 h 482016"/>
                <a:gd name="connsiteX4" fmla="*/ 59506 w 978941"/>
                <a:gd name="connsiteY4" fmla="*/ 48686 h 482016"/>
                <a:gd name="connsiteX0" fmla="*/ 59506 w 991958"/>
                <a:gd name="connsiteY0" fmla="*/ 65019 h 498349"/>
                <a:gd name="connsiteX1" fmla="*/ 991958 w 991958"/>
                <a:gd name="connsiteY1" fmla="*/ 45996 h 498349"/>
                <a:gd name="connsiteX2" fmla="*/ 834170 w 991958"/>
                <a:gd name="connsiteY2" fmla="*/ 408007 h 498349"/>
                <a:gd name="connsiteX3" fmla="*/ 4857 w 991958"/>
                <a:gd name="connsiteY3" fmla="*/ 498349 h 498349"/>
                <a:gd name="connsiteX4" fmla="*/ 59506 w 991958"/>
                <a:gd name="connsiteY4" fmla="*/ 65019 h 498349"/>
                <a:gd name="connsiteX0" fmla="*/ 60438 w 992890"/>
                <a:gd name="connsiteY0" fmla="*/ 65019 h 498349"/>
                <a:gd name="connsiteX1" fmla="*/ 992890 w 992890"/>
                <a:gd name="connsiteY1" fmla="*/ 45996 h 498349"/>
                <a:gd name="connsiteX2" fmla="*/ 835102 w 992890"/>
                <a:gd name="connsiteY2" fmla="*/ 408007 h 498349"/>
                <a:gd name="connsiteX3" fmla="*/ 5789 w 992890"/>
                <a:gd name="connsiteY3" fmla="*/ 498349 h 498349"/>
                <a:gd name="connsiteX4" fmla="*/ 60438 w 992890"/>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3625 h 493196"/>
                <a:gd name="connsiteX1" fmla="*/ 987101 w 987101"/>
                <a:gd name="connsiteY1" fmla="*/ 40843 h 493196"/>
                <a:gd name="connsiteX2" fmla="*/ 829313 w 987101"/>
                <a:gd name="connsiteY2" fmla="*/ 402854 h 493196"/>
                <a:gd name="connsiteX3" fmla="*/ 0 w 987101"/>
                <a:gd name="connsiteY3" fmla="*/ 493196 h 493196"/>
                <a:gd name="connsiteX4" fmla="*/ 71087 w 987101"/>
                <a:gd name="connsiteY4" fmla="*/ 63625 h 493196"/>
                <a:gd name="connsiteX0" fmla="*/ 71087 w 987101"/>
                <a:gd name="connsiteY0" fmla="*/ 65661 h 495232"/>
                <a:gd name="connsiteX1" fmla="*/ 987101 w 987101"/>
                <a:gd name="connsiteY1" fmla="*/ 42879 h 495232"/>
                <a:gd name="connsiteX2" fmla="*/ 829313 w 987101"/>
                <a:gd name="connsiteY2" fmla="*/ 404890 h 495232"/>
                <a:gd name="connsiteX3" fmla="*/ 0 w 987101"/>
                <a:gd name="connsiteY3" fmla="*/ 495232 h 495232"/>
                <a:gd name="connsiteX4" fmla="*/ 71087 w 987101"/>
                <a:gd name="connsiteY4" fmla="*/ 65661 h 495232"/>
                <a:gd name="connsiteX0" fmla="*/ 71087 w 1000118"/>
                <a:gd name="connsiteY0" fmla="*/ 89669 h 519240"/>
                <a:gd name="connsiteX1" fmla="*/ 1000118 w 1000118"/>
                <a:gd name="connsiteY1" fmla="*/ 32213 h 519240"/>
                <a:gd name="connsiteX2" fmla="*/ 829313 w 1000118"/>
                <a:gd name="connsiteY2" fmla="*/ 428898 h 519240"/>
                <a:gd name="connsiteX3" fmla="*/ 0 w 1000118"/>
                <a:gd name="connsiteY3" fmla="*/ 519240 h 519240"/>
                <a:gd name="connsiteX4" fmla="*/ 71087 w 1000118"/>
                <a:gd name="connsiteY4" fmla="*/ 89669 h 519240"/>
                <a:gd name="connsiteX0" fmla="*/ 74622 w 1000118"/>
                <a:gd name="connsiteY0" fmla="*/ 105478 h 514907"/>
                <a:gd name="connsiteX1" fmla="*/ 1000118 w 1000118"/>
                <a:gd name="connsiteY1" fmla="*/ 27880 h 514907"/>
                <a:gd name="connsiteX2" fmla="*/ 829313 w 1000118"/>
                <a:gd name="connsiteY2" fmla="*/ 424565 h 514907"/>
                <a:gd name="connsiteX3" fmla="*/ 0 w 1000118"/>
                <a:gd name="connsiteY3" fmla="*/ 514907 h 514907"/>
                <a:gd name="connsiteX4" fmla="*/ 74622 w 1000118"/>
                <a:gd name="connsiteY4" fmla="*/ 105478 h 514907"/>
                <a:gd name="connsiteX0" fmla="*/ 74622 w 1000118"/>
                <a:gd name="connsiteY0" fmla="*/ 112271 h 521700"/>
                <a:gd name="connsiteX1" fmla="*/ 1000118 w 1000118"/>
                <a:gd name="connsiteY1" fmla="*/ 34673 h 521700"/>
                <a:gd name="connsiteX2" fmla="*/ 829313 w 1000118"/>
                <a:gd name="connsiteY2" fmla="*/ 431358 h 521700"/>
                <a:gd name="connsiteX3" fmla="*/ 0 w 1000118"/>
                <a:gd name="connsiteY3" fmla="*/ 521700 h 521700"/>
                <a:gd name="connsiteX4" fmla="*/ 74622 w 1000118"/>
                <a:gd name="connsiteY4" fmla="*/ 112271 h 52170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18" h="522710">
                  <a:moveTo>
                    <a:pt x="58183" y="109522"/>
                  </a:moveTo>
                  <a:cubicBezTo>
                    <a:pt x="407411" y="4590"/>
                    <a:pt x="614650" y="-35128"/>
                    <a:pt x="1000118" y="35683"/>
                  </a:cubicBezTo>
                  <a:lnTo>
                    <a:pt x="829313" y="432368"/>
                  </a:lnTo>
                  <a:cubicBezTo>
                    <a:pt x="541659" y="386578"/>
                    <a:pt x="382749" y="414236"/>
                    <a:pt x="0" y="522710"/>
                  </a:cubicBezTo>
                  <a:cubicBezTo>
                    <a:pt x="17181" y="380981"/>
                    <a:pt x="28517" y="296878"/>
                    <a:pt x="58183" y="109522"/>
                  </a:cubicBezTo>
                  <a:close/>
                </a:path>
              </a:pathLst>
            </a:custGeom>
            <a:solidFill>
              <a:srgbClr val="88A0B8"/>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141906A6-CDA4-48D9-8ECC-1B8011408E9E}"/>
                </a:ext>
              </a:extLst>
            </p:cNvPr>
            <p:cNvSpPr/>
            <p:nvPr/>
          </p:nvSpPr>
          <p:spPr>
            <a:xfrm rot="1975311">
              <a:off x="5855740" y="767071"/>
              <a:ext cx="925213" cy="406043"/>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2938 h 430386"/>
                <a:gd name="connsiteX1" fmla="*/ 1051289 w 1051289"/>
                <a:gd name="connsiteY1" fmla="*/ 43792 h 430386"/>
                <a:gd name="connsiteX2" fmla="*/ 988659 w 1051289"/>
                <a:gd name="connsiteY2" fmla="*/ 399071 h 430386"/>
                <a:gd name="connsiteX3" fmla="*/ 79225 w 1051289"/>
                <a:gd name="connsiteY3" fmla="*/ 430386 h 430386"/>
                <a:gd name="connsiteX4" fmla="*/ 0 w 1051289"/>
                <a:gd name="connsiteY4" fmla="*/ 52938 h 430386"/>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379155"/>
                <a:gd name="connsiteY0" fmla="*/ 25931 h 403379"/>
                <a:gd name="connsiteX1" fmla="*/ 1379156 w 1379155"/>
                <a:gd name="connsiteY1" fmla="*/ 74485 h 403379"/>
                <a:gd name="connsiteX2" fmla="*/ 988659 w 1379155"/>
                <a:gd name="connsiteY2" fmla="*/ 372064 h 403379"/>
                <a:gd name="connsiteX3" fmla="*/ 79225 w 1379155"/>
                <a:gd name="connsiteY3" fmla="*/ 403379 h 403379"/>
                <a:gd name="connsiteX4" fmla="*/ 0 w 1379155"/>
                <a:gd name="connsiteY4" fmla="*/ 25931 h 403379"/>
                <a:gd name="connsiteX0" fmla="*/ 0 w 1379156"/>
                <a:gd name="connsiteY0" fmla="*/ 25931 h 403379"/>
                <a:gd name="connsiteX1" fmla="*/ 1379156 w 1379156"/>
                <a:gd name="connsiteY1" fmla="*/ 74485 h 403379"/>
                <a:gd name="connsiteX2" fmla="*/ 988659 w 1379156"/>
                <a:gd name="connsiteY2" fmla="*/ 372064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237818 w 1301454"/>
                <a:gd name="connsiteY0" fmla="*/ 21560 h 423113"/>
                <a:gd name="connsiteX1" fmla="*/ 1301454 w 1301454"/>
                <a:gd name="connsiteY1" fmla="*/ 94219 h 423113"/>
                <a:gd name="connsiteX2" fmla="*/ 972528 w 1301454"/>
                <a:gd name="connsiteY2" fmla="*/ 386736 h 423113"/>
                <a:gd name="connsiteX3" fmla="*/ 1523 w 1301454"/>
                <a:gd name="connsiteY3" fmla="*/ 423113 h 423113"/>
                <a:gd name="connsiteX4" fmla="*/ 237818 w 1301454"/>
                <a:gd name="connsiteY4" fmla="*/ 21560 h 423113"/>
                <a:gd name="connsiteX0" fmla="*/ 238344 w 1301980"/>
                <a:gd name="connsiteY0" fmla="*/ 21561 h 423114"/>
                <a:gd name="connsiteX1" fmla="*/ 1301980 w 1301980"/>
                <a:gd name="connsiteY1" fmla="*/ 94220 h 423114"/>
                <a:gd name="connsiteX2" fmla="*/ 973054 w 1301980"/>
                <a:gd name="connsiteY2" fmla="*/ 386737 h 423114"/>
                <a:gd name="connsiteX3" fmla="*/ 2049 w 1301980"/>
                <a:gd name="connsiteY3" fmla="*/ 423114 h 423114"/>
                <a:gd name="connsiteX4" fmla="*/ 238344 w 1301980"/>
                <a:gd name="connsiteY4" fmla="*/ 21561 h 423114"/>
                <a:gd name="connsiteX0" fmla="*/ 236295 w 1299931"/>
                <a:gd name="connsiteY0" fmla="*/ 21561 h 423114"/>
                <a:gd name="connsiteX1" fmla="*/ 1299931 w 1299931"/>
                <a:gd name="connsiteY1" fmla="*/ 94220 h 423114"/>
                <a:gd name="connsiteX2" fmla="*/ 971005 w 1299931"/>
                <a:gd name="connsiteY2" fmla="*/ 386737 h 423114"/>
                <a:gd name="connsiteX3" fmla="*/ 0 w 1299931"/>
                <a:gd name="connsiteY3" fmla="*/ 423114 h 423114"/>
                <a:gd name="connsiteX4" fmla="*/ 236295 w 1299931"/>
                <a:gd name="connsiteY4" fmla="*/ 21561 h 423114"/>
                <a:gd name="connsiteX0" fmla="*/ 236295 w 1299931"/>
                <a:gd name="connsiteY0" fmla="*/ 8612 h 410165"/>
                <a:gd name="connsiteX1" fmla="*/ 1299931 w 1299931"/>
                <a:gd name="connsiteY1" fmla="*/ 81271 h 410165"/>
                <a:gd name="connsiteX2" fmla="*/ 971005 w 1299931"/>
                <a:gd name="connsiteY2" fmla="*/ 373788 h 410165"/>
                <a:gd name="connsiteX3" fmla="*/ 0 w 1299931"/>
                <a:gd name="connsiteY3" fmla="*/ 410165 h 410165"/>
                <a:gd name="connsiteX4" fmla="*/ 236295 w 1299931"/>
                <a:gd name="connsiteY4" fmla="*/ 8612 h 410165"/>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38787 h 435894"/>
                <a:gd name="connsiteX1" fmla="*/ 1345609 w 1345609"/>
                <a:gd name="connsiteY1" fmla="*/ 46189 h 435894"/>
                <a:gd name="connsiteX2" fmla="*/ 966622 w 1345609"/>
                <a:gd name="connsiteY2" fmla="*/ 386994 h 435894"/>
                <a:gd name="connsiteX3" fmla="*/ 0 w 1345609"/>
                <a:gd name="connsiteY3" fmla="*/ 435894 h 435894"/>
                <a:gd name="connsiteX4" fmla="*/ 226994 w 1345609"/>
                <a:gd name="connsiteY4" fmla="*/ 38787 h 43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609" h="435894">
                  <a:moveTo>
                    <a:pt x="226994" y="38787"/>
                  </a:moveTo>
                  <a:cubicBezTo>
                    <a:pt x="655583" y="8674"/>
                    <a:pt x="931102" y="-34304"/>
                    <a:pt x="1345609" y="46189"/>
                  </a:cubicBezTo>
                  <a:cubicBezTo>
                    <a:pt x="1224578" y="178372"/>
                    <a:pt x="1081095" y="277436"/>
                    <a:pt x="966622" y="386994"/>
                  </a:cubicBezTo>
                  <a:cubicBezTo>
                    <a:pt x="660292" y="384172"/>
                    <a:pt x="367346" y="387603"/>
                    <a:pt x="0" y="435894"/>
                  </a:cubicBezTo>
                  <a:cubicBezTo>
                    <a:pt x="67535" y="289912"/>
                    <a:pt x="136000" y="196162"/>
                    <a:pt x="226994" y="38787"/>
                  </a:cubicBezTo>
                  <a:close/>
                </a:path>
              </a:pathLst>
            </a:custGeom>
            <a:solidFill>
              <a:schemeClr val="tx2">
                <a:lumMod val="40000"/>
                <a:lumOff val="6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p:cNvSpPr>
            <a:spLocks noGrp="1"/>
          </p:cNvSpPr>
          <p:nvPr>
            <p:ph type="title"/>
          </p:nvPr>
        </p:nvSpPr>
        <p:spPr/>
        <p:txBody>
          <a:bodyPr/>
          <a:lstStyle/>
          <a:p>
            <a:r>
              <a:rPr lang="en-US"/>
              <a:t>Current </a:t>
            </a:r>
            <a:r>
              <a:rPr lang="en-US" dirty="0"/>
              <a:t>tools in Structural </a:t>
            </a:r>
            <a:r>
              <a:rPr lang="en-US"/>
              <a:t>Cellular and Tissue Biology </a:t>
            </a:r>
            <a:r>
              <a:rPr lang="en-US" dirty="0"/>
              <a:t>at ALBA</a:t>
            </a:r>
          </a:p>
        </p:txBody>
      </p:sp>
      <p:sp>
        <p:nvSpPr>
          <p:cNvPr id="6" name="Marcador de número de diapositiva 5"/>
          <p:cNvSpPr>
            <a:spLocks noGrp="1"/>
          </p:cNvSpPr>
          <p:nvPr>
            <p:ph type="sldNum" sz="quarter" idx="12"/>
          </p:nvPr>
        </p:nvSpPr>
        <p:spPr>
          <a:xfrm>
            <a:off x="8389402" y="4869656"/>
            <a:ext cx="753076" cy="273844"/>
          </a:xfrm>
        </p:spPr>
        <p:txBody>
          <a:bodyPr/>
          <a:lstStyle/>
          <a:p>
            <a:fld id="{59A3C1E9-1E17-4B2D-975E-2F80F7CB45F8}" type="slidenum">
              <a:rPr lang="es-ES" smtClean="0"/>
              <a:t>4</a:t>
            </a:fld>
            <a:endParaRPr lang="es-ES" dirty="0"/>
          </a:p>
        </p:txBody>
      </p:sp>
      <p:sp>
        <p:nvSpPr>
          <p:cNvPr id="20" name="TextBox 19">
            <a:extLst>
              <a:ext uri="{FF2B5EF4-FFF2-40B4-BE49-F238E27FC236}">
                <a16:creationId xmlns:a16="http://schemas.microsoft.com/office/drawing/2014/main" id="{FDF373C8-278B-43F6-B92B-7DCEE5C7C270}"/>
              </a:ext>
            </a:extLst>
          </p:cNvPr>
          <p:cNvSpPr txBox="1"/>
          <p:nvPr/>
        </p:nvSpPr>
        <p:spPr>
          <a:xfrm>
            <a:off x="8023669" y="3612472"/>
            <a:ext cx="1021774" cy="296417"/>
          </a:xfrm>
          <a:prstGeom prst="rect">
            <a:avLst/>
          </a:prstGeom>
          <a:solidFill>
            <a:srgbClr val="FFFFFF">
              <a:alpha val="63922"/>
            </a:srgbClr>
          </a:solidFill>
          <a:ln w="38100">
            <a:solidFill>
              <a:schemeClr val="bg1">
                <a:lumMod val="85000"/>
              </a:schemeClr>
            </a:solidFill>
          </a:ln>
        </p:spPr>
        <p:txBody>
          <a:bodyPr vert="horz" wrap="none" lIns="91440" tIns="45720" rIns="91440" bIns="45720" rtlCol="0" anchor="t">
            <a:noAutofit/>
          </a:bodyPr>
          <a:lstStyle/>
          <a:p>
            <a:pPr algn="ctr"/>
            <a:r>
              <a:rPr lang="en-US" sz="1500" dirty="0">
                <a:solidFill>
                  <a:schemeClr val="bg1">
                    <a:lumMod val="85000"/>
                  </a:schemeClr>
                </a:solidFill>
                <a:latin typeface="Abel" panose="02000506030000020004" pitchFamily="2" charset="0"/>
                <a:cs typeface="Arial" panose="020B0604020202020204" pitchFamily="34" charset="0"/>
              </a:rPr>
              <a:t>XALOC (MX)</a:t>
            </a:r>
          </a:p>
        </p:txBody>
      </p:sp>
      <p:sp>
        <p:nvSpPr>
          <p:cNvPr id="21" name="TextBox 20">
            <a:extLst>
              <a:ext uri="{FF2B5EF4-FFF2-40B4-BE49-F238E27FC236}">
                <a16:creationId xmlns:a16="http://schemas.microsoft.com/office/drawing/2014/main" id="{AE7EA263-B3EE-4727-9476-6702BAC8967F}"/>
              </a:ext>
            </a:extLst>
          </p:cNvPr>
          <p:cNvSpPr txBox="1"/>
          <p:nvPr/>
        </p:nvSpPr>
        <p:spPr>
          <a:xfrm>
            <a:off x="8014800" y="2883200"/>
            <a:ext cx="1032404" cy="549067"/>
          </a:xfrm>
          <a:prstGeom prst="rect">
            <a:avLst/>
          </a:prstGeom>
          <a:solidFill>
            <a:srgbClr val="FFFFFF">
              <a:alpha val="40000"/>
            </a:srgbClr>
          </a:solidFill>
          <a:ln w="12700">
            <a:solidFill>
              <a:srgbClr val="ED7D31">
                <a:alpha val="50980"/>
              </a:srgbClr>
            </a:solidFill>
            <a:prstDash val="solid"/>
          </a:ln>
        </p:spPr>
        <p:txBody>
          <a:bodyPr vert="horz" wrap="none" lIns="91440" tIns="45720" rIns="91440" bIns="45720" rtlCol="0" anchor="t">
            <a:noAutofit/>
          </a:bodyPr>
          <a:lstStyle/>
          <a:p>
            <a:pPr algn="ctr"/>
            <a:r>
              <a:rPr lang="en-US" sz="1500">
                <a:solidFill>
                  <a:schemeClr val="accent2"/>
                </a:solidFill>
                <a:latin typeface="Abel" panose="02000506030000020004" pitchFamily="2" charset="0"/>
                <a:cs typeface="Arial" panose="020B0604020202020204" pitchFamily="34" charset="0"/>
              </a:rPr>
              <a:t>NCD-SWEET</a:t>
            </a:r>
          </a:p>
          <a:p>
            <a:pPr algn="ctr"/>
            <a:r>
              <a:rPr lang="en-US" sz="1500">
                <a:solidFill>
                  <a:schemeClr val="accent2"/>
                </a:solidFill>
                <a:latin typeface="Abel" panose="02000506030000020004" pitchFamily="2" charset="0"/>
                <a:cs typeface="Arial" panose="020B0604020202020204" pitchFamily="34" charset="0"/>
              </a:rPr>
              <a:t>(</a:t>
            </a:r>
            <a:r>
              <a:rPr lang="en-US" sz="1500" dirty="0">
                <a:solidFill>
                  <a:schemeClr val="accent2"/>
                </a:solidFill>
                <a:latin typeface="Abel" panose="02000506030000020004" pitchFamily="2" charset="0"/>
                <a:cs typeface="Arial" panose="020B0604020202020204" pitchFamily="34" charset="0"/>
              </a:rPr>
              <a:t>SAXS)</a:t>
            </a:r>
          </a:p>
        </p:txBody>
      </p:sp>
      <p:sp>
        <p:nvSpPr>
          <p:cNvPr id="22" name="TextBox 21">
            <a:extLst>
              <a:ext uri="{FF2B5EF4-FFF2-40B4-BE49-F238E27FC236}">
                <a16:creationId xmlns:a16="http://schemas.microsoft.com/office/drawing/2014/main" id="{E83895E8-5810-45FC-84CA-442FD8824A56}"/>
              </a:ext>
            </a:extLst>
          </p:cNvPr>
          <p:cNvSpPr txBox="1"/>
          <p:nvPr/>
        </p:nvSpPr>
        <p:spPr>
          <a:xfrm>
            <a:off x="5732661" y="890944"/>
            <a:ext cx="1188465" cy="296417"/>
          </a:xfrm>
          <a:prstGeom prst="rect">
            <a:avLst/>
          </a:prstGeom>
          <a:solidFill>
            <a:srgbClr val="FFFFFF">
              <a:alpha val="65882"/>
            </a:srgbClr>
          </a:solidFill>
          <a:ln w="38100">
            <a:solidFill>
              <a:schemeClr val="bg1">
                <a:lumMod val="85000"/>
              </a:schemeClr>
            </a:solidFill>
          </a:ln>
        </p:spPr>
        <p:txBody>
          <a:bodyPr vert="horz" wrap="none" lIns="91440" tIns="45720" rIns="91440" bIns="45720" rtlCol="0" anchor="t">
            <a:noAutofit/>
          </a:bodyPr>
          <a:lstStyle/>
          <a:p>
            <a:pPr algn="ctr"/>
            <a:r>
              <a:rPr lang="en-US" sz="1500" dirty="0">
                <a:solidFill>
                  <a:schemeClr val="bg1">
                    <a:lumMod val="85000"/>
                  </a:schemeClr>
                </a:solidFill>
                <a:latin typeface="Abel" panose="02000506030000020004" pitchFamily="2" charset="0"/>
                <a:cs typeface="Arial" panose="020B0604020202020204" pitchFamily="34" charset="0"/>
              </a:rPr>
              <a:t>XAIRA (</a:t>
            </a:r>
            <a:r>
              <a:rPr lang="en-US" sz="1500" dirty="0" err="1">
                <a:solidFill>
                  <a:schemeClr val="bg1">
                    <a:lumMod val="85000"/>
                  </a:schemeClr>
                </a:solidFill>
                <a:latin typeface="Symbol" panose="05050102010706020507" pitchFamily="18" charset="2"/>
                <a:cs typeface="Arial" panose="020B0604020202020204" pitchFamily="34" charset="0"/>
              </a:rPr>
              <a:t>m</a:t>
            </a:r>
            <a:r>
              <a:rPr lang="en-US" sz="1500" dirty="0" err="1">
                <a:solidFill>
                  <a:schemeClr val="bg1">
                    <a:lumMod val="85000"/>
                  </a:schemeClr>
                </a:solidFill>
                <a:latin typeface="Abel" panose="02000506030000020004" pitchFamily="2" charset="0"/>
                <a:cs typeface="Arial" panose="020B0604020202020204" pitchFamily="34" charset="0"/>
              </a:rPr>
              <a:t>MX</a:t>
            </a:r>
            <a:r>
              <a:rPr lang="en-US" sz="1500" dirty="0">
                <a:solidFill>
                  <a:schemeClr val="bg1">
                    <a:lumMod val="85000"/>
                  </a:schemeClr>
                </a:solidFill>
                <a:latin typeface="Abel" panose="02000506030000020004" pitchFamily="2" charset="0"/>
                <a:cs typeface="Arial" panose="020B0604020202020204" pitchFamily="34" charset="0"/>
              </a:rPr>
              <a:t>)</a:t>
            </a:r>
          </a:p>
        </p:txBody>
      </p:sp>
      <p:sp>
        <p:nvSpPr>
          <p:cNvPr id="23" name="TextBox 22">
            <a:extLst>
              <a:ext uri="{FF2B5EF4-FFF2-40B4-BE49-F238E27FC236}">
                <a16:creationId xmlns:a16="http://schemas.microsoft.com/office/drawing/2014/main" id="{8039BCCA-82A1-4B0C-91A3-B29A3E217896}"/>
              </a:ext>
            </a:extLst>
          </p:cNvPr>
          <p:cNvSpPr txBox="1"/>
          <p:nvPr/>
        </p:nvSpPr>
        <p:spPr>
          <a:xfrm>
            <a:off x="7305471" y="1363533"/>
            <a:ext cx="1694319" cy="296416"/>
          </a:xfrm>
          <a:prstGeom prst="rect">
            <a:avLst/>
          </a:prstGeom>
          <a:solidFill>
            <a:srgbClr val="FFFFFF">
              <a:alpha val="63922"/>
            </a:srgbClr>
          </a:solidFill>
          <a:ln w="38100">
            <a:solidFill>
              <a:schemeClr val="bg1">
                <a:lumMod val="85000"/>
              </a:schemeClr>
            </a:solidFill>
          </a:ln>
        </p:spPr>
        <p:txBody>
          <a:bodyPr vert="horz" wrap="none" lIns="91440" tIns="45720" rIns="91440" bIns="45720" rtlCol="0" anchor="t">
            <a:noAutofit/>
          </a:bodyPr>
          <a:lstStyle/>
          <a:p>
            <a:pPr algn="ctr"/>
            <a:r>
              <a:rPr lang="en-US" sz="1500">
                <a:solidFill>
                  <a:schemeClr val="bg1">
                    <a:lumMod val="85000"/>
                  </a:schemeClr>
                </a:solidFill>
                <a:latin typeface="Abel" panose="02000506030000020004" pitchFamily="2" charset="0"/>
                <a:cs typeface="Arial" panose="020B0604020202020204" pitchFamily="34" charset="0"/>
              </a:rPr>
              <a:t>CryoEM-SPA (200kV)</a:t>
            </a:r>
            <a:endParaRPr lang="en-US" sz="1500" dirty="0">
              <a:solidFill>
                <a:schemeClr val="bg1">
                  <a:lumMod val="85000"/>
                </a:schemeClr>
              </a:solidFill>
              <a:latin typeface="Abel" panose="02000506030000020004" pitchFamily="2" charset="0"/>
              <a:cs typeface="Arial" panose="020B0604020202020204" pitchFamily="34" charset="0"/>
            </a:endParaRPr>
          </a:p>
        </p:txBody>
      </p:sp>
      <p:sp>
        <p:nvSpPr>
          <p:cNvPr id="24" name="TextBox 23">
            <a:extLst>
              <a:ext uri="{FF2B5EF4-FFF2-40B4-BE49-F238E27FC236}">
                <a16:creationId xmlns:a16="http://schemas.microsoft.com/office/drawing/2014/main" id="{A6A07620-108C-4C84-A167-34CA96DD18F7}"/>
              </a:ext>
            </a:extLst>
          </p:cNvPr>
          <p:cNvSpPr txBox="1"/>
          <p:nvPr/>
        </p:nvSpPr>
        <p:spPr>
          <a:xfrm>
            <a:off x="8185006" y="1777189"/>
            <a:ext cx="813214" cy="296416"/>
          </a:xfrm>
          <a:prstGeom prst="rect">
            <a:avLst/>
          </a:prstGeom>
          <a:solidFill>
            <a:srgbClr val="FFFFFF">
              <a:alpha val="63922"/>
            </a:srgbClr>
          </a:solidFill>
          <a:ln w="38100">
            <a:solidFill>
              <a:srgbClr val="122D4F">
                <a:alpha val="69020"/>
              </a:srgbClr>
            </a:solidFill>
            <a:prstDash val="solid"/>
          </a:ln>
        </p:spPr>
        <p:txBody>
          <a:bodyPr vert="horz" wrap="none" lIns="91440" tIns="45720" rIns="91440" bIns="45720" rtlCol="0" anchor="t">
            <a:noAutofit/>
          </a:bodyPr>
          <a:lstStyle/>
          <a:p>
            <a:pPr algn="ctr"/>
            <a:r>
              <a:rPr lang="en-US" sz="1500" dirty="0" err="1">
                <a:solidFill>
                  <a:srgbClr val="122D4F"/>
                </a:solidFill>
                <a:latin typeface="Abel" panose="02000506030000020004" pitchFamily="2" charset="0"/>
                <a:cs typeface="Arial" panose="020B0604020202020204" pitchFamily="34" charset="0"/>
              </a:rPr>
              <a:t>BioLabs</a:t>
            </a:r>
            <a:endParaRPr lang="en-US" sz="1500" dirty="0">
              <a:solidFill>
                <a:srgbClr val="122D4F"/>
              </a:solidFill>
              <a:latin typeface="Abel" panose="02000506030000020004" pitchFamily="2"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F4B32A69-7F31-4260-AD36-E028AEBCCC85}"/>
              </a:ext>
            </a:extLst>
          </p:cNvPr>
          <p:cNvCxnSpPr>
            <a:cxnSpLocks/>
            <a:stCxn id="22" idx="2"/>
          </p:cNvCxnSpPr>
          <p:nvPr/>
        </p:nvCxnSpPr>
        <p:spPr>
          <a:xfrm flipH="1">
            <a:off x="6298775" y="1187361"/>
            <a:ext cx="28119" cy="748767"/>
          </a:xfrm>
          <a:prstGeom prst="straightConnector1">
            <a:avLst/>
          </a:prstGeom>
          <a:ln w="38100">
            <a:solidFill>
              <a:schemeClr val="bg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717F1E3-BBF0-4275-8C45-6C029E9744C9}"/>
              </a:ext>
            </a:extLst>
          </p:cNvPr>
          <p:cNvCxnSpPr>
            <a:cxnSpLocks/>
            <a:stCxn id="21" idx="1"/>
          </p:cNvCxnSpPr>
          <p:nvPr/>
        </p:nvCxnSpPr>
        <p:spPr>
          <a:xfrm flipH="1" flipV="1">
            <a:off x="7491778" y="2765960"/>
            <a:ext cx="523022" cy="391774"/>
          </a:xfrm>
          <a:prstGeom prst="straightConnector1">
            <a:avLst/>
          </a:prstGeom>
          <a:ln w="38100">
            <a:solidFill>
              <a:srgbClr val="F19E6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36359C0-281E-4011-9130-BE597AA840D3}"/>
              </a:ext>
            </a:extLst>
          </p:cNvPr>
          <p:cNvCxnSpPr>
            <a:cxnSpLocks/>
            <a:stCxn id="20" idx="1"/>
          </p:cNvCxnSpPr>
          <p:nvPr/>
        </p:nvCxnSpPr>
        <p:spPr>
          <a:xfrm flipH="1" flipV="1">
            <a:off x="7439381" y="3150013"/>
            <a:ext cx="584288" cy="610668"/>
          </a:xfrm>
          <a:prstGeom prst="straightConnector1">
            <a:avLst/>
          </a:prstGeom>
          <a:ln w="38100">
            <a:solidFill>
              <a:schemeClr val="bg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09DA069-1E78-444F-B0B6-A4EE48956F6F}"/>
              </a:ext>
            </a:extLst>
          </p:cNvPr>
          <p:cNvSpPr txBox="1"/>
          <p:nvPr/>
        </p:nvSpPr>
        <p:spPr>
          <a:xfrm>
            <a:off x="4607717" y="881252"/>
            <a:ext cx="928885" cy="296417"/>
          </a:xfrm>
          <a:prstGeom prst="rect">
            <a:avLst/>
          </a:prstGeom>
          <a:solidFill>
            <a:srgbClr val="FFFFFF">
              <a:alpha val="63922"/>
            </a:srgbClr>
          </a:solidFill>
          <a:ln w="38100">
            <a:solidFill>
              <a:schemeClr val="accent2">
                <a:alpha val="69020"/>
              </a:schemeClr>
            </a:solidFill>
          </a:ln>
        </p:spPr>
        <p:txBody>
          <a:bodyPr vert="horz" wrap="none" lIns="91440" tIns="45720" rIns="91440" bIns="45720" rtlCol="0" anchor="t">
            <a:noAutofit/>
          </a:bodyPr>
          <a:lstStyle/>
          <a:p>
            <a:pPr algn="ctr"/>
            <a:r>
              <a:rPr lang="en-US" sz="1500" dirty="0">
                <a:solidFill>
                  <a:schemeClr val="accent2"/>
                </a:solidFill>
                <a:latin typeface="Abel" panose="02000506030000020004" pitchFamily="2" charset="0"/>
                <a:cs typeface="Arial" panose="020B0604020202020204" pitchFamily="34" charset="0"/>
              </a:rPr>
              <a:t>MIRAS (IR)</a:t>
            </a:r>
          </a:p>
        </p:txBody>
      </p:sp>
      <p:sp>
        <p:nvSpPr>
          <p:cNvPr id="37" name="TextBox 36">
            <a:extLst>
              <a:ext uri="{FF2B5EF4-FFF2-40B4-BE49-F238E27FC236}">
                <a16:creationId xmlns:a16="http://schemas.microsoft.com/office/drawing/2014/main" id="{251FA869-3AA4-4D2E-B24D-2A8BFA711342}"/>
              </a:ext>
            </a:extLst>
          </p:cNvPr>
          <p:cNvSpPr txBox="1"/>
          <p:nvPr/>
        </p:nvSpPr>
        <p:spPr>
          <a:xfrm>
            <a:off x="7220367" y="890944"/>
            <a:ext cx="1236346" cy="296417"/>
          </a:xfrm>
          <a:prstGeom prst="rect">
            <a:avLst/>
          </a:prstGeom>
          <a:solidFill>
            <a:srgbClr val="FFFFFF">
              <a:alpha val="63922"/>
            </a:srgbClr>
          </a:solidFill>
          <a:ln w="38100">
            <a:solidFill>
              <a:schemeClr val="accent2">
                <a:alpha val="69020"/>
              </a:schemeClr>
            </a:solidFill>
          </a:ln>
        </p:spPr>
        <p:txBody>
          <a:bodyPr vert="horz" wrap="none" lIns="91440" tIns="45720" rIns="91440" bIns="45720" rtlCol="0" anchor="t">
            <a:noAutofit/>
          </a:bodyPr>
          <a:lstStyle/>
          <a:p>
            <a:pPr algn="ctr"/>
            <a:r>
              <a:rPr lang="en-US" sz="1500" dirty="0">
                <a:solidFill>
                  <a:schemeClr val="accent2"/>
                </a:solidFill>
                <a:latin typeface="Abel" panose="02000506030000020004" pitchFamily="2" charset="0"/>
                <a:cs typeface="Arial" panose="020B0604020202020204" pitchFamily="34" charset="0"/>
              </a:rPr>
              <a:t>MISTRAL (TXM)</a:t>
            </a:r>
          </a:p>
        </p:txBody>
      </p:sp>
      <p:sp>
        <p:nvSpPr>
          <p:cNvPr id="38" name="TextBox 37">
            <a:extLst>
              <a:ext uri="{FF2B5EF4-FFF2-40B4-BE49-F238E27FC236}">
                <a16:creationId xmlns:a16="http://schemas.microsoft.com/office/drawing/2014/main" id="{237993D8-9599-45BF-ADEF-2E2AD3B9213C}"/>
              </a:ext>
            </a:extLst>
          </p:cNvPr>
          <p:cNvSpPr txBox="1"/>
          <p:nvPr/>
        </p:nvSpPr>
        <p:spPr>
          <a:xfrm>
            <a:off x="3305193" y="881252"/>
            <a:ext cx="1123951" cy="296417"/>
          </a:xfrm>
          <a:prstGeom prst="rect">
            <a:avLst/>
          </a:prstGeom>
          <a:solidFill>
            <a:srgbClr val="FFFFFF">
              <a:alpha val="63922"/>
            </a:srgbClr>
          </a:solidFill>
          <a:ln w="38100">
            <a:solidFill>
              <a:srgbClr val="88A0B8"/>
            </a:solidFill>
          </a:ln>
        </p:spPr>
        <p:txBody>
          <a:bodyPr vert="horz" wrap="none" lIns="91440" tIns="45720" rIns="91440" bIns="45720" rtlCol="0" anchor="t">
            <a:noAutofit/>
          </a:bodyPr>
          <a:lstStyle/>
          <a:p>
            <a:pPr algn="ctr"/>
            <a:r>
              <a:rPr lang="en-US" sz="1500" dirty="0">
                <a:solidFill>
                  <a:srgbClr val="88A0B8"/>
                </a:solidFill>
                <a:latin typeface="Abel" panose="02000506030000020004" pitchFamily="2" charset="0"/>
                <a:cs typeface="Arial" panose="020B0604020202020204" pitchFamily="34" charset="0"/>
              </a:rPr>
              <a:t>FAXTOR (HXT)</a:t>
            </a:r>
          </a:p>
        </p:txBody>
      </p:sp>
      <p:cxnSp>
        <p:nvCxnSpPr>
          <p:cNvPr id="43" name="Straight Arrow Connector 42">
            <a:extLst>
              <a:ext uri="{FF2B5EF4-FFF2-40B4-BE49-F238E27FC236}">
                <a16:creationId xmlns:a16="http://schemas.microsoft.com/office/drawing/2014/main" id="{B01EF7A8-D0F7-4201-8016-BDD89929FCC3}"/>
              </a:ext>
            </a:extLst>
          </p:cNvPr>
          <p:cNvCxnSpPr>
            <a:cxnSpLocks/>
            <a:stCxn id="38" idx="2"/>
          </p:cNvCxnSpPr>
          <p:nvPr/>
        </p:nvCxnSpPr>
        <p:spPr>
          <a:xfrm>
            <a:off x="3867169" y="1177669"/>
            <a:ext cx="153177" cy="1121936"/>
          </a:xfrm>
          <a:prstGeom prst="straightConnector1">
            <a:avLst/>
          </a:prstGeom>
          <a:ln w="38100">
            <a:solidFill>
              <a:srgbClr val="88A0B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598FAE8-30BD-4E05-85F4-810D3C694F23}"/>
              </a:ext>
            </a:extLst>
          </p:cNvPr>
          <p:cNvCxnSpPr>
            <a:cxnSpLocks/>
            <a:stCxn id="37" idx="1"/>
          </p:cNvCxnSpPr>
          <p:nvPr/>
        </p:nvCxnSpPr>
        <p:spPr>
          <a:xfrm flipH="1">
            <a:off x="6598016" y="1039153"/>
            <a:ext cx="622351" cy="1090480"/>
          </a:xfrm>
          <a:prstGeom prst="straightConnector1">
            <a:avLst/>
          </a:prstGeom>
          <a:ln w="381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E389064-3C41-431A-93F2-376458C9D6E5}"/>
              </a:ext>
            </a:extLst>
          </p:cNvPr>
          <p:cNvCxnSpPr>
            <a:cxnSpLocks/>
            <a:stCxn id="36" idx="2"/>
          </p:cNvCxnSpPr>
          <p:nvPr/>
        </p:nvCxnSpPr>
        <p:spPr>
          <a:xfrm flipH="1">
            <a:off x="4870540" y="1177669"/>
            <a:ext cx="201620" cy="655548"/>
          </a:xfrm>
          <a:prstGeom prst="straightConnector1">
            <a:avLst/>
          </a:prstGeom>
          <a:ln w="381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754DE06-B32B-45E6-B41E-18AB6AE64D26}"/>
              </a:ext>
            </a:extLst>
          </p:cNvPr>
          <p:cNvSpPr txBox="1"/>
          <p:nvPr/>
        </p:nvSpPr>
        <p:spPr>
          <a:xfrm>
            <a:off x="202088" y="3165354"/>
            <a:ext cx="953960" cy="511132"/>
          </a:xfrm>
          <a:prstGeom prst="rect">
            <a:avLst/>
          </a:prstGeom>
          <a:ln w="38100">
            <a:solidFill>
              <a:srgbClr val="122D4F"/>
            </a:solidFill>
          </a:ln>
        </p:spPr>
        <p:txBody>
          <a:bodyPr vert="horz" wrap="none" lIns="91440" tIns="45720" rIns="91440" bIns="45720" rtlCol="0" anchor="t">
            <a:noAutofit/>
          </a:bodyPr>
          <a:lstStyle/>
          <a:p>
            <a:pPr algn="ctr"/>
            <a:r>
              <a:rPr lang="en-US" sz="1400" dirty="0">
                <a:solidFill>
                  <a:srgbClr val="122D4F"/>
                </a:solidFill>
                <a:latin typeface="Abel" panose="02000506030000020004" pitchFamily="2" charset="0"/>
                <a:cs typeface="Arial" panose="020B0604020202020204" pitchFamily="34" charset="0"/>
              </a:rPr>
              <a:t>Fully</a:t>
            </a:r>
          </a:p>
          <a:p>
            <a:pPr algn="ctr"/>
            <a:r>
              <a:rPr lang="en-US" sz="1400" dirty="0">
                <a:solidFill>
                  <a:srgbClr val="122D4F"/>
                </a:solidFill>
                <a:latin typeface="Abel" panose="02000506030000020004" pitchFamily="2" charset="0"/>
                <a:cs typeface="Arial" panose="020B0604020202020204" pitchFamily="34" charset="0"/>
              </a:rPr>
              <a:t>dedicated</a:t>
            </a:r>
          </a:p>
        </p:txBody>
      </p:sp>
      <p:sp>
        <p:nvSpPr>
          <p:cNvPr id="51" name="TextBox 50">
            <a:extLst>
              <a:ext uri="{FF2B5EF4-FFF2-40B4-BE49-F238E27FC236}">
                <a16:creationId xmlns:a16="http://schemas.microsoft.com/office/drawing/2014/main" id="{B75228D3-8D53-42AC-B31D-292E625BB4FC}"/>
              </a:ext>
            </a:extLst>
          </p:cNvPr>
          <p:cNvSpPr txBox="1"/>
          <p:nvPr/>
        </p:nvSpPr>
        <p:spPr>
          <a:xfrm>
            <a:off x="202088" y="3769350"/>
            <a:ext cx="953960" cy="511054"/>
          </a:xfrm>
          <a:prstGeom prst="rect">
            <a:avLst/>
          </a:prstGeom>
          <a:ln w="38100">
            <a:solidFill>
              <a:schemeClr val="accent2"/>
            </a:solidFill>
            <a:prstDash val="solid"/>
          </a:ln>
        </p:spPr>
        <p:txBody>
          <a:bodyPr vert="horz" wrap="none" lIns="91440" tIns="45720" rIns="91440" bIns="45720" rtlCol="0" anchor="t">
            <a:noAutofit/>
          </a:bodyPr>
          <a:lstStyle/>
          <a:p>
            <a:pPr algn="ctr"/>
            <a:r>
              <a:rPr lang="en-US" sz="1400" dirty="0">
                <a:solidFill>
                  <a:schemeClr val="accent2"/>
                </a:solidFill>
                <a:latin typeface="Abel" panose="02000506030000020004" pitchFamily="2" charset="0"/>
                <a:cs typeface="Arial" panose="020B0604020202020204" pitchFamily="34" charset="0"/>
              </a:rPr>
              <a:t>Partially</a:t>
            </a:r>
          </a:p>
          <a:p>
            <a:pPr algn="ctr"/>
            <a:r>
              <a:rPr lang="en-US" sz="1400" dirty="0">
                <a:solidFill>
                  <a:schemeClr val="accent2"/>
                </a:solidFill>
                <a:latin typeface="Abel" panose="02000506030000020004" pitchFamily="2" charset="0"/>
                <a:cs typeface="Arial" panose="020B0604020202020204" pitchFamily="34" charset="0"/>
              </a:rPr>
              <a:t>dedicated</a:t>
            </a:r>
          </a:p>
        </p:txBody>
      </p:sp>
      <p:sp>
        <p:nvSpPr>
          <p:cNvPr id="52" name="TextBox 51">
            <a:extLst>
              <a:ext uri="{FF2B5EF4-FFF2-40B4-BE49-F238E27FC236}">
                <a16:creationId xmlns:a16="http://schemas.microsoft.com/office/drawing/2014/main" id="{1F04458D-24A0-449C-A5C8-777FADB27E4F}"/>
              </a:ext>
            </a:extLst>
          </p:cNvPr>
          <p:cNvSpPr txBox="1"/>
          <p:nvPr/>
        </p:nvSpPr>
        <p:spPr>
          <a:xfrm>
            <a:off x="202088" y="4368292"/>
            <a:ext cx="953960" cy="511132"/>
          </a:xfrm>
          <a:prstGeom prst="rect">
            <a:avLst/>
          </a:prstGeom>
          <a:ln w="38100">
            <a:solidFill>
              <a:srgbClr val="88A0B8"/>
            </a:solidFill>
          </a:ln>
        </p:spPr>
        <p:txBody>
          <a:bodyPr vert="horz" wrap="none" lIns="91440" tIns="45720" rIns="91440" bIns="45720" rtlCol="0" anchor="t">
            <a:noAutofit/>
          </a:bodyPr>
          <a:lstStyle/>
          <a:p>
            <a:pPr algn="ctr"/>
            <a:r>
              <a:rPr lang="en-US" sz="1400" dirty="0">
                <a:solidFill>
                  <a:srgbClr val="88A0B8"/>
                </a:solidFill>
                <a:latin typeface="Abel" panose="02000506030000020004" pitchFamily="2" charset="0"/>
                <a:cs typeface="Arial" panose="020B0604020202020204" pitchFamily="34" charset="0"/>
              </a:rPr>
              <a:t>In</a:t>
            </a:r>
          </a:p>
          <a:p>
            <a:pPr algn="ctr"/>
            <a:r>
              <a:rPr lang="en-US" sz="1400" dirty="0">
                <a:solidFill>
                  <a:srgbClr val="88A0B8"/>
                </a:solidFill>
                <a:latin typeface="Abel" panose="02000506030000020004" pitchFamily="2" charset="0"/>
                <a:cs typeface="Arial" panose="020B0604020202020204" pitchFamily="34" charset="0"/>
              </a:rPr>
              <a:t>construction</a:t>
            </a:r>
          </a:p>
        </p:txBody>
      </p:sp>
      <p:sp>
        <p:nvSpPr>
          <p:cNvPr id="53" name="Rectangle 52">
            <a:extLst>
              <a:ext uri="{FF2B5EF4-FFF2-40B4-BE49-F238E27FC236}">
                <a16:creationId xmlns:a16="http://schemas.microsoft.com/office/drawing/2014/main" id="{1DC25A31-87B5-463F-AC52-55D58FEA5A4D}"/>
              </a:ext>
            </a:extLst>
          </p:cNvPr>
          <p:cNvSpPr/>
          <p:nvPr/>
        </p:nvSpPr>
        <p:spPr>
          <a:xfrm>
            <a:off x="442113" y="1051754"/>
            <a:ext cx="2702791" cy="1723549"/>
          </a:xfrm>
          <a:prstGeom prst="rect">
            <a:avLst/>
          </a:prstGeom>
        </p:spPr>
        <p:txBody>
          <a:bodyPr wrap="square">
            <a:spAutoFit/>
          </a:bodyPr>
          <a:lstStyle/>
          <a:p>
            <a:pPr>
              <a:spcAft>
                <a:spcPts val="300"/>
              </a:spcAft>
            </a:pPr>
            <a:r>
              <a:rPr lang="en-US" sz="1600" dirty="0"/>
              <a:t>Facilities in Structural</a:t>
            </a:r>
          </a:p>
          <a:p>
            <a:pPr>
              <a:spcAft>
                <a:spcPts val="300"/>
              </a:spcAft>
            </a:pPr>
            <a:r>
              <a:rPr lang="en-US" sz="1600" dirty="0"/>
              <a:t>Cell Biology:</a:t>
            </a:r>
          </a:p>
          <a:p>
            <a:pPr marL="285750" indent="-285750">
              <a:spcAft>
                <a:spcPts val="300"/>
              </a:spcAft>
              <a:buFont typeface="Arial" panose="020B0604020202020204" pitchFamily="34" charset="0"/>
              <a:buChar char="•"/>
            </a:pPr>
            <a:r>
              <a:rPr lang="en-US" sz="1600" dirty="0">
                <a:solidFill>
                  <a:srgbClr val="122D4F"/>
                </a:solidFill>
              </a:rPr>
              <a:t>MIRAS (IR bl)</a:t>
            </a:r>
          </a:p>
          <a:p>
            <a:pPr marL="285750" indent="-285750">
              <a:spcAft>
                <a:spcPts val="300"/>
              </a:spcAft>
              <a:buFont typeface="Arial" panose="020B0604020202020204" pitchFamily="34" charset="0"/>
              <a:buChar char="•"/>
            </a:pPr>
            <a:r>
              <a:rPr lang="en-US" sz="1600" dirty="0">
                <a:solidFill>
                  <a:srgbClr val="122D4F"/>
                </a:solidFill>
              </a:rPr>
              <a:t>MISTRAL (TXM, full field, soft XR)</a:t>
            </a:r>
          </a:p>
          <a:p>
            <a:pPr marL="285750" indent="-285750">
              <a:spcAft>
                <a:spcPts val="300"/>
              </a:spcAft>
              <a:buFont typeface="Arial" panose="020B0604020202020204" pitchFamily="34" charset="0"/>
              <a:buChar char="•"/>
            </a:pPr>
            <a:r>
              <a:rPr lang="en-US" sz="1600" dirty="0">
                <a:solidFill>
                  <a:srgbClr val="88A0B8"/>
                </a:solidFill>
              </a:rPr>
              <a:t>FAXTOR (</a:t>
            </a:r>
            <a:r>
              <a:rPr lang="en-US" sz="1600" dirty="0" err="1">
                <a:solidFill>
                  <a:srgbClr val="88A0B8"/>
                </a:solidFill>
              </a:rPr>
              <a:t>HXTomo</a:t>
            </a:r>
            <a:r>
              <a:rPr lang="en-US" sz="1600" dirty="0">
                <a:solidFill>
                  <a:srgbClr val="88A0B8"/>
                </a:solidFill>
              </a:rPr>
              <a:t>)</a:t>
            </a:r>
          </a:p>
        </p:txBody>
      </p:sp>
      <p:sp>
        <p:nvSpPr>
          <p:cNvPr id="28" name="TextBox 27">
            <a:extLst>
              <a:ext uri="{FF2B5EF4-FFF2-40B4-BE49-F238E27FC236}">
                <a16:creationId xmlns:a16="http://schemas.microsoft.com/office/drawing/2014/main" id="{0EF751FE-FC5D-426D-8645-A36B03F9145A}"/>
              </a:ext>
            </a:extLst>
          </p:cNvPr>
          <p:cNvSpPr txBox="1"/>
          <p:nvPr/>
        </p:nvSpPr>
        <p:spPr>
          <a:xfrm>
            <a:off x="3045922" y="4662994"/>
            <a:ext cx="1515626" cy="296417"/>
          </a:xfrm>
          <a:prstGeom prst="rect">
            <a:avLst/>
          </a:prstGeom>
          <a:solidFill>
            <a:srgbClr val="FFFFFF">
              <a:alpha val="40000"/>
            </a:srgbClr>
          </a:solidFill>
          <a:ln w="12700">
            <a:solidFill>
              <a:srgbClr val="ED7D31">
                <a:alpha val="50980"/>
              </a:srgbClr>
            </a:solidFill>
            <a:prstDash val="solid"/>
          </a:ln>
        </p:spPr>
        <p:txBody>
          <a:bodyPr vert="horz" wrap="none" lIns="91440" tIns="45720" rIns="91440" bIns="45720" rtlCol="0" anchor="t">
            <a:noAutofit/>
          </a:bodyPr>
          <a:lstStyle/>
          <a:p>
            <a:pPr algn="ctr"/>
            <a:r>
              <a:rPr lang="en-US" sz="1500">
                <a:solidFill>
                  <a:srgbClr val="F19E65"/>
                </a:solidFill>
                <a:latin typeface="Abel" panose="02000506030000020004" pitchFamily="2" charset="0"/>
                <a:cs typeface="Arial" panose="020B0604020202020204" pitchFamily="34" charset="0"/>
              </a:rPr>
              <a:t>CLAESS (XANES)</a:t>
            </a:r>
            <a:endParaRPr lang="en-US" sz="1500" dirty="0">
              <a:solidFill>
                <a:srgbClr val="F19E65"/>
              </a:solidFill>
              <a:latin typeface="Abel" panose="02000506030000020004" pitchFamily="2"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AF5B03FC-2A68-4060-AEA1-7BA35808F8B7}"/>
              </a:ext>
            </a:extLst>
          </p:cNvPr>
          <p:cNvCxnSpPr>
            <a:cxnSpLocks/>
            <a:stCxn id="28" idx="0"/>
          </p:cNvCxnSpPr>
          <p:nvPr/>
        </p:nvCxnSpPr>
        <p:spPr>
          <a:xfrm flipV="1">
            <a:off x="3803735" y="4004678"/>
            <a:ext cx="768265" cy="658316"/>
          </a:xfrm>
          <a:prstGeom prst="straightConnector1">
            <a:avLst/>
          </a:prstGeom>
          <a:ln w="38100">
            <a:solidFill>
              <a:srgbClr val="F19E6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36280E3-0745-4610-9606-7FCBEBB2674D}"/>
              </a:ext>
            </a:extLst>
          </p:cNvPr>
          <p:cNvSpPr txBox="1"/>
          <p:nvPr/>
        </p:nvSpPr>
        <p:spPr>
          <a:xfrm>
            <a:off x="1247489" y="4368292"/>
            <a:ext cx="953960" cy="511132"/>
          </a:xfrm>
          <a:prstGeom prst="rect">
            <a:avLst/>
          </a:prstGeom>
          <a:ln w="38100">
            <a:solidFill>
              <a:schemeClr val="bg1">
                <a:lumMod val="85000"/>
              </a:schemeClr>
            </a:solidFill>
          </a:ln>
        </p:spPr>
        <p:txBody>
          <a:bodyPr vert="horz" wrap="none" lIns="91440" tIns="45720" rIns="91440" bIns="45720" rtlCol="0" anchor="t">
            <a:noAutofit/>
          </a:bodyPr>
          <a:lstStyle/>
          <a:p>
            <a:pPr algn="ctr"/>
            <a:r>
              <a:rPr lang="en-US" sz="1400">
                <a:solidFill>
                  <a:schemeClr val="bg1">
                    <a:lumMod val="75000"/>
                  </a:schemeClr>
                </a:solidFill>
                <a:latin typeface="Abel" panose="02000506030000020004" pitchFamily="2" charset="0"/>
                <a:cs typeface="Arial" panose="020B0604020202020204" pitchFamily="34" charset="0"/>
              </a:rPr>
              <a:t>Molecular</a:t>
            </a:r>
            <a:endParaRPr lang="en-US" sz="1400" dirty="0">
              <a:solidFill>
                <a:schemeClr val="bg1">
                  <a:lumMod val="75000"/>
                </a:schemeClr>
              </a:solidFill>
              <a:latin typeface="Abel" panose="02000506030000020004" pitchFamily="2" charset="0"/>
              <a:cs typeface="Arial" panose="020B0604020202020204" pitchFamily="34" charset="0"/>
            </a:endParaRPr>
          </a:p>
          <a:p>
            <a:pPr algn="ctr"/>
            <a:r>
              <a:rPr lang="en-US" sz="1400">
                <a:solidFill>
                  <a:schemeClr val="bg1">
                    <a:lumMod val="75000"/>
                  </a:schemeClr>
                </a:solidFill>
                <a:latin typeface="Abel" panose="02000506030000020004" pitchFamily="2" charset="0"/>
                <a:cs typeface="Arial" panose="020B0604020202020204" pitchFamily="34" charset="0"/>
              </a:rPr>
              <a:t>Biology</a:t>
            </a:r>
            <a:endParaRPr lang="en-US" sz="1400" dirty="0">
              <a:solidFill>
                <a:schemeClr val="bg1">
                  <a:lumMod val="75000"/>
                </a:schemeClr>
              </a:solidFill>
              <a:latin typeface="Abel" panose="02000506030000020004" pitchFamily="2" charset="0"/>
              <a:cs typeface="Arial" panose="020B0604020202020204" pitchFamily="34" charset="0"/>
            </a:endParaRPr>
          </a:p>
        </p:txBody>
      </p:sp>
      <p:sp>
        <p:nvSpPr>
          <p:cNvPr id="49" name="TextBox 48">
            <a:extLst>
              <a:ext uri="{FF2B5EF4-FFF2-40B4-BE49-F238E27FC236}">
                <a16:creationId xmlns:a16="http://schemas.microsoft.com/office/drawing/2014/main" id="{DA36CEA7-34D9-4618-BEC3-4ACAB311F392}"/>
              </a:ext>
            </a:extLst>
          </p:cNvPr>
          <p:cNvSpPr txBox="1"/>
          <p:nvPr/>
        </p:nvSpPr>
        <p:spPr>
          <a:xfrm>
            <a:off x="1249651" y="3769350"/>
            <a:ext cx="953960" cy="511054"/>
          </a:xfrm>
          <a:prstGeom prst="rect">
            <a:avLst/>
          </a:prstGeom>
          <a:ln w="19050">
            <a:solidFill>
              <a:srgbClr val="F19E65"/>
            </a:solidFill>
            <a:prstDash val="solid"/>
          </a:ln>
        </p:spPr>
        <p:txBody>
          <a:bodyPr vert="horz" wrap="none" lIns="91440" tIns="45720" rIns="91440" bIns="45720" rtlCol="0" anchor="t">
            <a:noAutofit/>
          </a:bodyPr>
          <a:lstStyle/>
          <a:p>
            <a:pPr algn="ctr"/>
            <a:r>
              <a:rPr lang="en-US" sz="1400">
                <a:solidFill>
                  <a:srgbClr val="F19E65"/>
                </a:solidFill>
                <a:latin typeface="Abel" panose="02000506030000020004" pitchFamily="2" charset="0"/>
                <a:cs typeface="Arial" panose="020B0604020202020204" pitchFamily="34" charset="0"/>
              </a:rPr>
              <a:t>Residual</a:t>
            </a:r>
          </a:p>
          <a:p>
            <a:pPr algn="ctr"/>
            <a:r>
              <a:rPr lang="en-US" sz="1400">
                <a:solidFill>
                  <a:srgbClr val="F19E65"/>
                </a:solidFill>
                <a:latin typeface="Abel" panose="02000506030000020004" pitchFamily="2" charset="0"/>
                <a:cs typeface="Arial" panose="020B0604020202020204" pitchFamily="34" charset="0"/>
              </a:rPr>
              <a:t>use</a:t>
            </a:r>
            <a:endParaRPr lang="en-US" sz="1400" dirty="0">
              <a:solidFill>
                <a:srgbClr val="F19E65"/>
              </a:solidFill>
              <a:latin typeface="Abel" panose="02000506030000020004" pitchFamily="2" charset="0"/>
              <a:cs typeface="Arial" panose="020B0604020202020204" pitchFamily="34" charset="0"/>
            </a:endParaRPr>
          </a:p>
        </p:txBody>
      </p:sp>
    </p:spTree>
    <p:extLst>
      <p:ext uri="{BB962C8B-B14F-4D97-AF65-F5344CB8AC3E}">
        <p14:creationId xmlns:p14="http://schemas.microsoft.com/office/powerpoint/2010/main" val="3294338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MISTRAL beamline: Soft X-ray </a:t>
            </a:r>
            <a:r>
              <a:rPr lang="en-US" dirty="0" err="1"/>
              <a:t>Tomo</a:t>
            </a:r>
            <a:endParaRPr lang="en-US" dirty="0"/>
          </a:p>
        </p:txBody>
      </p:sp>
      <p:sp>
        <p:nvSpPr>
          <p:cNvPr id="6" name="Slide Number Placeholder 5"/>
          <p:cNvSpPr>
            <a:spLocks noGrp="1"/>
          </p:cNvSpPr>
          <p:nvPr>
            <p:ph type="sldNum" sz="quarter" idx="12"/>
          </p:nvPr>
        </p:nvSpPr>
        <p:spPr/>
        <p:txBody>
          <a:bodyPr/>
          <a:lstStyle/>
          <a:p>
            <a:fld id="{59A3C1E9-1E17-4B2D-975E-2F80F7CB45F8}" type="slidenum">
              <a:rPr lang="es-ES" smtClean="0"/>
              <a:t>5</a:t>
            </a:fld>
            <a:endParaRPr lang="es-ES" dirty="0"/>
          </a:p>
        </p:txBody>
      </p:sp>
      <p:sp>
        <p:nvSpPr>
          <p:cNvPr id="4" name="Rectangle 3"/>
          <p:cNvSpPr/>
          <p:nvPr/>
        </p:nvSpPr>
        <p:spPr>
          <a:xfrm>
            <a:off x="123441" y="2641399"/>
            <a:ext cx="8744852" cy="1437830"/>
          </a:xfrm>
          <a:prstGeom prst="rect">
            <a:avLst/>
          </a:prstGeom>
        </p:spPr>
        <p:txBody>
          <a:bodyPr wrap="square">
            <a:spAutoFit/>
          </a:bodyPr>
          <a:lstStyle/>
          <a:p>
            <a:pPr lvl="0">
              <a:lnSpc>
                <a:spcPct val="90000"/>
              </a:lnSpc>
              <a:spcBef>
                <a:spcPts val="1000"/>
              </a:spcBef>
            </a:pPr>
            <a:r>
              <a:rPr lang="en-US" sz="1400" b="1" dirty="0">
                <a:solidFill>
                  <a:prstClr val="black"/>
                </a:solidFill>
                <a:latin typeface="Arial" panose="020B0604020202020204" pitchFamily="34" charset="0"/>
                <a:cs typeface="Arial" panose="020B0604020202020204" pitchFamily="34" charset="0"/>
              </a:rPr>
              <a:t>TXM (Transmission X-ray Microscope) capability :</a:t>
            </a:r>
          </a:p>
          <a:p>
            <a:pPr marL="685800" lvl="1" indent="-228600">
              <a:lnSpc>
                <a:spcPct val="90000"/>
              </a:lnSpc>
              <a:spcBef>
                <a:spcPts val="500"/>
              </a:spcBef>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2D Measured Spatial Resolution ≈ 30 nm half pitch. </a:t>
            </a:r>
          </a:p>
          <a:p>
            <a:pPr marL="685800" lvl="1" indent="-228600">
              <a:lnSpc>
                <a:spcPct val="90000"/>
              </a:lnSpc>
              <a:spcBef>
                <a:spcPts val="500"/>
              </a:spcBef>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Detector effective Pixel size 16 nm – 8 nm, Field of view 8x8 µm</a:t>
            </a:r>
            <a:r>
              <a:rPr lang="en-US" sz="1200" baseline="30000" dirty="0">
                <a:solidFill>
                  <a:prstClr val="black"/>
                </a:solidFill>
                <a:latin typeface="Arial" panose="020B0604020202020204" pitchFamily="34" charset="0"/>
                <a:cs typeface="Arial" panose="020B0604020202020204" pitchFamily="34" charset="0"/>
              </a:rPr>
              <a:t>2</a:t>
            </a:r>
            <a:r>
              <a:rPr lang="en-US" sz="1200" dirty="0">
                <a:solidFill>
                  <a:prstClr val="black"/>
                </a:solidFill>
                <a:latin typeface="Arial" panose="020B0604020202020204" pitchFamily="34" charset="0"/>
                <a:cs typeface="Arial" panose="020B0604020202020204" pitchFamily="34" charset="0"/>
              </a:rPr>
              <a:t> - 16x16 µm</a:t>
            </a:r>
            <a:r>
              <a:rPr lang="en-US" sz="1200" baseline="30000" dirty="0">
                <a:solidFill>
                  <a:prstClr val="black"/>
                </a:solidFill>
                <a:latin typeface="Arial" panose="020B0604020202020204" pitchFamily="34" charset="0"/>
                <a:cs typeface="Arial" panose="020B0604020202020204" pitchFamily="34" charset="0"/>
              </a:rPr>
              <a:t>2</a:t>
            </a:r>
            <a:r>
              <a:rPr lang="en-US" sz="1200" dirty="0">
                <a:solidFill>
                  <a:prstClr val="black"/>
                </a:solidFill>
                <a:latin typeface="Arial" panose="020B0604020202020204" pitchFamily="34" charset="0"/>
                <a:cs typeface="Arial" panose="020B0604020202020204" pitchFamily="34" charset="0"/>
              </a:rPr>
              <a:t>.</a:t>
            </a:r>
          </a:p>
          <a:p>
            <a:pPr marL="685800" lvl="1" indent="-228600">
              <a:lnSpc>
                <a:spcPct val="90000"/>
              </a:lnSpc>
              <a:spcBef>
                <a:spcPts val="500"/>
              </a:spcBef>
              <a:buFont typeface="Arial" panose="020B0604020202020204" pitchFamily="34" charset="0"/>
              <a:buChar char="•"/>
            </a:pPr>
            <a:r>
              <a:rPr lang="en-US" sz="1200" dirty="0" err="1">
                <a:solidFill>
                  <a:prstClr val="black"/>
                </a:solidFill>
                <a:latin typeface="Arial" panose="020B0604020202020204" pitchFamily="34" charset="0"/>
                <a:cs typeface="Arial" panose="020B0604020202020204" pitchFamily="34" charset="0"/>
              </a:rPr>
              <a:t>Cryo</a:t>
            </a:r>
            <a:r>
              <a:rPr lang="en-US" sz="1200" dirty="0">
                <a:solidFill>
                  <a:prstClr val="black"/>
                </a:solidFill>
                <a:latin typeface="Arial" panose="020B0604020202020204" pitchFamily="34" charset="0"/>
                <a:cs typeface="Arial" panose="020B0604020202020204" pitchFamily="34" charset="0"/>
              </a:rPr>
              <a:t> environment ( ≈ 110 K).</a:t>
            </a:r>
          </a:p>
          <a:p>
            <a:pPr marL="685800" lvl="1" indent="-228600">
              <a:lnSpc>
                <a:spcPct val="90000"/>
              </a:lnSpc>
              <a:spcBef>
                <a:spcPts val="500"/>
              </a:spcBef>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On-line visible light epifluorescence microscope for correlative low resolution 2D imaging.</a:t>
            </a:r>
          </a:p>
          <a:p>
            <a:pPr marL="685800" lvl="1" indent="-228600">
              <a:lnSpc>
                <a:spcPct val="90000"/>
              </a:lnSpc>
              <a:spcBef>
                <a:spcPts val="500"/>
              </a:spcBef>
              <a:buFont typeface="Arial" panose="020B0604020202020204" pitchFamily="34" charset="0"/>
              <a:buChar char="•"/>
            </a:pPr>
            <a:endParaRPr lang="en-US" sz="12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123443" y="3976973"/>
            <a:ext cx="9942911" cy="1183401"/>
          </a:xfrm>
          <a:prstGeom prst="rect">
            <a:avLst/>
          </a:prstGeom>
        </p:spPr>
        <p:txBody>
          <a:bodyPr wrap="square">
            <a:spAutoFit/>
          </a:bodyPr>
          <a:lstStyle/>
          <a:p>
            <a:r>
              <a:rPr lang="en-US" sz="1400" b="1" dirty="0">
                <a:solidFill>
                  <a:prstClr val="black"/>
                </a:solidFill>
                <a:latin typeface="Arial" panose="020B0604020202020204" pitchFamily="34" charset="0"/>
                <a:cs typeface="Arial" panose="020B0604020202020204" pitchFamily="34" charset="0"/>
              </a:rPr>
              <a:t>Available techniques for bio-samples (with 30 nm spatial resolution):</a:t>
            </a:r>
          </a:p>
          <a:p>
            <a:pPr marL="685800" lvl="1" indent="-228600">
              <a:lnSpc>
                <a:spcPct val="90000"/>
              </a:lnSpc>
              <a:spcBef>
                <a:spcPts val="500"/>
              </a:spcBef>
              <a:buFont typeface="Arial" panose="020B0604020202020204" pitchFamily="34" charset="0"/>
              <a:buChar char="•"/>
            </a:pPr>
            <a:r>
              <a:rPr lang="en-US" sz="1200" b="1" dirty="0" err="1">
                <a:solidFill>
                  <a:prstClr val="black"/>
                </a:solidFill>
                <a:latin typeface="Arial" panose="020B0604020202020204" pitchFamily="34" charset="0"/>
                <a:cs typeface="Arial" panose="020B0604020202020204" pitchFamily="34" charset="0"/>
              </a:rPr>
              <a:t>Cryo</a:t>
            </a:r>
            <a:r>
              <a:rPr lang="en-US" sz="1200" b="1" dirty="0">
                <a:solidFill>
                  <a:prstClr val="black"/>
                </a:solidFill>
                <a:latin typeface="Arial" panose="020B0604020202020204" pitchFamily="34" charset="0"/>
                <a:cs typeface="Arial" panose="020B0604020202020204" pitchFamily="34" charset="0"/>
              </a:rPr>
              <a:t> – soft X-ray Tomography </a:t>
            </a:r>
            <a:r>
              <a:rPr lang="en-US" sz="1200" dirty="0">
                <a:solidFill>
                  <a:prstClr val="black"/>
                </a:solidFill>
                <a:latin typeface="Arial" panose="020B0604020202020204" pitchFamily="34" charset="0"/>
                <a:cs typeface="Arial" panose="020B0604020202020204" pitchFamily="34" charset="0"/>
              </a:rPr>
              <a:t>(± 70</a:t>
            </a:r>
            <a:r>
              <a:rPr lang="en-US" sz="1200" baseline="30000" dirty="0">
                <a:solidFill>
                  <a:prstClr val="black"/>
                </a:solidFill>
                <a:latin typeface="Arial" panose="020B0604020202020204" pitchFamily="34" charset="0"/>
                <a:cs typeface="Arial" panose="020B0604020202020204" pitchFamily="34" charset="0"/>
              </a:rPr>
              <a:t>◦</a:t>
            </a:r>
            <a:r>
              <a:rPr lang="en-US" sz="1200" dirty="0">
                <a:solidFill>
                  <a:prstClr val="black"/>
                </a:solidFill>
                <a:latin typeface="Arial" panose="020B0604020202020204" pitchFamily="34" charset="0"/>
                <a:cs typeface="Arial" panose="020B0604020202020204" pitchFamily="34" charset="0"/>
              </a:rPr>
              <a:t> max angular range, typical acquisition time ≈ 5 -10 min.).</a:t>
            </a:r>
          </a:p>
          <a:p>
            <a:pPr marL="685800" lvl="1" indent="-228600">
              <a:lnSpc>
                <a:spcPct val="90000"/>
              </a:lnSpc>
              <a:spcBef>
                <a:spcPts val="500"/>
              </a:spcBef>
              <a:buFont typeface="Arial" panose="020B0604020202020204" pitchFamily="34" charset="0"/>
              <a:buChar char="•"/>
            </a:pPr>
            <a:r>
              <a:rPr lang="en-US" sz="1200" b="1" dirty="0" err="1">
                <a:solidFill>
                  <a:prstClr val="black"/>
                </a:solidFill>
                <a:latin typeface="Arial" panose="020B0604020202020204" pitchFamily="34" charset="0"/>
                <a:cs typeface="Arial" panose="020B0604020202020204" pitchFamily="34" charset="0"/>
              </a:rPr>
              <a:t>Cryo</a:t>
            </a:r>
            <a:r>
              <a:rPr lang="en-US" sz="1200" b="1" dirty="0">
                <a:solidFill>
                  <a:prstClr val="black"/>
                </a:solidFill>
                <a:latin typeface="Arial" panose="020B0604020202020204" pitchFamily="34" charset="0"/>
                <a:cs typeface="Arial" panose="020B0604020202020204" pitchFamily="34" charset="0"/>
              </a:rPr>
              <a:t> – X-ray </a:t>
            </a:r>
            <a:r>
              <a:rPr lang="en-US" sz="1200" b="1" dirty="0" err="1">
                <a:solidFill>
                  <a:prstClr val="black"/>
                </a:solidFill>
                <a:latin typeface="Arial" panose="020B0604020202020204" pitchFamily="34" charset="0"/>
                <a:cs typeface="Arial" panose="020B0604020202020204" pitchFamily="34" charset="0"/>
              </a:rPr>
              <a:t>Spectromicroscopy</a:t>
            </a:r>
            <a:r>
              <a:rPr lang="en-US" sz="1200" b="1" dirty="0">
                <a:solidFill>
                  <a:prstClr val="black"/>
                </a:solidFill>
                <a:latin typeface="Arial" panose="020B0604020202020204" pitchFamily="34" charset="0"/>
                <a:cs typeface="Arial" panose="020B0604020202020204" pitchFamily="34" charset="0"/>
              </a:rPr>
              <a:t> </a:t>
            </a:r>
            <a:r>
              <a:rPr lang="en-US" sz="1200" dirty="0">
                <a:solidFill>
                  <a:prstClr val="black"/>
                </a:solidFill>
                <a:latin typeface="Arial" panose="020B0604020202020204" pitchFamily="34" charset="0"/>
                <a:cs typeface="Arial" panose="020B0604020202020204" pitchFamily="34" charset="0"/>
              </a:rPr>
              <a:t>(from Ca L – edge).</a:t>
            </a:r>
          </a:p>
          <a:p>
            <a:pPr lvl="1">
              <a:lnSpc>
                <a:spcPct val="90000"/>
              </a:lnSpc>
              <a:spcBef>
                <a:spcPts val="500"/>
              </a:spcBef>
            </a:pPr>
            <a:endParaRPr lang="en-US" sz="1200" dirty="0">
              <a:solidFill>
                <a:prstClr val="black"/>
              </a:solidFill>
              <a:latin typeface="Arial" panose="020B0604020202020204" pitchFamily="34" charset="0"/>
              <a:cs typeface="Arial" panose="020B0604020202020204" pitchFamily="34" charset="0"/>
            </a:endParaRPr>
          </a:p>
          <a:p>
            <a:endParaRPr lang="en-US" sz="1200" dirty="0"/>
          </a:p>
        </p:txBody>
      </p:sp>
      <p:grpSp>
        <p:nvGrpSpPr>
          <p:cNvPr id="55" name="Group 54"/>
          <p:cNvGrpSpPr/>
          <p:nvPr/>
        </p:nvGrpSpPr>
        <p:grpSpPr>
          <a:xfrm>
            <a:off x="531618" y="896393"/>
            <a:ext cx="7794736" cy="1483838"/>
            <a:chOff x="539750" y="1494263"/>
            <a:chExt cx="8031163" cy="1529927"/>
          </a:xfrm>
        </p:grpSpPr>
        <p:grpSp>
          <p:nvGrpSpPr>
            <p:cNvPr id="56" name="Group 3"/>
            <p:cNvGrpSpPr>
              <a:grpSpLocks/>
            </p:cNvGrpSpPr>
            <p:nvPr/>
          </p:nvGrpSpPr>
          <p:grpSpPr bwMode="auto">
            <a:xfrm rot="10800000">
              <a:off x="539750" y="1494263"/>
              <a:ext cx="8031163" cy="1529927"/>
              <a:chOff x="73025" y="2918635"/>
              <a:chExt cx="8031538" cy="1530720"/>
            </a:xfrm>
          </p:grpSpPr>
          <p:sp>
            <p:nvSpPr>
              <p:cNvPr id="58" name="Freeform 31"/>
              <p:cNvSpPr>
                <a:spLocks/>
              </p:cNvSpPr>
              <p:nvPr/>
            </p:nvSpPr>
            <p:spPr bwMode="auto">
              <a:xfrm flipH="1">
                <a:off x="542112" y="3324225"/>
                <a:ext cx="5507235" cy="1095375"/>
              </a:xfrm>
              <a:custGeom>
                <a:avLst/>
                <a:gdLst>
                  <a:gd name="T0" fmla="*/ 0 w 10000"/>
                  <a:gd name="T1" fmla="*/ 0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0 w 10000"/>
                  <a:gd name="T21" fmla="*/ 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000"/>
                  <a:gd name="T35" fmla="*/ 10000 w 10000"/>
                  <a:gd name="T36" fmla="*/ 10000 h 1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00" h="10000">
                    <a:moveTo>
                      <a:pt x="0" y="0"/>
                    </a:moveTo>
                    <a:lnTo>
                      <a:pt x="816" y="155"/>
                    </a:lnTo>
                    <a:lnTo>
                      <a:pt x="1309" y="271"/>
                    </a:lnTo>
                    <a:lnTo>
                      <a:pt x="1691" y="426"/>
                    </a:lnTo>
                    <a:lnTo>
                      <a:pt x="2039" y="659"/>
                    </a:lnTo>
                    <a:cubicBezTo>
                      <a:pt x="2093" y="724"/>
                      <a:pt x="2147" y="788"/>
                      <a:pt x="2200" y="853"/>
                    </a:cubicBezTo>
                    <a:cubicBezTo>
                      <a:pt x="2249" y="969"/>
                      <a:pt x="2243" y="886"/>
                      <a:pt x="2292" y="1002"/>
                    </a:cubicBezTo>
                    <a:lnTo>
                      <a:pt x="3973" y="3098"/>
                    </a:lnTo>
                    <a:lnTo>
                      <a:pt x="10000" y="10000"/>
                    </a:lnTo>
                    <a:lnTo>
                      <a:pt x="10000" y="7829"/>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32"/>
              <p:cNvSpPr>
                <a:spLocks/>
              </p:cNvSpPr>
              <p:nvPr/>
            </p:nvSpPr>
            <p:spPr bwMode="auto">
              <a:xfrm flipH="1">
                <a:off x="506405" y="2971799"/>
                <a:ext cx="5559041" cy="1023414"/>
              </a:xfrm>
              <a:custGeom>
                <a:avLst/>
                <a:gdLst>
                  <a:gd name="T0" fmla="*/ 0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0 h 10000"/>
                  <a:gd name="T18" fmla="*/ 2147483647 w 10000"/>
                  <a:gd name="T19" fmla="*/ 2147483647 h 10000"/>
                  <a:gd name="T20" fmla="*/ 0 w 10000"/>
                  <a:gd name="T21" fmla="*/ 2147483647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000"/>
                  <a:gd name="T35" fmla="*/ 10000 w 10000"/>
                  <a:gd name="T36" fmla="*/ 10000 h 1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00" h="10000">
                    <a:moveTo>
                      <a:pt x="0" y="9854"/>
                    </a:moveTo>
                    <a:lnTo>
                      <a:pt x="614" y="10000"/>
                    </a:lnTo>
                    <a:lnTo>
                      <a:pt x="1296" y="9751"/>
                    </a:lnTo>
                    <a:lnTo>
                      <a:pt x="1726" y="9502"/>
                    </a:lnTo>
                    <a:lnTo>
                      <a:pt x="2096" y="9212"/>
                    </a:lnTo>
                    <a:lnTo>
                      <a:pt x="2357" y="8880"/>
                    </a:lnTo>
                    <a:cubicBezTo>
                      <a:pt x="2374" y="8758"/>
                      <a:pt x="2390" y="8635"/>
                      <a:pt x="2407" y="8513"/>
                    </a:cubicBezTo>
                    <a:cubicBezTo>
                      <a:pt x="2462" y="8437"/>
                      <a:pt x="3355" y="7484"/>
                      <a:pt x="3410" y="7408"/>
                    </a:cubicBezTo>
                    <a:lnTo>
                      <a:pt x="10000" y="0"/>
                    </a:lnTo>
                    <a:lnTo>
                      <a:pt x="10000" y="2075"/>
                    </a:lnTo>
                    <a:cubicBezTo>
                      <a:pt x="6667" y="4668"/>
                      <a:pt x="4015" y="6803"/>
                      <a:pt x="0" y="9854"/>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Text Box 23"/>
              <p:cNvSpPr txBox="1">
                <a:spLocks noChangeArrowheads="1"/>
              </p:cNvSpPr>
              <p:nvPr/>
            </p:nvSpPr>
            <p:spPr bwMode="auto">
              <a:xfrm rot="10800000">
                <a:off x="73025" y="2918635"/>
                <a:ext cx="4603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a:solidFill>
                      <a:schemeClr val="tx1"/>
                    </a:solidFill>
                    <a:latin typeface="Arial" pitchFamily="34" charset="0"/>
                    <a:cs typeface="Arial" pitchFamily="34" charset="0"/>
                  </a:defRPr>
                </a:lvl1pPr>
                <a:lvl2pPr marL="742950" indent="-28575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2pPr>
                <a:lvl3pPr marL="11430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3pPr>
                <a:lvl4pPr marL="16002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4pPr>
                <a:lvl5pPr marL="20574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lnSpc>
                    <a:spcPct val="100000"/>
                  </a:lnSpc>
                  <a:spcBef>
                    <a:spcPct val="0"/>
                  </a:spcBef>
                  <a:buFontTx/>
                  <a:buNone/>
                </a:pPr>
                <a:r>
                  <a:rPr lang="es-ES" altLang="en-US" sz="1000" b="1">
                    <a:ea typeface="MS PGothic" pitchFamily="34" charset="-128"/>
                  </a:rPr>
                  <a:t>CCD</a:t>
                </a:r>
                <a:endParaRPr lang="en-US" altLang="en-US" sz="1000" b="1">
                  <a:ea typeface="MS PGothic" pitchFamily="34" charset="-128"/>
                </a:endParaRPr>
              </a:p>
            </p:txBody>
          </p:sp>
          <p:sp>
            <p:nvSpPr>
              <p:cNvPr id="61" name="Line 20"/>
              <p:cNvSpPr>
                <a:spLocks noChangeShapeType="1"/>
              </p:cNvSpPr>
              <p:nvPr/>
            </p:nvSpPr>
            <p:spPr bwMode="auto">
              <a:xfrm flipH="1">
                <a:off x="6134024" y="3560289"/>
                <a:ext cx="0" cy="256032"/>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22"/>
              <p:cNvSpPr>
                <a:spLocks noChangeShapeType="1"/>
              </p:cNvSpPr>
              <p:nvPr/>
            </p:nvSpPr>
            <p:spPr bwMode="auto">
              <a:xfrm flipH="1">
                <a:off x="533891" y="3254375"/>
                <a:ext cx="0" cy="836613"/>
              </a:xfrm>
              <a:prstGeom prst="line">
                <a:avLst/>
              </a:prstGeom>
              <a:noFill/>
              <a:ln w="31750">
                <a:solidFill>
                  <a:srgbClr val="00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63" name="Text Box 25"/>
              <p:cNvSpPr txBox="1">
                <a:spLocks noChangeArrowheads="1"/>
              </p:cNvSpPr>
              <p:nvPr/>
            </p:nvSpPr>
            <p:spPr bwMode="auto">
              <a:xfrm rot="10800000" flipH="1">
                <a:off x="3564381" y="3233738"/>
                <a:ext cx="6266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a:solidFill>
                      <a:schemeClr val="tx1"/>
                    </a:solidFill>
                    <a:latin typeface="Arial" pitchFamily="34" charset="0"/>
                    <a:cs typeface="Arial" pitchFamily="34" charset="0"/>
                  </a:defRPr>
                </a:lvl1pPr>
                <a:lvl2pPr marL="742950" indent="-28575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2pPr>
                <a:lvl3pPr marL="11430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3pPr>
                <a:lvl4pPr marL="16002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4pPr>
                <a:lvl5pPr marL="20574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lnSpc>
                    <a:spcPct val="100000"/>
                  </a:lnSpc>
                  <a:spcBef>
                    <a:spcPct val="0"/>
                  </a:spcBef>
                  <a:buFontTx/>
                  <a:buNone/>
                </a:pPr>
                <a:r>
                  <a:rPr lang="en-US" altLang="en-US" sz="1000" b="1">
                    <a:ea typeface="MS PGothic" pitchFamily="34" charset="-128"/>
                  </a:rPr>
                  <a:t>sample</a:t>
                </a:r>
              </a:p>
            </p:txBody>
          </p:sp>
          <p:sp>
            <p:nvSpPr>
              <p:cNvPr id="64" name="Text Box 26"/>
              <p:cNvSpPr txBox="1">
                <a:spLocks noChangeArrowheads="1"/>
              </p:cNvSpPr>
              <p:nvPr/>
            </p:nvSpPr>
            <p:spPr bwMode="auto">
              <a:xfrm rot="10800000" flipH="1">
                <a:off x="4643420" y="2956275"/>
                <a:ext cx="1829432" cy="2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a:solidFill>
                      <a:schemeClr val="tx1"/>
                    </a:solidFill>
                    <a:latin typeface="Arial" pitchFamily="34" charset="0"/>
                    <a:cs typeface="Arial" pitchFamily="34" charset="0"/>
                  </a:defRPr>
                </a:lvl1pPr>
                <a:lvl2pPr marL="742950" indent="-28575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2pPr>
                <a:lvl3pPr marL="11430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3pPr>
                <a:lvl4pPr marL="16002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4pPr>
                <a:lvl5pPr marL="20574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lnSpc>
                    <a:spcPct val="100000"/>
                  </a:lnSpc>
                  <a:spcBef>
                    <a:spcPct val="0"/>
                  </a:spcBef>
                  <a:buFontTx/>
                  <a:buNone/>
                </a:pPr>
                <a:r>
                  <a:rPr lang="en-US" altLang="en-US" sz="1100" b="1">
                    <a:solidFill>
                      <a:schemeClr val="tx2"/>
                    </a:solidFill>
                    <a:ea typeface="MS PGothic" pitchFamily="34" charset="-128"/>
                  </a:rPr>
                  <a:t>capillary condenser lens</a:t>
                </a:r>
              </a:p>
            </p:txBody>
          </p:sp>
          <p:sp>
            <p:nvSpPr>
              <p:cNvPr id="65" name="Text Box 27"/>
              <p:cNvSpPr txBox="1">
                <a:spLocks noChangeArrowheads="1"/>
              </p:cNvSpPr>
              <p:nvPr/>
            </p:nvSpPr>
            <p:spPr bwMode="auto">
              <a:xfrm rot="10800000" flipH="1">
                <a:off x="5162081" y="3506165"/>
                <a:ext cx="97575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a:solidFill>
                      <a:schemeClr val="tx1"/>
                    </a:solidFill>
                    <a:latin typeface="Arial" pitchFamily="34" charset="0"/>
                    <a:cs typeface="Arial" pitchFamily="34" charset="0"/>
                  </a:defRPr>
                </a:lvl1pPr>
                <a:lvl2pPr marL="742950" indent="-28575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2pPr>
                <a:lvl3pPr marL="11430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3pPr>
                <a:lvl4pPr marL="16002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4pPr>
                <a:lvl5pPr marL="20574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lnSpc>
                    <a:spcPct val="100000"/>
                  </a:lnSpc>
                  <a:spcBef>
                    <a:spcPct val="0"/>
                  </a:spcBef>
                  <a:buFontTx/>
                  <a:buNone/>
                </a:pPr>
                <a:r>
                  <a:rPr lang="es-ES" altLang="en-US" sz="1000" b="1">
                    <a:ea typeface="MS PGothic" pitchFamily="34" charset="-128"/>
                  </a:rPr>
                  <a:t>central stop</a:t>
                </a:r>
                <a:endParaRPr lang="en-US" altLang="en-US" sz="1000" b="1">
                  <a:ea typeface="MS PGothic" pitchFamily="34" charset="-128"/>
                </a:endParaRPr>
              </a:p>
            </p:txBody>
          </p:sp>
          <p:sp>
            <p:nvSpPr>
              <p:cNvPr id="66" name="Line 45"/>
              <p:cNvSpPr>
                <a:spLocks noChangeShapeType="1"/>
              </p:cNvSpPr>
              <p:nvPr/>
            </p:nvSpPr>
            <p:spPr bwMode="auto">
              <a:xfrm flipH="1">
                <a:off x="2780871" y="3869202"/>
                <a:ext cx="10702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46"/>
              <p:cNvSpPr>
                <a:spLocks noChangeShapeType="1"/>
              </p:cNvSpPr>
              <p:nvPr/>
            </p:nvSpPr>
            <p:spPr bwMode="auto">
              <a:xfrm flipH="1" flipV="1">
                <a:off x="534297" y="3273915"/>
                <a:ext cx="3330781" cy="595314"/>
              </a:xfrm>
              <a:custGeom>
                <a:avLst/>
                <a:gdLst>
                  <a:gd name="T0" fmla="*/ 0 w 3330781"/>
                  <a:gd name="T1" fmla="*/ 0 h 595314"/>
                  <a:gd name="T2" fmla="*/ 3330781 w 3330781"/>
                  <a:gd name="T3" fmla="*/ 595314 h 595314"/>
                  <a:gd name="T4" fmla="*/ 0 60000 65536"/>
                  <a:gd name="T5" fmla="*/ 0 60000 65536"/>
                  <a:gd name="T6" fmla="*/ 0 w 3330781"/>
                  <a:gd name="T7" fmla="*/ 0 h 595314"/>
                  <a:gd name="T8" fmla="*/ 3330781 w 3330781"/>
                  <a:gd name="T9" fmla="*/ 595314 h 595314"/>
                </a:gdLst>
                <a:ahLst/>
                <a:cxnLst>
                  <a:cxn ang="T4">
                    <a:pos x="T0" y="T1"/>
                  </a:cxn>
                  <a:cxn ang="T5">
                    <a:pos x="T2" y="T3"/>
                  </a:cxn>
                </a:cxnLst>
                <a:rect l="T6" t="T7" r="T8" b="T9"/>
                <a:pathLst>
                  <a:path w="3330781" h="595314">
                    <a:moveTo>
                      <a:pt x="0" y="0"/>
                    </a:moveTo>
                    <a:lnTo>
                      <a:pt x="3330781" y="59531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Line 47"/>
              <p:cNvSpPr>
                <a:spLocks noChangeShapeType="1"/>
              </p:cNvSpPr>
              <p:nvPr/>
            </p:nvSpPr>
            <p:spPr bwMode="auto">
              <a:xfrm flipH="1">
                <a:off x="3865201" y="3552015"/>
                <a:ext cx="0" cy="319088"/>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9" name="Freeform 28"/>
              <p:cNvSpPr>
                <a:spLocks/>
              </p:cNvSpPr>
              <p:nvPr/>
            </p:nvSpPr>
            <p:spPr bwMode="auto">
              <a:xfrm flipH="1">
                <a:off x="4677272" y="3344746"/>
                <a:ext cx="3425251" cy="338254"/>
              </a:xfrm>
              <a:custGeom>
                <a:avLst/>
                <a:gdLst>
                  <a:gd name="T0" fmla="*/ 0 w 10111"/>
                  <a:gd name="T1" fmla="*/ 2147483647 h 10000"/>
                  <a:gd name="T2" fmla="*/ 2147483647 w 10111"/>
                  <a:gd name="T3" fmla="*/ 0 h 10000"/>
                  <a:gd name="T4" fmla="*/ 2147483647 w 10111"/>
                  <a:gd name="T5" fmla="*/ 2147483647 h 10000"/>
                  <a:gd name="T6" fmla="*/ 2147483647 w 10111"/>
                  <a:gd name="T7" fmla="*/ 2147483647 h 10000"/>
                  <a:gd name="T8" fmla="*/ 2147483647 w 10111"/>
                  <a:gd name="T9" fmla="*/ 2147483647 h 10000"/>
                  <a:gd name="T10" fmla="*/ 2147483647 w 10111"/>
                  <a:gd name="T11" fmla="*/ 2147483647 h 10000"/>
                  <a:gd name="T12" fmla="*/ 0 w 10111"/>
                  <a:gd name="T13" fmla="*/ 2147483647 h 10000"/>
                  <a:gd name="T14" fmla="*/ 0 60000 65536"/>
                  <a:gd name="T15" fmla="*/ 0 60000 65536"/>
                  <a:gd name="T16" fmla="*/ 0 60000 65536"/>
                  <a:gd name="T17" fmla="*/ 0 60000 65536"/>
                  <a:gd name="T18" fmla="*/ 0 60000 65536"/>
                  <a:gd name="T19" fmla="*/ 0 60000 65536"/>
                  <a:gd name="T20" fmla="*/ 0 60000 65536"/>
                  <a:gd name="T21" fmla="*/ 0 w 10111"/>
                  <a:gd name="T22" fmla="*/ 0 h 10000"/>
                  <a:gd name="T23" fmla="*/ 10111 w 10111"/>
                  <a:gd name="T24" fmla="*/ 10000 h 1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11" h="10000">
                    <a:moveTo>
                      <a:pt x="0" y="10000"/>
                    </a:moveTo>
                    <a:lnTo>
                      <a:pt x="6039" y="0"/>
                    </a:lnTo>
                    <a:cubicBezTo>
                      <a:pt x="6857" y="207"/>
                      <a:pt x="7513" y="181"/>
                      <a:pt x="8250" y="272"/>
                    </a:cubicBezTo>
                    <a:lnTo>
                      <a:pt x="9484" y="1697"/>
                    </a:lnTo>
                    <a:lnTo>
                      <a:pt x="10000" y="3291"/>
                    </a:lnTo>
                    <a:cubicBezTo>
                      <a:pt x="9971" y="3126"/>
                      <a:pt x="10137" y="3177"/>
                      <a:pt x="10108" y="3012"/>
                    </a:cubicBezTo>
                    <a:lnTo>
                      <a:pt x="0" y="1000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29"/>
              <p:cNvSpPr>
                <a:spLocks/>
              </p:cNvSpPr>
              <p:nvPr/>
            </p:nvSpPr>
            <p:spPr bwMode="auto">
              <a:xfrm flipH="1">
                <a:off x="4701939" y="3684588"/>
                <a:ext cx="3402624" cy="311150"/>
              </a:xfrm>
              <a:custGeom>
                <a:avLst/>
                <a:gdLst>
                  <a:gd name="T0" fmla="*/ 0 w 10158"/>
                  <a:gd name="T1" fmla="*/ 0 h 10000"/>
                  <a:gd name="T2" fmla="*/ 2147483647 w 10158"/>
                  <a:gd name="T3" fmla="*/ 2147483647 h 10000"/>
                  <a:gd name="T4" fmla="*/ 2147483647 w 10158"/>
                  <a:gd name="T5" fmla="*/ 2147483647 h 10000"/>
                  <a:gd name="T6" fmla="*/ 2147483647 w 10158"/>
                  <a:gd name="T7" fmla="*/ 2147483647 h 10000"/>
                  <a:gd name="T8" fmla="*/ 2147483647 w 10158"/>
                  <a:gd name="T9" fmla="*/ 2147483647 h 10000"/>
                  <a:gd name="T10" fmla="*/ 2147483647 w 10158"/>
                  <a:gd name="T11" fmla="*/ 2147483647 h 10000"/>
                  <a:gd name="T12" fmla="*/ 2147483647 w 10158"/>
                  <a:gd name="T13" fmla="*/ 2147483647 h 10000"/>
                  <a:gd name="T14" fmla="*/ 2147483647 w 10158"/>
                  <a:gd name="T15" fmla="*/ 2147483647 h 10000"/>
                  <a:gd name="T16" fmla="*/ 0 w 10158"/>
                  <a:gd name="T17" fmla="*/ 0 h 1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58"/>
                  <a:gd name="T28" fmla="*/ 0 h 10000"/>
                  <a:gd name="T29" fmla="*/ 10158 w 10158"/>
                  <a:gd name="T30" fmla="*/ 10000 h 1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58" h="10000">
                    <a:moveTo>
                      <a:pt x="0" y="0"/>
                    </a:moveTo>
                    <a:lnTo>
                      <a:pt x="6118" y="10000"/>
                    </a:lnTo>
                    <a:lnTo>
                      <a:pt x="7020" y="9909"/>
                    </a:lnTo>
                    <a:lnTo>
                      <a:pt x="8296" y="9000"/>
                    </a:lnTo>
                    <a:lnTo>
                      <a:pt x="9163" y="8091"/>
                    </a:lnTo>
                    <a:lnTo>
                      <a:pt x="9805" y="6818"/>
                    </a:lnTo>
                    <a:lnTo>
                      <a:pt x="10000" y="5887"/>
                    </a:lnTo>
                    <a:cubicBezTo>
                      <a:pt x="9972" y="6101"/>
                      <a:pt x="10184" y="5374"/>
                      <a:pt x="10156" y="5588"/>
                    </a:cubicBez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71" name="Imagen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67277" y="3520076"/>
                <a:ext cx="990602" cy="35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 Box 26"/>
              <p:cNvSpPr txBox="1">
                <a:spLocks noChangeArrowheads="1"/>
              </p:cNvSpPr>
              <p:nvPr/>
            </p:nvSpPr>
            <p:spPr bwMode="auto">
              <a:xfrm rot="10800000" flipH="1">
                <a:off x="1948283" y="4004854"/>
                <a:ext cx="1899787" cy="44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a:solidFill>
                      <a:schemeClr val="tx1"/>
                    </a:solidFill>
                    <a:latin typeface="Arial" pitchFamily="34" charset="0"/>
                    <a:cs typeface="Arial" pitchFamily="34" charset="0"/>
                  </a:defRPr>
                </a:lvl1pPr>
                <a:lvl2pPr marL="742950" indent="-28575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2pPr>
                <a:lvl3pPr marL="11430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3pPr>
                <a:lvl4pPr marL="16002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4pPr>
                <a:lvl5pPr marL="2057400" indent="-228600" eaLnBrk="0" hangingPunct="0">
                  <a:lnSpc>
                    <a:spcPct val="90000"/>
                  </a:lnSpc>
                  <a:spcBef>
                    <a:spcPts val="5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lnSpc>
                    <a:spcPct val="100000"/>
                  </a:lnSpc>
                  <a:spcBef>
                    <a:spcPct val="0"/>
                  </a:spcBef>
                  <a:buFontTx/>
                  <a:buNone/>
                </a:pPr>
                <a:r>
                  <a:rPr lang="en-US" altLang="en-US" sz="1100" b="1" dirty="0">
                    <a:solidFill>
                      <a:schemeClr val="tx2"/>
                    </a:solidFill>
                    <a:ea typeface="MS PGothic" pitchFamily="34" charset="-128"/>
                  </a:rPr>
                  <a:t>objective zone plate lens</a:t>
                </a:r>
              </a:p>
              <a:p>
                <a:pPr eaLnBrk="1" hangingPunct="1">
                  <a:lnSpc>
                    <a:spcPct val="100000"/>
                  </a:lnSpc>
                  <a:spcBef>
                    <a:spcPct val="0"/>
                  </a:spcBef>
                  <a:buFontTx/>
                  <a:buNone/>
                </a:pPr>
                <a:r>
                  <a:rPr lang="en-US" altLang="en-US" sz="1100" b="1" dirty="0">
                    <a:solidFill>
                      <a:schemeClr val="tx2"/>
                    </a:solidFill>
                    <a:ea typeface="MS PGothic" pitchFamily="34" charset="-128"/>
                  </a:rPr>
                  <a:t>(40nm and 25 nm ZP)</a:t>
                </a:r>
              </a:p>
            </p:txBody>
          </p:sp>
          <p:grpSp>
            <p:nvGrpSpPr>
              <p:cNvPr id="73" name="Group 2"/>
              <p:cNvGrpSpPr>
                <a:grpSpLocks/>
              </p:cNvGrpSpPr>
              <p:nvPr/>
            </p:nvGrpSpPr>
            <p:grpSpPr bwMode="auto">
              <a:xfrm>
                <a:off x="2778490" y="3443288"/>
                <a:ext cx="4099" cy="488950"/>
                <a:chOff x="2778490" y="3443288"/>
                <a:chExt cx="4099" cy="488950"/>
              </a:xfrm>
            </p:grpSpPr>
            <p:sp>
              <p:nvSpPr>
                <p:cNvPr id="76" name="Line 19"/>
                <p:cNvSpPr>
                  <a:spLocks noChangeShapeType="1"/>
                </p:cNvSpPr>
                <p:nvPr/>
              </p:nvSpPr>
              <p:spPr bwMode="auto">
                <a:xfrm>
                  <a:off x="2778490" y="3559175"/>
                  <a:ext cx="0" cy="260350"/>
                </a:xfrm>
                <a:prstGeom prst="line">
                  <a:avLst/>
                </a:prstGeom>
                <a:noFill/>
                <a:ln w="508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35"/>
                <p:cNvSpPr>
                  <a:spLocks noChangeShapeType="1"/>
                </p:cNvSpPr>
                <p:nvPr/>
              </p:nvSpPr>
              <p:spPr bwMode="auto">
                <a:xfrm flipH="1">
                  <a:off x="2778490" y="3513964"/>
                  <a:ext cx="0" cy="32511"/>
                </a:xfrm>
                <a:prstGeom prst="line">
                  <a:avLst/>
                </a:prstGeom>
                <a:noFill/>
                <a:ln w="508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36"/>
                <p:cNvSpPr>
                  <a:spLocks noChangeShapeType="1"/>
                </p:cNvSpPr>
                <p:nvPr/>
              </p:nvSpPr>
              <p:spPr bwMode="auto">
                <a:xfrm flipH="1">
                  <a:off x="2779153" y="3458837"/>
                  <a:ext cx="0" cy="16962"/>
                </a:xfrm>
                <a:prstGeom prst="line">
                  <a:avLst/>
                </a:prstGeom>
                <a:noFill/>
                <a:ln w="508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37"/>
                <p:cNvSpPr>
                  <a:spLocks noChangeShapeType="1"/>
                </p:cNvSpPr>
                <p:nvPr/>
              </p:nvSpPr>
              <p:spPr bwMode="auto">
                <a:xfrm flipH="1">
                  <a:off x="2778490" y="3443288"/>
                  <a:ext cx="0" cy="8481"/>
                </a:xfrm>
                <a:prstGeom prst="line">
                  <a:avLst/>
                </a:prstGeom>
                <a:noFill/>
                <a:ln w="508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38"/>
                <p:cNvSpPr>
                  <a:spLocks noChangeShapeType="1"/>
                </p:cNvSpPr>
                <p:nvPr/>
              </p:nvSpPr>
              <p:spPr bwMode="auto">
                <a:xfrm flipH="1">
                  <a:off x="2778490" y="3481453"/>
                  <a:ext cx="0" cy="24030"/>
                </a:xfrm>
                <a:prstGeom prst="line">
                  <a:avLst/>
                </a:prstGeom>
                <a:noFill/>
                <a:ln w="508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1" name="Group 39"/>
                <p:cNvGrpSpPr>
                  <a:grpSpLocks/>
                </p:cNvGrpSpPr>
                <p:nvPr/>
              </p:nvGrpSpPr>
              <p:grpSpPr bwMode="auto">
                <a:xfrm flipH="1" flipV="1">
                  <a:off x="2780871" y="3830638"/>
                  <a:ext cx="1718" cy="101600"/>
                  <a:chOff x="3693" y="2789"/>
                  <a:chExt cx="1" cy="73"/>
                </a:xfrm>
              </p:grpSpPr>
              <p:grpSp>
                <p:nvGrpSpPr>
                  <p:cNvPr id="82" name="Group 40"/>
                  <p:cNvGrpSpPr>
                    <a:grpSpLocks/>
                  </p:cNvGrpSpPr>
                  <p:nvPr/>
                </p:nvGrpSpPr>
                <p:grpSpPr bwMode="auto">
                  <a:xfrm>
                    <a:off x="3693" y="2789"/>
                    <a:ext cx="1" cy="73"/>
                    <a:chOff x="3693" y="2789"/>
                    <a:chExt cx="1" cy="73"/>
                  </a:xfrm>
                </p:grpSpPr>
                <p:sp>
                  <p:nvSpPr>
                    <p:cNvPr id="84" name="Line 41"/>
                    <p:cNvSpPr>
                      <a:spLocks noChangeShapeType="1"/>
                    </p:cNvSpPr>
                    <p:nvPr/>
                  </p:nvSpPr>
                  <p:spPr bwMode="auto">
                    <a:xfrm>
                      <a:off x="3694" y="2839"/>
                      <a:ext cx="0" cy="23"/>
                    </a:xfrm>
                    <a:prstGeom prst="line">
                      <a:avLst/>
                    </a:prstGeom>
                    <a:noFill/>
                    <a:ln w="508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42"/>
                    <p:cNvSpPr>
                      <a:spLocks noChangeShapeType="1"/>
                    </p:cNvSpPr>
                    <p:nvPr/>
                  </p:nvSpPr>
                  <p:spPr bwMode="auto">
                    <a:xfrm>
                      <a:off x="3693" y="2800"/>
                      <a:ext cx="0" cy="12"/>
                    </a:xfrm>
                    <a:prstGeom prst="line">
                      <a:avLst/>
                    </a:prstGeom>
                    <a:noFill/>
                    <a:ln w="508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43"/>
                    <p:cNvSpPr>
                      <a:spLocks noChangeShapeType="1"/>
                    </p:cNvSpPr>
                    <p:nvPr/>
                  </p:nvSpPr>
                  <p:spPr bwMode="auto">
                    <a:xfrm>
                      <a:off x="3694" y="2789"/>
                      <a:ext cx="0" cy="6"/>
                    </a:xfrm>
                    <a:prstGeom prst="line">
                      <a:avLst/>
                    </a:prstGeom>
                    <a:noFill/>
                    <a:ln w="508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3" name="Line 44"/>
                  <p:cNvSpPr>
                    <a:spLocks noChangeShapeType="1"/>
                  </p:cNvSpPr>
                  <p:nvPr/>
                </p:nvSpPr>
                <p:spPr bwMode="auto">
                  <a:xfrm>
                    <a:off x="3694" y="2816"/>
                    <a:ext cx="0" cy="17"/>
                  </a:xfrm>
                  <a:prstGeom prst="line">
                    <a:avLst/>
                  </a:prstGeom>
                  <a:noFill/>
                  <a:ln w="508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74" name="Arc 48"/>
              <p:cNvSpPr>
                <a:spLocks/>
              </p:cNvSpPr>
              <p:nvPr/>
            </p:nvSpPr>
            <p:spPr bwMode="auto">
              <a:xfrm rot="173776" flipH="1">
                <a:off x="4687558" y="3283237"/>
                <a:ext cx="2501225" cy="223837"/>
              </a:xfrm>
              <a:custGeom>
                <a:avLst/>
                <a:gdLst>
                  <a:gd name="T0" fmla="*/ 0 w 21512"/>
                  <a:gd name="T1" fmla="*/ 0 h 19214"/>
                  <a:gd name="T2" fmla="*/ 0 w 21512"/>
                  <a:gd name="T3" fmla="*/ 0 h 19214"/>
                  <a:gd name="T4" fmla="*/ 0 w 21512"/>
                  <a:gd name="T5" fmla="*/ 0 h 19214"/>
                  <a:gd name="T6" fmla="*/ 0 60000 65536"/>
                  <a:gd name="T7" fmla="*/ 0 60000 65536"/>
                  <a:gd name="T8" fmla="*/ 0 60000 65536"/>
                  <a:gd name="T9" fmla="*/ 0 w 21512"/>
                  <a:gd name="T10" fmla="*/ 0 h 19214"/>
                  <a:gd name="T11" fmla="*/ 21512 w 21512"/>
                  <a:gd name="T12" fmla="*/ 19214 h 19214"/>
                </a:gdLst>
                <a:ahLst/>
                <a:cxnLst>
                  <a:cxn ang="T6">
                    <a:pos x="T0" y="T1"/>
                  </a:cxn>
                  <a:cxn ang="T7">
                    <a:pos x="T2" y="T3"/>
                  </a:cxn>
                  <a:cxn ang="T8">
                    <a:pos x="T4" y="T5"/>
                  </a:cxn>
                </a:cxnLst>
                <a:rect l="T9" t="T10" r="T11" b="T12"/>
                <a:pathLst>
                  <a:path w="21512" h="19214" fill="none" extrusionOk="0">
                    <a:moveTo>
                      <a:pt x="9868" y="-1"/>
                    </a:moveTo>
                    <a:cubicBezTo>
                      <a:pt x="16451" y="3381"/>
                      <a:pt x="20845" y="9897"/>
                      <a:pt x="21512" y="17268"/>
                    </a:cubicBezTo>
                  </a:path>
                  <a:path w="21512" h="19214" stroke="0" extrusionOk="0">
                    <a:moveTo>
                      <a:pt x="9868" y="-1"/>
                    </a:moveTo>
                    <a:cubicBezTo>
                      <a:pt x="16451" y="3381"/>
                      <a:pt x="20845" y="9897"/>
                      <a:pt x="21512" y="17268"/>
                    </a:cubicBezTo>
                    <a:lnTo>
                      <a:pt x="0" y="19214"/>
                    </a:lnTo>
                    <a:lnTo>
                      <a:pt x="9868" y="-1"/>
                    </a:lnTo>
                    <a:close/>
                  </a:path>
                </a:pathLst>
              </a:custGeom>
              <a:noFill/>
              <a:ln w="1143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5" name="Arc 49"/>
              <p:cNvSpPr>
                <a:spLocks/>
              </p:cNvSpPr>
              <p:nvPr/>
            </p:nvSpPr>
            <p:spPr bwMode="auto">
              <a:xfrm rot="-128554" flipH="1" flipV="1">
                <a:off x="4699736" y="3812062"/>
                <a:ext cx="2508096" cy="227012"/>
              </a:xfrm>
              <a:custGeom>
                <a:avLst/>
                <a:gdLst>
                  <a:gd name="T0" fmla="*/ 0 w 21515"/>
                  <a:gd name="T1" fmla="*/ 0 h 19265"/>
                  <a:gd name="T2" fmla="*/ 0 w 21515"/>
                  <a:gd name="T3" fmla="*/ 0 h 19265"/>
                  <a:gd name="T4" fmla="*/ 0 w 21515"/>
                  <a:gd name="T5" fmla="*/ 0 h 19265"/>
                  <a:gd name="T6" fmla="*/ 0 60000 65536"/>
                  <a:gd name="T7" fmla="*/ 0 60000 65536"/>
                  <a:gd name="T8" fmla="*/ 0 60000 65536"/>
                  <a:gd name="T9" fmla="*/ 0 w 21515"/>
                  <a:gd name="T10" fmla="*/ 0 h 19265"/>
                  <a:gd name="T11" fmla="*/ 21515 w 21515"/>
                  <a:gd name="T12" fmla="*/ 19265 h 19265"/>
                </a:gdLst>
                <a:ahLst/>
                <a:cxnLst>
                  <a:cxn ang="T6">
                    <a:pos x="T0" y="T1"/>
                  </a:cxn>
                  <a:cxn ang="T7">
                    <a:pos x="T2" y="T3"/>
                  </a:cxn>
                  <a:cxn ang="T8">
                    <a:pos x="T4" y="T5"/>
                  </a:cxn>
                </a:cxnLst>
                <a:rect l="T9" t="T10" r="T11" b="T12"/>
                <a:pathLst>
                  <a:path w="21515" h="19265" fill="none" extrusionOk="0">
                    <a:moveTo>
                      <a:pt x="9768" y="-1"/>
                    </a:moveTo>
                    <a:cubicBezTo>
                      <a:pt x="16413" y="3369"/>
                      <a:pt x="20853" y="9925"/>
                      <a:pt x="21514" y="17347"/>
                    </a:cubicBezTo>
                  </a:path>
                  <a:path w="21515" h="19265" stroke="0" extrusionOk="0">
                    <a:moveTo>
                      <a:pt x="9768" y="-1"/>
                    </a:moveTo>
                    <a:cubicBezTo>
                      <a:pt x="16413" y="3369"/>
                      <a:pt x="20853" y="9925"/>
                      <a:pt x="21514" y="17347"/>
                    </a:cubicBezTo>
                    <a:lnTo>
                      <a:pt x="0" y="19265"/>
                    </a:lnTo>
                    <a:lnTo>
                      <a:pt x="9768" y="-1"/>
                    </a:lnTo>
                    <a:close/>
                  </a:path>
                </a:pathLst>
              </a:custGeom>
              <a:noFill/>
              <a:ln w="1143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7" name="Line 45"/>
            <p:cNvSpPr>
              <a:spLocks noChangeShapeType="1"/>
            </p:cNvSpPr>
            <p:nvPr/>
          </p:nvSpPr>
          <p:spPr bwMode="auto">
            <a:xfrm rot="10800000" flipH="1" flipV="1">
              <a:off x="5863862" y="2073560"/>
              <a:ext cx="2245800" cy="5955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96575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9A3C1E9-1E17-4B2D-975E-2F80F7CB45F8}" type="slidenum">
              <a:rPr lang="es-ES" smtClean="0"/>
              <a:t>6</a:t>
            </a:fld>
            <a:endParaRPr lang="es-ES"/>
          </a:p>
        </p:txBody>
      </p:sp>
      <p:pic>
        <p:nvPicPr>
          <p:cNvPr id="3"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252" t="36180" r="1677" b="643"/>
          <a:stretch/>
        </p:blipFill>
        <p:spPr bwMode="auto">
          <a:xfrm>
            <a:off x="695739" y="368300"/>
            <a:ext cx="4154557" cy="46978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62200" y="78548"/>
            <a:ext cx="5608320" cy="511069"/>
          </a:xfrm>
          <a:prstGeom prst="rect">
            <a:avLst/>
          </a:prstGeom>
        </p:spPr>
        <p:txBody>
          <a:bodyPr vert="horz" wrap="none" lIns="91440" tIns="45720" rIns="91440" bIns="45720" rtlCol="0" anchor="t">
            <a:noAutofit/>
          </a:bodyPr>
          <a:lstStyle/>
          <a:p>
            <a:pPr algn="r"/>
            <a:r>
              <a:rPr lang="en-US" sz="2000" b="1" dirty="0">
                <a:latin typeface="Arial Black" panose="020B0A04020102020204" pitchFamily="34" charset="0"/>
                <a:cs typeface="Arial" panose="020B0604020202020204" pitchFamily="34" charset="0"/>
              </a:rPr>
              <a:t>What we do now at MISTRAL</a:t>
            </a:r>
          </a:p>
        </p:txBody>
      </p:sp>
      <p:sp>
        <p:nvSpPr>
          <p:cNvPr id="5" name="TextBox 4"/>
          <p:cNvSpPr txBox="1"/>
          <p:nvPr/>
        </p:nvSpPr>
        <p:spPr>
          <a:xfrm>
            <a:off x="4572000" y="1497215"/>
            <a:ext cx="4349750" cy="1030849"/>
          </a:xfrm>
          <a:prstGeom prst="rect">
            <a:avLst/>
          </a:prstGeom>
        </p:spPr>
        <p:txBody>
          <a:bodyPr vert="horz" wrap="none" lIns="91440" tIns="45720" rIns="91440" bIns="45720" rtlCol="0" anchor="t">
            <a:no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Identifying specific cellular structures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Follow processes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Evaluating cellular morphological changes </a:t>
            </a:r>
          </a:p>
          <a:p>
            <a:r>
              <a:rPr lang="en-US" sz="1600" dirty="0">
                <a:latin typeface="Arial" panose="020B0604020202020204" pitchFamily="34" charset="0"/>
                <a:cs typeface="Arial" panose="020B0604020202020204" pitchFamily="34" charset="0"/>
              </a:rPr>
              <a:t>	</a:t>
            </a:r>
          </a:p>
        </p:txBody>
      </p:sp>
      <p:sp>
        <p:nvSpPr>
          <p:cNvPr id="6" name="Down Arrow 5"/>
          <p:cNvSpPr/>
          <p:nvPr/>
        </p:nvSpPr>
        <p:spPr>
          <a:xfrm>
            <a:off x="6481152" y="2703748"/>
            <a:ext cx="317500" cy="412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18000" y="3451292"/>
            <a:ext cx="4692650" cy="914400"/>
          </a:xfrm>
          <a:prstGeom prst="rect">
            <a:avLst/>
          </a:prstGeom>
        </p:spPr>
        <p:txBody>
          <a:bodyPr vert="horz" wrap="none" lIns="91440" tIns="45720" rIns="91440" bIns="45720" rtlCol="0" anchor="t">
            <a:noAutofit/>
          </a:bodyPr>
          <a:lstStyle/>
          <a:p>
            <a:pPr algn="ctr"/>
            <a:r>
              <a:rPr lang="en-US" sz="1600" b="1" dirty="0">
                <a:latin typeface="Arial" panose="020B0604020202020204" pitchFamily="34" charset="0"/>
                <a:cs typeface="Arial" panose="020B0604020202020204" pitchFamily="34" charset="0"/>
              </a:rPr>
              <a:t>only 2D low resolution VLM </a:t>
            </a:r>
          </a:p>
          <a:p>
            <a:pPr algn="ctr"/>
            <a:r>
              <a:rPr lang="en-US" sz="1600" b="1" dirty="0">
                <a:latin typeface="Arial" panose="020B0604020202020204" pitchFamily="34" charset="0"/>
                <a:cs typeface="Arial" panose="020B0604020202020204" pitchFamily="34" charset="0"/>
              </a:rPr>
              <a:t>correlation in </a:t>
            </a:r>
            <a:r>
              <a:rPr lang="en-US" sz="1600" b="1" dirty="0" err="1">
                <a:latin typeface="Arial" panose="020B0604020202020204" pitchFamily="34" charset="0"/>
                <a:cs typeface="Arial" panose="020B0604020202020204" pitchFamily="34" charset="0"/>
              </a:rPr>
              <a:t>cryo</a:t>
            </a:r>
            <a:r>
              <a:rPr lang="en-US" sz="1600" b="1" dirty="0">
                <a:latin typeface="Arial" panose="020B0604020202020204" pitchFamily="34" charset="0"/>
                <a:cs typeface="Arial" panose="020B0604020202020204" pitchFamily="34" charset="0"/>
              </a:rPr>
              <a:t>… still.</a:t>
            </a:r>
          </a:p>
        </p:txBody>
      </p:sp>
    </p:spTree>
    <p:extLst>
      <p:ext uri="{BB962C8B-B14F-4D97-AF65-F5344CB8AC3E}">
        <p14:creationId xmlns:p14="http://schemas.microsoft.com/office/powerpoint/2010/main" val="57025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7</a:t>
            </a:fld>
            <a:endParaRPr lang="es-ES" dirty="0"/>
          </a:p>
        </p:txBody>
      </p:sp>
      <p:sp>
        <p:nvSpPr>
          <p:cNvPr id="27" name="Rectángulo 26"/>
          <p:cNvSpPr/>
          <p:nvPr/>
        </p:nvSpPr>
        <p:spPr>
          <a:xfrm>
            <a:off x="2745463" y="66606"/>
            <a:ext cx="5453288" cy="369332"/>
          </a:xfrm>
          <a:prstGeom prst="rect">
            <a:avLst/>
          </a:prstGeom>
        </p:spPr>
        <p:txBody>
          <a:bodyPr wrap="none">
            <a:spAutoFit/>
          </a:bodyPr>
          <a:lstStyle/>
          <a:p>
            <a:r>
              <a:rPr lang="es-ES_tradnl" b="1" dirty="0" err="1"/>
              <a:t>In-house</a:t>
            </a:r>
            <a:r>
              <a:rPr lang="es-ES_tradnl" b="1" dirty="0"/>
              <a:t> </a:t>
            </a:r>
            <a:r>
              <a:rPr lang="es-ES_tradnl" b="1" dirty="0" err="1"/>
              <a:t>program</a:t>
            </a:r>
            <a:r>
              <a:rPr lang="es-ES_tradnl" b="1" dirty="0"/>
              <a:t>: </a:t>
            </a:r>
            <a:r>
              <a:rPr lang="es-ES_tradnl" b="1" dirty="0" err="1"/>
              <a:t>Structural</a:t>
            </a:r>
            <a:r>
              <a:rPr lang="es-ES_tradnl" b="1" dirty="0"/>
              <a:t> </a:t>
            </a:r>
            <a:r>
              <a:rPr lang="es-ES_tradnl" b="1" dirty="0" err="1"/>
              <a:t>info</a:t>
            </a:r>
            <a:r>
              <a:rPr lang="es-ES_tradnl" b="1" dirty="0"/>
              <a:t> </a:t>
            </a:r>
            <a:r>
              <a:rPr lang="es-ES_tradnl" b="1" dirty="0" err="1"/>
              <a:t>of</a:t>
            </a:r>
            <a:r>
              <a:rPr lang="es-ES_tradnl" b="1" dirty="0"/>
              <a:t> </a:t>
            </a:r>
            <a:r>
              <a:rPr lang="es-ES_tradnl" b="1" dirty="0" err="1"/>
              <a:t>infectious</a:t>
            </a:r>
            <a:r>
              <a:rPr lang="es-ES_tradnl" b="1" dirty="0"/>
              <a:t> </a:t>
            </a:r>
            <a:r>
              <a:rPr lang="es-ES_tradnl" b="1" dirty="0" err="1"/>
              <a:t>diseases</a:t>
            </a:r>
            <a:endParaRPr lang="es-ES" b="1" dirty="0"/>
          </a:p>
        </p:txBody>
      </p:sp>
      <p:sp>
        <p:nvSpPr>
          <p:cNvPr id="15" name="Rectángulo redondeado 7"/>
          <p:cNvSpPr/>
          <p:nvPr/>
        </p:nvSpPr>
        <p:spPr>
          <a:xfrm>
            <a:off x="945550" y="601938"/>
            <a:ext cx="1685613" cy="397305"/>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b="1" dirty="0">
                <a:solidFill>
                  <a:schemeClr val="accent1">
                    <a:lumMod val="75000"/>
                  </a:schemeClr>
                </a:solidFill>
              </a:rPr>
              <a:t>Hepatitis C infection</a:t>
            </a:r>
            <a:endParaRPr lang="en-US" sz="1050" dirty="0">
              <a:solidFill>
                <a:schemeClr val="bg1">
                  <a:lumMod val="50000"/>
                </a:schemeClr>
              </a:solidFill>
            </a:endParaRPr>
          </a:p>
        </p:txBody>
      </p:sp>
      <p:sp>
        <p:nvSpPr>
          <p:cNvPr id="18" name="Rectángulo redondeado 7"/>
          <p:cNvSpPr/>
          <p:nvPr/>
        </p:nvSpPr>
        <p:spPr>
          <a:xfrm>
            <a:off x="2745463" y="650589"/>
            <a:ext cx="4088810" cy="42801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a:solidFill>
                  <a:schemeClr val="accent1">
                    <a:lumMod val="75000"/>
                  </a:schemeClr>
                </a:solidFill>
              </a:rPr>
              <a:t>Assessment of the reversion of HCV-induced cellular ultrastructural changes direct-acting</a:t>
            </a:r>
            <a:r>
              <a:rPr lang="en-US" sz="1350" b="1" dirty="0">
                <a:solidFill>
                  <a:schemeClr val="accent1">
                    <a:lumMod val="75000"/>
                  </a:schemeClr>
                </a:solidFill>
              </a:rPr>
              <a:t> antiviral drugs</a:t>
            </a:r>
          </a:p>
        </p:txBody>
      </p:sp>
      <p:sp>
        <p:nvSpPr>
          <p:cNvPr id="7" name="AutoShape 4" descr="MAPS SHOW HOW DRUGS REVERSE ALTERATIONS IN HEPATITIS C-INFECTED CELLS — en"/>
          <p:cNvSpPr>
            <a:spLocks noChangeAspect="1" noChangeArrowheads="1"/>
          </p:cNvSpPr>
          <p:nvPr/>
        </p:nvSpPr>
        <p:spPr bwMode="auto">
          <a:xfrm>
            <a:off x="1259682" y="-439341"/>
            <a:ext cx="2807494" cy="9215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1" name="AutoShape 6" descr="MAPS SHOW HOW DRUGS REVERSE ALTERATIONS IN HEPATITIS C-INFECTED CELLS — en"/>
          <p:cNvSpPr>
            <a:spLocks noChangeAspect="1" noChangeArrowheads="1"/>
          </p:cNvSpPr>
          <p:nvPr/>
        </p:nvSpPr>
        <p:spPr bwMode="auto">
          <a:xfrm>
            <a:off x="1373982" y="-325041"/>
            <a:ext cx="2807494" cy="9215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2" name="AutoShape 8" descr="MAPS SHOW HOW DRUGS REVERSE ALTERATIONS IN HEPATITIS C-INFECTED CELLS — en"/>
          <p:cNvSpPr>
            <a:spLocks noChangeAspect="1" noChangeArrowheads="1"/>
          </p:cNvSpPr>
          <p:nvPr/>
        </p:nvSpPr>
        <p:spPr bwMode="auto">
          <a:xfrm>
            <a:off x="1488282" y="-210741"/>
            <a:ext cx="2807494" cy="9215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178" name="Picture 10" descr="IM_HCV_MIST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7138"/>
            <a:ext cx="9144000" cy="394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309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5D29411D-C9E9-42BF-8356-42343823EE97}" type="datetime1">
              <a:rPr lang="es-ES" smtClean="0"/>
              <a:t>06/10/2021</a:t>
            </a:fld>
            <a:endParaRPr lang="es-ES"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8</a:t>
            </a:fld>
            <a:endParaRPr lang="es-ES" dirty="0"/>
          </a:p>
        </p:txBody>
      </p:sp>
      <p:sp>
        <p:nvSpPr>
          <p:cNvPr id="8" name="Rectángulo redondeado 7"/>
          <p:cNvSpPr/>
          <p:nvPr/>
        </p:nvSpPr>
        <p:spPr>
          <a:xfrm>
            <a:off x="681024" y="2297245"/>
            <a:ext cx="6616337" cy="501566"/>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350" dirty="0" err="1">
                <a:solidFill>
                  <a:schemeClr val="accent1">
                    <a:lumMod val="75000"/>
                  </a:schemeClr>
                </a:solidFill>
              </a:rPr>
              <a:t>Study</a:t>
            </a:r>
            <a:r>
              <a:rPr lang="es-ES" sz="1350" dirty="0">
                <a:solidFill>
                  <a:schemeClr val="accent1">
                    <a:lumMod val="75000"/>
                  </a:schemeClr>
                </a:solidFill>
              </a:rPr>
              <a:t> of </a:t>
            </a:r>
            <a:r>
              <a:rPr lang="es-ES" sz="1350" b="1" dirty="0">
                <a:solidFill>
                  <a:schemeClr val="accent1">
                    <a:lumMod val="75000"/>
                  </a:schemeClr>
                </a:solidFill>
              </a:rPr>
              <a:t>SARS-CoV-2</a:t>
            </a:r>
            <a:r>
              <a:rPr lang="es-ES" sz="1350" dirty="0">
                <a:solidFill>
                  <a:schemeClr val="accent1">
                    <a:lumMod val="75000"/>
                  </a:schemeClr>
                </a:solidFill>
              </a:rPr>
              <a:t> </a:t>
            </a:r>
            <a:r>
              <a:rPr lang="es-ES" sz="1350" dirty="0" err="1">
                <a:solidFill>
                  <a:schemeClr val="accent1">
                    <a:lumMod val="75000"/>
                  </a:schemeClr>
                </a:solidFill>
              </a:rPr>
              <a:t>infection</a:t>
            </a:r>
            <a:r>
              <a:rPr lang="es-ES" sz="1350" dirty="0">
                <a:solidFill>
                  <a:schemeClr val="accent1">
                    <a:lumMod val="75000"/>
                  </a:schemeClr>
                </a:solidFill>
              </a:rPr>
              <a:t> and </a:t>
            </a:r>
            <a:r>
              <a:rPr lang="es-ES" sz="1350" dirty="0" err="1">
                <a:solidFill>
                  <a:schemeClr val="accent1">
                    <a:lumMod val="75000"/>
                  </a:schemeClr>
                </a:solidFill>
              </a:rPr>
              <a:t>therapy</a:t>
            </a:r>
            <a:r>
              <a:rPr lang="es-ES" sz="1350" dirty="0">
                <a:solidFill>
                  <a:schemeClr val="accent1">
                    <a:lumMod val="75000"/>
                  </a:schemeClr>
                </a:solidFill>
              </a:rPr>
              <a:t> </a:t>
            </a:r>
            <a:r>
              <a:rPr lang="es-ES" sz="1350" dirty="0" err="1">
                <a:solidFill>
                  <a:schemeClr val="accent1">
                    <a:lumMod val="75000"/>
                  </a:schemeClr>
                </a:solidFill>
              </a:rPr>
              <a:t>causing</a:t>
            </a:r>
            <a:r>
              <a:rPr lang="es-ES" sz="1350" dirty="0">
                <a:solidFill>
                  <a:schemeClr val="accent1">
                    <a:lumMod val="75000"/>
                  </a:schemeClr>
                </a:solidFill>
              </a:rPr>
              <a:t> </a:t>
            </a:r>
            <a:r>
              <a:rPr lang="es-ES" sz="1350" dirty="0" err="1">
                <a:solidFill>
                  <a:schemeClr val="accent1">
                    <a:lumMod val="75000"/>
                  </a:schemeClr>
                </a:solidFill>
              </a:rPr>
              <a:t>intracellular</a:t>
            </a:r>
            <a:r>
              <a:rPr lang="es-ES" sz="1350" dirty="0">
                <a:solidFill>
                  <a:schemeClr val="accent1">
                    <a:lumMod val="75000"/>
                  </a:schemeClr>
                </a:solidFill>
              </a:rPr>
              <a:t> </a:t>
            </a:r>
            <a:r>
              <a:rPr lang="es-ES" sz="1350" dirty="0" err="1">
                <a:solidFill>
                  <a:schemeClr val="accent1">
                    <a:lumMod val="75000"/>
                  </a:schemeClr>
                </a:solidFill>
              </a:rPr>
              <a:t>membrane</a:t>
            </a:r>
            <a:r>
              <a:rPr lang="es-ES" sz="1350" dirty="0">
                <a:solidFill>
                  <a:schemeClr val="accent1">
                    <a:lumMod val="75000"/>
                  </a:schemeClr>
                </a:solidFill>
              </a:rPr>
              <a:t> </a:t>
            </a:r>
            <a:r>
              <a:rPr lang="es-ES" sz="1350" dirty="0" err="1">
                <a:solidFill>
                  <a:schemeClr val="accent1">
                    <a:lumMod val="75000"/>
                  </a:schemeClr>
                </a:solidFill>
              </a:rPr>
              <a:t>alterations</a:t>
            </a:r>
            <a:endParaRPr lang="es-ES" sz="1350" dirty="0">
              <a:solidFill>
                <a:schemeClr val="accent1">
                  <a:lumMod val="75000"/>
                </a:schemeClr>
              </a:solidFill>
            </a:endParaRPr>
          </a:p>
        </p:txBody>
      </p:sp>
      <p:sp>
        <p:nvSpPr>
          <p:cNvPr id="9" name="Rectángulo redondeado 8"/>
          <p:cNvSpPr/>
          <p:nvPr/>
        </p:nvSpPr>
        <p:spPr>
          <a:xfrm>
            <a:off x="686161" y="1336718"/>
            <a:ext cx="5139248" cy="31479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s-ES" sz="1350" dirty="0">
                <a:solidFill>
                  <a:schemeClr val="accent1">
                    <a:lumMod val="75000"/>
                  </a:schemeClr>
                </a:solidFill>
              </a:rPr>
              <a:t> </a:t>
            </a:r>
          </a:p>
          <a:p>
            <a:r>
              <a:rPr lang="es-ES" sz="1350" dirty="0" err="1">
                <a:solidFill>
                  <a:schemeClr val="accent1">
                    <a:lumMod val="75000"/>
                  </a:schemeClr>
                </a:solidFill>
              </a:rPr>
              <a:t>Characterisation</a:t>
            </a:r>
            <a:r>
              <a:rPr lang="es-ES" sz="1350" dirty="0">
                <a:solidFill>
                  <a:schemeClr val="accent1">
                    <a:lumMod val="75000"/>
                  </a:schemeClr>
                </a:solidFill>
              </a:rPr>
              <a:t> of </a:t>
            </a:r>
            <a:r>
              <a:rPr lang="es-ES" sz="1350" dirty="0" err="1">
                <a:solidFill>
                  <a:schemeClr val="accent1">
                    <a:lumMod val="75000"/>
                  </a:schemeClr>
                </a:solidFill>
              </a:rPr>
              <a:t>structural</a:t>
            </a:r>
            <a:r>
              <a:rPr lang="es-ES" sz="1350" dirty="0">
                <a:solidFill>
                  <a:schemeClr val="accent1">
                    <a:lumMod val="75000"/>
                  </a:schemeClr>
                </a:solidFill>
              </a:rPr>
              <a:t> </a:t>
            </a:r>
            <a:r>
              <a:rPr lang="es-ES" sz="1350" dirty="0" err="1">
                <a:solidFill>
                  <a:schemeClr val="accent1">
                    <a:lumMod val="75000"/>
                  </a:schemeClr>
                </a:solidFill>
              </a:rPr>
              <a:t>alterations</a:t>
            </a:r>
            <a:r>
              <a:rPr lang="es-ES" sz="1350" dirty="0">
                <a:solidFill>
                  <a:schemeClr val="accent1">
                    <a:lumMod val="75000"/>
                  </a:schemeClr>
                </a:solidFill>
              </a:rPr>
              <a:t> </a:t>
            </a:r>
            <a:r>
              <a:rPr lang="es-ES" sz="1350" dirty="0" err="1">
                <a:solidFill>
                  <a:schemeClr val="accent1">
                    <a:lumMod val="75000"/>
                  </a:schemeClr>
                </a:solidFill>
              </a:rPr>
              <a:t>induced</a:t>
            </a:r>
            <a:r>
              <a:rPr lang="es-ES" sz="1350" dirty="0">
                <a:solidFill>
                  <a:schemeClr val="accent1">
                    <a:lumMod val="75000"/>
                  </a:schemeClr>
                </a:solidFill>
              </a:rPr>
              <a:t> </a:t>
            </a:r>
            <a:r>
              <a:rPr lang="es-ES" sz="1350" dirty="0" err="1">
                <a:solidFill>
                  <a:schemeClr val="accent1">
                    <a:lumMod val="75000"/>
                  </a:schemeClr>
                </a:solidFill>
              </a:rPr>
              <a:t>by</a:t>
            </a:r>
            <a:r>
              <a:rPr lang="es-ES" sz="1350" dirty="0">
                <a:solidFill>
                  <a:schemeClr val="accent1">
                    <a:lumMod val="75000"/>
                  </a:schemeClr>
                </a:solidFill>
              </a:rPr>
              <a:t> </a:t>
            </a:r>
            <a:r>
              <a:rPr lang="es-ES" sz="1350" b="1" dirty="0" err="1">
                <a:solidFill>
                  <a:schemeClr val="accent1">
                    <a:lumMod val="75000"/>
                  </a:schemeClr>
                </a:solidFill>
              </a:rPr>
              <a:t>Zika</a:t>
            </a:r>
            <a:r>
              <a:rPr lang="es-ES" sz="1350" b="1" dirty="0">
                <a:solidFill>
                  <a:schemeClr val="accent1">
                    <a:lumMod val="75000"/>
                  </a:schemeClr>
                </a:solidFill>
              </a:rPr>
              <a:t> virus </a:t>
            </a:r>
          </a:p>
          <a:p>
            <a:r>
              <a:rPr lang="es-ES" sz="1350" dirty="0">
                <a:solidFill>
                  <a:schemeClr val="accent1">
                    <a:lumMod val="75000"/>
                  </a:schemeClr>
                </a:solidFill>
              </a:rPr>
              <a:t>	</a:t>
            </a:r>
          </a:p>
        </p:txBody>
      </p:sp>
      <p:sp>
        <p:nvSpPr>
          <p:cNvPr id="10" name="Rectángulo redondeado 9"/>
          <p:cNvSpPr/>
          <p:nvPr/>
        </p:nvSpPr>
        <p:spPr>
          <a:xfrm>
            <a:off x="681025" y="1812127"/>
            <a:ext cx="5139248" cy="379571"/>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s-ES" sz="1350" dirty="0">
                <a:solidFill>
                  <a:schemeClr val="accent1">
                    <a:lumMod val="75000"/>
                  </a:schemeClr>
                </a:solidFill>
              </a:rPr>
              <a:t> </a:t>
            </a:r>
            <a:r>
              <a:rPr lang="es-ES" sz="1350" dirty="0" err="1">
                <a:solidFill>
                  <a:schemeClr val="accent1">
                    <a:lumMod val="75000"/>
                  </a:schemeClr>
                </a:solidFill>
              </a:rPr>
              <a:t>Integrated</a:t>
            </a:r>
            <a:r>
              <a:rPr lang="es-ES" sz="1350" dirty="0">
                <a:solidFill>
                  <a:schemeClr val="accent1">
                    <a:lumMod val="75000"/>
                  </a:schemeClr>
                </a:solidFill>
              </a:rPr>
              <a:t> </a:t>
            </a:r>
            <a:r>
              <a:rPr lang="es-ES" sz="1350" dirty="0" err="1">
                <a:solidFill>
                  <a:schemeClr val="accent1">
                    <a:lumMod val="75000"/>
                  </a:schemeClr>
                </a:solidFill>
              </a:rPr>
              <a:t>Structural</a:t>
            </a:r>
            <a:r>
              <a:rPr lang="es-ES" sz="1350" dirty="0">
                <a:solidFill>
                  <a:schemeClr val="accent1">
                    <a:lumMod val="75000"/>
                  </a:schemeClr>
                </a:solidFill>
              </a:rPr>
              <a:t> </a:t>
            </a:r>
            <a:r>
              <a:rPr lang="es-ES" sz="1350" dirty="0" err="1">
                <a:solidFill>
                  <a:schemeClr val="accent1">
                    <a:lumMod val="75000"/>
                  </a:schemeClr>
                </a:solidFill>
              </a:rPr>
              <a:t>Biology</a:t>
            </a:r>
            <a:r>
              <a:rPr lang="es-ES" sz="1350" dirty="0">
                <a:solidFill>
                  <a:schemeClr val="accent1">
                    <a:lumMod val="75000"/>
                  </a:schemeClr>
                </a:solidFill>
              </a:rPr>
              <a:t> </a:t>
            </a:r>
            <a:r>
              <a:rPr lang="es-ES" sz="1350" dirty="0" err="1">
                <a:solidFill>
                  <a:schemeClr val="accent1">
                    <a:lumMod val="75000"/>
                  </a:schemeClr>
                </a:solidFill>
              </a:rPr>
              <a:t>Study</a:t>
            </a:r>
            <a:r>
              <a:rPr lang="es-ES" sz="1350" dirty="0">
                <a:solidFill>
                  <a:schemeClr val="accent1">
                    <a:lumMod val="75000"/>
                  </a:schemeClr>
                </a:solidFill>
              </a:rPr>
              <a:t> of  </a:t>
            </a:r>
            <a:r>
              <a:rPr lang="es-ES" sz="1350" b="1" i="1" dirty="0" err="1">
                <a:solidFill>
                  <a:schemeClr val="accent1">
                    <a:lumMod val="75000"/>
                  </a:schemeClr>
                </a:solidFill>
              </a:rPr>
              <a:t>Mycoplasmas</a:t>
            </a:r>
            <a:r>
              <a:rPr lang="es-ES" sz="1350" b="1" i="1" dirty="0">
                <a:solidFill>
                  <a:schemeClr val="accent1">
                    <a:lumMod val="75000"/>
                  </a:schemeClr>
                </a:solidFill>
              </a:rPr>
              <a:t> </a:t>
            </a:r>
            <a:endParaRPr lang="es-ES" sz="1350" dirty="0">
              <a:solidFill>
                <a:schemeClr val="accent1">
                  <a:lumMod val="75000"/>
                </a:schemeClr>
              </a:solidFill>
            </a:endParaRPr>
          </a:p>
        </p:txBody>
      </p:sp>
      <p:sp>
        <p:nvSpPr>
          <p:cNvPr id="7" name="AutoShape 4" descr="MAPS SHOW HOW DRUGS REVERSE ALTERATIONS IN HEPATITIS C-INFECTED CELLS — en"/>
          <p:cNvSpPr>
            <a:spLocks noChangeAspect="1" noChangeArrowheads="1"/>
          </p:cNvSpPr>
          <p:nvPr/>
        </p:nvSpPr>
        <p:spPr bwMode="auto">
          <a:xfrm>
            <a:off x="1259682" y="-439341"/>
            <a:ext cx="2807494" cy="9215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1" name="AutoShape 6" descr="MAPS SHOW HOW DRUGS REVERSE ALTERATIONS IN HEPATITIS C-INFECTED CELLS — en"/>
          <p:cNvSpPr>
            <a:spLocks noChangeAspect="1" noChangeArrowheads="1"/>
          </p:cNvSpPr>
          <p:nvPr/>
        </p:nvSpPr>
        <p:spPr bwMode="auto">
          <a:xfrm>
            <a:off x="1373982" y="-325041"/>
            <a:ext cx="2807494" cy="9215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4" name="TextBox 13"/>
          <p:cNvSpPr txBox="1"/>
          <p:nvPr/>
        </p:nvSpPr>
        <p:spPr>
          <a:xfrm>
            <a:off x="5962567" y="1757798"/>
            <a:ext cx="2137823" cy="569681"/>
          </a:xfrm>
          <a:prstGeom prst="rect">
            <a:avLst/>
          </a:prstGeom>
        </p:spPr>
        <p:txBody>
          <a:bodyPr vert="horz" wrap="none" lIns="68580" tIns="34290" rIns="68580" bIns="34290" rtlCol="0" anchor="t">
            <a:noAutofit/>
          </a:bodyPr>
          <a:lstStyle/>
          <a:p>
            <a:r>
              <a:rPr lang="es-ES_tradnl" sz="1350" dirty="0">
                <a:cs typeface="Arial" panose="020B0604020202020204" pitchFamily="34" charset="0"/>
              </a:rPr>
              <a:t>Barbara  Machado</a:t>
            </a:r>
          </a:p>
          <a:p>
            <a:r>
              <a:rPr lang="es-ES_tradnl" sz="1350" dirty="0">
                <a:cs typeface="Arial" panose="020B0604020202020204" pitchFamily="34" charset="0"/>
              </a:rPr>
              <a:t>XALOC BL </a:t>
            </a:r>
          </a:p>
        </p:txBody>
      </p:sp>
      <p:sp>
        <p:nvSpPr>
          <p:cNvPr id="16" name="Rectangle 15"/>
          <p:cNvSpPr/>
          <p:nvPr/>
        </p:nvSpPr>
        <p:spPr>
          <a:xfrm>
            <a:off x="5962568" y="1219450"/>
            <a:ext cx="1750197" cy="507831"/>
          </a:xfrm>
          <a:prstGeom prst="rect">
            <a:avLst/>
          </a:prstGeom>
        </p:spPr>
        <p:txBody>
          <a:bodyPr wrap="square">
            <a:spAutoFit/>
          </a:bodyPr>
          <a:lstStyle/>
          <a:p>
            <a:r>
              <a:rPr lang="es-ES_tradnl" sz="1350" dirty="0" err="1">
                <a:cs typeface="Arial" panose="020B0604020202020204" pitchFamily="34" charset="0"/>
              </a:rPr>
              <a:t>Damia</a:t>
            </a:r>
            <a:r>
              <a:rPr lang="es-ES_tradnl" sz="1350" dirty="0">
                <a:cs typeface="Arial" panose="020B0604020202020204" pitchFamily="34" charset="0"/>
              </a:rPr>
              <a:t> Garriga</a:t>
            </a:r>
          </a:p>
          <a:p>
            <a:r>
              <a:rPr lang="es-ES_tradnl" sz="1350" dirty="0">
                <a:cs typeface="Arial" panose="020B0604020202020204" pitchFamily="34" charset="0"/>
              </a:rPr>
              <a:t>XAIRA BL </a:t>
            </a:r>
          </a:p>
        </p:txBody>
      </p:sp>
      <p:sp>
        <p:nvSpPr>
          <p:cNvPr id="20" name="Rectángulo redondeado 7"/>
          <p:cNvSpPr/>
          <p:nvPr/>
        </p:nvSpPr>
        <p:spPr>
          <a:xfrm>
            <a:off x="681024" y="2948755"/>
            <a:ext cx="6698600" cy="569681"/>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350" dirty="0">
                <a:solidFill>
                  <a:schemeClr val="accent1">
                    <a:lumMod val="75000"/>
                  </a:schemeClr>
                </a:solidFill>
              </a:rPr>
              <a:t>Sample preparation strategies for efficient </a:t>
            </a:r>
            <a:r>
              <a:rPr lang="en-US" sz="1350" b="1" dirty="0">
                <a:solidFill>
                  <a:schemeClr val="accent1">
                    <a:lumMod val="75000"/>
                  </a:schemeClr>
                </a:solidFill>
              </a:rPr>
              <a:t>correlation of </a:t>
            </a:r>
            <a:r>
              <a:rPr lang="en-US" sz="1350" b="1" dirty="0" err="1">
                <a:solidFill>
                  <a:schemeClr val="accent1">
                    <a:lumMod val="75000"/>
                  </a:schemeClr>
                </a:solidFill>
              </a:rPr>
              <a:t>cryo</a:t>
            </a:r>
            <a:r>
              <a:rPr lang="en-US" sz="1350" b="1" dirty="0">
                <a:solidFill>
                  <a:schemeClr val="accent1">
                    <a:lumMod val="75000"/>
                  </a:schemeClr>
                </a:solidFill>
              </a:rPr>
              <a:t> 3D-SIM </a:t>
            </a:r>
            <a:r>
              <a:rPr lang="en-US" sz="1350" dirty="0">
                <a:solidFill>
                  <a:schemeClr val="accent1">
                    <a:lumMod val="75000"/>
                  </a:schemeClr>
                </a:solidFill>
              </a:rPr>
              <a:t>and soft X-ray tomography </a:t>
            </a:r>
          </a:p>
        </p:txBody>
      </p:sp>
      <p:sp>
        <p:nvSpPr>
          <p:cNvPr id="19" name="Rectángulo 26">
            <a:extLst>
              <a:ext uri="{FF2B5EF4-FFF2-40B4-BE49-F238E27FC236}">
                <a16:creationId xmlns:a16="http://schemas.microsoft.com/office/drawing/2014/main" id="{7846F00E-FF15-490D-B071-CFDD3094845D}"/>
              </a:ext>
            </a:extLst>
          </p:cNvPr>
          <p:cNvSpPr/>
          <p:nvPr/>
        </p:nvSpPr>
        <p:spPr>
          <a:xfrm>
            <a:off x="2745463" y="66606"/>
            <a:ext cx="5453288" cy="369332"/>
          </a:xfrm>
          <a:prstGeom prst="rect">
            <a:avLst/>
          </a:prstGeom>
        </p:spPr>
        <p:txBody>
          <a:bodyPr wrap="none">
            <a:spAutoFit/>
          </a:bodyPr>
          <a:lstStyle/>
          <a:p>
            <a:r>
              <a:rPr lang="es-ES_tradnl" b="1" dirty="0" err="1"/>
              <a:t>In-house</a:t>
            </a:r>
            <a:r>
              <a:rPr lang="es-ES_tradnl" b="1" dirty="0"/>
              <a:t> </a:t>
            </a:r>
            <a:r>
              <a:rPr lang="es-ES_tradnl" b="1" dirty="0" err="1"/>
              <a:t>program</a:t>
            </a:r>
            <a:r>
              <a:rPr lang="es-ES_tradnl" b="1" dirty="0"/>
              <a:t>: </a:t>
            </a:r>
            <a:r>
              <a:rPr lang="es-ES_tradnl" b="1" dirty="0" err="1"/>
              <a:t>Structural</a:t>
            </a:r>
            <a:r>
              <a:rPr lang="es-ES_tradnl" b="1" dirty="0"/>
              <a:t> </a:t>
            </a:r>
            <a:r>
              <a:rPr lang="es-ES_tradnl" b="1" dirty="0" err="1"/>
              <a:t>info</a:t>
            </a:r>
            <a:r>
              <a:rPr lang="es-ES_tradnl" b="1" dirty="0"/>
              <a:t> </a:t>
            </a:r>
            <a:r>
              <a:rPr lang="es-ES_tradnl" b="1" dirty="0" err="1"/>
              <a:t>of</a:t>
            </a:r>
            <a:r>
              <a:rPr lang="es-ES_tradnl" b="1" dirty="0"/>
              <a:t> </a:t>
            </a:r>
            <a:r>
              <a:rPr lang="es-ES_tradnl" b="1" dirty="0" err="1"/>
              <a:t>infectious</a:t>
            </a:r>
            <a:r>
              <a:rPr lang="es-ES_tradnl" b="1" dirty="0"/>
              <a:t> </a:t>
            </a:r>
            <a:r>
              <a:rPr lang="es-ES_tradnl" b="1" dirty="0" err="1"/>
              <a:t>diseases</a:t>
            </a:r>
            <a:endParaRPr lang="es-ES" b="1" dirty="0"/>
          </a:p>
        </p:txBody>
      </p:sp>
      <p:sp>
        <p:nvSpPr>
          <p:cNvPr id="23" name="TextBox 22">
            <a:extLst>
              <a:ext uri="{FF2B5EF4-FFF2-40B4-BE49-F238E27FC236}">
                <a16:creationId xmlns:a16="http://schemas.microsoft.com/office/drawing/2014/main" id="{F418BF47-C745-4469-B557-CC3FC9B30338}"/>
              </a:ext>
            </a:extLst>
          </p:cNvPr>
          <p:cNvSpPr txBox="1"/>
          <p:nvPr/>
        </p:nvSpPr>
        <p:spPr>
          <a:xfrm>
            <a:off x="7297361" y="2246341"/>
            <a:ext cx="1687613" cy="569681"/>
          </a:xfrm>
          <a:prstGeom prst="rect">
            <a:avLst/>
          </a:prstGeom>
        </p:spPr>
        <p:txBody>
          <a:bodyPr vert="horz" wrap="none" lIns="68580" tIns="34290" rIns="68580" bIns="34290" rtlCol="0" anchor="t">
            <a:noAutofit/>
          </a:bodyPr>
          <a:lstStyle/>
          <a:p>
            <a:r>
              <a:rPr lang="es-ES_tradnl" sz="1350" dirty="0">
                <a:cs typeface="Arial" panose="020B0604020202020204" pitchFamily="34" charset="0"/>
              </a:rPr>
              <a:t>Ana Pérez</a:t>
            </a:r>
          </a:p>
          <a:p>
            <a:r>
              <a:rPr lang="es-ES_tradnl" sz="1350" dirty="0">
                <a:cs typeface="Arial" panose="020B0604020202020204" pitchFamily="34" charset="0"/>
              </a:rPr>
              <a:t>MISTRAL BL</a:t>
            </a:r>
          </a:p>
        </p:txBody>
      </p:sp>
      <p:sp>
        <p:nvSpPr>
          <p:cNvPr id="24" name="TextBox 23">
            <a:extLst>
              <a:ext uri="{FF2B5EF4-FFF2-40B4-BE49-F238E27FC236}">
                <a16:creationId xmlns:a16="http://schemas.microsoft.com/office/drawing/2014/main" id="{F10B0588-6D96-4DC7-BDBE-750A593C78AF}"/>
              </a:ext>
            </a:extLst>
          </p:cNvPr>
          <p:cNvSpPr txBox="1"/>
          <p:nvPr/>
        </p:nvSpPr>
        <p:spPr>
          <a:xfrm>
            <a:off x="7456387" y="2948755"/>
            <a:ext cx="1687613" cy="569681"/>
          </a:xfrm>
          <a:prstGeom prst="rect">
            <a:avLst/>
          </a:prstGeom>
        </p:spPr>
        <p:txBody>
          <a:bodyPr vert="horz" wrap="none" lIns="68580" tIns="34290" rIns="68580" bIns="34290" rtlCol="0" anchor="t">
            <a:noAutofit/>
          </a:bodyPr>
          <a:lstStyle/>
          <a:p>
            <a:r>
              <a:rPr lang="es-ES_tradnl" sz="1350" dirty="0">
                <a:cs typeface="Arial" panose="020B0604020202020204" pitchFamily="34" charset="0"/>
              </a:rPr>
              <a:t>Ana Pérez</a:t>
            </a:r>
          </a:p>
          <a:p>
            <a:r>
              <a:rPr lang="es-ES_tradnl" sz="1350" dirty="0">
                <a:cs typeface="Arial" panose="020B0604020202020204" pitchFamily="34" charset="0"/>
              </a:rPr>
              <a:t>MISTRAL BL</a:t>
            </a:r>
          </a:p>
        </p:txBody>
      </p:sp>
    </p:spTree>
    <p:extLst>
      <p:ext uri="{BB962C8B-B14F-4D97-AF65-F5344CB8AC3E}">
        <p14:creationId xmlns:p14="http://schemas.microsoft.com/office/powerpoint/2010/main" val="2795946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D29411D-C9E9-42BF-8356-42343823EE97}" type="datetime1">
              <a:rPr lang="es-ES" smtClean="0"/>
              <a:t>06/10/2021</a:t>
            </a:fld>
            <a:endParaRPr lang="es-ES" dirty="0"/>
          </a:p>
        </p:txBody>
      </p:sp>
      <p:sp>
        <p:nvSpPr>
          <p:cNvPr id="6" name="Slide Number Placeholder 5"/>
          <p:cNvSpPr>
            <a:spLocks noGrp="1"/>
          </p:cNvSpPr>
          <p:nvPr>
            <p:ph type="sldNum" sz="quarter" idx="12"/>
          </p:nvPr>
        </p:nvSpPr>
        <p:spPr/>
        <p:txBody>
          <a:bodyPr/>
          <a:lstStyle/>
          <a:p>
            <a:fld id="{59A3C1E9-1E17-4B2D-975E-2F80F7CB45F8}" type="slidenum">
              <a:rPr lang="es-ES" smtClean="0"/>
              <a:t>9</a:t>
            </a:fld>
            <a:endParaRPr lang="es-ES" dirty="0"/>
          </a:p>
        </p:txBody>
      </p:sp>
      <p:sp>
        <p:nvSpPr>
          <p:cNvPr id="12" name="Rectangle 11"/>
          <p:cNvSpPr/>
          <p:nvPr/>
        </p:nvSpPr>
        <p:spPr>
          <a:xfrm>
            <a:off x="2527593" y="553884"/>
            <a:ext cx="6914213" cy="1200329"/>
          </a:xfrm>
          <a:prstGeom prst="rect">
            <a:avLst/>
          </a:prstGeom>
        </p:spPr>
        <p:txBody>
          <a:bodyPr wrap="square">
            <a:spAutoFit/>
          </a:bodyPr>
          <a:lstStyle/>
          <a:p>
            <a:r>
              <a:rPr lang="en-US" sz="1200" b="1" dirty="0">
                <a:solidFill>
                  <a:schemeClr val="accent1">
                    <a:lumMod val="75000"/>
                  </a:schemeClr>
                </a:solidFill>
              </a:rPr>
              <a:t>Cancer research</a:t>
            </a:r>
            <a:r>
              <a:rPr lang="en-US" sz="1200" dirty="0">
                <a:solidFill>
                  <a:schemeClr val="accent1">
                    <a:lumMod val="75000"/>
                  </a:schemeClr>
                </a:solidFill>
              </a:rPr>
              <a:t>		</a:t>
            </a:r>
          </a:p>
          <a:p>
            <a:r>
              <a:rPr lang="en-US" sz="1200" dirty="0">
                <a:solidFill>
                  <a:schemeClr val="accent1">
                    <a:lumMod val="75000"/>
                  </a:schemeClr>
                </a:solidFill>
              </a:rPr>
              <a:t>Chemotherapy</a:t>
            </a:r>
          </a:p>
          <a:p>
            <a:r>
              <a:rPr lang="en-US" sz="1200" dirty="0">
                <a:solidFill>
                  <a:schemeClr val="accent1">
                    <a:lumMod val="75000"/>
                  </a:schemeClr>
                </a:solidFill>
              </a:rPr>
              <a:t>hyperthermia in tumor cells</a:t>
            </a:r>
          </a:p>
          <a:p>
            <a:r>
              <a:rPr lang="en-US" sz="1200" dirty="0">
                <a:solidFill>
                  <a:schemeClr val="accent1">
                    <a:lumMod val="75000"/>
                  </a:schemeClr>
                </a:solidFill>
              </a:rPr>
              <a:t>Mitochondrial dysfunction </a:t>
            </a:r>
          </a:p>
          <a:p>
            <a:r>
              <a:rPr lang="en-US" sz="1200" dirty="0">
                <a:solidFill>
                  <a:schemeClr val="accent1">
                    <a:lumMod val="75000"/>
                  </a:schemeClr>
                </a:solidFill>
              </a:rPr>
              <a:t>Chromatin expression</a:t>
            </a:r>
          </a:p>
          <a:p>
            <a:r>
              <a:rPr lang="en-US" sz="1200" dirty="0"/>
              <a:t>			</a:t>
            </a:r>
          </a:p>
        </p:txBody>
      </p:sp>
      <p:sp>
        <p:nvSpPr>
          <p:cNvPr id="13" name="Rectángulo redondeado 7"/>
          <p:cNvSpPr/>
          <p:nvPr/>
        </p:nvSpPr>
        <p:spPr>
          <a:xfrm>
            <a:off x="2177322" y="122972"/>
            <a:ext cx="4969240" cy="41835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CA" sz="1500" b="1" dirty="0">
                <a:solidFill>
                  <a:srgbClr val="000000"/>
                </a:solidFill>
              </a:rPr>
              <a:t>Cell biology at MISTRAL</a:t>
            </a:r>
          </a:p>
          <a:p>
            <a:pPr algn="ctr"/>
            <a:r>
              <a:rPr lang="en-CA" sz="1500" b="1" dirty="0">
                <a:solidFill>
                  <a:srgbClr val="000000"/>
                </a:solidFill>
              </a:rPr>
              <a:t>  </a:t>
            </a:r>
          </a:p>
        </p:txBody>
      </p:sp>
      <p:sp>
        <p:nvSpPr>
          <p:cNvPr id="14" name="TextBox 13"/>
          <p:cNvSpPr txBox="1"/>
          <p:nvPr/>
        </p:nvSpPr>
        <p:spPr>
          <a:xfrm>
            <a:off x="7146561" y="4148528"/>
            <a:ext cx="685800" cy="68580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8384" y="2035000"/>
            <a:ext cx="3964781" cy="235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4759" y="4138352"/>
            <a:ext cx="779612" cy="84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097874" y="3211616"/>
            <a:ext cx="685800" cy="685800"/>
          </a:xfrm>
          <a:prstGeom prst="rect">
            <a:avLst/>
          </a:prstGeom>
        </p:spPr>
        <p:txBody>
          <a:bodyPr vert="horz" wrap="none" lIns="68580" tIns="34290" rIns="68580" bIns="34290" rtlCol="0" anchor="t">
            <a:noAutofit/>
          </a:bodyPr>
          <a:lstStyle/>
          <a:p>
            <a:r>
              <a:rPr lang="es-ES_tradnl" sz="2100" dirty="0">
                <a:latin typeface="Arial" panose="020B0604020202020204" pitchFamily="34" charset="0"/>
                <a:cs typeface="Arial" panose="020B0604020202020204" pitchFamily="34" charset="0"/>
              </a:rPr>
              <a:t>38%</a:t>
            </a:r>
            <a:endParaRPr lang="en-US" sz="2100" dirty="0">
              <a:latin typeface="Arial" panose="020B0604020202020204" pitchFamily="34" charset="0"/>
              <a:cs typeface="Arial" panose="020B0604020202020204" pitchFamily="34" charset="0"/>
            </a:endParaRPr>
          </a:p>
        </p:txBody>
      </p:sp>
      <p:sp>
        <p:nvSpPr>
          <p:cNvPr id="17" name="TextBox 16"/>
          <p:cNvSpPr txBox="1"/>
          <p:nvPr/>
        </p:nvSpPr>
        <p:spPr>
          <a:xfrm>
            <a:off x="2908089" y="2525816"/>
            <a:ext cx="685800" cy="685800"/>
          </a:xfrm>
          <a:prstGeom prst="rect">
            <a:avLst/>
          </a:prstGeom>
        </p:spPr>
        <p:txBody>
          <a:bodyPr vert="horz" wrap="none" lIns="68580" tIns="34290" rIns="68580" bIns="34290" rtlCol="0" anchor="t">
            <a:noAutofit/>
          </a:bodyPr>
          <a:lstStyle/>
          <a:p>
            <a:r>
              <a:rPr lang="es-ES_tradnl" sz="2100" dirty="0">
                <a:latin typeface="Arial" panose="020B0604020202020204" pitchFamily="34" charset="0"/>
                <a:cs typeface="Arial" panose="020B0604020202020204" pitchFamily="34" charset="0"/>
              </a:rPr>
              <a:t>19%</a:t>
            </a:r>
            <a:endParaRPr lang="en-US" sz="2100" dirty="0">
              <a:latin typeface="Arial" panose="020B0604020202020204" pitchFamily="34" charset="0"/>
              <a:cs typeface="Arial" panose="020B0604020202020204" pitchFamily="34" charset="0"/>
            </a:endParaRPr>
          </a:p>
        </p:txBody>
      </p:sp>
      <p:sp>
        <p:nvSpPr>
          <p:cNvPr id="19" name="TextBox 18"/>
          <p:cNvSpPr txBox="1"/>
          <p:nvPr/>
        </p:nvSpPr>
        <p:spPr>
          <a:xfrm>
            <a:off x="3736010" y="2195775"/>
            <a:ext cx="685800" cy="685800"/>
          </a:xfrm>
          <a:prstGeom prst="rect">
            <a:avLst/>
          </a:prstGeom>
        </p:spPr>
        <p:txBody>
          <a:bodyPr vert="horz" wrap="none" lIns="68580" tIns="34290" rIns="68580" bIns="34290" rtlCol="0" anchor="t">
            <a:noAutofit/>
          </a:bodyPr>
          <a:lstStyle/>
          <a:p>
            <a:r>
              <a:rPr lang="es-ES_tradnl" sz="2100" dirty="0">
                <a:latin typeface="Arial" panose="020B0604020202020204" pitchFamily="34" charset="0"/>
                <a:cs typeface="Arial" panose="020B0604020202020204" pitchFamily="34" charset="0"/>
              </a:rPr>
              <a:t>5%</a:t>
            </a:r>
            <a:endParaRPr lang="en-US" sz="2100" dirty="0">
              <a:latin typeface="Arial" panose="020B0604020202020204" pitchFamily="34" charset="0"/>
              <a:cs typeface="Arial" panose="020B0604020202020204" pitchFamily="34" charset="0"/>
            </a:endParaRPr>
          </a:p>
        </p:txBody>
      </p:sp>
      <p:sp>
        <p:nvSpPr>
          <p:cNvPr id="22" name="Rectangle 21"/>
          <p:cNvSpPr/>
          <p:nvPr/>
        </p:nvSpPr>
        <p:spPr>
          <a:xfrm>
            <a:off x="4943007" y="641667"/>
            <a:ext cx="6115987" cy="1015663"/>
          </a:xfrm>
          <a:prstGeom prst="rect">
            <a:avLst/>
          </a:prstGeom>
        </p:spPr>
        <p:txBody>
          <a:bodyPr wrap="square">
            <a:spAutoFit/>
          </a:bodyPr>
          <a:lstStyle/>
          <a:p>
            <a:r>
              <a:rPr lang="en-US" sz="1200" b="1" dirty="0">
                <a:solidFill>
                  <a:schemeClr val="accent1">
                    <a:lumMod val="50000"/>
                  </a:schemeClr>
                </a:solidFill>
              </a:rPr>
              <a:t>Immune systems</a:t>
            </a:r>
            <a:r>
              <a:rPr lang="en-US" sz="1200" dirty="0">
                <a:solidFill>
                  <a:schemeClr val="accent1">
                    <a:lumMod val="50000"/>
                  </a:schemeClr>
                </a:solidFill>
              </a:rPr>
              <a:t>		</a:t>
            </a:r>
          </a:p>
          <a:p>
            <a:r>
              <a:rPr lang="en-US" sz="1200" dirty="0">
                <a:solidFill>
                  <a:schemeClr val="accent1">
                    <a:lumMod val="50000"/>
                  </a:schemeClr>
                </a:solidFill>
              </a:rPr>
              <a:t>Cholesterol</a:t>
            </a:r>
          </a:p>
          <a:p>
            <a:r>
              <a:rPr lang="en-US" sz="1200" dirty="0">
                <a:solidFill>
                  <a:schemeClr val="accent1">
                    <a:lumMod val="50000"/>
                  </a:schemeClr>
                </a:solidFill>
              </a:rPr>
              <a:t>T-Cell Migration	</a:t>
            </a:r>
          </a:p>
          <a:p>
            <a:r>
              <a:rPr lang="fr-FR" sz="1200" dirty="0">
                <a:solidFill>
                  <a:schemeClr val="accent1">
                    <a:lumMod val="50000"/>
                  </a:schemeClr>
                </a:solidFill>
              </a:rPr>
              <a:t>T-</a:t>
            </a:r>
            <a:r>
              <a:rPr lang="fr-FR" sz="1200" dirty="0" err="1">
                <a:solidFill>
                  <a:schemeClr val="accent1">
                    <a:lumMod val="50000"/>
                  </a:schemeClr>
                </a:solidFill>
              </a:rPr>
              <a:t>Cell</a:t>
            </a:r>
            <a:r>
              <a:rPr lang="fr-FR" sz="1200" dirty="0">
                <a:solidFill>
                  <a:schemeClr val="accent1">
                    <a:lumMod val="50000"/>
                  </a:schemeClr>
                </a:solidFill>
              </a:rPr>
              <a:t> interaction </a:t>
            </a:r>
            <a:r>
              <a:rPr lang="fr-FR" sz="1200" dirty="0" err="1">
                <a:solidFill>
                  <a:schemeClr val="accent1">
                    <a:lumMod val="50000"/>
                  </a:schemeClr>
                </a:solidFill>
              </a:rPr>
              <a:t>with</a:t>
            </a:r>
            <a:r>
              <a:rPr lang="fr-FR" sz="1200" dirty="0">
                <a:solidFill>
                  <a:schemeClr val="accent1">
                    <a:lumMod val="50000"/>
                  </a:schemeClr>
                </a:solidFill>
              </a:rPr>
              <a:t> </a:t>
            </a:r>
            <a:r>
              <a:rPr lang="fr-FR" sz="1200" dirty="0" err="1">
                <a:solidFill>
                  <a:schemeClr val="accent1">
                    <a:lumMod val="50000"/>
                  </a:schemeClr>
                </a:solidFill>
              </a:rPr>
              <a:t>pathogens</a:t>
            </a:r>
            <a:endParaRPr lang="fr-FR" sz="1200" dirty="0">
              <a:solidFill>
                <a:schemeClr val="accent1">
                  <a:lumMod val="50000"/>
                </a:schemeClr>
              </a:solidFill>
            </a:endParaRPr>
          </a:p>
          <a:p>
            <a:r>
              <a:rPr lang="fr-FR" sz="1200" dirty="0" err="1">
                <a:solidFill>
                  <a:schemeClr val="accent1">
                    <a:lumMod val="50000"/>
                  </a:schemeClr>
                </a:solidFill>
              </a:rPr>
              <a:t>Primary</a:t>
            </a:r>
            <a:r>
              <a:rPr lang="fr-FR" sz="1200" dirty="0">
                <a:solidFill>
                  <a:schemeClr val="accent1">
                    <a:lumMod val="50000"/>
                  </a:schemeClr>
                </a:solidFill>
              </a:rPr>
              <a:t> T-</a:t>
            </a:r>
            <a:r>
              <a:rPr lang="fr-FR" sz="1200" dirty="0" err="1">
                <a:solidFill>
                  <a:schemeClr val="accent1">
                    <a:lumMod val="50000"/>
                  </a:schemeClr>
                </a:solidFill>
              </a:rPr>
              <a:t>cells</a:t>
            </a:r>
            <a:r>
              <a:rPr lang="fr-FR" sz="1200" dirty="0">
                <a:solidFill>
                  <a:schemeClr val="accent1">
                    <a:lumMod val="50000"/>
                  </a:schemeClr>
                </a:solidFill>
              </a:rPr>
              <a:t>	</a:t>
            </a:r>
          </a:p>
        </p:txBody>
      </p:sp>
      <p:sp>
        <p:nvSpPr>
          <p:cNvPr id="23" name="TextBox 22"/>
          <p:cNvSpPr txBox="1"/>
          <p:nvPr/>
        </p:nvSpPr>
        <p:spPr>
          <a:xfrm>
            <a:off x="4465192" y="2271093"/>
            <a:ext cx="685800" cy="685800"/>
          </a:xfrm>
          <a:prstGeom prst="rect">
            <a:avLst/>
          </a:prstGeom>
        </p:spPr>
        <p:txBody>
          <a:bodyPr vert="horz" wrap="none" lIns="68580" tIns="34290" rIns="68580" bIns="34290" rtlCol="0" anchor="t">
            <a:noAutofit/>
          </a:bodyPr>
          <a:lstStyle/>
          <a:p>
            <a:r>
              <a:rPr lang="es-ES_tradnl" sz="2100" dirty="0">
                <a:latin typeface="Arial" panose="020B0604020202020204" pitchFamily="34" charset="0"/>
                <a:cs typeface="Arial" panose="020B0604020202020204" pitchFamily="34" charset="0"/>
              </a:rPr>
              <a:t>10%</a:t>
            </a:r>
            <a:endParaRPr lang="en-US" sz="2100" dirty="0">
              <a:latin typeface="Arial" panose="020B0604020202020204" pitchFamily="34" charset="0"/>
              <a:cs typeface="Arial" panose="020B0604020202020204" pitchFamily="34" charset="0"/>
            </a:endParaRPr>
          </a:p>
        </p:txBody>
      </p:sp>
      <p:sp>
        <p:nvSpPr>
          <p:cNvPr id="24" name="Rectangle 23"/>
          <p:cNvSpPr/>
          <p:nvPr/>
        </p:nvSpPr>
        <p:spPr>
          <a:xfrm>
            <a:off x="1165486" y="2827608"/>
            <a:ext cx="2237279" cy="2793072"/>
          </a:xfrm>
          <a:prstGeom prst="rect">
            <a:avLst/>
          </a:prstGeom>
        </p:spPr>
        <p:txBody>
          <a:bodyPr wrap="square">
            <a:spAutoFit/>
          </a:bodyPr>
          <a:lstStyle/>
          <a:p>
            <a:r>
              <a:rPr lang="en-US" sz="1350" b="1" dirty="0">
                <a:solidFill>
                  <a:schemeClr val="accent6">
                    <a:lumMod val="75000"/>
                  </a:schemeClr>
                </a:solidFill>
              </a:rPr>
              <a:t>Pathogens</a:t>
            </a:r>
          </a:p>
          <a:p>
            <a:r>
              <a:rPr lang="en-US" sz="1350" i="1" dirty="0">
                <a:solidFill>
                  <a:schemeClr val="accent6">
                    <a:lumMod val="75000"/>
                  </a:schemeClr>
                </a:solidFill>
              </a:rPr>
              <a:t>HCV</a:t>
            </a:r>
          </a:p>
          <a:p>
            <a:r>
              <a:rPr lang="en-US" sz="1350" i="1" dirty="0" err="1">
                <a:solidFill>
                  <a:schemeClr val="accent6">
                    <a:lumMod val="75000"/>
                  </a:schemeClr>
                </a:solidFill>
              </a:rPr>
              <a:t>Zika</a:t>
            </a:r>
            <a:endParaRPr lang="en-US" sz="1350" i="1" dirty="0">
              <a:solidFill>
                <a:schemeClr val="accent6">
                  <a:lumMod val="75000"/>
                </a:schemeClr>
              </a:solidFill>
            </a:endParaRPr>
          </a:p>
          <a:p>
            <a:r>
              <a:rPr lang="en-US" sz="1350" i="1" dirty="0">
                <a:solidFill>
                  <a:schemeClr val="accent6">
                    <a:lumMod val="75000"/>
                  </a:schemeClr>
                </a:solidFill>
              </a:rPr>
              <a:t>Mycoplasma</a:t>
            </a:r>
          </a:p>
          <a:p>
            <a:r>
              <a:rPr lang="en-US" sz="1350" i="1" dirty="0">
                <a:solidFill>
                  <a:schemeClr val="accent6">
                    <a:lumMod val="75000"/>
                  </a:schemeClr>
                </a:solidFill>
              </a:rPr>
              <a:t>SARS-CoV-2		</a:t>
            </a:r>
          </a:p>
          <a:p>
            <a:r>
              <a:rPr lang="en-US" sz="1350" i="1" dirty="0">
                <a:solidFill>
                  <a:schemeClr val="accent6">
                    <a:lumMod val="75000"/>
                  </a:schemeClr>
                </a:solidFill>
              </a:rPr>
              <a:t>Plasmodium Falciparum	</a:t>
            </a:r>
          </a:p>
          <a:p>
            <a:r>
              <a:rPr lang="en-US" sz="1350" i="1" dirty="0" err="1">
                <a:solidFill>
                  <a:schemeClr val="accent6">
                    <a:lumMod val="75000"/>
                  </a:schemeClr>
                </a:solidFill>
              </a:rPr>
              <a:t>Babesia</a:t>
            </a:r>
            <a:r>
              <a:rPr lang="en-US" sz="1350" i="1" dirty="0">
                <a:solidFill>
                  <a:schemeClr val="accent6">
                    <a:lumMod val="75000"/>
                  </a:schemeClr>
                </a:solidFill>
              </a:rPr>
              <a:t> </a:t>
            </a:r>
            <a:r>
              <a:rPr lang="en-US" sz="1350" i="1" dirty="0" err="1">
                <a:solidFill>
                  <a:schemeClr val="accent6">
                    <a:lumMod val="75000"/>
                  </a:schemeClr>
                </a:solidFill>
              </a:rPr>
              <a:t>divergens</a:t>
            </a:r>
            <a:r>
              <a:rPr lang="en-US" sz="1350" i="1" dirty="0">
                <a:solidFill>
                  <a:schemeClr val="accent6">
                    <a:lumMod val="75000"/>
                  </a:schemeClr>
                </a:solidFill>
              </a:rPr>
              <a:t>	</a:t>
            </a:r>
          </a:p>
          <a:p>
            <a:r>
              <a:rPr lang="en-US" sz="1350" i="1" dirty="0">
                <a:solidFill>
                  <a:schemeClr val="accent6">
                    <a:lumMod val="75000"/>
                  </a:schemeClr>
                </a:solidFill>
              </a:rPr>
              <a:t>Herpes</a:t>
            </a:r>
          </a:p>
          <a:p>
            <a:r>
              <a:rPr lang="en-US" sz="1350" i="1" dirty="0" err="1">
                <a:solidFill>
                  <a:schemeClr val="accent6">
                    <a:lumMod val="75000"/>
                  </a:schemeClr>
                </a:solidFill>
              </a:rPr>
              <a:t>Torovirus</a:t>
            </a:r>
            <a:endParaRPr lang="en-US" sz="1350" i="1" dirty="0">
              <a:solidFill>
                <a:schemeClr val="accent6">
                  <a:lumMod val="75000"/>
                </a:schemeClr>
              </a:solidFill>
            </a:endParaRPr>
          </a:p>
          <a:p>
            <a:r>
              <a:rPr lang="es-ES_tradnl" sz="1350" i="1" dirty="0" err="1">
                <a:solidFill>
                  <a:schemeClr val="accent6">
                    <a:lumMod val="75000"/>
                  </a:schemeClr>
                </a:solidFill>
              </a:rPr>
              <a:t>Vaccinia</a:t>
            </a:r>
            <a:endParaRPr lang="en-US" sz="1350" i="1" dirty="0">
              <a:solidFill>
                <a:schemeClr val="accent6">
                  <a:lumMod val="75000"/>
                </a:schemeClr>
              </a:solidFill>
            </a:endParaRPr>
          </a:p>
          <a:p>
            <a:endParaRPr lang="es-ES_tradnl" sz="1350" dirty="0">
              <a:solidFill>
                <a:schemeClr val="accent6">
                  <a:lumMod val="75000"/>
                </a:schemeClr>
              </a:solidFill>
            </a:endParaRPr>
          </a:p>
          <a:p>
            <a:endParaRPr lang="en-US" sz="1350" dirty="0">
              <a:solidFill>
                <a:schemeClr val="accent6">
                  <a:lumMod val="75000"/>
                </a:schemeClr>
              </a:solidFill>
            </a:endParaRPr>
          </a:p>
          <a:p>
            <a:r>
              <a:rPr lang="en-US" sz="1350" dirty="0">
                <a:solidFill>
                  <a:schemeClr val="accent6">
                    <a:lumMod val="75000"/>
                  </a:schemeClr>
                </a:solidFill>
              </a:rPr>
              <a:t>	</a:t>
            </a:r>
          </a:p>
        </p:txBody>
      </p:sp>
      <p:sp>
        <p:nvSpPr>
          <p:cNvPr id="25" name="Rectangle 24"/>
          <p:cNvSpPr/>
          <p:nvPr/>
        </p:nvSpPr>
        <p:spPr>
          <a:xfrm>
            <a:off x="6423165" y="2492088"/>
            <a:ext cx="1577835" cy="830997"/>
          </a:xfrm>
          <a:prstGeom prst="rect">
            <a:avLst/>
          </a:prstGeom>
        </p:spPr>
        <p:txBody>
          <a:bodyPr wrap="square">
            <a:spAutoFit/>
          </a:bodyPr>
          <a:lstStyle/>
          <a:p>
            <a:r>
              <a:rPr lang="en-US" sz="1200" b="1" dirty="0">
                <a:solidFill>
                  <a:srgbClr val="FF6969"/>
                </a:solidFill>
              </a:rPr>
              <a:t>Bio mineralization</a:t>
            </a:r>
          </a:p>
          <a:p>
            <a:r>
              <a:rPr lang="en-US" sz="1200" dirty="0">
                <a:solidFill>
                  <a:srgbClr val="FF6969"/>
                </a:solidFill>
              </a:rPr>
              <a:t>Cholesterol</a:t>
            </a:r>
          </a:p>
          <a:p>
            <a:r>
              <a:rPr lang="en-US" sz="1200" dirty="0">
                <a:solidFill>
                  <a:srgbClr val="FF6969"/>
                </a:solidFill>
              </a:rPr>
              <a:t>Calcium</a:t>
            </a:r>
          </a:p>
          <a:p>
            <a:r>
              <a:rPr lang="en-US" sz="1200" dirty="0">
                <a:solidFill>
                  <a:srgbClr val="FF6969"/>
                </a:solidFill>
              </a:rPr>
              <a:t>Hydroxyapatite</a:t>
            </a:r>
          </a:p>
        </p:txBody>
      </p:sp>
      <p:sp>
        <p:nvSpPr>
          <p:cNvPr id="20" name="TextBox 19"/>
          <p:cNvSpPr txBox="1"/>
          <p:nvPr/>
        </p:nvSpPr>
        <p:spPr>
          <a:xfrm>
            <a:off x="5208959" y="2552163"/>
            <a:ext cx="685800" cy="685800"/>
          </a:xfrm>
          <a:prstGeom prst="rect">
            <a:avLst/>
          </a:prstGeom>
        </p:spPr>
        <p:txBody>
          <a:bodyPr vert="horz" wrap="none" lIns="68580" tIns="34290" rIns="68580" bIns="34290" rtlCol="0" anchor="t">
            <a:noAutofit/>
          </a:bodyPr>
          <a:lstStyle/>
          <a:p>
            <a:r>
              <a:rPr lang="es-ES_tradnl" sz="2100" dirty="0">
                <a:latin typeface="Arial" panose="020B0604020202020204" pitchFamily="34" charset="0"/>
                <a:cs typeface="Arial" panose="020B0604020202020204" pitchFamily="34" charset="0"/>
              </a:rPr>
              <a:t>21%</a:t>
            </a:r>
            <a:endParaRPr lang="en-US" sz="2100" dirty="0">
              <a:latin typeface="Arial" panose="020B0604020202020204" pitchFamily="34" charset="0"/>
              <a:cs typeface="Arial" panose="020B0604020202020204" pitchFamily="34" charset="0"/>
            </a:endParaRPr>
          </a:p>
        </p:txBody>
      </p:sp>
      <p:sp>
        <p:nvSpPr>
          <p:cNvPr id="21" name="TextBox 20"/>
          <p:cNvSpPr txBox="1"/>
          <p:nvPr/>
        </p:nvSpPr>
        <p:spPr>
          <a:xfrm>
            <a:off x="4122292" y="1635564"/>
            <a:ext cx="685800" cy="685800"/>
          </a:xfrm>
          <a:prstGeom prst="rect">
            <a:avLst/>
          </a:prstGeom>
        </p:spPr>
        <p:txBody>
          <a:bodyPr vert="horz" wrap="none" lIns="68580" tIns="34290" rIns="68580" bIns="34290" rtlCol="0" anchor="t">
            <a:noAutofit/>
          </a:bodyPr>
          <a:lstStyle/>
          <a:p>
            <a:r>
              <a:rPr lang="es-ES_tradnl" sz="1200" b="1" dirty="0">
                <a:solidFill>
                  <a:schemeClr val="accent4">
                    <a:lumMod val="75000"/>
                  </a:schemeClr>
                </a:solidFill>
                <a:cs typeface="Arial" panose="020B0604020202020204" pitchFamily="34" charset="0"/>
              </a:rPr>
              <a:t>Alzheime</a:t>
            </a:r>
            <a:r>
              <a:rPr lang="es-ES_tradnl" sz="1200" dirty="0">
                <a:solidFill>
                  <a:schemeClr val="accent4">
                    <a:lumMod val="75000"/>
                  </a:schemeClr>
                </a:solidFill>
                <a:cs typeface="Arial" panose="020B0604020202020204" pitchFamily="34" charset="0"/>
              </a:rPr>
              <a:t>r</a:t>
            </a:r>
          </a:p>
        </p:txBody>
      </p:sp>
      <p:sp>
        <p:nvSpPr>
          <p:cNvPr id="26" name="Rectangle 25"/>
          <p:cNvSpPr/>
          <p:nvPr/>
        </p:nvSpPr>
        <p:spPr>
          <a:xfrm>
            <a:off x="4397558" y="4384266"/>
            <a:ext cx="3429000" cy="715581"/>
          </a:xfrm>
          <a:prstGeom prst="rect">
            <a:avLst/>
          </a:prstGeom>
        </p:spPr>
        <p:txBody>
          <a:bodyPr>
            <a:spAutoFit/>
          </a:bodyPr>
          <a:lstStyle/>
          <a:p>
            <a:r>
              <a:rPr lang="en-US" sz="1350" i="1" dirty="0">
                <a:solidFill>
                  <a:schemeClr val="accent6">
                    <a:lumMod val="75000"/>
                  </a:schemeClr>
                </a:solidFill>
              </a:rPr>
              <a:t>E. Coli</a:t>
            </a:r>
          </a:p>
          <a:p>
            <a:r>
              <a:rPr lang="en-US" sz="1350" i="1" dirty="0">
                <a:solidFill>
                  <a:schemeClr val="accent6">
                    <a:lumMod val="75000"/>
                  </a:schemeClr>
                </a:solidFill>
              </a:rPr>
              <a:t>SARS</a:t>
            </a:r>
          </a:p>
          <a:p>
            <a:r>
              <a:rPr lang="en-US" sz="1350" i="1" dirty="0">
                <a:solidFill>
                  <a:schemeClr val="accent6">
                    <a:lumMod val="75000"/>
                  </a:schemeClr>
                </a:solidFill>
              </a:rPr>
              <a:t>Cytomegalovirus</a:t>
            </a:r>
          </a:p>
        </p:txBody>
      </p:sp>
      <p:sp>
        <p:nvSpPr>
          <p:cNvPr id="27" name="Rectangle 26"/>
          <p:cNvSpPr/>
          <p:nvPr/>
        </p:nvSpPr>
        <p:spPr>
          <a:xfrm>
            <a:off x="2604542" y="4168143"/>
            <a:ext cx="3429000" cy="923330"/>
          </a:xfrm>
          <a:prstGeom prst="rect">
            <a:avLst/>
          </a:prstGeom>
        </p:spPr>
        <p:txBody>
          <a:bodyPr>
            <a:spAutoFit/>
          </a:bodyPr>
          <a:lstStyle/>
          <a:p>
            <a:r>
              <a:rPr lang="en-US" sz="1350" i="1" dirty="0">
                <a:solidFill>
                  <a:schemeClr val="accent6">
                    <a:lumMod val="75000"/>
                  </a:schemeClr>
                </a:solidFill>
              </a:rPr>
              <a:t>Rotavirus</a:t>
            </a:r>
          </a:p>
          <a:p>
            <a:r>
              <a:rPr lang="es-ES_tradnl" sz="1350" i="1" dirty="0" err="1">
                <a:solidFill>
                  <a:schemeClr val="accent6">
                    <a:lumMod val="75000"/>
                  </a:schemeClr>
                </a:solidFill>
              </a:rPr>
              <a:t>Trypanosome</a:t>
            </a:r>
            <a:r>
              <a:rPr lang="es-ES_tradnl" sz="1350" i="1" dirty="0">
                <a:solidFill>
                  <a:schemeClr val="accent6">
                    <a:lumMod val="75000"/>
                  </a:schemeClr>
                </a:solidFill>
              </a:rPr>
              <a:t> </a:t>
            </a:r>
            <a:r>
              <a:rPr lang="es-ES_tradnl" sz="1350" i="1" dirty="0" err="1">
                <a:solidFill>
                  <a:schemeClr val="accent6">
                    <a:lumMod val="75000"/>
                  </a:schemeClr>
                </a:solidFill>
              </a:rPr>
              <a:t>Brucei</a:t>
            </a:r>
            <a:endParaRPr lang="es-ES_tradnl" sz="1350" i="1" dirty="0">
              <a:solidFill>
                <a:schemeClr val="accent6">
                  <a:lumMod val="75000"/>
                </a:schemeClr>
              </a:solidFill>
            </a:endParaRPr>
          </a:p>
          <a:p>
            <a:r>
              <a:rPr lang="es-ES_tradnl" sz="1350" i="1" dirty="0">
                <a:solidFill>
                  <a:schemeClr val="accent6">
                    <a:lumMod val="75000"/>
                  </a:schemeClr>
                </a:solidFill>
              </a:rPr>
              <a:t>Influenza</a:t>
            </a:r>
          </a:p>
          <a:p>
            <a:r>
              <a:rPr lang="es-ES_tradnl" sz="1350" i="1" dirty="0" err="1">
                <a:solidFill>
                  <a:schemeClr val="accent6">
                    <a:lumMod val="75000"/>
                  </a:schemeClr>
                </a:solidFill>
              </a:rPr>
              <a:t>Mycoplasma</a:t>
            </a:r>
            <a:endParaRPr lang="es-ES_tradnl" sz="1350" i="1" dirty="0">
              <a:solidFill>
                <a:schemeClr val="accent6">
                  <a:lumMod val="75000"/>
                </a:schemeClr>
              </a:solidFill>
            </a:endParaRPr>
          </a:p>
        </p:txBody>
      </p:sp>
      <p:sp>
        <p:nvSpPr>
          <p:cNvPr id="30" name="Rectangle 29"/>
          <p:cNvSpPr/>
          <p:nvPr/>
        </p:nvSpPr>
        <p:spPr>
          <a:xfrm>
            <a:off x="1143000" y="1704956"/>
            <a:ext cx="5638189" cy="1200329"/>
          </a:xfrm>
          <a:prstGeom prst="rect">
            <a:avLst/>
          </a:prstGeom>
        </p:spPr>
        <p:txBody>
          <a:bodyPr wrap="square">
            <a:spAutoFit/>
          </a:bodyPr>
          <a:lstStyle/>
          <a:p>
            <a:r>
              <a:rPr lang="en-US" sz="1200" b="1" dirty="0">
                <a:solidFill>
                  <a:srgbClr val="7030A0"/>
                </a:solidFill>
              </a:rPr>
              <a:t>Nanoparticle: </a:t>
            </a:r>
          </a:p>
          <a:p>
            <a:r>
              <a:rPr lang="en-US" sz="1200" dirty="0">
                <a:solidFill>
                  <a:srgbClr val="7030A0"/>
                </a:solidFill>
              </a:rPr>
              <a:t>hyperthermia in tumor cells</a:t>
            </a:r>
          </a:p>
          <a:p>
            <a:r>
              <a:rPr lang="en-US" sz="1200" dirty="0">
                <a:solidFill>
                  <a:srgbClr val="7030A0"/>
                </a:solidFill>
              </a:rPr>
              <a:t>Gold coated siRNA</a:t>
            </a:r>
          </a:p>
          <a:p>
            <a:r>
              <a:rPr lang="en-US" sz="1200" dirty="0">
                <a:solidFill>
                  <a:srgbClr val="7030A0"/>
                </a:solidFill>
              </a:rPr>
              <a:t>Anti-inflammatory events</a:t>
            </a:r>
          </a:p>
          <a:p>
            <a:r>
              <a:rPr lang="en-US" sz="1200" dirty="0">
                <a:solidFill>
                  <a:srgbClr val="7030A0"/>
                </a:solidFill>
              </a:rPr>
              <a:t>Drug delivery</a:t>
            </a:r>
          </a:p>
          <a:p>
            <a:r>
              <a:rPr lang="en-US" sz="1200" dirty="0">
                <a:solidFill>
                  <a:srgbClr val="7030A0"/>
                </a:solidFill>
              </a:rPr>
              <a:t>Nano liposomes</a:t>
            </a:r>
            <a:r>
              <a:rPr lang="en-US" sz="1200" b="1" dirty="0">
                <a:solidFill>
                  <a:srgbClr val="7030A0"/>
                </a:solidFill>
              </a:rPr>
              <a:t>	</a:t>
            </a:r>
            <a:r>
              <a:rPr lang="en-US" sz="1200" dirty="0">
                <a:solidFill>
                  <a:srgbClr val="7030A0"/>
                </a:solidFill>
              </a:rPr>
              <a:t>	</a:t>
            </a: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8244" y="443215"/>
            <a:ext cx="1251054" cy="1198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9625" y="1520735"/>
            <a:ext cx="1034156" cy="92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3193" y="3327818"/>
            <a:ext cx="1575479" cy="79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05434" y="2004653"/>
            <a:ext cx="685800" cy="685800"/>
          </a:xfrm>
          <a:prstGeom prst="rect">
            <a:avLst/>
          </a:prstGeom>
        </p:spPr>
        <p:txBody>
          <a:bodyPr vert="horz" wrap="none" lIns="68580" tIns="34290" rIns="68580" bIns="34290" rtlCol="0" anchor="t">
            <a:noAutofit/>
          </a:bodyPr>
          <a:lstStyle/>
          <a:p>
            <a:r>
              <a:rPr lang="es-ES_tradnl" sz="2100" dirty="0">
                <a:latin typeface="Arial" panose="020B0604020202020204" pitchFamily="34" charset="0"/>
                <a:cs typeface="Arial" panose="020B0604020202020204" pitchFamily="34" charset="0"/>
              </a:rPr>
              <a:t>1%</a:t>
            </a: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186832"/>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defRPr sz="28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14259</TotalTime>
  <Words>2443</Words>
  <Application>Microsoft Office PowerPoint</Application>
  <PresentationFormat>On-screen Show (16:9)</PresentationFormat>
  <Paragraphs>530</Paragraphs>
  <Slides>25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MS PGothic</vt:lpstr>
      <vt:lpstr>Abel</vt:lpstr>
      <vt:lpstr>Arial</vt:lpstr>
      <vt:lpstr>Arial Black</vt:lpstr>
      <vt:lpstr>Arial Narrow</vt:lpstr>
      <vt:lpstr>Calibri</vt:lpstr>
      <vt:lpstr>Symbol</vt:lpstr>
      <vt:lpstr>Times New Roman</vt:lpstr>
      <vt:lpstr>Tema de Office</vt:lpstr>
      <vt:lpstr>Cell imaging at ALBA Current and proposed techniques</vt:lpstr>
      <vt:lpstr>Biological imaging techniques today</vt:lpstr>
      <vt:lpstr>PowerPoint Presentation</vt:lpstr>
      <vt:lpstr>Current tools in Structural Cellular and Tissue Biology at ALBA</vt:lpstr>
      <vt:lpstr>MISTRAL beamline: Soft X-ray Tomo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MISTRAL User support</vt:lpstr>
      <vt:lpstr>MIRAS BL (FTIR) Current work on Alzheimer disease </vt:lpstr>
      <vt:lpstr> Multimodal synchrotron-radiation approach combining FTIR, hard and soft X-ray microscopy  on intact astrocytes from a rat model of Amyotrophic Lateral Sclerosis (ALS) disease</vt:lpstr>
      <vt:lpstr>PowerPoint Presentation</vt:lpstr>
      <vt:lpstr>Techniques and science at FAXTOR (CT)</vt:lpstr>
      <vt:lpstr>Current status of the Life Sciences tools</vt:lpstr>
      <vt:lpstr>New tools to fill in the gaps</vt:lpstr>
      <vt:lpstr>Proposed tools in Structural Cell and Tissue Biology </vt:lpstr>
      <vt:lpstr>Cryo-Electron Tomography</vt:lpstr>
      <vt:lpstr>Cryo-nano XR Fluorescence and phase-contrast imaging</vt:lpstr>
      <vt:lpstr>Non-SR Microscopies</vt:lpstr>
      <vt:lpstr>Map of existing, in construction and proposed tools</vt:lpstr>
      <vt:lpstr>The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Lucas Wainer</dc:creator>
  <cp:lastModifiedBy>Judith Juanhuix Gibert</cp:lastModifiedBy>
  <cp:revision>159</cp:revision>
  <dcterms:created xsi:type="dcterms:W3CDTF">2015-04-21T23:16:41Z</dcterms:created>
  <dcterms:modified xsi:type="dcterms:W3CDTF">2021-10-06T10:04:28Z</dcterms:modified>
</cp:coreProperties>
</file>