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9" r:id="rId2"/>
    <p:sldId id="283" r:id="rId3"/>
    <p:sldId id="322" r:id="rId4"/>
    <p:sldId id="280" r:id="rId5"/>
    <p:sldId id="320" r:id="rId6"/>
    <p:sldId id="331" r:id="rId7"/>
    <p:sldId id="332" r:id="rId8"/>
    <p:sldId id="335" r:id="rId9"/>
    <p:sldId id="336" r:id="rId10"/>
    <p:sldId id="284" r:id="rId11"/>
    <p:sldId id="325" r:id="rId12"/>
    <p:sldId id="343" r:id="rId13"/>
    <p:sldId id="262" r:id="rId14"/>
    <p:sldId id="291" r:id="rId15"/>
    <p:sldId id="328" r:id="rId16"/>
    <p:sldId id="340" r:id="rId17"/>
    <p:sldId id="321" r:id="rId18"/>
    <p:sldId id="277" r:id="rId19"/>
    <p:sldId id="324" r:id="rId20"/>
    <p:sldId id="302" r:id="rId21"/>
    <p:sldId id="306" r:id="rId22"/>
    <p:sldId id="338" r:id="rId23"/>
    <p:sldId id="308" r:id="rId24"/>
    <p:sldId id="300" r:id="rId25"/>
    <p:sldId id="303" r:id="rId26"/>
    <p:sldId id="271" r:id="rId27"/>
    <p:sldId id="281" r:id="rId28"/>
    <p:sldId id="295" r:id="rId29"/>
    <p:sldId id="282" r:id="rId30"/>
    <p:sldId id="286" r:id="rId31"/>
    <p:sldId id="330" r:id="rId32"/>
    <p:sldId id="314" r:id="rId33"/>
    <p:sldId id="270" r:id="rId34"/>
    <p:sldId id="301" r:id="rId35"/>
    <p:sldId id="319" r:id="rId36"/>
    <p:sldId id="285" r:id="rId37"/>
    <p:sldId id="333" r:id="rId38"/>
    <p:sldId id="293" r:id="rId3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BA085197-028C-4CD8-82AD-1AD5D80528A3}">
          <p14:sldIdLst>
            <p14:sldId id="259"/>
            <p14:sldId id="283"/>
            <p14:sldId id="322"/>
            <p14:sldId id="280"/>
            <p14:sldId id="320"/>
            <p14:sldId id="331"/>
            <p14:sldId id="332"/>
            <p14:sldId id="335"/>
            <p14:sldId id="336"/>
            <p14:sldId id="284"/>
            <p14:sldId id="325"/>
            <p14:sldId id="343"/>
            <p14:sldId id="262"/>
            <p14:sldId id="291"/>
            <p14:sldId id="328"/>
            <p14:sldId id="340"/>
            <p14:sldId id="321"/>
            <p14:sldId id="277"/>
            <p14:sldId id="324"/>
            <p14:sldId id="302"/>
            <p14:sldId id="306"/>
            <p14:sldId id="338"/>
            <p14:sldId id="308"/>
            <p14:sldId id="300"/>
            <p14:sldId id="303"/>
            <p14:sldId id="271"/>
            <p14:sldId id="281"/>
            <p14:sldId id="295"/>
            <p14:sldId id="282"/>
            <p14:sldId id="286"/>
            <p14:sldId id="330"/>
            <p14:sldId id="314"/>
            <p14:sldId id="270"/>
            <p14:sldId id="301"/>
            <p14:sldId id="319"/>
            <p14:sldId id="285"/>
            <p14:sldId id="333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1613"/>
    <a:srgbClr val="87CC4A"/>
    <a:srgbClr val="FFCC00"/>
    <a:srgbClr val="FF7601"/>
    <a:srgbClr val="FFE801"/>
    <a:srgbClr val="FF7704"/>
    <a:srgbClr val="FF9966"/>
    <a:srgbClr val="FF6600"/>
    <a:srgbClr val="0066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Estilo com Tema 1 - Ênfas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23" autoAdjust="0"/>
    <p:restoredTop sz="94660"/>
  </p:normalViewPr>
  <p:slideViewPr>
    <p:cSldViewPr>
      <p:cViewPr varScale="1">
        <p:scale>
          <a:sx n="73" d="100"/>
          <a:sy n="73" d="100"/>
        </p:scale>
        <p:origin x="67" y="23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7037"/>
    </p:cViewPr>
  </p:sorterViewPr>
  <p:notesViewPr>
    <p:cSldViewPr>
      <p:cViewPr varScale="1">
        <p:scale>
          <a:sx n="69" d="100"/>
          <a:sy n="69" d="100"/>
        </p:scale>
        <p:origin x="274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fld id="{AB9E593F-136F-4841-99AB-8E8EAD1D0202}" type="datetime1">
              <a:rPr lang="es-ES_tradnl"/>
              <a:pPr>
                <a:defRPr/>
              </a:pPr>
              <a:t>08/09/2022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DE58999-B32C-41DA-9546-45A8DC88A740}" type="slidenum">
              <a:rPr lang="es-ES_tradnl" altLang="en-US"/>
              <a:pPr/>
              <a:t>‹nº›</a:t>
            </a:fld>
            <a:endParaRPr lang="es-ES_tradnl" altLang="en-US"/>
          </a:p>
        </p:txBody>
      </p:sp>
    </p:spTree>
    <p:extLst>
      <p:ext uri="{BB962C8B-B14F-4D97-AF65-F5344CB8AC3E}">
        <p14:creationId xmlns:p14="http://schemas.microsoft.com/office/powerpoint/2010/main" val="39182518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8AC3ABA-7A81-4141-9F15-98A0F74DB37E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35885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C3ABA-7A81-4141-9F15-98A0F74DB37E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8372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C3ABA-7A81-4141-9F15-98A0F74DB37E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573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AC3ABA-7A81-4141-9F15-98A0F74DB37E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289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C3ABA-7A81-4141-9F15-98A0F74DB37E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591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C3ABA-7A81-4141-9F15-98A0F74DB37E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2367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C3ABA-7A81-4141-9F15-98A0F74DB37E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389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C3ABA-7A81-4141-9F15-98A0F74DB37E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6304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C3ABA-7A81-4141-9F15-98A0F74DB37E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573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C3ABA-7A81-4141-9F15-98A0F74DB37E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288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21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28800" y="2130428"/>
            <a:ext cx="9448800" cy="147002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743200" y="3886200"/>
            <a:ext cx="7620000" cy="119898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5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dirty="0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203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165600" y="6569075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r>
              <a:rPr lang="es-ES"/>
              <a:t>  sofia.oliveira@imdea.org    DOI: 10.1002/smll.202102753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47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49E10E4-F738-4823-AD1B-6B6BB113D4D5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4542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203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165600" y="6569075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r>
              <a:rPr lang="es-ES"/>
              <a:t>  sofia.oliveira@imdea.org    DOI: 10.1002/smll.202102753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47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6844EF1-D45F-47E1-9C19-9048F999C4D8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337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203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165600" y="6569075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r>
              <a:rPr lang="es-ES"/>
              <a:t>  sofia.oliveira@imdea.org    DOI: 10.1002/smll.202102753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47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B024E1E-4E79-4745-A699-C358C15870D4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0655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7488" y="274638"/>
            <a:ext cx="10094912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87488" y="1600203"/>
            <a:ext cx="10094912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203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165600" y="6569075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r>
              <a:rPr lang="es-ES"/>
              <a:t>  sofia.oliveira@imdea.org    DOI: 10.1002/smll.202102753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47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C99E041-111F-4845-A5BA-1954A9EF8B3D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3990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510" y="4406903"/>
            <a:ext cx="9646775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79510" y="2906713"/>
            <a:ext cx="9646775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203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165600" y="6569075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r>
              <a:rPr lang="es-ES"/>
              <a:t>  sofia.oliveira@imdea.org    DOI: 10.1002/smll.202102753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47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E27AEA8-8BAC-4BFE-894D-B06E8DF2E4D9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187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7488" y="274638"/>
            <a:ext cx="10094912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487488" y="1600203"/>
            <a:ext cx="4506912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7075488" y="1600203"/>
            <a:ext cx="4506912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203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165600" y="6569075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r>
              <a:rPr lang="es-ES"/>
              <a:t>  sofia.oliveira@imdea.org    DOI: 10.1002/smll.202102753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9347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355EFDA-B0EA-4C71-A6B2-758C4E13B527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8100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91477" y="274638"/>
            <a:ext cx="10190923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391477" y="1535113"/>
            <a:ext cx="4605040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391477" y="2174875"/>
            <a:ext cx="4605040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975553" y="1535113"/>
            <a:ext cx="4606849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975553" y="2174875"/>
            <a:ext cx="4606849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203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165600" y="6569075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r>
              <a:rPr lang="es-ES"/>
              <a:t>  sofia.oliveira@imdea.org    DOI: 10.1002/smll.202102753</a:t>
            </a: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9347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9349F8D-C9E4-4EB1-B320-2C9C2B58CD92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8096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7488" y="274638"/>
            <a:ext cx="10094912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203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165600" y="6569075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r>
              <a:rPr lang="es-ES"/>
              <a:t>  sofia.oliveira@imdea.org    DOI: 10.1002/smll.202102753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9347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3C7EAEE-F515-4687-8EA6-365BCEE6EC6C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054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203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165600" y="6569075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r>
              <a:rPr lang="es-ES"/>
              <a:t>  sofia.oliveira@imdea.org    DOI: 10.1002/smll.202102753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9347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E645BE6-DDCE-4CD4-AD67-A44999852795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9311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203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165600" y="6569075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r>
              <a:rPr lang="es-ES"/>
              <a:t>  sofia.oliveira@imdea.org    DOI: 10.1002/smll.202102753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9347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A0915CD-0F0C-4C23-96B7-F8E3C6AA44A1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7506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203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165600" y="6569075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r>
              <a:rPr lang="es-ES"/>
              <a:t>  sofia.oliveira@imdea.org    DOI: 10.1002/smll.202102753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9347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7D23ED5-264E-4C4A-BDFA-E39D305D5BEF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4876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21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8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3.emf"/><Relationship Id="rId7" Type="http://schemas.openxmlformats.org/officeDocument/2006/relationships/image" Target="../media/image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13" Type="http://schemas.openxmlformats.org/officeDocument/2006/relationships/image" Target="../media/image49.png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5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5" Type="http://schemas.microsoft.com/office/2007/relationships/hdphoto" Target="../media/hdphoto1.wdp"/><Relationship Id="rId10" Type="http://schemas.openxmlformats.org/officeDocument/2006/relationships/image" Target="../media/image53.emf"/><Relationship Id="rId4" Type="http://schemas.openxmlformats.org/officeDocument/2006/relationships/image" Target="../media/image50.emf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60.wmf"/><Relationship Id="rId18" Type="http://schemas.openxmlformats.org/officeDocument/2006/relationships/oleObject" Target="../embeddings/oleObject22.bin"/><Relationship Id="rId3" Type="http://schemas.openxmlformats.org/officeDocument/2006/relationships/image" Target="../media/image49.png"/><Relationship Id="rId21" Type="http://schemas.openxmlformats.org/officeDocument/2006/relationships/image" Target="../media/image64.wmf"/><Relationship Id="rId7" Type="http://schemas.openxmlformats.org/officeDocument/2006/relationships/image" Target="../media/image57.wmf"/><Relationship Id="rId12" Type="http://schemas.openxmlformats.org/officeDocument/2006/relationships/oleObject" Target="../embeddings/oleObject19.bin"/><Relationship Id="rId17" Type="http://schemas.openxmlformats.org/officeDocument/2006/relationships/image" Target="../media/image62.wmf"/><Relationship Id="rId2" Type="http://schemas.openxmlformats.org/officeDocument/2006/relationships/notesSlide" Target="../notesSlides/notesSlide5.xml"/><Relationship Id="rId16" Type="http://schemas.openxmlformats.org/officeDocument/2006/relationships/oleObject" Target="../embeddings/oleObject21.bin"/><Relationship Id="rId20" Type="http://schemas.openxmlformats.org/officeDocument/2006/relationships/oleObject" Target="../embeddings/oleObject2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59.wmf"/><Relationship Id="rId5" Type="http://schemas.microsoft.com/office/2007/relationships/hdphoto" Target="../media/hdphoto1.wdp"/><Relationship Id="rId15" Type="http://schemas.openxmlformats.org/officeDocument/2006/relationships/image" Target="../media/image61.wmf"/><Relationship Id="rId10" Type="http://schemas.openxmlformats.org/officeDocument/2006/relationships/oleObject" Target="../embeddings/oleObject18.bin"/><Relationship Id="rId19" Type="http://schemas.openxmlformats.org/officeDocument/2006/relationships/image" Target="../media/image63.wmf"/><Relationship Id="rId4" Type="http://schemas.openxmlformats.org/officeDocument/2006/relationships/image" Target="../media/image25.png"/><Relationship Id="rId9" Type="http://schemas.openxmlformats.org/officeDocument/2006/relationships/image" Target="../media/image58.wmf"/><Relationship Id="rId14" Type="http://schemas.openxmlformats.org/officeDocument/2006/relationships/oleObject" Target="../embeddings/oleObject20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image" Target="../media/image25.png"/><Relationship Id="rId7" Type="http://schemas.openxmlformats.org/officeDocument/2006/relationships/image" Target="../media/image65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65.png"/><Relationship Id="rId5" Type="http://schemas.openxmlformats.org/officeDocument/2006/relationships/image" Target="../media/image49.png"/><Relationship Id="rId10" Type="http://schemas.openxmlformats.org/officeDocument/2006/relationships/image" Target="../media/image64.png"/><Relationship Id="rId4" Type="http://schemas.microsoft.com/office/2007/relationships/hdphoto" Target="../media/hdphoto1.wdp"/><Relationship Id="rId9" Type="http://schemas.openxmlformats.org/officeDocument/2006/relationships/image" Target="../media/image66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emf"/><Relationship Id="rId4" Type="http://schemas.openxmlformats.org/officeDocument/2006/relationships/oleObject" Target="../embeddings/oleObject26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oleObject" Target="../embeddings/oleObject29.bin"/><Relationship Id="rId3" Type="http://schemas.openxmlformats.org/officeDocument/2006/relationships/oleObject" Target="../embeddings/oleObject27.bin"/><Relationship Id="rId7" Type="http://schemas.openxmlformats.org/officeDocument/2006/relationships/image" Target="../media/image73.png"/><Relationship Id="rId12" Type="http://schemas.openxmlformats.org/officeDocument/2006/relationships/image" Target="../media/image77.wm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oleObject" Target="../embeddings/oleObject28.bin"/><Relationship Id="rId5" Type="http://schemas.openxmlformats.org/officeDocument/2006/relationships/image" Target="../media/image48.png"/><Relationship Id="rId15" Type="http://schemas.openxmlformats.org/officeDocument/2006/relationships/oleObject" Target="../embeddings/oleObject30.bin"/><Relationship Id="rId10" Type="http://schemas.openxmlformats.org/officeDocument/2006/relationships/image" Target="../media/image76.png"/><Relationship Id="rId4" Type="http://schemas.openxmlformats.org/officeDocument/2006/relationships/image" Target="../media/image72.wmf"/><Relationship Id="rId9" Type="http://schemas.openxmlformats.org/officeDocument/2006/relationships/image" Target="../media/image75.png"/><Relationship Id="rId14" Type="http://schemas.openxmlformats.org/officeDocument/2006/relationships/image" Target="../media/image78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86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7" Type="http://schemas.openxmlformats.org/officeDocument/2006/relationships/image" Target="../media/image85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wmf"/><Relationship Id="rId4" Type="http://schemas.openxmlformats.org/officeDocument/2006/relationships/oleObject" Target="../embeddings/oleObject31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13" Type="http://schemas.openxmlformats.org/officeDocument/2006/relationships/oleObject" Target="../embeddings/oleObject36.bin"/><Relationship Id="rId18" Type="http://schemas.openxmlformats.org/officeDocument/2006/relationships/image" Target="../media/image99.emf"/><Relationship Id="rId3" Type="http://schemas.openxmlformats.org/officeDocument/2006/relationships/image" Target="../media/image48.png"/><Relationship Id="rId21" Type="http://schemas.openxmlformats.org/officeDocument/2006/relationships/oleObject" Target="../embeddings/oleObject40.bin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96.emf"/><Relationship Id="rId17" Type="http://schemas.openxmlformats.org/officeDocument/2006/relationships/oleObject" Target="../embeddings/oleObject38.bin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98.emf"/><Relationship Id="rId20" Type="http://schemas.openxmlformats.org/officeDocument/2006/relationships/image" Target="../media/image10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wmf"/><Relationship Id="rId11" Type="http://schemas.openxmlformats.org/officeDocument/2006/relationships/oleObject" Target="../embeddings/oleObject35.bin"/><Relationship Id="rId24" Type="http://schemas.openxmlformats.org/officeDocument/2006/relationships/image" Target="../media/image102.emf"/><Relationship Id="rId5" Type="http://schemas.openxmlformats.org/officeDocument/2006/relationships/oleObject" Target="../embeddings/oleObject32.bin"/><Relationship Id="rId15" Type="http://schemas.openxmlformats.org/officeDocument/2006/relationships/oleObject" Target="../embeddings/oleObject37.bin"/><Relationship Id="rId23" Type="http://schemas.openxmlformats.org/officeDocument/2006/relationships/oleObject" Target="../embeddings/oleObject41.bin"/><Relationship Id="rId10" Type="http://schemas.openxmlformats.org/officeDocument/2006/relationships/image" Target="../media/image95.emf"/><Relationship Id="rId19" Type="http://schemas.openxmlformats.org/officeDocument/2006/relationships/oleObject" Target="../embeddings/oleObject39.bin"/><Relationship Id="rId4" Type="http://schemas.openxmlformats.org/officeDocument/2006/relationships/image" Target="../media/image67.png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97.wmf"/><Relationship Id="rId22" Type="http://schemas.openxmlformats.org/officeDocument/2006/relationships/image" Target="../media/image10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oleObject" Target="../embeddings/oleObject42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emf"/><Relationship Id="rId5" Type="http://schemas.openxmlformats.org/officeDocument/2006/relationships/image" Target="../media/image104.wmf"/><Relationship Id="rId4" Type="http://schemas.openxmlformats.org/officeDocument/2006/relationships/oleObject" Target="../embeddings/oleObject43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06.png"/><Relationship Id="rId7" Type="http://schemas.openxmlformats.org/officeDocument/2006/relationships/image" Target="../media/image69.png"/><Relationship Id="rId12" Type="http://schemas.openxmlformats.org/officeDocument/2006/relationships/image" Target="../media/image109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emf"/><Relationship Id="rId11" Type="http://schemas.openxmlformats.org/officeDocument/2006/relationships/oleObject" Target="../embeddings/oleObject44.bin"/><Relationship Id="rId5" Type="http://schemas.openxmlformats.org/officeDocument/2006/relationships/oleObject" Target="../embeddings/oleObject26.bin"/><Relationship Id="rId10" Type="http://schemas.openxmlformats.org/officeDocument/2006/relationships/image" Target="../media/image108.png"/><Relationship Id="rId4" Type="http://schemas.openxmlformats.org/officeDocument/2006/relationships/image" Target="../media/image48.png"/><Relationship Id="rId9" Type="http://schemas.openxmlformats.org/officeDocument/2006/relationships/image" Target="../media/image10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13" Type="http://schemas.openxmlformats.org/officeDocument/2006/relationships/image" Target="../media/image112.wmf"/><Relationship Id="rId3" Type="http://schemas.openxmlformats.org/officeDocument/2006/relationships/image" Target="../media/image25.png"/><Relationship Id="rId7" Type="http://schemas.openxmlformats.org/officeDocument/2006/relationships/image" Target="../media/image106.png"/><Relationship Id="rId12" Type="http://schemas.openxmlformats.org/officeDocument/2006/relationships/oleObject" Target="../embeddings/oleObject47.bin"/><Relationship Id="rId17" Type="http://schemas.openxmlformats.org/officeDocument/2006/relationships/image" Target="../media/image114.wmf"/><Relationship Id="rId2" Type="http://schemas.openxmlformats.org/officeDocument/2006/relationships/image" Target="../media/image49.png"/><Relationship Id="rId16" Type="http://schemas.openxmlformats.org/officeDocument/2006/relationships/oleObject" Target="../embeddings/oleObject49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111.wmf"/><Relationship Id="rId5" Type="http://schemas.openxmlformats.org/officeDocument/2006/relationships/image" Target="../media/image48.png"/><Relationship Id="rId15" Type="http://schemas.openxmlformats.org/officeDocument/2006/relationships/image" Target="../media/image113.wmf"/><Relationship Id="rId10" Type="http://schemas.openxmlformats.org/officeDocument/2006/relationships/oleObject" Target="../embeddings/oleObject46.bin"/><Relationship Id="rId4" Type="http://schemas.microsoft.com/office/2007/relationships/hdphoto" Target="../media/hdphoto1.wdp"/><Relationship Id="rId9" Type="http://schemas.openxmlformats.org/officeDocument/2006/relationships/image" Target="../media/image110.wmf"/><Relationship Id="rId14" Type="http://schemas.openxmlformats.org/officeDocument/2006/relationships/oleObject" Target="../embeddings/oleObject48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wmf"/><Relationship Id="rId3" Type="http://schemas.openxmlformats.org/officeDocument/2006/relationships/image" Target="../media/image106.png"/><Relationship Id="rId7" Type="http://schemas.openxmlformats.org/officeDocument/2006/relationships/oleObject" Target="../embeddings/oleObject51.bin"/><Relationship Id="rId12" Type="http://schemas.openxmlformats.org/officeDocument/2006/relationships/image" Target="../media/image118.w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wmf"/><Relationship Id="rId11" Type="http://schemas.openxmlformats.org/officeDocument/2006/relationships/oleObject" Target="../embeddings/oleObject53.bin"/><Relationship Id="rId5" Type="http://schemas.openxmlformats.org/officeDocument/2006/relationships/oleObject" Target="../embeddings/oleObject50.bin"/><Relationship Id="rId10" Type="http://schemas.openxmlformats.org/officeDocument/2006/relationships/image" Target="../media/image117.wmf"/><Relationship Id="rId4" Type="http://schemas.openxmlformats.org/officeDocument/2006/relationships/image" Target="../media/image48.png"/><Relationship Id="rId9" Type="http://schemas.openxmlformats.org/officeDocument/2006/relationships/oleObject" Target="../embeddings/oleObject52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3" Type="http://schemas.openxmlformats.org/officeDocument/2006/relationships/image" Target="../media/image730.png"/><Relationship Id="rId7" Type="http://schemas.openxmlformats.org/officeDocument/2006/relationships/image" Target="../media/image120.w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5.bin"/><Relationship Id="rId5" Type="http://schemas.openxmlformats.org/officeDocument/2006/relationships/image" Target="../media/image119.wmf"/><Relationship Id="rId4" Type="http://schemas.openxmlformats.org/officeDocument/2006/relationships/oleObject" Target="../embeddings/oleObject54.bin"/><Relationship Id="rId9" Type="http://schemas.openxmlformats.org/officeDocument/2006/relationships/image" Target="../media/image121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2481" y="2060848"/>
            <a:ext cx="11280576" cy="1470025"/>
          </a:xfrm>
        </p:spPr>
        <p:txBody>
          <a:bodyPr/>
          <a:lstStyle/>
          <a:p>
            <a:br>
              <a:rPr lang="en-US" sz="2800" dirty="0"/>
            </a:br>
            <a:r>
              <a:rPr lang="en-US" sz="2800" dirty="0"/>
              <a:t>Magnetic and electronic properties of 2D metal-organic networks</a:t>
            </a:r>
            <a:endParaRPr lang="en-GB" sz="28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11424" y="3717032"/>
            <a:ext cx="11280576" cy="1198984"/>
          </a:xfrm>
        </p:spPr>
        <p:txBody>
          <a:bodyPr/>
          <a:lstStyle/>
          <a:p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Sofia de Oliveira Parreiras</a:t>
            </a:r>
          </a:p>
          <a:p>
            <a:r>
              <a:rPr lang="en-GB" sz="1800" dirty="0" err="1">
                <a:solidFill>
                  <a:schemeClr val="accent6">
                    <a:lumMod val="75000"/>
                  </a:schemeClr>
                </a:solidFill>
              </a:rPr>
              <a:t>sofia.oliveira</a:t>
            </a:r>
            <a:r>
              <a:rPr lang="pt-BR" sz="1800" dirty="0">
                <a:solidFill>
                  <a:schemeClr val="accent6">
                    <a:lumMod val="75000"/>
                  </a:schemeClr>
                </a:solidFill>
              </a:rPr>
              <a:t>@imdea.org</a:t>
            </a:r>
            <a:endParaRPr lang="en-GB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359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5C8ECA29-8DEA-4479-B1B3-7EC84053E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251" y="3572438"/>
            <a:ext cx="2802632" cy="2556000"/>
          </a:xfrm>
          <a:prstGeom prst="rect">
            <a:avLst/>
          </a:prstGeom>
        </p:spPr>
      </p:pic>
      <p:grpSp>
        <p:nvGrpSpPr>
          <p:cNvPr id="38" name="Agrupar 37">
            <a:extLst>
              <a:ext uri="{FF2B5EF4-FFF2-40B4-BE49-F238E27FC236}">
                <a16:creationId xmlns:a16="http://schemas.microsoft.com/office/drawing/2014/main" id="{F49A2926-A7E9-4F64-95C5-1A4DB7B45438}"/>
              </a:ext>
            </a:extLst>
          </p:cNvPr>
          <p:cNvGrpSpPr>
            <a:grpSpLocks noChangeAspect="1"/>
          </p:cNvGrpSpPr>
          <p:nvPr/>
        </p:nvGrpSpPr>
        <p:grpSpPr>
          <a:xfrm>
            <a:off x="9261443" y="3572438"/>
            <a:ext cx="2853830" cy="2545200"/>
            <a:chOff x="9336359" y="4293335"/>
            <a:chExt cx="2435702" cy="2172290"/>
          </a:xfrm>
        </p:grpSpPr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16A76EF0-3B09-42D5-A16F-D67A9527D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36359" y="4293335"/>
              <a:ext cx="2191287" cy="2172290"/>
            </a:xfrm>
            <a:prstGeom prst="rect">
              <a:avLst/>
            </a:prstGeom>
          </p:spPr>
        </p:pic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D87FC265-8008-4A70-B04A-9F1194FA6F2D}"/>
                </a:ext>
              </a:extLst>
            </p:cNvPr>
            <p:cNvGrpSpPr>
              <a:grpSpLocks noChangeAspect="1"/>
            </p:cNvGrpSpPr>
            <p:nvPr/>
          </p:nvGrpSpPr>
          <p:grpSpPr>
            <a:xfrm rot="-5400000">
              <a:off x="10586680" y="5267954"/>
              <a:ext cx="2142000" cy="228763"/>
              <a:chOff x="1111673" y="3375771"/>
              <a:chExt cx="1483648" cy="239905"/>
            </a:xfrm>
          </p:grpSpPr>
          <p:sp>
            <p:nvSpPr>
              <p:cNvPr id="28" name="Rectángulo 3">
                <a:extLst>
                  <a:ext uri="{FF2B5EF4-FFF2-40B4-BE49-F238E27FC236}">
                    <a16:creationId xmlns:a16="http://schemas.microsoft.com/office/drawing/2014/main" id="{EEC9518D-AA04-4B3C-93EF-F721EBAAFC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37444" y="3421983"/>
                <a:ext cx="1457877" cy="147461"/>
              </a:xfrm>
              <a:prstGeom prst="rect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200" dirty="0"/>
              </a:p>
            </p:txBody>
          </p:sp>
          <p:sp>
            <p:nvSpPr>
              <p:cNvPr id="29" name="CuadroTexto 4">
                <a:extLst>
                  <a:ext uri="{FF2B5EF4-FFF2-40B4-BE49-F238E27FC236}">
                    <a16:creationId xmlns:a16="http://schemas.microsoft.com/office/drawing/2014/main" id="{6D8D43F4-60D7-4658-81BE-A46EE6D37457}"/>
                  </a:ext>
                </a:extLst>
              </p:cNvPr>
              <p:cNvSpPr txBox="1"/>
              <p:nvPr/>
            </p:nvSpPr>
            <p:spPr>
              <a:xfrm>
                <a:off x="1111673" y="3375791"/>
                <a:ext cx="263185" cy="2398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900" dirty="0">
                    <a:solidFill>
                      <a:schemeClr val="bg1"/>
                    </a:solidFill>
                  </a:rPr>
                  <a:t>-0.5</a:t>
                </a:r>
              </a:p>
            </p:txBody>
          </p:sp>
          <p:sp>
            <p:nvSpPr>
              <p:cNvPr id="30" name="CuadroTexto 5">
                <a:extLst>
                  <a:ext uri="{FF2B5EF4-FFF2-40B4-BE49-F238E27FC236}">
                    <a16:creationId xmlns:a16="http://schemas.microsoft.com/office/drawing/2014/main" id="{B9EA29BF-3837-49B5-9790-189854401AB3}"/>
                  </a:ext>
                </a:extLst>
              </p:cNvPr>
              <p:cNvSpPr txBox="1"/>
              <p:nvPr/>
            </p:nvSpPr>
            <p:spPr>
              <a:xfrm>
                <a:off x="2344030" y="3375785"/>
                <a:ext cx="236779" cy="2398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900" dirty="0"/>
                  <a:t>1.2</a:t>
                </a:r>
              </a:p>
            </p:txBody>
          </p:sp>
          <p:sp>
            <p:nvSpPr>
              <p:cNvPr id="31" name="CuadroTexto 6">
                <a:extLst>
                  <a:ext uri="{FF2B5EF4-FFF2-40B4-BE49-F238E27FC236}">
                    <a16:creationId xmlns:a16="http://schemas.microsoft.com/office/drawing/2014/main" id="{3F478289-2EED-409D-A1C8-B4A3FE6727D8}"/>
                  </a:ext>
                </a:extLst>
              </p:cNvPr>
              <p:cNvSpPr txBox="1"/>
              <p:nvPr/>
            </p:nvSpPr>
            <p:spPr>
              <a:xfrm>
                <a:off x="1565241" y="3375771"/>
                <a:ext cx="598982" cy="239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900" dirty="0"/>
                  <a:t>df (Hz)</a:t>
                </a:r>
              </a:p>
            </p:txBody>
          </p:sp>
        </p:grpSp>
      </p:grp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E5F8531E-6E7C-46DD-A062-35AF9503F780}"/>
              </a:ext>
            </a:extLst>
          </p:cNvPr>
          <p:cNvSpPr txBox="1"/>
          <p:nvPr/>
        </p:nvSpPr>
        <p:spPr>
          <a:xfrm>
            <a:off x="983432" y="3289181"/>
            <a:ext cx="2529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STM image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94F2D78C-0844-430C-B6C8-9FC839C24144}"/>
              </a:ext>
            </a:extLst>
          </p:cNvPr>
          <p:cNvSpPr txBox="1"/>
          <p:nvPr/>
        </p:nvSpPr>
        <p:spPr>
          <a:xfrm>
            <a:off x="3660853" y="3289181"/>
            <a:ext cx="2527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STM image + model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2B86D8A6-EA6B-4125-925D-9B9210EDE80E}"/>
              </a:ext>
            </a:extLst>
          </p:cNvPr>
          <p:cNvSpPr txBox="1"/>
          <p:nvPr/>
        </p:nvSpPr>
        <p:spPr>
          <a:xfrm>
            <a:off x="6612069" y="3284984"/>
            <a:ext cx="211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nc</a:t>
            </a:r>
            <a:r>
              <a:rPr lang="en-US" sz="1400" dirty="0"/>
              <a:t>-AFM image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3AAF33F1-7605-41A8-971D-8C2D2A09EA5B}"/>
              </a:ext>
            </a:extLst>
          </p:cNvPr>
          <p:cNvSpPr txBox="1"/>
          <p:nvPr/>
        </p:nvSpPr>
        <p:spPr>
          <a:xfrm>
            <a:off x="9552605" y="3284984"/>
            <a:ext cx="211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nc</a:t>
            </a:r>
            <a:r>
              <a:rPr lang="en-US" sz="1400" dirty="0"/>
              <a:t>-AFM simulation</a:t>
            </a:r>
          </a:p>
        </p:txBody>
      </p:sp>
      <p:sp>
        <p:nvSpPr>
          <p:cNvPr id="37" name="5 CuadroTexto">
            <a:extLst>
              <a:ext uri="{FF2B5EF4-FFF2-40B4-BE49-F238E27FC236}">
                <a16:creationId xmlns:a16="http://schemas.microsoft.com/office/drawing/2014/main" id="{58185AC5-74C8-4A40-8AD9-E4B1A5C8CC78}"/>
              </a:ext>
            </a:extLst>
          </p:cNvPr>
          <p:cNvSpPr txBox="1"/>
          <p:nvPr/>
        </p:nvSpPr>
        <p:spPr>
          <a:xfrm>
            <a:off x="6384032" y="1124744"/>
            <a:ext cx="44554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dirty="0"/>
              <a:t>Co-O coordination: 3-fold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dirty="0"/>
              <a:t>Two molecular species: 4-fold and 6-fold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600" dirty="0"/>
          </a:p>
        </p:txBody>
      </p:sp>
      <p:pic>
        <p:nvPicPr>
          <p:cNvPr id="32" name="Imagen 5">
            <a:extLst>
              <a:ext uri="{FF2B5EF4-FFF2-40B4-BE49-F238E27FC236}">
                <a16:creationId xmlns:a16="http://schemas.microsoft.com/office/drawing/2014/main" id="{92760111-43F1-EC5A-B724-02357B8531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21" t="11998" r="21764" b="13242"/>
          <a:stretch/>
        </p:blipFill>
        <p:spPr>
          <a:xfrm>
            <a:off x="983432" y="3596958"/>
            <a:ext cx="2529300" cy="2520000"/>
          </a:xfrm>
          <a:prstGeom prst="rect">
            <a:avLst/>
          </a:prstGeom>
        </p:spPr>
      </p:pic>
      <p:pic>
        <p:nvPicPr>
          <p:cNvPr id="40" name="Imagen 6">
            <a:extLst>
              <a:ext uri="{FF2B5EF4-FFF2-40B4-BE49-F238E27FC236}">
                <a16:creationId xmlns:a16="http://schemas.microsoft.com/office/drawing/2014/main" id="{A3FA6840-326E-C43D-6CFC-85B490A3F7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38" b="1287"/>
          <a:stretch/>
        </p:blipFill>
        <p:spPr>
          <a:xfrm>
            <a:off x="3660854" y="3596958"/>
            <a:ext cx="2527494" cy="2520000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18631A3B-ADE3-9C9C-303D-3BE3E7265C11}"/>
              </a:ext>
            </a:extLst>
          </p:cNvPr>
          <p:cNvSpPr txBox="1">
            <a:spLocks/>
          </p:cNvSpPr>
          <p:nvPr/>
        </p:nvSpPr>
        <p:spPr>
          <a:xfrm>
            <a:off x="911424" y="-10671"/>
            <a:ext cx="10664427" cy="703367"/>
          </a:xfrm>
          <a:prstGeom prst="rect">
            <a:avLst/>
          </a:prstGeom>
        </p:spPr>
        <p:txBody>
          <a:bodyPr vert="horz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3200" kern="0" dirty="0"/>
              <a:t>Co-HOTP metal-organic network</a:t>
            </a: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E41235A3-04C4-9B01-0E92-87742DCE98CE}"/>
              </a:ext>
            </a:extLst>
          </p:cNvPr>
          <p:cNvSpPr/>
          <p:nvPr/>
        </p:nvSpPr>
        <p:spPr>
          <a:xfrm>
            <a:off x="3660853" y="6180311"/>
            <a:ext cx="21754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V</a:t>
            </a:r>
            <a:r>
              <a:rPr lang="en-US" sz="1200" baseline="-25000" dirty="0" err="1"/>
              <a:t>b</a:t>
            </a:r>
            <a:r>
              <a:rPr lang="en-US" sz="1200" dirty="0"/>
              <a:t> = 20 mV, I = 100 </a:t>
            </a:r>
            <a:r>
              <a:rPr lang="en-US" sz="1200" dirty="0" err="1"/>
              <a:t>pA</a:t>
            </a:r>
            <a:r>
              <a:rPr lang="en-US" sz="1200" dirty="0"/>
              <a:t>, </a:t>
            </a:r>
          </a:p>
          <a:p>
            <a:r>
              <a:rPr lang="en-US" sz="1200" dirty="0"/>
              <a:t>T = 4 K, 4 nm x 4 nm</a:t>
            </a: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5077F4DC-42C3-5ECE-02A0-EA515B585D17}"/>
              </a:ext>
            </a:extLst>
          </p:cNvPr>
          <p:cNvSpPr/>
          <p:nvPr/>
        </p:nvSpPr>
        <p:spPr>
          <a:xfrm>
            <a:off x="983432" y="6178731"/>
            <a:ext cx="21754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V</a:t>
            </a:r>
            <a:r>
              <a:rPr lang="en-US" sz="1200" baseline="-25000" dirty="0" err="1"/>
              <a:t>b</a:t>
            </a:r>
            <a:r>
              <a:rPr lang="en-US" sz="1200" dirty="0"/>
              <a:t> = 20 mV, I = 120 </a:t>
            </a:r>
            <a:r>
              <a:rPr lang="en-US" sz="1200" dirty="0" err="1"/>
              <a:t>pA</a:t>
            </a:r>
            <a:r>
              <a:rPr lang="en-US" sz="1200" dirty="0"/>
              <a:t>, </a:t>
            </a:r>
          </a:p>
          <a:p>
            <a:r>
              <a:rPr lang="en-US" sz="1200" dirty="0"/>
              <a:t>T = 4 K, 11.7 nm x 11.7 nm</a:t>
            </a: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337E2291-A06B-F6E6-5BC9-6D9AA9B6B12A}"/>
              </a:ext>
            </a:extLst>
          </p:cNvPr>
          <p:cNvSpPr/>
          <p:nvPr/>
        </p:nvSpPr>
        <p:spPr>
          <a:xfrm>
            <a:off x="6355666" y="6180311"/>
            <a:ext cx="29753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Open feedback: </a:t>
            </a:r>
            <a:r>
              <a:rPr lang="en-US" sz="1200" dirty="0" err="1"/>
              <a:t>V</a:t>
            </a:r>
            <a:r>
              <a:rPr lang="en-US" sz="1200" baseline="-25000" dirty="0" err="1"/>
              <a:t>b</a:t>
            </a:r>
            <a:r>
              <a:rPr lang="en-US" sz="1200" dirty="0"/>
              <a:t> = 5mV, I</a:t>
            </a:r>
            <a:r>
              <a:rPr lang="en-US" sz="1200" baseline="-25000" dirty="0"/>
              <a:t>t</a:t>
            </a:r>
            <a:r>
              <a:rPr lang="en-US" sz="1200" dirty="0"/>
              <a:t> = 150 </a:t>
            </a:r>
            <a:r>
              <a:rPr lang="en-US" sz="1200" dirty="0" err="1"/>
              <a:t>pA</a:t>
            </a:r>
            <a:r>
              <a:rPr lang="en-US" sz="1200" dirty="0"/>
              <a:t>, </a:t>
            </a:r>
            <a:r>
              <a:rPr lang="en-US" sz="1200" dirty="0" err="1"/>
              <a:t>Z</a:t>
            </a:r>
            <a:r>
              <a:rPr lang="en-US" sz="1200" baseline="-25000" dirty="0" err="1"/>
              <a:t>offset</a:t>
            </a:r>
            <a:r>
              <a:rPr lang="en-US" sz="1200" dirty="0"/>
              <a:t> = 150 </a:t>
            </a:r>
            <a:r>
              <a:rPr lang="en-US" sz="1200" dirty="0" err="1"/>
              <a:t>pm,T</a:t>
            </a:r>
            <a:r>
              <a:rPr lang="en-US" sz="1200" dirty="0"/>
              <a:t> = 4 K, 3.2 nm x 3.2 nm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EC259FC1-F71B-1DBB-2147-AAC299D2457A}"/>
              </a:ext>
            </a:extLst>
          </p:cNvPr>
          <p:cNvGrpSpPr/>
          <p:nvPr/>
        </p:nvGrpSpPr>
        <p:grpSpPr>
          <a:xfrm>
            <a:off x="1343472" y="980728"/>
            <a:ext cx="3387002" cy="1796246"/>
            <a:chOff x="1343472" y="980728"/>
            <a:chExt cx="3387002" cy="1796246"/>
          </a:xfrm>
        </p:grpSpPr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88DF2D16-4562-B01B-EDE3-7C2619956553}"/>
                </a:ext>
              </a:extLst>
            </p:cNvPr>
            <p:cNvGrpSpPr/>
            <p:nvPr/>
          </p:nvGrpSpPr>
          <p:grpSpPr>
            <a:xfrm>
              <a:off x="1343472" y="980728"/>
              <a:ext cx="3387002" cy="1796246"/>
              <a:chOff x="1703512" y="1125867"/>
              <a:chExt cx="3387002" cy="1796246"/>
            </a:xfrm>
          </p:grpSpPr>
          <p:sp>
            <p:nvSpPr>
              <p:cNvPr id="22" name="Elipse 21">
                <a:extLst>
                  <a:ext uri="{FF2B5EF4-FFF2-40B4-BE49-F238E27FC236}">
                    <a16:creationId xmlns:a16="http://schemas.microsoft.com/office/drawing/2014/main" id="{020C0C82-7687-E439-4A0B-29CF24F2FF3D}"/>
                  </a:ext>
                </a:extLst>
              </p:cNvPr>
              <p:cNvSpPr/>
              <p:nvPr/>
            </p:nvSpPr>
            <p:spPr bwMode="auto">
              <a:xfrm>
                <a:off x="4253866" y="1593992"/>
                <a:ext cx="478648" cy="478647"/>
              </a:xfrm>
              <a:prstGeom prst="ellipse">
                <a:avLst/>
              </a:prstGeom>
              <a:gradFill flip="none" rotWithShape="1">
                <a:gsLst>
                  <a:gs pos="0">
                    <a:srgbClr val="0066FF"/>
                  </a:gs>
                  <a:gs pos="100000">
                    <a:srgbClr val="00B0F0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pic>
            <p:nvPicPr>
              <p:cNvPr id="23" name="Imagem 22">
                <a:extLst>
                  <a:ext uri="{FF2B5EF4-FFF2-40B4-BE49-F238E27FC236}">
                    <a16:creationId xmlns:a16="http://schemas.microsoft.com/office/drawing/2014/main" id="{D452A638-97AD-3569-4120-8C6CA31551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703512" y="2450706"/>
                <a:ext cx="3387002" cy="471407"/>
              </a:xfrm>
              <a:prstGeom prst="rect">
                <a:avLst/>
              </a:prstGeom>
            </p:spPr>
          </p:pic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F4BACF4F-2233-D92D-55F1-192E64A26D52}"/>
                  </a:ext>
                </a:extLst>
              </p:cNvPr>
              <p:cNvSpPr txBox="1"/>
              <p:nvPr/>
            </p:nvSpPr>
            <p:spPr>
              <a:xfrm>
                <a:off x="2294293" y="1125867"/>
                <a:ext cx="9841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dirty="0"/>
                  <a:t>HOTP</a:t>
                </a:r>
              </a:p>
            </p:txBody>
          </p:sp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C6D897E9-1338-F4E0-4E92-8D0C3D6CAB81}"/>
                  </a:ext>
                </a:extLst>
              </p:cNvPr>
              <p:cNvSpPr txBox="1"/>
              <p:nvPr/>
            </p:nvSpPr>
            <p:spPr>
              <a:xfrm>
                <a:off x="4152250" y="1268760"/>
                <a:ext cx="6818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Co</a:t>
                </a:r>
              </a:p>
            </p:txBody>
          </p:sp>
          <p:sp>
            <p:nvSpPr>
              <p:cNvPr id="39" name="CaixaDeTexto 38">
                <a:extLst>
                  <a:ext uri="{FF2B5EF4-FFF2-40B4-BE49-F238E27FC236}">
                    <a16:creationId xmlns:a16="http://schemas.microsoft.com/office/drawing/2014/main" id="{8FF60E51-66F5-E685-720A-AA543C0F9135}"/>
                  </a:ext>
                </a:extLst>
              </p:cNvPr>
              <p:cNvSpPr txBox="1"/>
              <p:nvPr/>
            </p:nvSpPr>
            <p:spPr>
              <a:xfrm>
                <a:off x="3567851" y="1549441"/>
                <a:ext cx="345028" cy="518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+</a:t>
                </a:r>
              </a:p>
            </p:txBody>
          </p:sp>
          <p:sp>
            <p:nvSpPr>
              <p:cNvPr id="41" name="CaixaDeTexto 40">
                <a:extLst>
                  <a:ext uri="{FF2B5EF4-FFF2-40B4-BE49-F238E27FC236}">
                    <a16:creationId xmlns:a16="http://schemas.microsoft.com/office/drawing/2014/main" id="{852FA82C-9672-7972-6CB4-363C5D0838A2}"/>
                  </a:ext>
                </a:extLst>
              </p:cNvPr>
              <p:cNvSpPr txBox="1"/>
              <p:nvPr/>
            </p:nvSpPr>
            <p:spPr>
              <a:xfrm>
                <a:off x="2824419" y="2420888"/>
                <a:ext cx="1145187" cy="438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dirty="0" err="1"/>
                  <a:t>Au</a:t>
                </a:r>
                <a:r>
                  <a:rPr lang="pt-BR" sz="1200" dirty="0"/>
                  <a:t>(111)</a:t>
                </a:r>
              </a:p>
            </p:txBody>
          </p:sp>
        </p:grpSp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4AF77359-8938-D8E6-F098-79966D77B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88440" y="1255910"/>
              <a:ext cx="1080000" cy="9918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06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44" grpId="0"/>
      <p:bldP spid="45" grpId="0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1">
            <a:extLst>
              <a:ext uri="{FF2B5EF4-FFF2-40B4-BE49-F238E27FC236}">
                <a16:creationId xmlns:a16="http://schemas.microsoft.com/office/drawing/2014/main" id="{D2EE7015-B971-44E7-B52C-90423E9DEDCE}"/>
              </a:ext>
            </a:extLst>
          </p:cNvPr>
          <p:cNvSpPr txBox="1">
            <a:spLocks/>
          </p:cNvSpPr>
          <p:nvPr/>
        </p:nvSpPr>
        <p:spPr>
          <a:xfrm>
            <a:off x="911424" y="-1759"/>
            <a:ext cx="10670976" cy="622076"/>
          </a:xfrm>
          <a:prstGeom prst="rect">
            <a:avLst/>
          </a:prstGeom>
        </p:spPr>
        <p:txBody>
          <a:bodyPr vert="horz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3200" kern="0" dirty="0"/>
              <a:t>Electronic properties: Co-HOTP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069E9533-5D56-C5E6-B335-B9BE74D60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1629280"/>
            <a:ext cx="5940000" cy="4320000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A9BA86A4-CD50-788E-43B6-33881D37E446}"/>
              </a:ext>
            </a:extLst>
          </p:cNvPr>
          <p:cNvSpPr txBox="1"/>
          <p:nvPr/>
        </p:nvSpPr>
        <p:spPr>
          <a:xfrm>
            <a:off x="2783632" y="1129089"/>
            <a:ext cx="2529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STS</a:t>
            </a:r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6A3B89A2-BB0A-2626-5681-867541A50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259" y="1623792"/>
            <a:ext cx="3003325" cy="4320000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29C22BAB-22DF-B471-FD69-11BDE2C2EB70}"/>
              </a:ext>
            </a:extLst>
          </p:cNvPr>
          <p:cNvSpPr txBox="1"/>
          <p:nvPr/>
        </p:nvSpPr>
        <p:spPr>
          <a:xfrm>
            <a:off x="8573023" y="1124789"/>
            <a:ext cx="2103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DFT+U</a:t>
            </a: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E88EA7AF-0146-F63E-A7A1-4C442B243DE7}"/>
              </a:ext>
            </a:extLst>
          </p:cNvPr>
          <p:cNvSpPr/>
          <p:nvPr/>
        </p:nvSpPr>
        <p:spPr bwMode="auto">
          <a:xfrm>
            <a:off x="9204411" y="3379901"/>
            <a:ext cx="216024" cy="432048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62243326-30E8-1CD5-E1AF-36E8998030D4}"/>
              </a:ext>
            </a:extLst>
          </p:cNvPr>
          <p:cNvSpPr/>
          <p:nvPr/>
        </p:nvSpPr>
        <p:spPr bwMode="auto">
          <a:xfrm>
            <a:off x="10558339" y="2534774"/>
            <a:ext cx="291225" cy="2664433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E6279DB-D6E7-75A3-D5A7-A1ED87622231}"/>
              </a:ext>
            </a:extLst>
          </p:cNvPr>
          <p:cNvSpPr txBox="1"/>
          <p:nvPr/>
        </p:nvSpPr>
        <p:spPr>
          <a:xfrm>
            <a:off x="10798327" y="3617259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0.25 V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303459E7-ECEB-71E1-6A8E-DE37902925AF}"/>
              </a:ext>
            </a:extLst>
          </p:cNvPr>
          <p:cNvSpPr txBox="1"/>
          <p:nvPr/>
        </p:nvSpPr>
        <p:spPr>
          <a:xfrm>
            <a:off x="8544272" y="3340975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30 mV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CC11D697-DFA1-BA79-9661-74A131FF3A3B}"/>
              </a:ext>
            </a:extLst>
          </p:cNvPr>
          <p:cNvSpPr txBox="1"/>
          <p:nvPr/>
        </p:nvSpPr>
        <p:spPr>
          <a:xfrm>
            <a:off x="2609848" y="2185119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0.28 V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221C2C2D-1264-03ED-CB16-A798FA6B8EDE}"/>
              </a:ext>
            </a:extLst>
          </p:cNvPr>
          <p:cNvSpPr txBox="1"/>
          <p:nvPr/>
        </p:nvSpPr>
        <p:spPr>
          <a:xfrm>
            <a:off x="5303912" y="3769295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0.29 V</a:t>
            </a:r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77F159AD-5E89-CBB3-C806-574F7CBB92F3}"/>
              </a:ext>
            </a:extLst>
          </p:cNvPr>
          <p:cNvCxnSpPr/>
          <p:nvPr/>
        </p:nvCxnSpPr>
        <p:spPr bwMode="auto">
          <a:xfrm>
            <a:off x="2783632" y="2492896"/>
            <a:ext cx="2880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37" name="Conector de Seta Reta 36">
            <a:extLst>
              <a:ext uri="{FF2B5EF4-FFF2-40B4-BE49-F238E27FC236}">
                <a16:creationId xmlns:a16="http://schemas.microsoft.com/office/drawing/2014/main" id="{A558B07C-191A-12F5-B2B8-96183B900B39}"/>
              </a:ext>
            </a:extLst>
          </p:cNvPr>
          <p:cNvCxnSpPr/>
          <p:nvPr/>
        </p:nvCxnSpPr>
        <p:spPr bwMode="auto">
          <a:xfrm>
            <a:off x="5519968" y="4077072"/>
            <a:ext cx="2700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B05EF19B-A61B-A14B-76FF-D6CABC560890}"/>
              </a:ext>
            </a:extLst>
          </p:cNvPr>
          <p:cNvCxnSpPr/>
          <p:nvPr/>
        </p:nvCxnSpPr>
        <p:spPr bwMode="auto">
          <a:xfrm>
            <a:off x="2330015" y="1700808"/>
            <a:ext cx="0" cy="3744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9E25B618-8387-A1C4-C8C4-C17654847EB3}"/>
              </a:ext>
            </a:extLst>
          </p:cNvPr>
          <p:cNvCxnSpPr/>
          <p:nvPr/>
        </p:nvCxnSpPr>
        <p:spPr bwMode="auto">
          <a:xfrm>
            <a:off x="2063552" y="1700808"/>
            <a:ext cx="0" cy="37444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53247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0C1EC600-57C0-8039-1C5A-0C9612801B99}"/>
              </a:ext>
            </a:extLst>
          </p:cNvPr>
          <p:cNvSpPr txBox="1"/>
          <p:nvPr/>
        </p:nvSpPr>
        <p:spPr>
          <a:xfrm>
            <a:off x="2063552" y="1772816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532476"/>
                </a:solidFill>
              </a:rPr>
              <a:t>6-fold molecule</a:t>
            </a:r>
          </a:p>
          <a:p>
            <a:pPr algn="ctr"/>
            <a:r>
              <a:rPr lang="en-US" sz="1200" b="1" dirty="0">
                <a:solidFill>
                  <a:srgbClr val="532476"/>
                </a:solidFill>
              </a:rPr>
              <a:t> -0.9 V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446BF090-C584-BA09-FD82-4EB75550E073}"/>
              </a:ext>
            </a:extLst>
          </p:cNvPr>
          <p:cNvSpPr txBox="1"/>
          <p:nvPr/>
        </p:nvSpPr>
        <p:spPr>
          <a:xfrm>
            <a:off x="2330015" y="3077882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9900"/>
                </a:solidFill>
              </a:rPr>
              <a:t>4-fold molecule</a:t>
            </a:r>
          </a:p>
          <a:p>
            <a:pPr algn="ctr"/>
            <a:r>
              <a:rPr lang="en-US" sz="1200" b="1" dirty="0">
                <a:solidFill>
                  <a:srgbClr val="FF9900"/>
                </a:solidFill>
              </a:rPr>
              <a:t>-0.7 V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FB64D28-D949-F92E-22C8-00AD723A0C9C}"/>
              </a:ext>
            </a:extLst>
          </p:cNvPr>
          <p:cNvSpPr txBox="1"/>
          <p:nvPr/>
        </p:nvSpPr>
        <p:spPr>
          <a:xfrm>
            <a:off x="5808920" y="4974296"/>
            <a:ext cx="2246848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Semiconductor with very low </a:t>
            </a:r>
            <a:r>
              <a:rPr lang="en-US" sz="1800" dirty="0" err="1"/>
              <a:t>bangap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6846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32" grpId="0" animBg="1"/>
      <p:bldP spid="2" grpId="0"/>
      <p:bldP spid="34" grpId="0"/>
      <p:bldP spid="35" grpId="0"/>
      <p:bldP spid="36" grpId="0"/>
      <p:bldP spid="38" grpId="0"/>
      <p:bldP spid="39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Agrupar 41">
            <a:extLst>
              <a:ext uri="{FF2B5EF4-FFF2-40B4-BE49-F238E27FC236}">
                <a16:creationId xmlns:a16="http://schemas.microsoft.com/office/drawing/2014/main" id="{5A62C461-D89B-BEDD-9D6A-A239ABCCA19D}"/>
              </a:ext>
            </a:extLst>
          </p:cNvPr>
          <p:cNvGrpSpPr>
            <a:grpSpLocks noChangeAspect="1"/>
          </p:cNvGrpSpPr>
          <p:nvPr/>
        </p:nvGrpSpPr>
        <p:grpSpPr>
          <a:xfrm>
            <a:off x="9264352" y="1152391"/>
            <a:ext cx="2755830" cy="2918456"/>
            <a:chOff x="8116992" y="1813645"/>
            <a:chExt cx="4395120" cy="4654485"/>
          </a:xfrm>
        </p:grpSpPr>
        <p:graphicFrame>
          <p:nvGraphicFramePr>
            <p:cNvPr id="43" name="Objeto 42">
              <a:extLst>
                <a:ext uri="{FF2B5EF4-FFF2-40B4-BE49-F238E27FC236}">
                  <a16:creationId xmlns:a16="http://schemas.microsoft.com/office/drawing/2014/main" id="{A3EEA9EB-18CA-9827-A262-0DC052B6D9E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31854095"/>
                </p:ext>
              </p:extLst>
            </p:nvPr>
          </p:nvGraphicFramePr>
          <p:xfrm>
            <a:off x="8192111" y="2086799"/>
            <a:ext cx="4320001" cy="432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2" imgW="1439640" imgH="1439640" progId="Origin50.Graph">
                    <p:embed/>
                  </p:oleObj>
                </mc:Choice>
                <mc:Fallback>
                  <p:oleObj name="Graph" r:id="rId2" imgW="1439640" imgH="1439640" progId="Origin50.Graph">
                    <p:embed/>
                    <p:pic>
                      <p:nvPicPr>
                        <p:cNvPr id="8" name="Objeto 7">
                          <a:extLst>
                            <a:ext uri="{FF2B5EF4-FFF2-40B4-BE49-F238E27FC236}">
                              <a16:creationId xmlns:a16="http://schemas.microsoft.com/office/drawing/2014/main" id="{19F8A425-BA6E-297F-5934-4D0F3EE65DD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8192111" y="2086799"/>
                          <a:ext cx="4320001" cy="4320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C8EC661D-1B6A-AA73-A60C-92B8CCB46B85}"/>
                </a:ext>
              </a:extLst>
            </p:cNvPr>
            <p:cNvSpPr txBox="1"/>
            <p:nvPr/>
          </p:nvSpPr>
          <p:spPr>
            <a:xfrm>
              <a:off x="9985598" y="6025133"/>
              <a:ext cx="1222906" cy="442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5" dirty="0">
                  <a:latin typeface="Arial" panose="020B0604020202020204" pitchFamily="34" charset="0"/>
                  <a:cs typeface="Arial" panose="020B0604020202020204" pitchFamily="34" charset="0"/>
                </a:rPr>
                <a:t>Field (T)</a:t>
              </a:r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A55C69F4-D305-C9DD-AFC5-35A91B41D5EB}"/>
                </a:ext>
              </a:extLst>
            </p:cNvPr>
            <p:cNvSpPr txBox="1"/>
            <p:nvPr/>
          </p:nvSpPr>
          <p:spPr>
            <a:xfrm rot="16200000">
              <a:off x="6087040" y="3843597"/>
              <a:ext cx="4337671" cy="277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5" dirty="0">
                  <a:latin typeface="Arial" panose="020B0604020202020204" pitchFamily="34" charset="0"/>
                  <a:cs typeface="Arial" panose="020B0604020202020204" pitchFamily="34" charset="0"/>
                </a:rPr>
                <a:t>Intensity (norm. unit)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9" name="Tabela 38">
                <a:extLst>
                  <a:ext uri="{FF2B5EF4-FFF2-40B4-BE49-F238E27FC236}">
                    <a16:creationId xmlns:a16="http://schemas.microsoft.com/office/drawing/2014/main" id="{B2C25B37-AB37-CCEE-C5E9-E06E9C8F81A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72198810"/>
                  </p:ext>
                </p:extLst>
              </p:nvPr>
            </p:nvGraphicFramePr>
            <p:xfrm>
              <a:off x="5485890" y="4545232"/>
              <a:ext cx="6024940" cy="972000"/>
            </p:xfrm>
            <a:graphic>
              <a:graphicData uri="http://schemas.openxmlformats.org/drawingml/2006/table">
                <a:tbl>
                  <a:tblPr firstRow="1" firstCol="1" bandRow="1">
                    <a:tableStyleId>{EB344D84-9AFB-497E-A393-DC336BA19D2E}</a:tableStyleId>
                  </a:tblPr>
                  <a:tblGrid>
                    <a:gridCol w="974588">
                      <a:extLst>
                        <a:ext uri="{9D8B030D-6E8A-4147-A177-3AD203B41FA5}">
                          <a16:colId xmlns:a16="http://schemas.microsoft.com/office/drawing/2014/main" val="832619416"/>
                        </a:ext>
                      </a:extLst>
                    </a:gridCol>
                    <a:gridCol w="974588">
                      <a:extLst>
                        <a:ext uri="{9D8B030D-6E8A-4147-A177-3AD203B41FA5}">
                          <a16:colId xmlns:a16="http://schemas.microsoft.com/office/drawing/2014/main" val="3825412213"/>
                        </a:ext>
                      </a:extLst>
                    </a:gridCol>
                    <a:gridCol w="974588">
                      <a:extLst>
                        <a:ext uri="{9D8B030D-6E8A-4147-A177-3AD203B41FA5}">
                          <a16:colId xmlns:a16="http://schemas.microsoft.com/office/drawing/2014/main" val="3139692240"/>
                        </a:ext>
                      </a:extLst>
                    </a:gridCol>
                    <a:gridCol w="974588">
                      <a:extLst>
                        <a:ext uri="{9D8B030D-6E8A-4147-A177-3AD203B41FA5}">
                          <a16:colId xmlns:a16="http://schemas.microsoft.com/office/drawing/2014/main" val="1895698409"/>
                        </a:ext>
                      </a:extLst>
                    </a:gridCol>
                    <a:gridCol w="974588">
                      <a:extLst>
                        <a:ext uri="{9D8B030D-6E8A-4147-A177-3AD203B41FA5}">
                          <a16:colId xmlns:a16="http://schemas.microsoft.com/office/drawing/2014/main" val="2874786405"/>
                        </a:ext>
                      </a:extLst>
                    </a:gridCol>
                    <a:gridCol w="1152000">
                      <a:extLst>
                        <a:ext uri="{9D8B030D-6E8A-4147-A177-3AD203B41FA5}">
                          <a16:colId xmlns:a16="http://schemas.microsoft.com/office/drawing/2014/main" val="4256057904"/>
                        </a:ext>
                      </a:extLst>
                    </a:gridCol>
                  </a:tblGrid>
                  <a:tr h="46800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Incidence angle (º)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US" sz="1400" b="0" i="1" kern="10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400" b="0" i="1" kern="10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kern="1000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1400" b="0" kern="1000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𝑒𝑓𝑓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 (ℏ)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US" sz="1400" b="0" i="1" kern="10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400" b="0" i="1" kern="10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kern="1000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1400" b="0" kern="1000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 (ℏ)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0" i="1" kern="10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kern="10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1400" b="0" i="1" kern="10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kern="1000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1400" b="0" kern="1000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𝑒𝑓𝑓</m:t>
                                      </m:r>
                                    </m:sub>
                                  </m:sSub>
                                </m:sub>
                              </m:sSub>
                            </m:oMath>
                          </a14:m>
                          <a:r>
                            <a:rPr lang="en-US" sz="1400" b="0" kern="1000" baseline="-250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(</a:t>
                          </a:r>
                          <a:r>
                            <a:rPr lang="en-US" sz="1400" b="0" kern="10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μ</a:t>
                          </a:r>
                          <a:r>
                            <a:rPr lang="en-US" sz="1400" b="0" kern="1000" baseline="-250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B</a:t>
                          </a: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0" i="1" kern="10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kern="10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400" b="0" kern="10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b="0" kern="1000" baseline="-250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(</a:t>
                          </a:r>
                          <a:r>
                            <a:rPr lang="en-US" sz="1400" b="0" kern="10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μ</a:t>
                          </a:r>
                          <a:r>
                            <a:rPr lang="en-US" sz="1400" b="0" kern="1000" baseline="-250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B</a:t>
                          </a: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lin"/>
                                  <m:ctrlPr>
                                    <a:rPr lang="en-US" sz="1400" b="0" i="1" kern="10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〈"/>
                                      <m:endChr m:val="〉"/>
                                      <m:ctrlPr>
                                        <a:rPr lang="en-US" sz="1400" b="0" i="1" kern="10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b="0" i="1" kern="100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b="0" kern="1000" smtClean="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en-US" sz="1400" b="0" kern="1000" smtClean="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a:rPr lang="en-US" sz="1400" b="0" kern="10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d>
                                    <m:dPr>
                                      <m:begChr m:val="〈"/>
                                      <m:endChr m:val="〉"/>
                                      <m:ctrlPr>
                                        <a:rPr lang="en-US" sz="1400" b="0" i="1" kern="10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b="0" i="1" kern="100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b="0" kern="1000" smtClean="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  <m:sub>
                                          <m:r>
                                            <a:rPr lang="en-US" sz="1400" b="0" kern="1000" smtClean="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𝑒𝑓𝑓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</m:oMath>
                          </a14:m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90509234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70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0.61 (6)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>
                              <a:solidFill>
                                <a:schemeClr val="tx1"/>
                              </a:solidFill>
                              <a:effectLst/>
                            </a:rPr>
                            <a:t>0.98 (10)</a:t>
                          </a:r>
                          <a:endParaRPr lang="en-US" sz="1600" b="0" kern="100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1.22 (12)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0.98 (10)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0.80(11)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26747939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>
                              <a:solidFill>
                                <a:schemeClr val="tx1"/>
                              </a:solidFill>
                              <a:effectLst/>
                            </a:rPr>
                            <a:t>0</a:t>
                          </a:r>
                          <a:endParaRPr lang="en-US" sz="1600" b="0" kern="100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0.14 (1)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0.19 (2)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0.28 (3)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0.19 (2)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0.68(10)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604907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9" name="Tabela 38">
                <a:extLst>
                  <a:ext uri="{FF2B5EF4-FFF2-40B4-BE49-F238E27FC236}">
                    <a16:creationId xmlns:a16="http://schemas.microsoft.com/office/drawing/2014/main" id="{B2C25B37-AB37-CCEE-C5E9-E06E9C8F81A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72198810"/>
                  </p:ext>
                </p:extLst>
              </p:nvPr>
            </p:nvGraphicFramePr>
            <p:xfrm>
              <a:off x="5485890" y="4545232"/>
              <a:ext cx="6024940" cy="972000"/>
            </p:xfrm>
            <a:graphic>
              <a:graphicData uri="http://schemas.openxmlformats.org/drawingml/2006/table">
                <a:tbl>
                  <a:tblPr firstRow="1" firstCol="1" bandRow="1">
                    <a:tableStyleId>{EB344D84-9AFB-497E-A393-DC336BA19D2E}</a:tableStyleId>
                  </a:tblPr>
                  <a:tblGrid>
                    <a:gridCol w="974588">
                      <a:extLst>
                        <a:ext uri="{9D8B030D-6E8A-4147-A177-3AD203B41FA5}">
                          <a16:colId xmlns:a16="http://schemas.microsoft.com/office/drawing/2014/main" val="832619416"/>
                        </a:ext>
                      </a:extLst>
                    </a:gridCol>
                    <a:gridCol w="974588">
                      <a:extLst>
                        <a:ext uri="{9D8B030D-6E8A-4147-A177-3AD203B41FA5}">
                          <a16:colId xmlns:a16="http://schemas.microsoft.com/office/drawing/2014/main" val="3825412213"/>
                        </a:ext>
                      </a:extLst>
                    </a:gridCol>
                    <a:gridCol w="974588">
                      <a:extLst>
                        <a:ext uri="{9D8B030D-6E8A-4147-A177-3AD203B41FA5}">
                          <a16:colId xmlns:a16="http://schemas.microsoft.com/office/drawing/2014/main" val="3139692240"/>
                        </a:ext>
                      </a:extLst>
                    </a:gridCol>
                    <a:gridCol w="974588">
                      <a:extLst>
                        <a:ext uri="{9D8B030D-6E8A-4147-A177-3AD203B41FA5}">
                          <a16:colId xmlns:a16="http://schemas.microsoft.com/office/drawing/2014/main" val="1895698409"/>
                        </a:ext>
                      </a:extLst>
                    </a:gridCol>
                    <a:gridCol w="974588">
                      <a:extLst>
                        <a:ext uri="{9D8B030D-6E8A-4147-A177-3AD203B41FA5}">
                          <a16:colId xmlns:a16="http://schemas.microsoft.com/office/drawing/2014/main" val="2874786405"/>
                        </a:ext>
                      </a:extLst>
                    </a:gridCol>
                    <a:gridCol w="1152000">
                      <a:extLst>
                        <a:ext uri="{9D8B030D-6E8A-4147-A177-3AD203B41FA5}">
                          <a16:colId xmlns:a16="http://schemas.microsoft.com/office/drawing/2014/main" val="4256057904"/>
                        </a:ext>
                      </a:extLst>
                    </a:gridCol>
                  </a:tblGrid>
                  <a:tr h="46800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Incidence angle (º)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100000" t="-43590" r="-420000" b="-1243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200000" t="-43590" r="-320000" b="-1243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298137" t="-43590" r="-218012" b="-1243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400625" t="-43590" r="-119375" b="-1243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423810" t="-43590" r="-1058" b="-1243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90509234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70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0.61 (6)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>
                              <a:solidFill>
                                <a:schemeClr val="tx1"/>
                              </a:solidFill>
                              <a:effectLst/>
                            </a:rPr>
                            <a:t>0.98 (10)</a:t>
                          </a:r>
                          <a:endParaRPr lang="en-US" sz="1600" b="0" kern="100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1.22 (12)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0.98 (10)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0.80(11)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26747939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>
                              <a:solidFill>
                                <a:schemeClr val="tx1"/>
                              </a:solidFill>
                              <a:effectLst/>
                            </a:rPr>
                            <a:t>0</a:t>
                          </a:r>
                          <a:endParaRPr lang="en-US" sz="1600" b="0" kern="100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0.14 (1)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0.19 (2)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0.28 (3)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0.19 (2)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0.68(10)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60490742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5" name="Agrupar 4">
            <a:extLst>
              <a:ext uri="{FF2B5EF4-FFF2-40B4-BE49-F238E27FC236}">
                <a16:creationId xmlns:a16="http://schemas.microsoft.com/office/drawing/2014/main" id="{3637CB32-F1E7-C984-BD7B-8478535CCC80}"/>
              </a:ext>
            </a:extLst>
          </p:cNvPr>
          <p:cNvGrpSpPr>
            <a:grpSpLocks noChangeAspect="1"/>
          </p:cNvGrpSpPr>
          <p:nvPr/>
        </p:nvGrpSpPr>
        <p:grpSpPr>
          <a:xfrm>
            <a:off x="1343472" y="1341248"/>
            <a:ext cx="3111541" cy="4320000"/>
            <a:chOff x="2434979" y="355398"/>
            <a:chExt cx="3036746" cy="4353826"/>
          </a:xfrm>
        </p:grpSpPr>
        <p:graphicFrame>
          <p:nvGraphicFramePr>
            <p:cNvPr id="7" name="Objeto 6">
              <a:extLst>
                <a:ext uri="{FF2B5EF4-FFF2-40B4-BE49-F238E27FC236}">
                  <a16:creationId xmlns:a16="http://schemas.microsoft.com/office/drawing/2014/main" id="{0A0D458B-972D-38B5-2677-E88150BD53A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592000" y="360000"/>
            <a:ext cx="2879725" cy="4319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5" imgW="2880000" imgH="4320000" progId="Origin50.Graph">
                    <p:embed/>
                  </p:oleObj>
                </mc:Choice>
                <mc:Fallback>
                  <p:oleObj name="Graph" r:id="rId5" imgW="2880000" imgH="4320000" progId="Origin50.Graph">
                    <p:embed/>
                    <p:pic>
                      <p:nvPicPr>
                        <p:cNvPr id="51" name="Objeto 50">
                          <a:extLst>
                            <a:ext uri="{FF2B5EF4-FFF2-40B4-BE49-F238E27FC236}">
                              <a16:creationId xmlns:a16="http://schemas.microsoft.com/office/drawing/2014/main" id="{DDBE7ADD-A19E-4A25-98B3-051ACC20CEA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592000" y="360000"/>
                          <a:ext cx="2879725" cy="43195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3C6F8722-D44A-11B3-287A-1B47E3EAC010}"/>
                </a:ext>
              </a:extLst>
            </p:cNvPr>
            <p:cNvGrpSpPr/>
            <p:nvPr/>
          </p:nvGrpSpPr>
          <p:grpSpPr>
            <a:xfrm>
              <a:off x="3574235" y="355398"/>
              <a:ext cx="1610053" cy="2026413"/>
              <a:chOff x="3574235" y="355398"/>
              <a:chExt cx="1610053" cy="2026413"/>
            </a:xfrm>
          </p:grpSpPr>
          <p:grpSp>
            <p:nvGrpSpPr>
              <p:cNvPr id="18" name="Grupo 158">
                <a:extLst>
                  <a:ext uri="{FF2B5EF4-FFF2-40B4-BE49-F238E27FC236}">
                    <a16:creationId xmlns:a16="http://schemas.microsoft.com/office/drawing/2014/main" id="{B4F475B6-0ADA-D920-6A67-D91B848E75F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246676" y="2014280"/>
                <a:ext cx="498022" cy="367531"/>
                <a:chOff x="8318235" y="1758886"/>
                <a:chExt cx="781231" cy="576535"/>
              </a:xfrm>
            </p:grpSpPr>
            <p:cxnSp>
              <p:nvCxnSpPr>
                <p:cNvPr id="31" name="Conector de seta reta 159">
                  <a:extLst>
                    <a:ext uri="{FF2B5EF4-FFF2-40B4-BE49-F238E27FC236}">
                      <a16:creationId xmlns:a16="http://schemas.microsoft.com/office/drawing/2014/main" id="{63D45F17-84F9-E262-863C-6174903EC182}"/>
                    </a:ext>
                  </a:extLst>
                </p:cNvPr>
                <p:cNvCxnSpPr/>
                <p:nvPr/>
              </p:nvCxnSpPr>
              <p:spPr>
                <a:xfrm rot="16220415">
                  <a:off x="8552179" y="1950022"/>
                  <a:ext cx="522" cy="372803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Retângulo 31">
                  <a:extLst>
                    <a:ext uri="{FF2B5EF4-FFF2-40B4-BE49-F238E27FC236}">
                      <a16:creationId xmlns:a16="http://schemas.microsoft.com/office/drawing/2014/main" id="{A5A84EDC-589B-C250-0603-B40A6B65A7B0}"/>
                    </a:ext>
                  </a:extLst>
                </p:cNvPr>
                <p:cNvSpPr/>
                <p:nvPr/>
              </p:nvSpPr>
              <p:spPr>
                <a:xfrm rot="14926">
                  <a:off x="8741009" y="1948338"/>
                  <a:ext cx="77429" cy="387083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15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" name="CaixaDeTexto 32">
                  <a:extLst>
                    <a:ext uri="{FF2B5EF4-FFF2-40B4-BE49-F238E27FC236}">
                      <a16:creationId xmlns:a16="http://schemas.microsoft.com/office/drawing/2014/main" id="{E17AB45A-3CA6-BB9F-424B-36529AB273DF}"/>
                    </a:ext>
                  </a:extLst>
                </p:cNvPr>
                <p:cNvSpPr txBox="1"/>
                <p:nvPr/>
              </p:nvSpPr>
              <p:spPr>
                <a:xfrm>
                  <a:off x="8318235" y="1758886"/>
                  <a:ext cx="781231" cy="4146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104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0°</a:t>
                  </a:r>
                </a:p>
              </p:txBody>
            </p:sp>
            <p:sp>
              <p:nvSpPr>
                <p:cNvPr id="34" name="Elipse 33">
                  <a:extLst>
                    <a:ext uri="{FF2B5EF4-FFF2-40B4-BE49-F238E27FC236}">
                      <a16:creationId xmlns:a16="http://schemas.microsoft.com/office/drawing/2014/main" id="{7AAE7A62-85F1-1111-3548-BAB53674C1DB}"/>
                    </a:ext>
                  </a:extLst>
                </p:cNvPr>
                <p:cNvSpPr/>
                <p:nvPr/>
              </p:nvSpPr>
              <p:spPr>
                <a:xfrm rot="16200000">
                  <a:off x="8213079" y="2081075"/>
                  <a:ext cx="320040" cy="109728"/>
                </a:xfrm>
                <a:prstGeom prst="ellipse">
                  <a:avLst/>
                </a:prstGeom>
                <a:noFill/>
                <a:ln w="190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15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Triângulo isósceles 34">
                  <a:extLst>
                    <a:ext uri="{FF2B5EF4-FFF2-40B4-BE49-F238E27FC236}">
                      <a16:creationId xmlns:a16="http://schemas.microsoft.com/office/drawing/2014/main" id="{DDEEB66C-275D-92E7-7ACB-3F16B9E49C5C}"/>
                    </a:ext>
                  </a:extLst>
                </p:cNvPr>
                <p:cNvSpPr/>
                <p:nvPr/>
              </p:nvSpPr>
              <p:spPr>
                <a:xfrm rot="960000">
                  <a:off x="8384387" y="2185954"/>
                  <a:ext cx="73152" cy="72009"/>
                </a:xfrm>
                <a:prstGeom prst="triangle">
                  <a:avLst/>
                </a:prstGeom>
                <a:solidFill>
                  <a:schemeClr val="accent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15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9" name="Grupo 164">
                <a:extLst>
                  <a:ext uri="{FF2B5EF4-FFF2-40B4-BE49-F238E27FC236}">
                    <a16:creationId xmlns:a16="http://schemas.microsoft.com/office/drawing/2014/main" id="{B3FDD4B9-C1A6-337E-DDDA-2901F80DE29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132495" y="819346"/>
                <a:ext cx="612202" cy="394275"/>
                <a:chOff x="8822893" y="1676588"/>
                <a:chExt cx="960343" cy="618488"/>
              </a:xfrm>
            </p:grpSpPr>
            <p:sp>
              <p:nvSpPr>
                <p:cNvPr id="23" name="CaixaDeTexto 22">
                  <a:extLst>
                    <a:ext uri="{FF2B5EF4-FFF2-40B4-BE49-F238E27FC236}">
                      <a16:creationId xmlns:a16="http://schemas.microsoft.com/office/drawing/2014/main" id="{072A1EC3-1730-BF84-FCE8-B63B45092973}"/>
                    </a:ext>
                  </a:extLst>
                </p:cNvPr>
                <p:cNvSpPr txBox="1"/>
                <p:nvPr/>
              </p:nvSpPr>
              <p:spPr>
                <a:xfrm>
                  <a:off x="8822893" y="1676588"/>
                  <a:ext cx="960343" cy="40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054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70°</a:t>
                  </a:r>
                </a:p>
              </p:txBody>
            </p:sp>
            <p:grpSp>
              <p:nvGrpSpPr>
                <p:cNvPr id="24" name="Grupo 166">
                  <a:extLst>
                    <a:ext uri="{FF2B5EF4-FFF2-40B4-BE49-F238E27FC236}">
                      <a16:creationId xmlns:a16="http://schemas.microsoft.com/office/drawing/2014/main" id="{9E3C6FA5-2DC2-4128-A188-E4942A6EEFBD}"/>
                    </a:ext>
                  </a:extLst>
                </p:cNvPr>
                <p:cNvGrpSpPr/>
                <p:nvPr/>
              </p:nvGrpSpPr>
              <p:grpSpPr>
                <a:xfrm rot="4216308">
                  <a:off x="9061985" y="1771306"/>
                  <a:ext cx="438398" cy="544639"/>
                  <a:chOff x="234514" y="2481002"/>
                  <a:chExt cx="748554" cy="967093"/>
                </a:xfrm>
              </p:grpSpPr>
              <p:sp>
                <p:nvSpPr>
                  <p:cNvPr id="27" name="Retângulo 26">
                    <a:extLst>
                      <a:ext uri="{FF2B5EF4-FFF2-40B4-BE49-F238E27FC236}">
                        <a16:creationId xmlns:a16="http://schemas.microsoft.com/office/drawing/2014/main" id="{72B807C7-72C8-7278-17FE-22B9F3F31A2E}"/>
                      </a:ext>
                    </a:extLst>
                  </p:cNvPr>
                  <p:cNvSpPr/>
                  <p:nvPr/>
                </p:nvSpPr>
                <p:spPr>
                  <a:xfrm>
                    <a:off x="850860" y="2481002"/>
                    <a:ext cx="132208" cy="687324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2015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cxnSp>
                <p:nvCxnSpPr>
                  <p:cNvPr id="28" name="Conector reto 27">
                    <a:extLst>
                      <a:ext uri="{FF2B5EF4-FFF2-40B4-BE49-F238E27FC236}">
                        <a16:creationId xmlns:a16="http://schemas.microsoft.com/office/drawing/2014/main" id="{8AEA3AAD-9AE5-8683-5B40-3D28D0DBC01A}"/>
                      </a:ext>
                    </a:extLst>
                  </p:cNvPr>
                  <p:cNvCxnSpPr/>
                  <p:nvPr/>
                </p:nvCxnSpPr>
                <p:spPr>
                  <a:xfrm>
                    <a:off x="234514" y="2788190"/>
                    <a:ext cx="614693" cy="763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Conector de seta reta 171">
                    <a:extLst>
                      <a:ext uri="{FF2B5EF4-FFF2-40B4-BE49-F238E27FC236}">
                        <a16:creationId xmlns:a16="http://schemas.microsoft.com/office/drawing/2014/main" id="{2BD5CFFF-0D79-02D2-316F-3B7DE07A9C24}"/>
                      </a:ext>
                    </a:extLst>
                  </p:cNvPr>
                  <p:cNvCxnSpPr/>
                  <p:nvPr/>
                </p:nvCxnSpPr>
                <p:spPr>
                  <a:xfrm rot="12004107">
                    <a:off x="724069" y="2786124"/>
                    <a:ext cx="891" cy="661971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0" name="Arco 29">
                    <a:extLst>
                      <a:ext uri="{FF2B5EF4-FFF2-40B4-BE49-F238E27FC236}">
                        <a16:creationId xmlns:a16="http://schemas.microsoft.com/office/drawing/2014/main" id="{6EB74DA3-C186-DBB9-EBFB-39107B24A948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583286" y="2541612"/>
                    <a:ext cx="364498" cy="495300"/>
                  </a:xfrm>
                  <a:prstGeom prst="arc">
                    <a:avLst>
                      <a:gd name="adj1" fmla="val 16200000"/>
                      <a:gd name="adj2" fmla="val 125162"/>
                    </a:avLst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2015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5" name="Elipse 24">
                  <a:extLst>
                    <a:ext uri="{FF2B5EF4-FFF2-40B4-BE49-F238E27FC236}">
                      <a16:creationId xmlns:a16="http://schemas.microsoft.com/office/drawing/2014/main" id="{F59C5B4A-0C0B-1749-DEDA-B9F370BCF82D}"/>
                    </a:ext>
                  </a:extLst>
                </p:cNvPr>
                <p:cNvSpPr/>
                <p:nvPr/>
              </p:nvSpPr>
              <p:spPr>
                <a:xfrm rot="16200000">
                  <a:off x="8882340" y="2080192"/>
                  <a:ext cx="320040" cy="109728"/>
                </a:xfrm>
                <a:prstGeom prst="ellipse">
                  <a:avLst/>
                </a:prstGeom>
                <a:noFill/>
                <a:ln w="190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15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" name="Triângulo isósceles 25">
                  <a:extLst>
                    <a:ext uri="{FF2B5EF4-FFF2-40B4-BE49-F238E27FC236}">
                      <a16:creationId xmlns:a16="http://schemas.microsoft.com/office/drawing/2014/main" id="{8AF89D21-9E14-C90A-7338-58A126066A56}"/>
                    </a:ext>
                  </a:extLst>
                </p:cNvPr>
                <p:cNvSpPr/>
                <p:nvPr/>
              </p:nvSpPr>
              <p:spPr>
                <a:xfrm rot="960000">
                  <a:off x="9053648" y="2185070"/>
                  <a:ext cx="73152" cy="72009"/>
                </a:xfrm>
                <a:prstGeom prst="triangle">
                  <a:avLst/>
                </a:prstGeom>
                <a:solidFill>
                  <a:schemeClr val="accent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15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CuadroTexto 18">
                <a:extLst>
                  <a:ext uri="{FF2B5EF4-FFF2-40B4-BE49-F238E27FC236}">
                    <a16:creationId xmlns:a16="http://schemas.microsoft.com/office/drawing/2014/main" id="{70499EE4-1C56-DC06-804C-3FF5BBA62BDD}"/>
                  </a:ext>
                </a:extLst>
              </p:cNvPr>
              <p:cNvSpPr txBox="1"/>
              <p:nvPr/>
            </p:nvSpPr>
            <p:spPr>
              <a:xfrm>
                <a:off x="3574235" y="555124"/>
                <a:ext cx="277970" cy="2509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405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L</a:t>
                </a:r>
                <a:r>
                  <a:rPr lang="es-ES" sz="1405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GB" sz="1405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CuadroTexto 19">
                <a:extLst>
                  <a:ext uri="{FF2B5EF4-FFF2-40B4-BE49-F238E27FC236}">
                    <a16:creationId xmlns:a16="http://schemas.microsoft.com/office/drawing/2014/main" id="{C32161AE-9FE1-7F2A-340B-7E367FDA96FB}"/>
                  </a:ext>
                </a:extLst>
              </p:cNvPr>
              <p:cNvSpPr txBox="1"/>
              <p:nvPr/>
            </p:nvSpPr>
            <p:spPr>
              <a:xfrm>
                <a:off x="4891046" y="1144676"/>
                <a:ext cx="277970" cy="2509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405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L</a:t>
                </a:r>
                <a:r>
                  <a:rPr lang="es-ES" sz="1405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GB" sz="1405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CuadroTexto 18">
                <a:extLst>
                  <a:ext uri="{FF2B5EF4-FFF2-40B4-BE49-F238E27FC236}">
                    <a16:creationId xmlns:a16="http://schemas.microsoft.com/office/drawing/2014/main" id="{AD49E87C-A51A-8C6D-2427-B88E625493D4}"/>
                  </a:ext>
                </a:extLst>
              </p:cNvPr>
              <p:cNvSpPr txBox="1"/>
              <p:nvPr/>
            </p:nvSpPr>
            <p:spPr>
              <a:xfrm>
                <a:off x="4833102" y="355398"/>
                <a:ext cx="351186" cy="2509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405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6 T</a:t>
                </a:r>
                <a:endParaRPr lang="en-GB" sz="1405" b="1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7AD8522A-E035-2CEE-7507-7DDC12E526DD}"/>
                </a:ext>
              </a:extLst>
            </p:cNvPr>
            <p:cNvSpPr txBox="1"/>
            <p:nvPr/>
          </p:nvSpPr>
          <p:spPr>
            <a:xfrm>
              <a:off x="3409813" y="4483342"/>
              <a:ext cx="1445360" cy="22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5" dirty="0">
                  <a:latin typeface="Arial" panose="020B0604020202020204" pitchFamily="34" charset="0"/>
                  <a:cs typeface="Arial" panose="020B0604020202020204" pitchFamily="34" charset="0"/>
                </a:rPr>
                <a:t>Energy (eV)</a:t>
              </a: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C69256A7-5664-FC46-0D31-8D00D6B62762}"/>
                </a:ext>
              </a:extLst>
            </p:cNvPr>
            <p:cNvSpPr txBox="1"/>
            <p:nvPr/>
          </p:nvSpPr>
          <p:spPr>
            <a:xfrm rot="16200000">
              <a:off x="1343025" y="1504152"/>
              <a:ext cx="2402647" cy="218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5" dirty="0">
                  <a:latin typeface="Arial" panose="020B0604020202020204" pitchFamily="34" charset="0"/>
                  <a:cs typeface="Arial" panose="020B0604020202020204" pitchFamily="34" charset="0"/>
                </a:rPr>
                <a:t>Total Electron Yield (norm. unit)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D22B2FBA-B1D5-7F81-E243-2B0496447A22}"/>
                </a:ext>
              </a:extLst>
            </p:cNvPr>
            <p:cNvSpPr txBox="1"/>
            <p:nvPr/>
          </p:nvSpPr>
          <p:spPr>
            <a:xfrm rot="16200000">
              <a:off x="1804579" y="3609149"/>
              <a:ext cx="1493440" cy="218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5" dirty="0">
                  <a:latin typeface="Arial" panose="020B0604020202020204" pitchFamily="34" charset="0"/>
                  <a:cs typeface="Arial" panose="020B0604020202020204" pitchFamily="34" charset="0"/>
                </a:rPr>
                <a:t>XMCD (norm. unit)</a:t>
              </a:r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2DF3C013-3C37-434E-AE42-7BFEB8CDA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1779"/>
            <a:ext cx="10670975" cy="606338"/>
          </a:xfrm>
        </p:spPr>
        <p:txBody>
          <a:bodyPr/>
          <a:lstStyle/>
          <a:p>
            <a:r>
              <a:rPr lang="en-US" sz="3200" dirty="0"/>
              <a:t>Magnetic properties</a:t>
            </a:r>
            <a:r>
              <a:rPr lang="en-US" sz="3200" kern="0" dirty="0"/>
              <a:t>: Co-HOTP</a:t>
            </a:r>
            <a:endParaRPr lang="en-US" sz="3200" dirty="0"/>
          </a:p>
        </p:txBody>
      </p:sp>
      <p:sp>
        <p:nvSpPr>
          <p:cNvPr id="98" name="CaixaDeTexto 97">
            <a:extLst>
              <a:ext uri="{FF2B5EF4-FFF2-40B4-BE49-F238E27FC236}">
                <a16:creationId xmlns:a16="http://schemas.microsoft.com/office/drawing/2014/main" id="{7E21B845-2A63-4B8D-9A28-A12BEA420DF3}"/>
              </a:ext>
            </a:extLst>
          </p:cNvPr>
          <p:cNvSpPr txBox="1"/>
          <p:nvPr/>
        </p:nvSpPr>
        <p:spPr>
          <a:xfrm>
            <a:off x="5836586" y="4221088"/>
            <a:ext cx="3385908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Magnetic moments (</a:t>
            </a:r>
            <a:r>
              <a:rPr lang="en-US" sz="1400" dirty="0" err="1"/>
              <a:t>n</a:t>
            </a:r>
            <a:r>
              <a:rPr lang="en-US" sz="1400" baseline="-25000" dirty="0" err="1"/>
              <a:t>H</a:t>
            </a:r>
            <a:r>
              <a:rPr lang="en-US" sz="1400" dirty="0"/>
              <a:t>=2.74, DFT)</a:t>
            </a:r>
          </a:p>
        </p:txBody>
      </p:sp>
      <p:sp>
        <p:nvSpPr>
          <p:cNvPr id="99" name="5 CuadroTexto">
            <a:extLst>
              <a:ext uri="{FF2B5EF4-FFF2-40B4-BE49-F238E27FC236}">
                <a16:creationId xmlns:a16="http://schemas.microsoft.com/office/drawing/2014/main" id="{B7A21497-FEFC-46AB-8615-457D6426302E}"/>
              </a:ext>
            </a:extLst>
          </p:cNvPr>
          <p:cNvSpPr txBox="1"/>
          <p:nvPr/>
        </p:nvSpPr>
        <p:spPr>
          <a:xfrm>
            <a:off x="4666393" y="1438905"/>
            <a:ext cx="40833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dirty="0">
                <a:latin typeface="+mn-lt"/>
              </a:rPr>
              <a:t>Strong in-plane magnetic anisotropy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US" sz="1600" kern="105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Large unquenched orbital moment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US" sz="1600" kern="1050" dirty="0">
                <a:ea typeface="Times New Roman" panose="02020603050405020304" pitchFamily="18" charset="0"/>
                <a:cs typeface="Times New Roman" panose="02020603050405020304" pitchFamily="18" charset="0"/>
              </a:rPr>
              <a:t>Large orbital to effective spin moment </a:t>
            </a:r>
            <a:endParaRPr lang="en-US" sz="1600" dirty="0">
              <a:latin typeface="+mn-l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600" dirty="0">
              <a:latin typeface="+mn-l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dirty="0">
                <a:latin typeface="+mn-lt"/>
              </a:rPr>
              <a:t>Magnetization curves compatible with </a:t>
            </a:r>
            <a:r>
              <a:rPr lang="en-US" sz="1600" dirty="0" err="1">
                <a:latin typeface="+mn-lt"/>
              </a:rPr>
              <a:t>paramagnetism</a:t>
            </a:r>
            <a:r>
              <a:rPr lang="en-US" sz="1600" dirty="0">
                <a:latin typeface="+mn-lt"/>
              </a:rPr>
              <a:t> or antiferromagnetism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600" dirty="0">
              <a:latin typeface="+mn-lt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904B0DD-07A3-D657-7AC6-CB81669EB5DC}"/>
              </a:ext>
            </a:extLst>
          </p:cNvPr>
          <p:cNvSpPr/>
          <p:nvPr/>
        </p:nvSpPr>
        <p:spPr bwMode="auto">
          <a:xfrm>
            <a:off x="10546621" y="5013176"/>
            <a:ext cx="768670" cy="216024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52122BE-1A9B-4DF4-E5F1-2CCE85447EE5}"/>
              </a:ext>
            </a:extLst>
          </p:cNvPr>
          <p:cNvSpPr/>
          <p:nvPr/>
        </p:nvSpPr>
        <p:spPr bwMode="auto">
          <a:xfrm>
            <a:off x="9480421" y="5013176"/>
            <a:ext cx="768670" cy="216024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566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3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ítulo 1">
            <a:extLst>
              <a:ext uri="{FF2B5EF4-FFF2-40B4-BE49-F238E27FC236}">
                <a16:creationId xmlns:a16="http://schemas.microsoft.com/office/drawing/2014/main" id="{C29CC48F-47C0-4BA3-8D3A-3A883AEB2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1779"/>
            <a:ext cx="10094912" cy="803184"/>
          </a:xfrm>
        </p:spPr>
        <p:txBody>
          <a:bodyPr/>
          <a:lstStyle/>
          <a:p>
            <a:pPr algn="l"/>
            <a:r>
              <a:rPr lang="en-US" sz="3200" dirty="0"/>
              <a:t>Magnetic properties</a:t>
            </a:r>
            <a:r>
              <a:rPr lang="en-US" sz="3200" kern="0" dirty="0"/>
              <a:t>: </a:t>
            </a:r>
            <a:br>
              <a:rPr lang="en-US" sz="3200" kern="0" dirty="0"/>
            </a:br>
            <a:r>
              <a:rPr lang="en-US" sz="3200" kern="0" dirty="0"/>
              <a:t>Co-HOTP</a:t>
            </a:r>
            <a:endParaRPr lang="en-US" sz="32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297C295-2828-7FC1-4196-373A8288E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1111" y="-1"/>
            <a:ext cx="6150889" cy="6858001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CBF02A5E-82F0-2B26-7578-C1BF78906F24}"/>
              </a:ext>
            </a:extLst>
          </p:cNvPr>
          <p:cNvSpPr/>
          <p:nvPr/>
        </p:nvSpPr>
        <p:spPr bwMode="auto">
          <a:xfrm>
            <a:off x="7104111" y="3188880"/>
            <a:ext cx="2016225" cy="1747426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" name="5 CuadroTexto">
            <a:extLst>
              <a:ext uri="{FF2B5EF4-FFF2-40B4-BE49-F238E27FC236}">
                <a16:creationId xmlns:a16="http://schemas.microsoft.com/office/drawing/2014/main" id="{CFCA649B-7903-27CD-E65D-0E41262D963C}"/>
              </a:ext>
            </a:extLst>
          </p:cNvPr>
          <p:cNvSpPr txBox="1"/>
          <p:nvPr/>
        </p:nvSpPr>
        <p:spPr>
          <a:xfrm>
            <a:off x="2453790" y="3862538"/>
            <a:ext cx="3157314" cy="40011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In-plane antiferromagnetic</a:t>
            </a:r>
          </a:p>
        </p:txBody>
      </p:sp>
    </p:spTree>
    <p:extLst>
      <p:ext uri="{BB962C8B-B14F-4D97-AF65-F5344CB8AC3E}">
        <p14:creationId xmlns:p14="http://schemas.microsoft.com/office/powerpoint/2010/main" val="201363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E67A8B3-8263-9729-F400-ADC896526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473" y="1833134"/>
            <a:ext cx="1878933" cy="1691788"/>
          </a:xfrm>
          <a:prstGeom prst="rect">
            <a:avLst/>
          </a:prstGeom>
        </p:spPr>
      </p:pic>
      <p:sp>
        <p:nvSpPr>
          <p:cNvPr id="235" name="Título 1">
            <a:extLst>
              <a:ext uri="{FF2B5EF4-FFF2-40B4-BE49-F238E27FC236}">
                <a16:creationId xmlns:a16="http://schemas.microsoft.com/office/drawing/2014/main" id="{C29CC48F-47C0-4BA3-8D3A-3A883AEB2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1779"/>
            <a:ext cx="10670976" cy="626817"/>
          </a:xfrm>
        </p:spPr>
        <p:txBody>
          <a:bodyPr/>
          <a:lstStyle/>
          <a:p>
            <a:r>
              <a:rPr lang="en-US" sz="3200" dirty="0"/>
              <a:t>Magnetic properties: Co-HOTP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BF02A5E-82F0-2B26-7578-C1BF78906F24}"/>
              </a:ext>
            </a:extLst>
          </p:cNvPr>
          <p:cNvSpPr/>
          <p:nvPr/>
        </p:nvSpPr>
        <p:spPr bwMode="auto">
          <a:xfrm>
            <a:off x="2013709" y="1784238"/>
            <a:ext cx="2016225" cy="1747426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9" name="5 CuadroTexto">
            <a:extLst>
              <a:ext uri="{FF2B5EF4-FFF2-40B4-BE49-F238E27FC236}">
                <a16:creationId xmlns:a16="http://schemas.microsoft.com/office/drawing/2014/main" id="{FC9665D2-2D7F-286D-439E-46F7CBF9A2A3}"/>
              </a:ext>
            </a:extLst>
          </p:cNvPr>
          <p:cNvSpPr txBox="1"/>
          <p:nvPr/>
        </p:nvSpPr>
        <p:spPr>
          <a:xfrm>
            <a:off x="1434283" y="3780755"/>
            <a:ext cx="3157314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In-plane antiferromagnetic</a:t>
            </a:r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A14E5C81-1F34-A788-826D-317EFA48C7A2}"/>
              </a:ext>
            </a:extLst>
          </p:cNvPr>
          <p:cNvGrpSpPr>
            <a:grpSpLocks noChangeAspect="1"/>
          </p:cNvGrpSpPr>
          <p:nvPr/>
        </p:nvGrpSpPr>
        <p:grpSpPr>
          <a:xfrm>
            <a:off x="8307177" y="1355846"/>
            <a:ext cx="3444784" cy="3599999"/>
            <a:chOff x="8116992" y="1813645"/>
            <a:chExt cx="4395118" cy="4593154"/>
          </a:xfrm>
        </p:grpSpPr>
        <p:graphicFrame>
          <p:nvGraphicFramePr>
            <p:cNvPr id="34" name="Objeto 33">
              <a:extLst>
                <a:ext uri="{FF2B5EF4-FFF2-40B4-BE49-F238E27FC236}">
                  <a16:creationId xmlns:a16="http://schemas.microsoft.com/office/drawing/2014/main" id="{6749B8B2-33E1-5280-7FFC-C2CA8FE0826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192110" y="2086799"/>
            <a:ext cx="4320000" cy="432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3" imgW="1439640" imgH="1439640" progId="Origin50.Graph">
                    <p:embed/>
                  </p:oleObj>
                </mc:Choice>
                <mc:Fallback>
                  <p:oleObj name="Graph" r:id="rId3" imgW="1439640" imgH="1439640" progId="Origin50.Graph">
                    <p:embed/>
                    <p:pic>
                      <p:nvPicPr>
                        <p:cNvPr id="34" name="Objeto 33">
                          <a:extLst>
                            <a:ext uri="{FF2B5EF4-FFF2-40B4-BE49-F238E27FC236}">
                              <a16:creationId xmlns:a16="http://schemas.microsoft.com/office/drawing/2014/main" id="{6749B8B2-33E1-5280-7FFC-C2CA8FE0826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8192110" y="2086799"/>
                          <a:ext cx="4320000" cy="4320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52BC3D16-DE9A-3628-8295-A4463F4ADF56}"/>
                </a:ext>
              </a:extLst>
            </p:cNvPr>
            <p:cNvSpPr txBox="1"/>
            <p:nvPr/>
          </p:nvSpPr>
          <p:spPr>
            <a:xfrm>
              <a:off x="10084743" y="6025132"/>
              <a:ext cx="1010888" cy="354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5" dirty="0">
                  <a:latin typeface="Arial" panose="020B0604020202020204" pitchFamily="34" charset="0"/>
                  <a:cs typeface="Arial" panose="020B0604020202020204" pitchFamily="34" charset="0"/>
                </a:rPr>
                <a:t>Field (T)</a:t>
              </a:r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6797AA70-9BD2-8276-05C9-89C80492AC6D}"/>
                </a:ext>
              </a:extLst>
            </p:cNvPr>
            <p:cNvSpPr txBox="1"/>
            <p:nvPr/>
          </p:nvSpPr>
          <p:spPr>
            <a:xfrm rot="16200000">
              <a:off x="6087040" y="3843597"/>
              <a:ext cx="4337671" cy="277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5" dirty="0">
                  <a:latin typeface="Arial" panose="020B0604020202020204" pitchFamily="34" charset="0"/>
                  <a:cs typeface="Arial" panose="020B0604020202020204" pitchFamily="34" charset="0"/>
                </a:rPr>
                <a:t>Intensity (norm. unit)</a:t>
              </a:r>
            </a:p>
          </p:txBody>
        </p:sp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CF213736-FA1E-8301-F719-301A15A20629}"/>
              </a:ext>
            </a:extLst>
          </p:cNvPr>
          <p:cNvGrpSpPr>
            <a:grpSpLocks noChangeAspect="1"/>
          </p:cNvGrpSpPr>
          <p:nvPr/>
        </p:nvGrpSpPr>
        <p:grpSpPr>
          <a:xfrm>
            <a:off x="4793099" y="1188467"/>
            <a:ext cx="3111541" cy="4320000"/>
            <a:chOff x="2434979" y="355398"/>
            <a:chExt cx="3036746" cy="4353826"/>
          </a:xfrm>
        </p:grpSpPr>
        <p:graphicFrame>
          <p:nvGraphicFramePr>
            <p:cNvPr id="58" name="Objeto 57">
              <a:extLst>
                <a:ext uri="{FF2B5EF4-FFF2-40B4-BE49-F238E27FC236}">
                  <a16:creationId xmlns:a16="http://schemas.microsoft.com/office/drawing/2014/main" id="{BC869F3A-9B93-80E2-493E-6F55E07B2CC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592000" y="360000"/>
            <a:ext cx="2879725" cy="4319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5" imgW="2880000" imgH="4320000" progId="Origin50.Graph">
                    <p:embed/>
                  </p:oleObj>
                </mc:Choice>
                <mc:Fallback>
                  <p:oleObj name="Graph" r:id="rId5" imgW="2880000" imgH="4320000" progId="Origin50.Graph">
                    <p:embed/>
                    <p:pic>
                      <p:nvPicPr>
                        <p:cNvPr id="58" name="Objeto 57">
                          <a:extLst>
                            <a:ext uri="{FF2B5EF4-FFF2-40B4-BE49-F238E27FC236}">
                              <a16:creationId xmlns:a16="http://schemas.microsoft.com/office/drawing/2014/main" id="{BC869F3A-9B93-80E2-493E-6F55E07B2CC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592000" y="360000"/>
                          <a:ext cx="2879725" cy="43195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9" name="Agrupar 58">
              <a:extLst>
                <a:ext uri="{FF2B5EF4-FFF2-40B4-BE49-F238E27FC236}">
                  <a16:creationId xmlns:a16="http://schemas.microsoft.com/office/drawing/2014/main" id="{868B0D74-47D9-E0EA-18B8-5B10D31DAEB2}"/>
                </a:ext>
              </a:extLst>
            </p:cNvPr>
            <p:cNvGrpSpPr/>
            <p:nvPr/>
          </p:nvGrpSpPr>
          <p:grpSpPr>
            <a:xfrm>
              <a:off x="3574235" y="355398"/>
              <a:ext cx="1610053" cy="2026413"/>
              <a:chOff x="3574235" y="355398"/>
              <a:chExt cx="1610053" cy="2026413"/>
            </a:xfrm>
          </p:grpSpPr>
          <p:grpSp>
            <p:nvGrpSpPr>
              <p:cNvPr id="63" name="Grupo 158">
                <a:extLst>
                  <a:ext uri="{FF2B5EF4-FFF2-40B4-BE49-F238E27FC236}">
                    <a16:creationId xmlns:a16="http://schemas.microsoft.com/office/drawing/2014/main" id="{B60FC1EA-6171-4B3B-1B93-EF01702850B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246676" y="2014280"/>
                <a:ext cx="498022" cy="367531"/>
                <a:chOff x="8318235" y="1758886"/>
                <a:chExt cx="781231" cy="576535"/>
              </a:xfrm>
            </p:grpSpPr>
            <p:cxnSp>
              <p:nvCxnSpPr>
                <p:cNvPr id="76" name="Conector de seta reta 159">
                  <a:extLst>
                    <a:ext uri="{FF2B5EF4-FFF2-40B4-BE49-F238E27FC236}">
                      <a16:creationId xmlns:a16="http://schemas.microsoft.com/office/drawing/2014/main" id="{74904EC3-B224-20F3-C007-40A0B540E5DF}"/>
                    </a:ext>
                  </a:extLst>
                </p:cNvPr>
                <p:cNvCxnSpPr/>
                <p:nvPr/>
              </p:nvCxnSpPr>
              <p:spPr>
                <a:xfrm rot="16220415">
                  <a:off x="8552179" y="1950022"/>
                  <a:ext cx="522" cy="372803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" name="Retângulo 76">
                  <a:extLst>
                    <a:ext uri="{FF2B5EF4-FFF2-40B4-BE49-F238E27FC236}">
                      <a16:creationId xmlns:a16="http://schemas.microsoft.com/office/drawing/2014/main" id="{668961AE-1253-D54B-D354-1D36B15D9429}"/>
                    </a:ext>
                  </a:extLst>
                </p:cNvPr>
                <p:cNvSpPr/>
                <p:nvPr/>
              </p:nvSpPr>
              <p:spPr>
                <a:xfrm rot="14926">
                  <a:off x="8741009" y="1948338"/>
                  <a:ext cx="77429" cy="387083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15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8" name="CaixaDeTexto 77">
                  <a:extLst>
                    <a:ext uri="{FF2B5EF4-FFF2-40B4-BE49-F238E27FC236}">
                      <a16:creationId xmlns:a16="http://schemas.microsoft.com/office/drawing/2014/main" id="{1A4BC12F-6299-D5AB-F978-83B2275A838E}"/>
                    </a:ext>
                  </a:extLst>
                </p:cNvPr>
                <p:cNvSpPr txBox="1"/>
                <p:nvPr/>
              </p:nvSpPr>
              <p:spPr>
                <a:xfrm>
                  <a:off x="8318235" y="1758886"/>
                  <a:ext cx="781231" cy="4146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104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0°</a:t>
                  </a:r>
                </a:p>
              </p:txBody>
            </p:sp>
            <p:sp>
              <p:nvSpPr>
                <p:cNvPr id="79" name="Elipse 78">
                  <a:extLst>
                    <a:ext uri="{FF2B5EF4-FFF2-40B4-BE49-F238E27FC236}">
                      <a16:creationId xmlns:a16="http://schemas.microsoft.com/office/drawing/2014/main" id="{BD74B3BF-5DD1-BBB8-A7B8-A8CED9804531}"/>
                    </a:ext>
                  </a:extLst>
                </p:cNvPr>
                <p:cNvSpPr/>
                <p:nvPr/>
              </p:nvSpPr>
              <p:spPr>
                <a:xfrm rot="16200000">
                  <a:off x="8213079" y="2081075"/>
                  <a:ext cx="320040" cy="109728"/>
                </a:xfrm>
                <a:prstGeom prst="ellipse">
                  <a:avLst/>
                </a:prstGeom>
                <a:noFill/>
                <a:ln w="190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15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" name="Triângulo isósceles 79">
                  <a:extLst>
                    <a:ext uri="{FF2B5EF4-FFF2-40B4-BE49-F238E27FC236}">
                      <a16:creationId xmlns:a16="http://schemas.microsoft.com/office/drawing/2014/main" id="{4662F3DA-F69B-CD2A-2D21-C85809B725EC}"/>
                    </a:ext>
                  </a:extLst>
                </p:cNvPr>
                <p:cNvSpPr/>
                <p:nvPr/>
              </p:nvSpPr>
              <p:spPr>
                <a:xfrm rot="960000">
                  <a:off x="8384387" y="2185954"/>
                  <a:ext cx="73152" cy="72009"/>
                </a:xfrm>
                <a:prstGeom prst="triangle">
                  <a:avLst/>
                </a:prstGeom>
                <a:solidFill>
                  <a:schemeClr val="accent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15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4" name="Grupo 164">
                <a:extLst>
                  <a:ext uri="{FF2B5EF4-FFF2-40B4-BE49-F238E27FC236}">
                    <a16:creationId xmlns:a16="http://schemas.microsoft.com/office/drawing/2014/main" id="{FAF7F24A-4B88-D0E8-94AF-52A1B81F27E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132495" y="819346"/>
                <a:ext cx="612202" cy="394275"/>
                <a:chOff x="8822893" y="1676588"/>
                <a:chExt cx="960343" cy="618488"/>
              </a:xfrm>
            </p:grpSpPr>
            <p:sp>
              <p:nvSpPr>
                <p:cNvPr id="68" name="CaixaDeTexto 67">
                  <a:extLst>
                    <a:ext uri="{FF2B5EF4-FFF2-40B4-BE49-F238E27FC236}">
                      <a16:creationId xmlns:a16="http://schemas.microsoft.com/office/drawing/2014/main" id="{F6C69CF8-80D9-9561-46BC-EB1FE5E49633}"/>
                    </a:ext>
                  </a:extLst>
                </p:cNvPr>
                <p:cNvSpPr txBox="1"/>
                <p:nvPr/>
              </p:nvSpPr>
              <p:spPr>
                <a:xfrm>
                  <a:off x="8822893" y="1676588"/>
                  <a:ext cx="960343" cy="40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054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70°</a:t>
                  </a:r>
                </a:p>
              </p:txBody>
            </p:sp>
            <p:grpSp>
              <p:nvGrpSpPr>
                <p:cNvPr id="69" name="Grupo 166">
                  <a:extLst>
                    <a:ext uri="{FF2B5EF4-FFF2-40B4-BE49-F238E27FC236}">
                      <a16:creationId xmlns:a16="http://schemas.microsoft.com/office/drawing/2014/main" id="{25C49281-B573-36F3-CBF8-F3B98B1968B2}"/>
                    </a:ext>
                  </a:extLst>
                </p:cNvPr>
                <p:cNvGrpSpPr/>
                <p:nvPr/>
              </p:nvGrpSpPr>
              <p:grpSpPr>
                <a:xfrm rot="4216308">
                  <a:off x="9061985" y="1771306"/>
                  <a:ext cx="438398" cy="544639"/>
                  <a:chOff x="234514" y="2481002"/>
                  <a:chExt cx="748554" cy="967093"/>
                </a:xfrm>
              </p:grpSpPr>
              <p:sp>
                <p:nvSpPr>
                  <p:cNvPr id="72" name="Retângulo 71">
                    <a:extLst>
                      <a:ext uri="{FF2B5EF4-FFF2-40B4-BE49-F238E27FC236}">
                        <a16:creationId xmlns:a16="http://schemas.microsoft.com/office/drawing/2014/main" id="{851705EC-A691-67D0-9D65-3DC18C05D8CB}"/>
                      </a:ext>
                    </a:extLst>
                  </p:cNvPr>
                  <p:cNvSpPr/>
                  <p:nvPr/>
                </p:nvSpPr>
                <p:spPr>
                  <a:xfrm>
                    <a:off x="850860" y="2481002"/>
                    <a:ext cx="132208" cy="687324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2015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cxnSp>
                <p:nvCxnSpPr>
                  <p:cNvPr id="73" name="Conector reto 72">
                    <a:extLst>
                      <a:ext uri="{FF2B5EF4-FFF2-40B4-BE49-F238E27FC236}">
                        <a16:creationId xmlns:a16="http://schemas.microsoft.com/office/drawing/2014/main" id="{E3DA6B72-A328-FF5C-43E6-3EE2BF134688}"/>
                      </a:ext>
                    </a:extLst>
                  </p:cNvPr>
                  <p:cNvCxnSpPr/>
                  <p:nvPr/>
                </p:nvCxnSpPr>
                <p:spPr>
                  <a:xfrm>
                    <a:off x="234514" y="2788190"/>
                    <a:ext cx="614693" cy="763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Conector de seta reta 171">
                    <a:extLst>
                      <a:ext uri="{FF2B5EF4-FFF2-40B4-BE49-F238E27FC236}">
                        <a16:creationId xmlns:a16="http://schemas.microsoft.com/office/drawing/2014/main" id="{97A10B2C-4710-44E0-D747-56C18A3C7328}"/>
                      </a:ext>
                    </a:extLst>
                  </p:cNvPr>
                  <p:cNvCxnSpPr/>
                  <p:nvPr/>
                </p:nvCxnSpPr>
                <p:spPr>
                  <a:xfrm rot="12004107">
                    <a:off x="724069" y="2786124"/>
                    <a:ext cx="891" cy="661971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o 74">
                    <a:extLst>
                      <a:ext uri="{FF2B5EF4-FFF2-40B4-BE49-F238E27FC236}">
                        <a16:creationId xmlns:a16="http://schemas.microsoft.com/office/drawing/2014/main" id="{3635C3BC-77C7-8FEF-E0E8-E0256CEA106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583286" y="2541612"/>
                    <a:ext cx="364498" cy="495300"/>
                  </a:xfrm>
                  <a:prstGeom prst="arc">
                    <a:avLst>
                      <a:gd name="adj1" fmla="val 16200000"/>
                      <a:gd name="adj2" fmla="val 125162"/>
                    </a:avLst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2015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70" name="Elipse 69">
                  <a:extLst>
                    <a:ext uri="{FF2B5EF4-FFF2-40B4-BE49-F238E27FC236}">
                      <a16:creationId xmlns:a16="http://schemas.microsoft.com/office/drawing/2014/main" id="{CB92D1DA-3605-FAEF-9E55-E11EA0CF6E34}"/>
                    </a:ext>
                  </a:extLst>
                </p:cNvPr>
                <p:cNvSpPr/>
                <p:nvPr/>
              </p:nvSpPr>
              <p:spPr>
                <a:xfrm rot="16200000">
                  <a:off x="8882340" y="2080192"/>
                  <a:ext cx="320040" cy="109728"/>
                </a:xfrm>
                <a:prstGeom prst="ellipse">
                  <a:avLst/>
                </a:prstGeom>
                <a:noFill/>
                <a:ln w="190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15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1" name="Triângulo isósceles 70">
                  <a:extLst>
                    <a:ext uri="{FF2B5EF4-FFF2-40B4-BE49-F238E27FC236}">
                      <a16:creationId xmlns:a16="http://schemas.microsoft.com/office/drawing/2014/main" id="{E1D2E696-4662-6025-0F19-ED51F5C15E80}"/>
                    </a:ext>
                  </a:extLst>
                </p:cNvPr>
                <p:cNvSpPr/>
                <p:nvPr/>
              </p:nvSpPr>
              <p:spPr>
                <a:xfrm rot="960000">
                  <a:off x="9053648" y="2185070"/>
                  <a:ext cx="73152" cy="72009"/>
                </a:xfrm>
                <a:prstGeom prst="triangle">
                  <a:avLst/>
                </a:prstGeom>
                <a:solidFill>
                  <a:schemeClr val="accent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15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5" name="CuadroTexto 18">
                <a:extLst>
                  <a:ext uri="{FF2B5EF4-FFF2-40B4-BE49-F238E27FC236}">
                    <a16:creationId xmlns:a16="http://schemas.microsoft.com/office/drawing/2014/main" id="{927ADFEB-28D7-71AF-EA76-2015EC5351ED}"/>
                  </a:ext>
                </a:extLst>
              </p:cNvPr>
              <p:cNvSpPr txBox="1"/>
              <p:nvPr/>
            </p:nvSpPr>
            <p:spPr>
              <a:xfrm>
                <a:off x="3574235" y="555124"/>
                <a:ext cx="277970" cy="2509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405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L</a:t>
                </a:r>
                <a:r>
                  <a:rPr lang="es-ES" sz="1405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GB" sz="1405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CuadroTexto 19">
                <a:extLst>
                  <a:ext uri="{FF2B5EF4-FFF2-40B4-BE49-F238E27FC236}">
                    <a16:creationId xmlns:a16="http://schemas.microsoft.com/office/drawing/2014/main" id="{889DFEFB-8954-FE01-339B-AA96D412D9A7}"/>
                  </a:ext>
                </a:extLst>
              </p:cNvPr>
              <p:cNvSpPr txBox="1"/>
              <p:nvPr/>
            </p:nvSpPr>
            <p:spPr>
              <a:xfrm>
                <a:off x="4891046" y="1144676"/>
                <a:ext cx="277970" cy="2509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405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L</a:t>
                </a:r>
                <a:r>
                  <a:rPr lang="es-ES" sz="1405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GB" sz="1405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CuadroTexto 18">
                <a:extLst>
                  <a:ext uri="{FF2B5EF4-FFF2-40B4-BE49-F238E27FC236}">
                    <a16:creationId xmlns:a16="http://schemas.microsoft.com/office/drawing/2014/main" id="{992701C2-B73B-EE59-9945-801144EE4661}"/>
                  </a:ext>
                </a:extLst>
              </p:cNvPr>
              <p:cNvSpPr txBox="1"/>
              <p:nvPr/>
            </p:nvSpPr>
            <p:spPr>
              <a:xfrm>
                <a:off x="4833102" y="355398"/>
                <a:ext cx="351186" cy="2509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405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6 T</a:t>
                </a:r>
                <a:endParaRPr lang="en-GB" sz="1405" b="1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0" name="CaixaDeTexto 59">
              <a:extLst>
                <a:ext uri="{FF2B5EF4-FFF2-40B4-BE49-F238E27FC236}">
                  <a16:creationId xmlns:a16="http://schemas.microsoft.com/office/drawing/2014/main" id="{6682EE32-63AE-F39C-C23E-D8565A1DC13E}"/>
                </a:ext>
              </a:extLst>
            </p:cNvPr>
            <p:cNvSpPr txBox="1"/>
            <p:nvPr/>
          </p:nvSpPr>
          <p:spPr>
            <a:xfrm>
              <a:off x="3409813" y="4483342"/>
              <a:ext cx="1445360" cy="22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5" dirty="0">
                  <a:latin typeface="Arial" panose="020B0604020202020204" pitchFamily="34" charset="0"/>
                  <a:cs typeface="Arial" panose="020B0604020202020204" pitchFamily="34" charset="0"/>
                </a:rPr>
                <a:t>Energy (eV)</a:t>
              </a:r>
            </a:p>
          </p:txBody>
        </p:sp>
        <p:sp>
          <p:nvSpPr>
            <p:cNvPr id="61" name="CaixaDeTexto 60">
              <a:extLst>
                <a:ext uri="{FF2B5EF4-FFF2-40B4-BE49-F238E27FC236}">
                  <a16:creationId xmlns:a16="http://schemas.microsoft.com/office/drawing/2014/main" id="{165906BA-AC02-87AD-171B-20D5B9E46F6B}"/>
                </a:ext>
              </a:extLst>
            </p:cNvPr>
            <p:cNvSpPr txBox="1"/>
            <p:nvPr/>
          </p:nvSpPr>
          <p:spPr>
            <a:xfrm rot="16200000">
              <a:off x="1343025" y="1504152"/>
              <a:ext cx="2402647" cy="218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5" dirty="0">
                  <a:latin typeface="Arial" panose="020B0604020202020204" pitchFamily="34" charset="0"/>
                  <a:cs typeface="Arial" panose="020B0604020202020204" pitchFamily="34" charset="0"/>
                </a:rPr>
                <a:t>Total Electron Yield (norm. unit)</a:t>
              </a:r>
            </a:p>
          </p:txBody>
        </p:sp>
        <p:sp>
          <p:nvSpPr>
            <p:cNvPr id="62" name="CaixaDeTexto 61">
              <a:extLst>
                <a:ext uri="{FF2B5EF4-FFF2-40B4-BE49-F238E27FC236}">
                  <a16:creationId xmlns:a16="http://schemas.microsoft.com/office/drawing/2014/main" id="{592782DC-BDA0-9D37-D216-4B0C383622C4}"/>
                </a:ext>
              </a:extLst>
            </p:cNvPr>
            <p:cNvSpPr txBox="1"/>
            <p:nvPr/>
          </p:nvSpPr>
          <p:spPr>
            <a:xfrm rot="16200000">
              <a:off x="1804579" y="3609149"/>
              <a:ext cx="1493440" cy="218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5" dirty="0">
                  <a:latin typeface="Arial" panose="020B0604020202020204" pitchFamily="34" charset="0"/>
                  <a:cs typeface="Arial" panose="020B0604020202020204" pitchFamily="34" charset="0"/>
                </a:rPr>
                <a:t>XMCD (norm. unit)</a:t>
              </a:r>
            </a:p>
          </p:txBody>
        </p:sp>
      </p:grpSp>
      <p:sp>
        <p:nvSpPr>
          <p:cNvPr id="82" name="5 CuadroTexto">
            <a:extLst>
              <a:ext uri="{FF2B5EF4-FFF2-40B4-BE49-F238E27FC236}">
                <a16:creationId xmlns:a16="http://schemas.microsoft.com/office/drawing/2014/main" id="{C2AE397B-8026-7FCE-2D33-EA2CAA58BFE3}"/>
              </a:ext>
            </a:extLst>
          </p:cNvPr>
          <p:cNvSpPr txBox="1"/>
          <p:nvPr/>
        </p:nvSpPr>
        <p:spPr>
          <a:xfrm>
            <a:off x="5375920" y="5795972"/>
            <a:ext cx="2399632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In-plane anisotropy</a:t>
            </a:r>
          </a:p>
        </p:txBody>
      </p:sp>
      <p:sp>
        <p:nvSpPr>
          <p:cNvPr id="83" name="5 CuadroTexto">
            <a:extLst>
              <a:ext uri="{FF2B5EF4-FFF2-40B4-BE49-F238E27FC236}">
                <a16:creationId xmlns:a16="http://schemas.microsoft.com/office/drawing/2014/main" id="{B27429A9-6A10-F640-23F0-26E73690C5BD}"/>
              </a:ext>
            </a:extLst>
          </p:cNvPr>
          <p:cNvSpPr txBox="1"/>
          <p:nvPr/>
        </p:nvSpPr>
        <p:spPr>
          <a:xfrm>
            <a:off x="9045788" y="5154524"/>
            <a:ext cx="2399633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Compatible with antiferromagnetism</a:t>
            </a:r>
          </a:p>
        </p:txBody>
      </p:sp>
    </p:spTree>
    <p:extLst>
      <p:ext uri="{BB962C8B-B14F-4D97-AF65-F5344CB8AC3E}">
        <p14:creationId xmlns:p14="http://schemas.microsoft.com/office/powerpoint/2010/main" val="210936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6054" y="4625"/>
            <a:ext cx="10094912" cy="832087"/>
          </a:xfrm>
        </p:spPr>
        <p:txBody>
          <a:bodyPr/>
          <a:lstStyle/>
          <a:p>
            <a:pPr algn="l"/>
            <a:r>
              <a:rPr lang="en-US" sz="3200" dirty="0"/>
              <a:t>Summary: </a:t>
            </a:r>
            <a:r>
              <a:rPr lang="el-GR" sz="3200" dirty="0"/>
              <a:t>π-</a:t>
            </a:r>
            <a:r>
              <a:rPr lang="en-US" sz="3200" dirty="0"/>
              <a:t>conjugated metal-organic networks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1343472" y="1382286"/>
            <a:ext cx="1014648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kern="10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On-surface synthesis of a Co-coordinated metal-organic networks on Au(111)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kern="105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kern="105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Semiconductors with v</a:t>
            </a:r>
            <a:r>
              <a:rPr lang="en-US" sz="2000" kern="10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ery low bandgaps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kern="105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kern="10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Antiferromagnetic ground state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kern="105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kern="105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kern="10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arge unquenched orbital magnetic moment and large orbital to effective spin moment ratio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kern="105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000" kern="10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nprecedented in 2D transition metal-organic architectures</a:t>
            </a:r>
            <a:endParaRPr lang="en-US" sz="2000" kern="1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pt-B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8465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2B3EA61-5E43-4812-654F-7047470E5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523" y="980728"/>
            <a:ext cx="11174974" cy="461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91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910D620E-7727-7DC2-3EB6-382287002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Lanthanides metal-organic networks</a:t>
            </a:r>
          </a:p>
        </p:txBody>
      </p:sp>
    </p:spTree>
    <p:extLst>
      <p:ext uri="{BB962C8B-B14F-4D97-AF65-F5344CB8AC3E}">
        <p14:creationId xmlns:p14="http://schemas.microsoft.com/office/powerpoint/2010/main" val="3222242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91479" y="0"/>
            <a:ext cx="10190923" cy="764386"/>
          </a:xfrm>
        </p:spPr>
        <p:txBody>
          <a:bodyPr/>
          <a:lstStyle/>
          <a:p>
            <a:r>
              <a:rPr lang="en-US" sz="3200" dirty="0"/>
              <a:t>Magnetism of lanthanides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idx="1"/>
          </p:nvPr>
        </p:nvSpPr>
        <p:spPr>
          <a:xfrm>
            <a:off x="7026627" y="764704"/>
            <a:ext cx="4776531" cy="639762"/>
          </a:xfrm>
        </p:spPr>
        <p:txBody>
          <a:bodyPr/>
          <a:lstStyle/>
          <a:p>
            <a:r>
              <a:rPr lang="en-US" sz="1800" dirty="0"/>
              <a:t>Magnetic remanence in single atoms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756" y="1419314"/>
            <a:ext cx="4807884" cy="450912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7048756" y="6056343"/>
            <a:ext cx="294022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/>
              <a:t>F. Donati et al., </a:t>
            </a:r>
            <a:r>
              <a:rPr lang="en-US" sz="1100" i="1"/>
              <a:t>Science</a:t>
            </a:r>
            <a:r>
              <a:rPr lang="en-US" sz="1100"/>
              <a:t> </a:t>
            </a:r>
            <a:r>
              <a:rPr lang="en-US" sz="1100" b="1"/>
              <a:t>2016</a:t>
            </a:r>
            <a:r>
              <a:rPr lang="en-US" sz="1100"/>
              <a:t>, 352, 318-321</a:t>
            </a:r>
          </a:p>
        </p:txBody>
      </p:sp>
      <p:sp>
        <p:nvSpPr>
          <p:cNvPr id="11" name="Espaço Reservado para Texto 8">
            <a:extLst>
              <a:ext uri="{FF2B5EF4-FFF2-40B4-BE49-F238E27FC236}">
                <a16:creationId xmlns:a16="http://schemas.microsoft.com/office/drawing/2014/main" id="{6389A095-0D49-6120-F0CF-7ABBFCACB8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487488" y="3239398"/>
            <a:ext cx="4606849" cy="639762"/>
          </a:xfrm>
        </p:spPr>
        <p:txBody>
          <a:bodyPr/>
          <a:lstStyle/>
          <a:p>
            <a:r>
              <a:rPr lang="en-US" sz="1800" dirty="0"/>
              <a:t>Writing and reading single atoms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AF2E9A0-A955-4710-89CB-262CD69B0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3894008"/>
            <a:ext cx="4176464" cy="2156394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D90D79B1-4110-CB32-08EE-E4541527307D}"/>
              </a:ext>
            </a:extLst>
          </p:cNvPr>
          <p:cNvSpPr/>
          <p:nvPr/>
        </p:nvSpPr>
        <p:spPr>
          <a:xfrm>
            <a:off x="1487488" y="6263734"/>
            <a:ext cx="42484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F. Natterer et al., </a:t>
            </a:r>
            <a:r>
              <a:rPr lang="en-US" sz="1100" i="1" dirty="0"/>
              <a:t>Nature</a:t>
            </a:r>
            <a:r>
              <a:rPr lang="en-US" sz="1100" dirty="0"/>
              <a:t> </a:t>
            </a:r>
            <a:r>
              <a:rPr lang="en-US" sz="1100" b="1" dirty="0"/>
              <a:t>2017</a:t>
            </a:r>
            <a:r>
              <a:rPr lang="en-US" sz="1100" dirty="0"/>
              <a:t>, 543, 226-228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29FFE6A-263F-6BE3-E2DF-1835574D7EED}"/>
              </a:ext>
            </a:extLst>
          </p:cNvPr>
          <p:cNvSpPr txBox="1"/>
          <p:nvPr/>
        </p:nvSpPr>
        <p:spPr>
          <a:xfrm>
            <a:off x="1456385" y="1014606"/>
            <a:ext cx="609442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 Strong spin-orbit coupling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 Strong localization of 4f states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 High magnetic moments and magnetic anisotropy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 Large spin lifetimes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54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3" grpId="0"/>
      <p:bldP spid="11" grpId="0" build="p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ítulo 1">
            <a:extLst>
              <a:ext uri="{FF2B5EF4-FFF2-40B4-BE49-F238E27FC236}">
                <a16:creationId xmlns:a16="http://schemas.microsoft.com/office/drawing/2014/main" id="{4F52FB10-43F6-4924-C531-AFACDBD92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2" y="-3822"/>
            <a:ext cx="10190923" cy="1143000"/>
          </a:xfrm>
        </p:spPr>
        <p:txBody>
          <a:bodyPr/>
          <a:lstStyle/>
          <a:p>
            <a:r>
              <a:rPr lang="en-US" sz="3200" dirty="0"/>
              <a:t>Lanthanide metal-organic networks</a:t>
            </a:r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EC6CB281-9361-9210-9151-DD08AF300D36}"/>
              </a:ext>
            </a:extLst>
          </p:cNvPr>
          <p:cNvGrpSpPr/>
          <p:nvPr/>
        </p:nvGrpSpPr>
        <p:grpSpPr>
          <a:xfrm>
            <a:off x="5087188" y="1340768"/>
            <a:ext cx="3241060" cy="2978692"/>
            <a:chOff x="5087188" y="1340768"/>
            <a:chExt cx="3241060" cy="2978692"/>
          </a:xfrm>
        </p:grpSpPr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5F581FF9-1DC0-07F2-42BE-32266F8651FA}"/>
                </a:ext>
              </a:extLst>
            </p:cNvPr>
            <p:cNvSpPr txBox="1"/>
            <p:nvPr/>
          </p:nvSpPr>
          <p:spPr>
            <a:xfrm>
              <a:off x="5087188" y="1340768"/>
              <a:ext cx="32410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4f metals:</a:t>
              </a:r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CD67641C-B4FC-0A90-3BDF-A88F14F77DF3}"/>
                </a:ext>
              </a:extLst>
            </p:cNvPr>
            <p:cNvSpPr/>
            <p:nvPr/>
          </p:nvSpPr>
          <p:spPr bwMode="auto">
            <a:xfrm>
              <a:off x="6424637" y="2488801"/>
              <a:ext cx="540000" cy="540000"/>
            </a:xfrm>
            <a:prstGeom prst="ellipse">
              <a:avLst/>
            </a:prstGeom>
            <a:gradFill flip="none" rotWithShape="1">
              <a:gsLst>
                <a:gs pos="0">
                  <a:srgbClr val="009900"/>
                </a:gs>
                <a:gs pos="100000">
                  <a:srgbClr val="92D050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D4A11758-D10D-F3BD-EF08-9EDEE3A79017}"/>
                </a:ext>
              </a:extLst>
            </p:cNvPr>
            <p:cNvSpPr/>
            <p:nvPr/>
          </p:nvSpPr>
          <p:spPr bwMode="auto">
            <a:xfrm>
              <a:off x="6424637" y="3779460"/>
              <a:ext cx="540000" cy="540000"/>
            </a:xfrm>
            <a:prstGeom prst="ellipse">
              <a:avLst/>
            </a:prstGeom>
            <a:gradFill flip="none" rotWithShape="1">
              <a:gsLst>
                <a:gs pos="0">
                  <a:srgbClr val="903730"/>
                </a:gs>
                <a:gs pos="100000">
                  <a:srgbClr val="CC0000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6942F3AF-ADBC-01F8-4839-EC96A1FC287E}"/>
                </a:ext>
              </a:extLst>
            </p:cNvPr>
            <p:cNvSpPr txBox="1"/>
            <p:nvPr/>
          </p:nvSpPr>
          <p:spPr>
            <a:xfrm>
              <a:off x="6309916" y="2109975"/>
              <a:ext cx="7694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Dy</a:t>
              </a: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07005865-21CF-749D-1731-3ED02350D064}"/>
                </a:ext>
              </a:extLst>
            </p:cNvPr>
            <p:cNvSpPr txBox="1"/>
            <p:nvPr/>
          </p:nvSpPr>
          <p:spPr>
            <a:xfrm>
              <a:off x="6285235" y="3397547"/>
              <a:ext cx="7694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Er</a:t>
              </a: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3ED17AC-84F2-B368-0B6E-5382EBDE64A9}"/>
              </a:ext>
            </a:extLst>
          </p:cNvPr>
          <p:cNvGrpSpPr/>
          <p:nvPr/>
        </p:nvGrpSpPr>
        <p:grpSpPr>
          <a:xfrm>
            <a:off x="8328248" y="1340768"/>
            <a:ext cx="3384376" cy="4108413"/>
            <a:chOff x="8328248" y="1340768"/>
            <a:chExt cx="3384376" cy="4108413"/>
          </a:xfrm>
        </p:grpSpPr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9D33979C-926F-113D-84A0-1E76BB4B547D}"/>
                </a:ext>
              </a:extLst>
            </p:cNvPr>
            <p:cNvSpPr txBox="1"/>
            <p:nvPr/>
          </p:nvSpPr>
          <p:spPr>
            <a:xfrm>
              <a:off x="8328248" y="1340768"/>
              <a:ext cx="3384376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Dy</a:t>
              </a:r>
              <a:r>
                <a:rPr lang="en-US" sz="1800" baseline="30000" dirty="0"/>
                <a:t>+3</a:t>
              </a:r>
            </a:p>
            <a:p>
              <a:pPr algn="ctr"/>
              <a:r>
                <a:rPr lang="en-US" sz="1800" dirty="0"/>
                <a:t>oblate charge density</a:t>
              </a:r>
            </a:p>
            <a:p>
              <a:pPr algn="ctr"/>
              <a:endParaRPr lang="en-US" sz="1800" dirty="0"/>
            </a:p>
            <a:p>
              <a:pPr algn="ctr"/>
              <a:endParaRPr lang="en-US" sz="1800" dirty="0"/>
            </a:p>
            <a:p>
              <a:pPr algn="ctr"/>
              <a:endParaRPr lang="en-US" sz="1800" dirty="0"/>
            </a:p>
            <a:p>
              <a:pPr algn="ctr"/>
              <a:endParaRPr lang="en-US" sz="1800" dirty="0"/>
            </a:p>
            <a:p>
              <a:pPr algn="ctr"/>
              <a:endParaRPr lang="en-US" sz="1800" dirty="0"/>
            </a:p>
            <a:p>
              <a:pPr algn="ctr"/>
              <a:endParaRPr lang="en-US" sz="1800" dirty="0"/>
            </a:p>
            <a:p>
              <a:pPr algn="ctr"/>
              <a:r>
                <a:rPr lang="en-US" sz="1800" dirty="0"/>
                <a:t>Er</a:t>
              </a:r>
              <a:r>
                <a:rPr lang="en-US" sz="1800" baseline="30000" dirty="0"/>
                <a:t>+3</a:t>
              </a:r>
              <a:r>
                <a:rPr lang="en-US" sz="1800" dirty="0"/>
                <a:t> </a:t>
              </a:r>
            </a:p>
            <a:p>
              <a:pPr algn="ctr"/>
              <a:r>
                <a:rPr lang="en-US" sz="1800" dirty="0"/>
                <a:t>prolate charge density</a:t>
              </a:r>
            </a:p>
            <a:p>
              <a:pPr algn="ctr"/>
              <a:endParaRPr lang="en-US" sz="1800" dirty="0"/>
            </a:p>
          </p:txBody>
        </p:sp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CE1A401F-67CB-240E-C01F-136617995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05293" y="2100940"/>
              <a:ext cx="1312278" cy="1079086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BC26106A-E81D-945E-B65A-39FE98A34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68206" y="4296937"/>
              <a:ext cx="786452" cy="1152244"/>
            </a:xfrm>
            <a:prstGeom prst="rect">
              <a:avLst/>
            </a:prstGeom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F98030F5-D353-D1F2-0409-40B1BAF033D7}"/>
              </a:ext>
            </a:extLst>
          </p:cNvPr>
          <p:cNvGrpSpPr/>
          <p:nvPr/>
        </p:nvGrpSpPr>
        <p:grpSpPr>
          <a:xfrm>
            <a:off x="1635416" y="1340768"/>
            <a:ext cx="3241060" cy="4176464"/>
            <a:chOff x="1631504" y="1340768"/>
            <a:chExt cx="3241060" cy="4176464"/>
          </a:xfrm>
        </p:grpSpPr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EDBD696F-A5F6-5840-8B8E-64D1C0ADE235}"/>
                </a:ext>
              </a:extLst>
            </p:cNvPr>
            <p:cNvSpPr txBox="1"/>
            <p:nvPr/>
          </p:nvSpPr>
          <p:spPr>
            <a:xfrm>
              <a:off x="1891386" y="5055567"/>
              <a:ext cx="27198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Light blue: carbon; Gray: hydrogen; Red: oxygen; Dark blue: Nitrogen</a:t>
              </a:r>
            </a:p>
          </p:txBody>
        </p:sp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7DCC1507-932B-00A2-0198-BEC6B64910D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11420" y="2109975"/>
              <a:ext cx="2479831" cy="1151488"/>
              <a:chOff x="7220639" y="1908214"/>
              <a:chExt cx="4114695" cy="1910624"/>
            </a:xfrm>
          </p:grpSpPr>
          <p:sp>
            <p:nvSpPr>
              <p:cNvPr id="36" name="CaixaDeTexto 35">
                <a:extLst>
                  <a:ext uri="{FF2B5EF4-FFF2-40B4-BE49-F238E27FC236}">
                    <a16:creationId xmlns:a16="http://schemas.microsoft.com/office/drawing/2014/main" id="{416167E5-E649-A363-5754-A65E5E14B5D0}"/>
                  </a:ext>
                </a:extLst>
              </p:cNvPr>
              <p:cNvSpPr txBox="1"/>
              <p:nvPr/>
            </p:nvSpPr>
            <p:spPr>
              <a:xfrm>
                <a:off x="8639632" y="1908214"/>
                <a:ext cx="1276709" cy="5617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dirty="0"/>
                  <a:t>TDA</a:t>
                </a:r>
                <a:endParaRPr lang="pt-BR" sz="2800" dirty="0"/>
              </a:p>
            </p:txBody>
          </p:sp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8B524A03-81B9-88F2-5548-FF86CB6DB1DC}"/>
                  </a:ext>
                </a:extLst>
              </p:cNvPr>
              <p:cNvSpPr/>
              <p:nvPr/>
            </p:nvSpPr>
            <p:spPr>
              <a:xfrm>
                <a:off x="7220639" y="2165131"/>
                <a:ext cx="4114695" cy="1072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1200" dirty="0"/>
                  <a:t>p-terphenyl-4,4-dicarboxylic</a:t>
                </a:r>
                <a:r>
                  <a:rPr lang="pt-BR" sz="1800" dirty="0"/>
                  <a:t> </a:t>
                </a:r>
                <a:r>
                  <a:rPr lang="pt-BR" sz="1800" dirty="0" err="1"/>
                  <a:t>acid</a:t>
                </a:r>
                <a:r>
                  <a:rPr lang="pt-BR" sz="1800" dirty="0"/>
                  <a:t> </a:t>
                </a:r>
              </a:p>
            </p:txBody>
          </p:sp>
          <p:pic>
            <p:nvPicPr>
              <p:cNvPr id="38" name="Imagen 4" descr="Imagen que contiene interior, accesorio, pequeño, tabla&#10;&#10;Descripción generada automáticamente">
                <a:extLst>
                  <a:ext uri="{FF2B5EF4-FFF2-40B4-BE49-F238E27FC236}">
                    <a16:creationId xmlns:a16="http://schemas.microsoft.com/office/drawing/2014/main" id="{357D1B13-A56F-36CF-0A3C-F4EB39B5A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58935" y="2738837"/>
                <a:ext cx="3838101" cy="1080001"/>
              </a:xfrm>
              <a:prstGeom prst="rect">
                <a:avLst/>
              </a:prstGeom>
            </p:spPr>
          </p:pic>
        </p:grpSp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EF51E131-2284-D936-48CB-4353CB1040C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70564" y="3189456"/>
              <a:ext cx="2361544" cy="2061355"/>
              <a:chOff x="1979091" y="-93010"/>
              <a:chExt cx="3918426" cy="3420333"/>
            </a:xfrm>
          </p:grpSpPr>
          <p:pic>
            <p:nvPicPr>
              <p:cNvPr id="21" name="Imagen 9">
                <a:extLst>
                  <a:ext uri="{FF2B5EF4-FFF2-40B4-BE49-F238E27FC236}">
                    <a16:creationId xmlns:a16="http://schemas.microsoft.com/office/drawing/2014/main" id="{55B95537-2CF8-3542-97CA-9AD566F44B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2228138" y="1059157"/>
                <a:ext cx="3420333" cy="1116000"/>
              </a:xfrm>
              <a:prstGeom prst="rect">
                <a:avLst/>
              </a:prstGeom>
              <a:scene3d>
                <a:camera prst="orthographicFront">
                  <a:rot lat="0" lon="0" rev="5400000"/>
                </a:camera>
                <a:lightRig rig="threePt" dir="t"/>
              </a:scene3d>
            </p:spPr>
          </p:pic>
          <p:sp>
            <p:nvSpPr>
              <p:cNvPr id="31" name="CaixaDeTexto 30">
                <a:extLst>
                  <a:ext uri="{FF2B5EF4-FFF2-40B4-BE49-F238E27FC236}">
                    <a16:creationId xmlns:a16="http://schemas.microsoft.com/office/drawing/2014/main" id="{BF45EEC4-48BA-4419-1A1A-B2A163FBDEDD}"/>
                  </a:ext>
                </a:extLst>
              </p:cNvPr>
              <p:cNvSpPr txBox="1"/>
              <p:nvPr/>
            </p:nvSpPr>
            <p:spPr>
              <a:xfrm>
                <a:off x="3299952" y="162119"/>
                <a:ext cx="1276709" cy="5617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dirty="0"/>
                  <a:t>DPBP</a:t>
                </a:r>
              </a:p>
            </p:txBody>
          </p:sp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35D241A9-9EAE-40DE-B47A-493E1C97B25D}"/>
                  </a:ext>
                </a:extLst>
              </p:cNvPr>
              <p:cNvSpPr/>
              <p:nvPr/>
            </p:nvSpPr>
            <p:spPr>
              <a:xfrm>
                <a:off x="1979091" y="625160"/>
                <a:ext cx="3918426" cy="459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4,4'-di(pyridin-4-yl)-1,1'-biphenyl</a:t>
                </a:r>
              </a:p>
            </p:txBody>
          </p:sp>
        </p:grp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B775C290-C7E9-1C57-0FE2-4227AC9BF3C9}"/>
                </a:ext>
              </a:extLst>
            </p:cNvPr>
            <p:cNvSpPr txBox="1"/>
            <p:nvPr/>
          </p:nvSpPr>
          <p:spPr>
            <a:xfrm>
              <a:off x="1631504" y="1340768"/>
              <a:ext cx="32410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Molecular linkers: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702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6"/>
          <p:cNvSpPr>
            <a:spLocks noGrp="1"/>
          </p:cNvSpPr>
          <p:nvPr>
            <p:ph type="title"/>
          </p:nvPr>
        </p:nvSpPr>
        <p:spPr>
          <a:xfrm>
            <a:off x="1487488" y="0"/>
            <a:ext cx="10094912" cy="731834"/>
          </a:xfrm>
        </p:spPr>
        <p:txBody>
          <a:bodyPr/>
          <a:lstStyle/>
          <a:p>
            <a:r>
              <a:rPr lang="en-US" sz="3200" dirty="0"/>
              <a:t>Molecular magnetism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13" name="Espaço Reservado para Conteúdo 12"/>
          <p:cNvSpPr>
            <a:spLocks noGrp="1"/>
          </p:cNvSpPr>
          <p:nvPr>
            <p:ph idx="1"/>
          </p:nvPr>
        </p:nvSpPr>
        <p:spPr>
          <a:xfrm>
            <a:off x="1473696" y="908720"/>
            <a:ext cx="10094912" cy="568863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High potential for technological applications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High density information storage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GB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olecular spin qubits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GB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pintronics devices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GB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Low dimensional materials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Novel quantum properties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s-ES" sz="2000" dirty="0"/>
              <a:t>2D metal-</a:t>
            </a:r>
            <a:r>
              <a:rPr lang="en-US" sz="2000" dirty="0"/>
              <a:t>organic networks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Long range ordering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sz="2000" dirty="0"/>
              <a:t>π-</a:t>
            </a:r>
            <a:r>
              <a:rPr lang="en-US" sz="2000" dirty="0"/>
              <a:t>conjugated metal-organic networks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Lanthanide metal-organic networks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endParaRPr lang="pt-BR" sz="2000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B1285E30-A2DA-35CB-6242-F5CC0C8788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0913896"/>
              </p:ext>
            </p:extLst>
          </p:nvPr>
        </p:nvGraphicFramePr>
        <p:xfrm>
          <a:off x="8546304" y="1770070"/>
          <a:ext cx="776548" cy="878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109354" imgH="1254305" progId="CorelDraw.Graphic.18">
                  <p:embed/>
                </p:oleObj>
              </mc:Choice>
              <mc:Fallback>
                <p:oleObj name="CorelDRAW" r:id="rId2" imgW="1109354" imgH="1254305" progId="CorelDraw.Graphic.18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98E394CC-4FDB-9979-7FCB-0D57C94983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546304" y="1770070"/>
                        <a:ext cx="776548" cy="8780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489020B9-E099-39B0-A925-7A9AACA9E4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5672173"/>
              </p:ext>
            </p:extLst>
          </p:nvPr>
        </p:nvGraphicFramePr>
        <p:xfrm>
          <a:off x="10263562" y="1779340"/>
          <a:ext cx="711255" cy="859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1016079" imgH="1227818" progId="CorelDraw.Graphic.18">
                  <p:embed/>
                </p:oleObj>
              </mc:Choice>
              <mc:Fallback>
                <p:oleObj name="CorelDRAW" r:id="rId4" imgW="1016079" imgH="1227818" progId="CorelDraw.Graphic.18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6DBF336B-A446-18D8-0583-A8E14283E0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263562" y="1779340"/>
                        <a:ext cx="711255" cy="8594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B5DB4221-852A-54BB-2D1A-BA1720A8A2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711634"/>
              </p:ext>
            </p:extLst>
          </p:nvPr>
        </p:nvGraphicFramePr>
        <p:xfrm>
          <a:off x="8542765" y="3141436"/>
          <a:ext cx="2593795" cy="477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3705421" imgH="682016" progId="CorelDraw.Graphic.18">
                  <p:embed/>
                </p:oleObj>
              </mc:Choice>
              <mc:Fallback>
                <p:oleObj name="CorelDRAW" r:id="rId6" imgW="3705421" imgH="682016" progId="CorelDraw.Graphic.18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48636313-A8BB-B5E5-96D4-589CB1F8C3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542765" y="3141436"/>
                        <a:ext cx="2593795" cy="4774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8349948D-957C-0B84-7067-7C17FA5D14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3734077"/>
              </p:ext>
            </p:extLst>
          </p:nvPr>
        </p:nvGraphicFramePr>
        <p:xfrm>
          <a:off x="8743944" y="4658239"/>
          <a:ext cx="2191435" cy="2083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8" imgW="3130622" imgH="2975899" progId="CorelDraw.Graphic.18">
                  <p:embed/>
                </p:oleObj>
              </mc:Choice>
              <mc:Fallback>
                <p:oleObj name="CorelDRAW" r:id="rId8" imgW="3130622" imgH="2975899" progId="CorelDraw.Graphic.18">
                  <p:embed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79E436A3-1F83-10A9-98F9-AD8E11438E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743944" y="4658239"/>
                        <a:ext cx="2191435" cy="20831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333C1D14-5599-0BB9-DA50-A8C85B95AA68}"/>
              </a:ext>
            </a:extLst>
          </p:cNvPr>
          <p:cNvSpPr txBox="1"/>
          <p:nvPr/>
        </p:nvSpPr>
        <p:spPr>
          <a:xfrm>
            <a:off x="8430522" y="1421335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Molecules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065DB1E-D6EF-4749-C8F8-B21718E4C70A}"/>
              </a:ext>
            </a:extLst>
          </p:cNvPr>
          <p:cNvSpPr txBox="1"/>
          <p:nvPr/>
        </p:nvSpPr>
        <p:spPr>
          <a:xfrm>
            <a:off x="10112367" y="1426548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Metal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2507DF0-4A25-ECE2-EE11-D50A01029C0A}"/>
              </a:ext>
            </a:extLst>
          </p:cNvPr>
          <p:cNvSpPr txBox="1"/>
          <p:nvPr/>
        </p:nvSpPr>
        <p:spPr>
          <a:xfrm>
            <a:off x="9363068" y="3625279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Surface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E02BEAFA-10C4-D237-A17C-0947D7DD9FC4}"/>
              </a:ext>
            </a:extLst>
          </p:cNvPr>
          <p:cNvCxnSpPr/>
          <p:nvPr/>
        </p:nvCxnSpPr>
        <p:spPr bwMode="auto">
          <a:xfrm>
            <a:off x="9048328" y="2623194"/>
            <a:ext cx="274524" cy="46955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C7600DF9-04E4-DBF3-4B01-3438FF3F8F39}"/>
              </a:ext>
            </a:extLst>
          </p:cNvPr>
          <p:cNvCxnSpPr>
            <a:cxnSpLocks/>
          </p:cNvCxnSpPr>
          <p:nvPr/>
        </p:nvCxnSpPr>
        <p:spPr bwMode="auto">
          <a:xfrm flipH="1">
            <a:off x="10371180" y="2626726"/>
            <a:ext cx="196070" cy="41027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5B13FF31-D79F-E7C9-8E37-BB25D60DD55C}"/>
              </a:ext>
            </a:extLst>
          </p:cNvPr>
          <p:cNvCxnSpPr>
            <a:cxnSpLocks/>
          </p:cNvCxnSpPr>
          <p:nvPr/>
        </p:nvCxnSpPr>
        <p:spPr bwMode="auto">
          <a:xfrm>
            <a:off x="9820276" y="4003145"/>
            <a:ext cx="0" cy="577983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34EDBEB-510F-C1B3-C8C1-E4875A546C26}"/>
              </a:ext>
            </a:extLst>
          </p:cNvPr>
          <p:cNvSpPr txBox="1"/>
          <p:nvPr/>
        </p:nvSpPr>
        <p:spPr>
          <a:xfrm>
            <a:off x="8450638" y="771177"/>
            <a:ext cx="2778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On-surface synthesis</a:t>
            </a:r>
          </a:p>
        </p:txBody>
      </p:sp>
    </p:spTree>
    <p:extLst>
      <p:ext uri="{BB962C8B-B14F-4D97-AF65-F5344CB8AC3E}">
        <p14:creationId xmlns:p14="http://schemas.microsoft.com/office/powerpoint/2010/main" val="46547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5AE15DE8-3629-5A7C-C87F-DB480AAE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939" y="-10671"/>
            <a:ext cx="10094912" cy="703367"/>
          </a:xfrm>
        </p:spPr>
        <p:txBody>
          <a:bodyPr/>
          <a:lstStyle/>
          <a:p>
            <a:r>
              <a:rPr lang="en-US" sz="3200" dirty="0" err="1"/>
              <a:t>Dinuclear</a:t>
            </a:r>
            <a:r>
              <a:rPr lang="en-US" sz="3200" dirty="0"/>
              <a:t> networks: Dy-DPBP and Er-DPBP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DF8E166B-F7C8-9085-E1B8-E35818BBABFD}"/>
              </a:ext>
            </a:extLst>
          </p:cNvPr>
          <p:cNvSpPr/>
          <p:nvPr/>
        </p:nvSpPr>
        <p:spPr>
          <a:xfrm>
            <a:off x="8508822" y="3988886"/>
            <a:ext cx="228908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err="1"/>
              <a:t>V</a:t>
            </a:r>
            <a:r>
              <a:rPr lang="en-US" sz="1050" baseline="-25000" dirty="0" err="1"/>
              <a:t>b</a:t>
            </a:r>
            <a:r>
              <a:rPr lang="en-US" sz="1050" dirty="0"/>
              <a:t> = -300 mV, I = 1.5 </a:t>
            </a:r>
            <a:r>
              <a:rPr lang="en-US" sz="1050" dirty="0" err="1"/>
              <a:t>nA</a:t>
            </a:r>
            <a:r>
              <a:rPr lang="en-US" sz="1050" dirty="0"/>
              <a:t>, CO tip </a:t>
            </a:r>
          </a:p>
          <a:p>
            <a:r>
              <a:rPr lang="en-US" sz="1050" dirty="0"/>
              <a:t>T = 4 K, Scale bar: 2.0 nm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BCEC2696-EB93-E08C-91B0-4C5EEAF24BF2}"/>
              </a:ext>
            </a:extLst>
          </p:cNvPr>
          <p:cNvSpPr/>
          <p:nvPr/>
        </p:nvSpPr>
        <p:spPr>
          <a:xfrm>
            <a:off x="8504044" y="6497891"/>
            <a:ext cx="242755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err="1"/>
              <a:t>V</a:t>
            </a:r>
            <a:r>
              <a:rPr lang="en-US" sz="1050" baseline="-25000" dirty="0" err="1"/>
              <a:t>b</a:t>
            </a:r>
            <a:r>
              <a:rPr lang="en-US" sz="1050" dirty="0"/>
              <a:t> = -1.00 V, </a:t>
            </a:r>
            <a:r>
              <a:rPr lang="en-US" sz="1050" dirty="0" err="1"/>
              <a:t>Z</a:t>
            </a:r>
            <a:r>
              <a:rPr lang="en-US" sz="1050" baseline="-25000" dirty="0" err="1"/>
              <a:t>offset</a:t>
            </a:r>
            <a:r>
              <a:rPr lang="en-US" sz="1050" dirty="0"/>
              <a:t> = -94 pm, CO tip </a:t>
            </a:r>
          </a:p>
          <a:p>
            <a:r>
              <a:rPr lang="en-US" sz="1050" dirty="0"/>
              <a:t>T = 4 K, Scale bar: 1.0 nm</a:t>
            </a:r>
          </a:p>
        </p:txBody>
      </p:sp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FA7E9A1B-BA33-3C1F-6A42-E393B9DD1F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6423532"/>
              </p:ext>
            </p:extLst>
          </p:nvPr>
        </p:nvGraphicFramePr>
        <p:xfrm>
          <a:off x="1414264" y="1908977"/>
          <a:ext cx="2161456" cy="21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2359803" imgH="2357260" progId="CorelDraw.Graphic.18">
                  <p:embed/>
                </p:oleObj>
              </mc:Choice>
              <mc:Fallback>
                <p:oleObj name="CorelDRAW" r:id="rId3" imgW="2359803" imgH="235726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14264" y="1908977"/>
                        <a:ext cx="2161456" cy="21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tângulo 32">
            <a:extLst>
              <a:ext uri="{FF2B5EF4-FFF2-40B4-BE49-F238E27FC236}">
                <a16:creationId xmlns:a16="http://schemas.microsoft.com/office/drawing/2014/main" id="{09DA014B-0140-F687-5B1C-3F4FC1EA67A5}"/>
              </a:ext>
            </a:extLst>
          </p:cNvPr>
          <p:cNvSpPr/>
          <p:nvPr/>
        </p:nvSpPr>
        <p:spPr>
          <a:xfrm>
            <a:off x="1414263" y="3990584"/>
            <a:ext cx="228908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err="1"/>
              <a:t>V</a:t>
            </a:r>
            <a:r>
              <a:rPr lang="en-US" sz="1050" baseline="-25000" dirty="0" err="1"/>
              <a:t>b</a:t>
            </a:r>
            <a:r>
              <a:rPr lang="en-US" sz="1050" dirty="0"/>
              <a:t> = 100 mV, I = 3.0 </a:t>
            </a:r>
            <a:r>
              <a:rPr lang="en-US" sz="1050" dirty="0" err="1"/>
              <a:t>nA</a:t>
            </a:r>
            <a:r>
              <a:rPr lang="en-US" sz="1050" dirty="0"/>
              <a:t>, </a:t>
            </a:r>
          </a:p>
          <a:p>
            <a:r>
              <a:rPr lang="en-US" sz="1050" dirty="0"/>
              <a:t>T = 4 K, Scale bar: 2.0 nm</a:t>
            </a:r>
          </a:p>
        </p:txBody>
      </p:sp>
      <p:graphicFrame>
        <p:nvGraphicFramePr>
          <p:cNvPr id="15" name="Objeto 14">
            <a:extLst>
              <a:ext uri="{FF2B5EF4-FFF2-40B4-BE49-F238E27FC236}">
                <a16:creationId xmlns:a16="http://schemas.microsoft.com/office/drawing/2014/main" id="{983CF977-6647-0284-5F07-B115C47A6F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0935098"/>
              </p:ext>
            </p:extLst>
          </p:nvPr>
        </p:nvGraphicFramePr>
        <p:xfrm>
          <a:off x="4310975" y="1914164"/>
          <a:ext cx="2161456" cy="21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2356015" imgH="2353476" progId="CorelDraw.Graphic.18">
                  <p:embed/>
                </p:oleObj>
              </mc:Choice>
              <mc:Fallback>
                <p:oleObj name="CorelDRAW" r:id="rId5" imgW="2356015" imgH="2353476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10975" y="1914164"/>
                        <a:ext cx="2161456" cy="21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to 16">
            <a:extLst>
              <a:ext uri="{FF2B5EF4-FFF2-40B4-BE49-F238E27FC236}">
                <a16:creationId xmlns:a16="http://schemas.microsoft.com/office/drawing/2014/main" id="{451D2B48-2F60-B253-CCD9-EE7CBB35FD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9136000"/>
              </p:ext>
            </p:extLst>
          </p:nvPr>
        </p:nvGraphicFramePr>
        <p:xfrm>
          <a:off x="2781446" y="4417737"/>
          <a:ext cx="2161456" cy="21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7" imgW="2356015" imgH="2353476" progId="CorelDraw.Graphic.18">
                  <p:embed/>
                </p:oleObj>
              </mc:Choice>
              <mc:Fallback>
                <p:oleObj name="CorelDRAW" r:id="rId7" imgW="2356015" imgH="2353476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81446" y="4417737"/>
                        <a:ext cx="2161456" cy="21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tângulo 35">
            <a:extLst>
              <a:ext uri="{FF2B5EF4-FFF2-40B4-BE49-F238E27FC236}">
                <a16:creationId xmlns:a16="http://schemas.microsoft.com/office/drawing/2014/main" id="{24AFCC22-A61B-7D45-9CD5-32FA8702AFFE}"/>
              </a:ext>
            </a:extLst>
          </p:cNvPr>
          <p:cNvSpPr/>
          <p:nvPr/>
        </p:nvSpPr>
        <p:spPr>
          <a:xfrm>
            <a:off x="2781446" y="6501380"/>
            <a:ext cx="228908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err="1"/>
              <a:t>V</a:t>
            </a:r>
            <a:r>
              <a:rPr lang="en-US" sz="1050" baseline="-25000" dirty="0" err="1"/>
              <a:t>b</a:t>
            </a:r>
            <a:r>
              <a:rPr lang="en-US" sz="1050" dirty="0"/>
              <a:t> = 500 mV, I = 200 </a:t>
            </a:r>
            <a:r>
              <a:rPr lang="en-US" sz="1050" dirty="0" err="1"/>
              <a:t>pA</a:t>
            </a:r>
            <a:r>
              <a:rPr lang="en-US" sz="1050" dirty="0"/>
              <a:t>, </a:t>
            </a:r>
          </a:p>
          <a:p>
            <a:r>
              <a:rPr lang="en-US" sz="1050" dirty="0"/>
              <a:t>T = 4 K, Scale bar: 3.0 nm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EA40BE1D-CFE7-60FF-E93C-8D62068A4B38}"/>
              </a:ext>
            </a:extLst>
          </p:cNvPr>
          <p:cNvSpPr/>
          <p:nvPr/>
        </p:nvSpPr>
        <p:spPr>
          <a:xfrm>
            <a:off x="4310975" y="3988886"/>
            <a:ext cx="228908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err="1"/>
              <a:t>V</a:t>
            </a:r>
            <a:r>
              <a:rPr lang="en-US" sz="1050" baseline="-25000" dirty="0" err="1"/>
              <a:t>b</a:t>
            </a:r>
            <a:r>
              <a:rPr lang="en-US" sz="1050" dirty="0"/>
              <a:t> = 5 mV, I = 50 </a:t>
            </a:r>
            <a:r>
              <a:rPr lang="en-US" sz="1050" dirty="0" err="1"/>
              <a:t>pA</a:t>
            </a:r>
            <a:r>
              <a:rPr lang="en-US" sz="1050" dirty="0"/>
              <a:t>, CO tip </a:t>
            </a:r>
          </a:p>
          <a:p>
            <a:r>
              <a:rPr lang="en-US" sz="1050" dirty="0"/>
              <a:t>T = 4 K, Scale bar: 1.0 nm</a:t>
            </a:r>
          </a:p>
        </p:txBody>
      </p:sp>
      <p:graphicFrame>
        <p:nvGraphicFramePr>
          <p:cNvPr id="39" name="Objeto 38">
            <a:extLst>
              <a:ext uri="{FF2B5EF4-FFF2-40B4-BE49-F238E27FC236}">
                <a16:creationId xmlns:a16="http://schemas.microsoft.com/office/drawing/2014/main" id="{476A6952-4701-9CA1-DBAB-DE448FE1AA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5580355"/>
              </p:ext>
            </p:extLst>
          </p:nvPr>
        </p:nvGraphicFramePr>
        <p:xfrm>
          <a:off x="8504044" y="4419773"/>
          <a:ext cx="2162476" cy="21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9" imgW="1387757" imgH="1386262" progId="CorelDraw.Graphic.18">
                  <p:embed/>
                </p:oleObj>
              </mc:Choice>
              <mc:Fallback>
                <p:oleObj name="CorelDRAW" r:id="rId9" imgW="1387757" imgH="1386262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504044" y="4419773"/>
                        <a:ext cx="2162476" cy="21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to 39">
            <a:extLst>
              <a:ext uri="{FF2B5EF4-FFF2-40B4-BE49-F238E27FC236}">
                <a16:creationId xmlns:a16="http://schemas.microsoft.com/office/drawing/2014/main" id="{0B310C40-9403-1D3B-1029-440BFF5BE5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5410311"/>
              </p:ext>
            </p:extLst>
          </p:nvPr>
        </p:nvGraphicFramePr>
        <p:xfrm>
          <a:off x="8508822" y="1918793"/>
          <a:ext cx="2162476" cy="21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1" imgW="1387757" imgH="1386262" progId="CorelDraw.Graphic.18">
                  <p:embed/>
                </p:oleObj>
              </mc:Choice>
              <mc:Fallback>
                <p:oleObj name="CorelDRAW" r:id="rId11" imgW="1387757" imgH="1386262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508822" y="1918793"/>
                        <a:ext cx="2162476" cy="21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" name="Agrupar 33">
            <a:extLst>
              <a:ext uri="{FF2B5EF4-FFF2-40B4-BE49-F238E27FC236}">
                <a16:creationId xmlns:a16="http://schemas.microsoft.com/office/drawing/2014/main" id="{91A0937D-D43D-E36A-C054-1B7B3FE75D0F}"/>
              </a:ext>
            </a:extLst>
          </p:cNvPr>
          <p:cNvGrpSpPr>
            <a:grpSpLocks noChangeAspect="1"/>
          </p:cNvGrpSpPr>
          <p:nvPr/>
        </p:nvGrpSpPr>
        <p:grpSpPr>
          <a:xfrm>
            <a:off x="2856066" y="496259"/>
            <a:ext cx="2139840" cy="1135542"/>
            <a:chOff x="2041092" y="407572"/>
            <a:chExt cx="2674800" cy="1419428"/>
          </a:xfrm>
        </p:grpSpPr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EE8E9309-AB74-3669-5202-594DE3FE9D24}"/>
                </a:ext>
              </a:extLst>
            </p:cNvPr>
            <p:cNvSpPr/>
            <p:nvPr/>
          </p:nvSpPr>
          <p:spPr bwMode="auto">
            <a:xfrm>
              <a:off x="4112037" y="919189"/>
              <a:ext cx="378000" cy="378000"/>
            </a:xfrm>
            <a:prstGeom prst="ellipse">
              <a:avLst/>
            </a:prstGeom>
            <a:gradFill flip="none" rotWithShape="1">
              <a:gsLst>
                <a:gs pos="0">
                  <a:srgbClr val="903730"/>
                </a:gs>
                <a:gs pos="100000">
                  <a:srgbClr val="CC0000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37" name="Imagen 9">
              <a:extLst>
                <a:ext uri="{FF2B5EF4-FFF2-40B4-BE49-F238E27FC236}">
                  <a16:creationId xmlns:a16="http://schemas.microsoft.com/office/drawing/2014/main" id="{B1B764EB-FC7A-77A2-B81E-CC6690EBE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5400000">
              <a:off x="2230969" y="879589"/>
              <a:ext cx="1401234" cy="457200"/>
            </a:xfrm>
            <a:prstGeom prst="rect">
              <a:avLst/>
            </a:prstGeom>
            <a:scene3d>
              <a:camera prst="orthographicFront">
                <a:rot lat="0" lon="0" rev="5400000"/>
              </a:camera>
              <a:lightRig rig="threePt" dir="t"/>
            </a:scene3d>
          </p:spPr>
        </p:pic>
        <p:grpSp>
          <p:nvGrpSpPr>
            <p:cNvPr id="41" name="Agrupar 40">
              <a:extLst>
                <a:ext uri="{FF2B5EF4-FFF2-40B4-BE49-F238E27FC236}">
                  <a16:creationId xmlns:a16="http://schemas.microsoft.com/office/drawing/2014/main" id="{A714C5B0-3EF4-746B-AB35-6280DDA92A1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41092" y="562472"/>
              <a:ext cx="2674800" cy="1264528"/>
              <a:chOff x="1127448" y="753630"/>
              <a:chExt cx="3821935" cy="1806842"/>
            </a:xfrm>
          </p:grpSpPr>
          <p:pic>
            <p:nvPicPr>
              <p:cNvPr id="42" name="Imagem 41">
                <a:extLst>
                  <a:ext uri="{FF2B5EF4-FFF2-40B4-BE49-F238E27FC236}">
                    <a16:creationId xmlns:a16="http://schemas.microsoft.com/office/drawing/2014/main" id="{D7085EAD-BF03-3877-5CE2-343B1D6FCA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127448" y="2028530"/>
                <a:ext cx="3821935" cy="531942"/>
              </a:xfrm>
              <a:prstGeom prst="rect">
                <a:avLst/>
              </a:prstGeom>
            </p:spPr>
          </p:pic>
          <p:sp>
            <p:nvSpPr>
              <p:cNvPr id="43" name="CaixaDeTexto 42">
                <a:extLst>
                  <a:ext uri="{FF2B5EF4-FFF2-40B4-BE49-F238E27FC236}">
                    <a16:creationId xmlns:a16="http://schemas.microsoft.com/office/drawing/2014/main" id="{1B9C4ECF-CB01-31BC-9BBA-351C7C99EB37}"/>
                  </a:ext>
                </a:extLst>
              </p:cNvPr>
              <p:cNvSpPr txBox="1"/>
              <p:nvPr/>
            </p:nvSpPr>
            <p:spPr>
              <a:xfrm>
                <a:off x="1877043" y="753630"/>
                <a:ext cx="1110577" cy="494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dirty="0"/>
                  <a:t>DPBP</a:t>
                </a:r>
              </a:p>
            </p:txBody>
          </p:sp>
          <p:sp>
            <p:nvSpPr>
              <p:cNvPr id="44" name="CaixaDeTexto 43">
                <a:extLst>
                  <a:ext uri="{FF2B5EF4-FFF2-40B4-BE49-F238E27FC236}">
                    <a16:creationId xmlns:a16="http://schemas.microsoft.com/office/drawing/2014/main" id="{D281ECCB-AD4B-C2C0-AAB2-1215004B71A5}"/>
                  </a:ext>
                </a:extLst>
              </p:cNvPr>
              <p:cNvSpPr txBox="1"/>
              <p:nvPr/>
            </p:nvSpPr>
            <p:spPr>
              <a:xfrm>
                <a:off x="3965056" y="753977"/>
                <a:ext cx="769442" cy="494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Er</a:t>
                </a:r>
              </a:p>
            </p:txBody>
          </p:sp>
          <p:sp>
            <p:nvSpPr>
              <p:cNvPr id="45" name="CaixaDeTexto 44">
                <a:extLst>
                  <a:ext uri="{FF2B5EF4-FFF2-40B4-BE49-F238E27FC236}">
                    <a16:creationId xmlns:a16="http://schemas.microsoft.com/office/drawing/2014/main" id="{6829DF89-D0E5-4A04-9433-19D4CFB76435}"/>
                  </a:ext>
                </a:extLst>
              </p:cNvPr>
              <p:cNvSpPr txBox="1"/>
              <p:nvPr/>
            </p:nvSpPr>
            <p:spPr>
              <a:xfrm>
                <a:off x="3312446" y="1011532"/>
                <a:ext cx="3893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+</a:t>
                </a:r>
              </a:p>
            </p:txBody>
          </p:sp>
          <p:sp>
            <p:nvSpPr>
              <p:cNvPr id="46" name="CaixaDeTexto 45">
                <a:extLst>
                  <a:ext uri="{FF2B5EF4-FFF2-40B4-BE49-F238E27FC236}">
                    <a16:creationId xmlns:a16="http://schemas.microsoft.com/office/drawing/2014/main" id="{06B20AA3-DCD5-96B7-EF84-B4A2018B7583}"/>
                  </a:ext>
                </a:extLst>
              </p:cNvPr>
              <p:cNvSpPr txBox="1"/>
              <p:nvPr/>
            </p:nvSpPr>
            <p:spPr>
              <a:xfrm>
                <a:off x="2432333" y="1919323"/>
                <a:ext cx="1292243" cy="494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dirty="0" err="1"/>
                  <a:t>Au</a:t>
                </a:r>
                <a:r>
                  <a:rPr lang="pt-BR" sz="1200" dirty="0"/>
                  <a:t>(111)</a:t>
                </a:r>
              </a:p>
            </p:txBody>
          </p:sp>
        </p:grpSp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1D31C665-98FA-1132-4EA6-C7A6D378F0D0}"/>
              </a:ext>
            </a:extLst>
          </p:cNvPr>
          <p:cNvGrpSpPr>
            <a:grpSpLocks noChangeAspect="1"/>
          </p:cNvGrpSpPr>
          <p:nvPr/>
        </p:nvGrpSpPr>
        <p:grpSpPr>
          <a:xfrm>
            <a:off x="8515790" y="512004"/>
            <a:ext cx="2138983" cy="1120306"/>
            <a:chOff x="8256240" y="426402"/>
            <a:chExt cx="2675355" cy="1401234"/>
          </a:xfrm>
        </p:grpSpPr>
        <p:sp>
          <p:nvSpPr>
            <p:cNvPr id="48" name="Elipse 47">
              <a:extLst>
                <a:ext uri="{FF2B5EF4-FFF2-40B4-BE49-F238E27FC236}">
                  <a16:creationId xmlns:a16="http://schemas.microsoft.com/office/drawing/2014/main" id="{27B7D34C-7EB0-A231-D6EA-7ED363057256}"/>
                </a:ext>
              </a:extLst>
            </p:cNvPr>
            <p:cNvSpPr/>
            <p:nvPr/>
          </p:nvSpPr>
          <p:spPr bwMode="auto">
            <a:xfrm>
              <a:off x="10319269" y="918553"/>
              <a:ext cx="377922" cy="377922"/>
            </a:xfrm>
            <a:prstGeom prst="ellipse">
              <a:avLst/>
            </a:prstGeom>
            <a:gradFill flip="none" rotWithShape="1">
              <a:gsLst>
                <a:gs pos="0">
                  <a:srgbClr val="009900"/>
                </a:gs>
                <a:gs pos="100000">
                  <a:srgbClr val="92D050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49" name="Agrupar 48">
              <a:extLst>
                <a:ext uri="{FF2B5EF4-FFF2-40B4-BE49-F238E27FC236}">
                  <a16:creationId xmlns:a16="http://schemas.microsoft.com/office/drawing/2014/main" id="{AE009F35-87AB-B7A8-B705-56828AA7FA1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56240" y="557843"/>
              <a:ext cx="2675355" cy="1269156"/>
              <a:chOff x="7248128" y="747392"/>
              <a:chExt cx="3821935" cy="1813080"/>
            </a:xfrm>
          </p:grpSpPr>
          <p:pic>
            <p:nvPicPr>
              <p:cNvPr id="51" name="Imagem 50">
                <a:extLst>
                  <a:ext uri="{FF2B5EF4-FFF2-40B4-BE49-F238E27FC236}">
                    <a16:creationId xmlns:a16="http://schemas.microsoft.com/office/drawing/2014/main" id="{F2618EDD-E01C-7A12-6464-F84B159BD5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248128" y="2028530"/>
                <a:ext cx="3821935" cy="531942"/>
              </a:xfrm>
              <a:prstGeom prst="rect">
                <a:avLst/>
              </a:prstGeom>
            </p:spPr>
          </p:pic>
          <p:sp>
            <p:nvSpPr>
              <p:cNvPr id="52" name="CaixaDeTexto 51">
                <a:extLst>
                  <a:ext uri="{FF2B5EF4-FFF2-40B4-BE49-F238E27FC236}">
                    <a16:creationId xmlns:a16="http://schemas.microsoft.com/office/drawing/2014/main" id="{3731A3EA-38DB-84AF-EF66-B627B959D24D}"/>
                  </a:ext>
                </a:extLst>
              </p:cNvPr>
              <p:cNvSpPr txBox="1"/>
              <p:nvPr/>
            </p:nvSpPr>
            <p:spPr>
              <a:xfrm>
                <a:off x="8006026" y="747392"/>
                <a:ext cx="1079549" cy="494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dirty="0"/>
                  <a:t>DPBP</a:t>
                </a:r>
              </a:p>
            </p:txBody>
          </p:sp>
          <p:sp>
            <p:nvSpPr>
              <p:cNvPr id="53" name="CaixaDeTexto 52">
                <a:extLst>
                  <a:ext uri="{FF2B5EF4-FFF2-40B4-BE49-F238E27FC236}">
                    <a16:creationId xmlns:a16="http://schemas.microsoft.com/office/drawing/2014/main" id="{4DEC4DEA-8061-B9D0-7C8E-40562E688B0D}"/>
                  </a:ext>
                </a:extLst>
              </p:cNvPr>
              <p:cNvSpPr txBox="1"/>
              <p:nvPr/>
            </p:nvSpPr>
            <p:spPr>
              <a:xfrm>
                <a:off x="10080222" y="747394"/>
                <a:ext cx="769443" cy="494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Dy</a:t>
                </a:r>
              </a:p>
            </p:txBody>
          </p:sp>
          <p:sp>
            <p:nvSpPr>
              <p:cNvPr id="54" name="CaixaDeTexto 53">
                <a:extLst>
                  <a:ext uri="{FF2B5EF4-FFF2-40B4-BE49-F238E27FC236}">
                    <a16:creationId xmlns:a16="http://schemas.microsoft.com/office/drawing/2014/main" id="{4A098EA9-D2D5-ECB8-CA3E-056693914E52}"/>
                  </a:ext>
                </a:extLst>
              </p:cNvPr>
              <p:cNvSpPr txBox="1"/>
              <p:nvPr/>
            </p:nvSpPr>
            <p:spPr>
              <a:xfrm>
                <a:off x="9486306" y="1011143"/>
                <a:ext cx="389335" cy="584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+</a:t>
                </a:r>
              </a:p>
            </p:txBody>
          </p:sp>
          <p:sp>
            <p:nvSpPr>
              <p:cNvPr id="55" name="CaixaDeTexto 54">
                <a:extLst>
                  <a:ext uri="{FF2B5EF4-FFF2-40B4-BE49-F238E27FC236}">
                    <a16:creationId xmlns:a16="http://schemas.microsoft.com/office/drawing/2014/main" id="{14E059FE-7D0B-4F26-8821-531129C61793}"/>
                  </a:ext>
                </a:extLst>
              </p:cNvPr>
              <p:cNvSpPr txBox="1"/>
              <p:nvPr/>
            </p:nvSpPr>
            <p:spPr>
              <a:xfrm>
                <a:off x="8570582" y="1919107"/>
                <a:ext cx="1259953" cy="494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dirty="0" err="1"/>
                  <a:t>Au</a:t>
                </a:r>
                <a:r>
                  <a:rPr lang="pt-BR" sz="1200" dirty="0"/>
                  <a:t>(111)</a:t>
                </a:r>
              </a:p>
            </p:txBody>
          </p:sp>
        </p:grpSp>
        <p:pic>
          <p:nvPicPr>
            <p:cNvPr id="50" name="Imagen 9">
              <a:extLst>
                <a:ext uri="{FF2B5EF4-FFF2-40B4-BE49-F238E27FC236}">
                  <a16:creationId xmlns:a16="http://schemas.microsoft.com/office/drawing/2014/main" id="{223A1C84-B461-5434-0AF0-86BA426D5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5400000">
              <a:off x="8459466" y="898419"/>
              <a:ext cx="1401234" cy="457200"/>
            </a:xfrm>
            <a:prstGeom prst="rect">
              <a:avLst/>
            </a:prstGeom>
            <a:scene3d>
              <a:camera prst="orthographicFront">
                <a:rot lat="0" lon="0" rev="5400000"/>
              </a:camera>
              <a:lightRig rig="threePt" dir="t"/>
            </a:scene3d>
          </p:spPr>
        </p:pic>
      </p:grpSp>
      <p:sp>
        <p:nvSpPr>
          <p:cNvPr id="2" name="Elipse 1">
            <a:extLst>
              <a:ext uri="{FF2B5EF4-FFF2-40B4-BE49-F238E27FC236}">
                <a16:creationId xmlns:a16="http://schemas.microsoft.com/office/drawing/2014/main" id="{F0A0BE70-DF61-E07F-B66E-81DDAAEF6A9B}"/>
              </a:ext>
            </a:extLst>
          </p:cNvPr>
          <p:cNvSpPr/>
          <p:nvPr/>
        </p:nvSpPr>
        <p:spPr bwMode="auto">
          <a:xfrm>
            <a:off x="5220000" y="2808000"/>
            <a:ext cx="216024" cy="2160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1E8F9BBD-0D38-9B15-A307-72754DE9A449}"/>
              </a:ext>
            </a:extLst>
          </p:cNvPr>
          <p:cNvSpPr/>
          <p:nvPr/>
        </p:nvSpPr>
        <p:spPr bwMode="auto">
          <a:xfrm>
            <a:off x="5209200" y="3006154"/>
            <a:ext cx="216024" cy="2160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04258F18-7D5E-FFEE-C0CC-C85299CC8713}"/>
              </a:ext>
            </a:extLst>
          </p:cNvPr>
          <p:cNvSpPr/>
          <p:nvPr/>
        </p:nvSpPr>
        <p:spPr bwMode="auto">
          <a:xfrm>
            <a:off x="10188000" y="4636800"/>
            <a:ext cx="126000" cy="126000"/>
          </a:xfrm>
          <a:prstGeom prst="ellipse">
            <a:avLst/>
          </a:prstGeom>
          <a:noFill/>
          <a:ln w="19050" cap="flat" cmpd="sng" algn="ctr">
            <a:solidFill>
              <a:srgbClr val="87CC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9EE46687-8003-38B8-88B8-7953C29E1692}"/>
              </a:ext>
            </a:extLst>
          </p:cNvPr>
          <p:cNvSpPr/>
          <p:nvPr/>
        </p:nvSpPr>
        <p:spPr bwMode="auto">
          <a:xfrm>
            <a:off x="10080000" y="4662000"/>
            <a:ext cx="126000" cy="126000"/>
          </a:xfrm>
          <a:prstGeom prst="ellipse">
            <a:avLst/>
          </a:prstGeom>
          <a:noFill/>
          <a:ln w="19050" cap="flat" cmpd="sng" algn="ctr">
            <a:solidFill>
              <a:srgbClr val="87CC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797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33" grpId="0"/>
      <p:bldP spid="36" grpId="0"/>
      <p:bldP spid="38" grpId="0"/>
      <p:bldP spid="2" grpId="0" animBg="1"/>
      <p:bldP spid="3" grpId="0" animBg="1"/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5AE15DE8-3629-5A7C-C87F-DB480AAE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939" y="-10671"/>
            <a:ext cx="10094912" cy="703367"/>
          </a:xfrm>
        </p:spPr>
        <p:txBody>
          <a:bodyPr/>
          <a:lstStyle/>
          <a:p>
            <a:r>
              <a:rPr lang="en-US" sz="3200" dirty="0"/>
              <a:t>Electronic properties: Dy-DPBP and Er-DPBP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7440277-79D2-6F9E-200A-36A4AD86C5BA}"/>
              </a:ext>
            </a:extLst>
          </p:cNvPr>
          <p:cNvGrpSpPr/>
          <p:nvPr/>
        </p:nvGrpSpPr>
        <p:grpSpPr>
          <a:xfrm>
            <a:off x="1557238" y="760709"/>
            <a:ext cx="10164437" cy="3168671"/>
            <a:chOff x="1557238" y="760709"/>
            <a:chExt cx="10164437" cy="3168671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7BE7AE4C-BC23-AC75-0F1F-A9524272B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7238" y="760709"/>
              <a:ext cx="10164437" cy="3168671"/>
            </a:xfrm>
            <a:prstGeom prst="rect">
              <a:avLst/>
            </a:prstGeom>
          </p:spPr>
        </p:pic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3B70C81B-E522-B945-1348-3CD16D166757}"/>
                </a:ext>
              </a:extLst>
            </p:cNvPr>
            <p:cNvSpPr/>
            <p:nvPr/>
          </p:nvSpPr>
          <p:spPr bwMode="auto">
            <a:xfrm>
              <a:off x="1584000" y="980728"/>
              <a:ext cx="218282" cy="2160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DDFAA6D8-0CEA-4C86-418F-18FBB271C8E2}"/>
                </a:ext>
              </a:extLst>
            </p:cNvPr>
            <p:cNvSpPr/>
            <p:nvPr/>
          </p:nvSpPr>
          <p:spPr bwMode="auto">
            <a:xfrm>
              <a:off x="5832000" y="980728"/>
              <a:ext cx="218282" cy="2160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FA107CC4-D9EF-322B-60B3-AE969221B77F}"/>
              </a:ext>
            </a:extLst>
          </p:cNvPr>
          <p:cNvGrpSpPr/>
          <p:nvPr/>
        </p:nvGrpSpPr>
        <p:grpSpPr>
          <a:xfrm>
            <a:off x="1550380" y="3929380"/>
            <a:ext cx="10171295" cy="2928620"/>
            <a:chOff x="1550380" y="3929380"/>
            <a:chExt cx="10171295" cy="2928620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55BEAE8A-1F0D-1207-DD80-396EACD3E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50380" y="3929380"/>
              <a:ext cx="10171295" cy="2928620"/>
            </a:xfrm>
            <a:prstGeom prst="rect">
              <a:avLst/>
            </a:prstGeom>
          </p:spPr>
        </p:pic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52F05500-45F6-B9DB-82E6-BA9A99E39474}"/>
                </a:ext>
              </a:extLst>
            </p:cNvPr>
            <p:cNvSpPr/>
            <p:nvPr/>
          </p:nvSpPr>
          <p:spPr bwMode="auto">
            <a:xfrm>
              <a:off x="1620000" y="3954148"/>
              <a:ext cx="218282" cy="2160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2FD022C2-206C-9C28-A407-E62FB5D032ED}"/>
                </a:ext>
              </a:extLst>
            </p:cNvPr>
            <p:cNvSpPr/>
            <p:nvPr/>
          </p:nvSpPr>
          <p:spPr bwMode="auto">
            <a:xfrm>
              <a:off x="5832000" y="3954148"/>
              <a:ext cx="218282" cy="2160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3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5AE15DE8-3629-5A7C-C87F-DB480AAE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939" y="-10671"/>
            <a:ext cx="10094912" cy="703367"/>
          </a:xfrm>
        </p:spPr>
        <p:txBody>
          <a:bodyPr/>
          <a:lstStyle/>
          <a:p>
            <a:r>
              <a:rPr lang="en-US" sz="3200" dirty="0"/>
              <a:t>Magnetic properties: Rhombic networks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71E641E8-2DA8-17D7-AA23-B404936A5240}"/>
              </a:ext>
            </a:extLst>
          </p:cNvPr>
          <p:cNvGrpSpPr>
            <a:grpSpLocks noChangeAspect="1"/>
          </p:cNvGrpSpPr>
          <p:nvPr/>
        </p:nvGrpSpPr>
        <p:grpSpPr>
          <a:xfrm>
            <a:off x="2040224" y="496768"/>
            <a:ext cx="2139840" cy="1135542"/>
            <a:chOff x="2041092" y="407572"/>
            <a:chExt cx="2674800" cy="1419428"/>
          </a:xfrm>
        </p:grpSpPr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099AFB46-8C5F-2683-F279-DB23E4E11662}"/>
                </a:ext>
              </a:extLst>
            </p:cNvPr>
            <p:cNvSpPr/>
            <p:nvPr/>
          </p:nvSpPr>
          <p:spPr bwMode="auto">
            <a:xfrm>
              <a:off x="4112037" y="919189"/>
              <a:ext cx="378000" cy="378000"/>
            </a:xfrm>
            <a:prstGeom prst="ellipse">
              <a:avLst/>
            </a:prstGeom>
            <a:gradFill flip="none" rotWithShape="1">
              <a:gsLst>
                <a:gs pos="0">
                  <a:srgbClr val="903730"/>
                </a:gs>
                <a:gs pos="100000">
                  <a:srgbClr val="CC0000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22" name="Imagen 9">
              <a:extLst>
                <a:ext uri="{FF2B5EF4-FFF2-40B4-BE49-F238E27FC236}">
                  <a16:creationId xmlns:a16="http://schemas.microsoft.com/office/drawing/2014/main" id="{E740632B-EF40-5F66-713C-B2C0C4F2D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2230969" y="879589"/>
              <a:ext cx="1401234" cy="457200"/>
            </a:xfrm>
            <a:prstGeom prst="rect">
              <a:avLst/>
            </a:prstGeom>
            <a:scene3d>
              <a:camera prst="orthographicFront">
                <a:rot lat="0" lon="0" rev="5400000"/>
              </a:camera>
              <a:lightRig rig="threePt" dir="t"/>
            </a:scene3d>
          </p:spPr>
        </p:pic>
        <p:grpSp>
          <p:nvGrpSpPr>
            <p:cNvPr id="2" name="Agrupar 1">
              <a:extLst>
                <a:ext uri="{FF2B5EF4-FFF2-40B4-BE49-F238E27FC236}">
                  <a16:creationId xmlns:a16="http://schemas.microsoft.com/office/drawing/2014/main" id="{0A264D29-510B-8286-F12F-E94587AC5BC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41092" y="562472"/>
              <a:ext cx="2674800" cy="1264528"/>
              <a:chOff x="1127448" y="753630"/>
              <a:chExt cx="3821935" cy="1806842"/>
            </a:xfrm>
          </p:grpSpPr>
          <p:pic>
            <p:nvPicPr>
              <p:cNvPr id="19" name="Imagem 18">
                <a:extLst>
                  <a:ext uri="{FF2B5EF4-FFF2-40B4-BE49-F238E27FC236}">
                    <a16:creationId xmlns:a16="http://schemas.microsoft.com/office/drawing/2014/main" id="{AF293400-A273-9EC4-717F-191307431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127448" y="2028530"/>
                <a:ext cx="3821935" cy="531942"/>
              </a:xfrm>
              <a:prstGeom prst="rect">
                <a:avLst/>
              </a:prstGeom>
            </p:spPr>
          </p:pic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4E86B091-A530-5422-8DBC-443EE7D261C2}"/>
                  </a:ext>
                </a:extLst>
              </p:cNvPr>
              <p:cNvSpPr txBox="1"/>
              <p:nvPr/>
            </p:nvSpPr>
            <p:spPr>
              <a:xfrm>
                <a:off x="1877043" y="753630"/>
                <a:ext cx="1110577" cy="494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dirty="0"/>
                  <a:t>DPBP</a:t>
                </a:r>
              </a:p>
            </p:txBody>
          </p:sp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B4DE77F2-1B88-C99C-D1E5-515A77747CF7}"/>
                  </a:ext>
                </a:extLst>
              </p:cNvPr>
              <p:cNvSpPr txBox="1"/>
              <p:nvPr/>
            </p:nvSpPr>
            <p:spPr>
              <a:xfrm>
                <a:off x="3965056" y="753977"/>
                <a:ext cx="769442" cy="494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Er</a:t>
                </a:r>
              </a:p>
            </p:txBody>
          </p:sp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03F1C21D-1D6E-13EA-CA6B-AD9C4E912116}"/>
                  </a:ext>
                </a:extLst>
              </p:cNvPr>
              <p:cNvSpPr txBox="1"/>
              <p:nvPr/>
            </p:nvSpPr>
            <p:spPr>
              <a:xfrm>
                <a:off x="3350041" y="1010623"/>
                <a:ext cx="3893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+</a:t>
                </a:r>
              </a:p>
            </p:txBody>
          </p:sp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2D0A1819-3BD6-F833-CDC0-51DD3CA85D3C}"/>
                  </a:ext>
                </a:extLst>
              </p:cNvPr>
              <p:cNvSpPr txBox="1"/>
              <p:nvPr/>
            </p:nvSpPr>
            <p:spPr>
              <a:xfrm>
                <a:off x="2432333" y="1919323"/>
                <a:ext cx="1292243" cy="494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dirty="0" err="1"/>
                  <a:t>Au</a:t>
                </a:r>
                <a:r>
                  <a:rPr lang="pt-BR" sz="1200" dirty="0"/>
                  <a:t>(111)</a:t>
                </a:r>
              </a:p>
            </p:txBody>
          </p:sp>
        </p:grp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5BC5A4AA-C992-CE42-EFD8-CEE40DC1B611}"/>
              </a:ext>
            </a:extLst>
          </p:cNvPr>
          <p:cNvGrpSpPr>
            <a:grpSpLocks noChangeAspect="1"/>
          </p:cNvGrpSpPr>
          <p:nvPr/>
        </p:nvGrpSpPr>
        <p:grpSpPr>
          <a:xfrm>
            <a:off x="8815681" y="513446"/>
            <a:ext cx="2138983" cy="1120306"/>
            <a:chOff x="8256240" y="426402"/>
            <a:chExt cx="2675355" cy="1401234"/>
          </a:xfrm>
        </p:grpSpPr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F0217889-FC05-0CEF-9264-DD03E4C89119}"/>
                </a:ext>
              </a:extLst>
            </p:cNvPr>
            <p:cNvSpPr/>
            <p:nvPr/>
          </p:nvSpPr>
          <p:spPr bwMode="auto">
            <a:xfrm>
              <a:off x="10319269" y="918553"/>
              <a:ext cx="377922" cy="377922"/>
            </a:xfrm>
            <a:prstGeom prst="ellipse">
              <a:avLst/>
            </a:prstGeom>
            <a:gradFill flip="none" rotWithShape="1">
              <a:gsLst>
                <a:gs pos="0">
                  <a:srgbClr val="009900"/>
                </a:gs>
                <a:gs pos="100000">
                  <a:srgbClr val="92D050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407A7938-8585-B129-65D4-1DDE3BB97E6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56240" y="557843"/>
              <a:ext cx="2675355" cy="1269156"/>
              <a:chOff x="7248128" y="747392"/>
              <a:chExt cx="3821935" cy="1813080"/>
            </a:xfrm>
          </p:grpSpPr>
          <p:pic>
            <p:nvPicPr>
              <p:cNvPr id="20" name="Imagem 19">
                <a:extLst>
                  <a:ext uri="{FF2B5EF4-FFF2-40B4-BE49-F238E27FC236}">
                    <a16:creationId xmlns:a16="http://schemas.microsoft.com/office/drawing/2014/main" id="{16F74E33-B49B-96E0-C3DB-2AFCDA84BC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248128" y="2028530"/>
                <a:ext cx="3821935" cy="531942"/>
              </a:xfrm>
              <a:prstGeom prst="rect">
                <a:avLst/>
              </a:prstGeom>
            </p:spPr>
          </p:pic>
          <p:sp>
            <p:nvSpPr>
              <p:cNvPr id="26" name="CaixaDeTexto 25">
                <a:extLst>
                  <a:ext uri="{FF2B5EF4-FFF2-40B4-BE49-F238E27FC236}">
                    <a16:creationId xmlns:a16="http://schemas.microsoft.com/office/drawing/2014/main" id="{23B282DF-69F4-53AC-6C89-8E1D762BF6F5}"/>
                  </a:ext>
                </a:extLst>
              </p:cNvPr>
              <p:cNvSpPr txBox="1"/>
              <p:nvPr/>
            </p:nvSpPr>
            <p:spPr>
              <a:xfrm>
                <a:off x="8006026" y="747392"/>
                <a:ext cx="1079549" cy="494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dirty="0"/>
                  <a:t>DPBP</a:t>
                </a:r>
              </a:p>
            </p:txBody>
          </p:sp>
          <p:sp>
            <p:nvSpPr>
              <p:cNvPr id="28" name="CaixaDeTexto 27">
                <a:extLst>
                  <a:ext uri="{FF2B5EF4-FFF2-40B4-BE49-F238E27FC236}">
                    <a16:creationId xmlns:a16="http://schemas.microsoft.com/office/drawing/2014/main" id="{3DC1A1B8-A9D4-C48D-4FA4-845BED7803D2}"/>
                  </a:ext>
                </a:extLst>
              </p:cNvPr>
              <p:cNvSpPr txBox="1"/>
              <p:nvPr/>
            </p:nvSpPr>
            <p:spPr>
              <a:xfrm>
                <a:off x="10080222" y="747394"/>
                <a:ext cx="769443" cy="494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Dy</a:t>
                </a:r>
              </a:p>
            </p:txBody>
          </p:sp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id="{8CC39DFC-FB2A-48E4-9C97-D47DA1F88FB0}"/>
                  </a:ext>
                </a:extLst>
              </p:cNvPr>
              <p:cNvSpPr txBox="1"/>
              <p:nvPr/>
            </p:nvSpPr>
            <p:spPr>
              <a:xfrm>
                <a:off x="9465116" y="1008567"/>
                <a:ext cx="389335" cy="584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+</a:t>
                </a:r>
              </a:p>
            </p:txBody>
          </p:sp>
          <p:sp>
            <p:nvSpPr>
              <p:cNvPr id="31" name="CaixaDeTexto 30">
                <a:extLst>
                  <a:ext uri="{FF2B5EF4-FFF2-40B4-BE49-F238E27FC236}">
                    <a16:creationId xmlns:a16="http://schemas.microsoft.com/office/drawing/2014/main" id="{2E4B4B49-CEBA-94F9-AC7B-5BEC90A88385}"/>
                  </a:ext>
                </a:extLst>
              </p:cNvPr>
              <p:cNvSpPr txBox="1"/>
              <p:nvPr/>
            </p:nvSpPr>
            <p:spPr>
              <a:xfrm>
                <a:off x="8570582" y="1919107"/>
                <a:ext cx="1259953" cy="494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dirty="0" err="1"/>
                  <a:t>Au</a:t>
                </a:r>
                <a:r>
                  <a:rPr lang="pt-BR" sz="1200" dirty="0"/>
                  <a:t>(111)</a:t>
                </a:r>
              </a:p>
            </p:txBody>
          </p:sp>
        </p:grpSp>
        <p:pic>
          <p:nvPicPr>
            <p:cNvPr id="23" name="Imagen 9">
              <a:extLst>
                <a:ext uri="{FF2B5EF4-FFF2-40B4-BE49-F238E27FC236}">
                  <a16:creationId xmlns:a16="http://schemas.microsoft.com/office/drawing/2014/main" id="{860DA74B-68CC-D80C-FBF2-42351DFCD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8459466" y="898419"/>
              <a:ext cx="1401234" cy="457200"/>
            </a:xfrm>
            <a:prstGeom prst="rect">
              <a:avLst/>
            </a:prstGeom>
            <a:scene3d>
              <a:camera prst="orthographicFront">
                <a:rot lat="0" lon="0" rev="5400000"/>
              </a:camera>
              <a:lightRig rig="threePt" dir="t"/>
            </a:scene3d>
          </p:spPr>
        </p:pic>
      </p:grpSp>
      <p:grpSp>
        <p:nvGrpSpPr>
          <p:cNvPr id="269" name="Agrupar 268">
            <a:extLst>
              <a:ext uri="{FF2B5EF4-FFF2-40B4-BE49-F238E27FC236}">
                <a16:creationId xmlns:a16="http://schemas.microsoft.com/office/drawing/2014/main" id="{87EEF392-D6AE-607C-D2BA-FBDE0FC39235}"/>
              </a:ext>
            </a:extLst>
          </p:cNvPr>
          <p:cNvGrpSpPr>
            <a:grpSpLocks noChangeAspect="1"/>
          </p:cNvGrpSpPr>
          <p:nvPr/>
        </p:nvGrpSpPr>
        <p:grpSpPr>
          <a:xfrm>
            <a:off x="881664" y="4467105"/>
            <a:ext cx="2520000" cy="2520000"/>
            <a:chOff x="781856" y="2219961"/>
            <a:chExt cx="2879725" cy="2879725"/>
          </a:xfrm>
        </p:grpSpPr>
        <p:graphicFrame>
          <p:nvGraphicFramePr>
            <p:cNvPr id="270" name="Objeto 269">
              <a:extLst>
                <a:ext uri="{FF2B5EF4-FFF2-40B4-BE49-F238E27FC236}">
                  <a16:creationId xmlns:a16="http://schemas.microsoft.com/office/drawing/2014/main" id="{740F12B8-8308-6036-93FB-E9BD11B2268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81856" y="2219961"/>
            <a:ext cx="2879725" cy="2879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6" imgW="2880000" imgH="2880000" progId="Origin50.Graph">
                    <p:embed/>
                  </p:oleObj>
                </mc:Choice>
                <mc:Fallback>
                  <p:oleObj name="Graph" r:id="rId6" imgW="2880000" imgH="2880000" progId="Origin50.Graph">
                    <p:embed/>
                    <p:pic>
                      <p:nvPicPr>
                        <p:cNvPr id="270" name="Objeto 269">
                          <a:extLst>
                            <a:ext uri="{FF2B5EF4-FFF2-40B4-BE49-F238E27FC236}">
                              <a16:creationId xmlns:a16="http://schemas.microsoft.com/office/drawing/2014/main" id="{740F12B8-8308-6036-93FB-E9BD11B2268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81856" y="2219961"/>
                          <a:ext cx="2879725" cy="28797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71" name="Agrupar 270">
              <a:extLst>
                <a:ext uri="{FF2B5EF4-FFF2-40B4-BE49-F238E27FC236}">
                  <a16:creationId xmlns:a16="http://schemas.microsoft.com/office/drawing/2014/main" id="{293D66C6-B7CB-BDA0-9D48-F011E7D91723}"/>
                </a:ext>
              </a:extLst>
            </p:cNvPr>
            <p:cNvGrpSpPr/>
            <p:nvPr/>
          </p:nvGrpSpPr>
          <p:grpSpPr>
            <a:xfrm>
              <a:off x="1474977" y="3917174"/>
              <a:ext cx="553131" cy="361044"/>
              <a:chOff x="6152135" y="4851560"/>
              <a:chExt cx="553131" cy="361044"/>
            </a:xfrm>
          </p:grpSpPr>
          <p:grpSp>
            <p:nvGrpSpPr>
              <p:cNvPr id="272" name="Grupo 158">
                <a:extLst>
                  <a:ext uri="{FF2B5EF4-FFF2-40B4-BE49-F238E27FC236}">
                    <a16:creationId xmlns:a16="http://schemas.microsoft.com/office/drawing/2014/main" id="{25F24AD6-62B8-AF1B-C46B-6F13A517DBD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52135" y="4851560"/>
                <a:ext cx="553131" cy="361044"/>
                <a:chOff x="8283354" y="1659110"/>
                <a:chExt cx="1036135" cy="676311"/>
              </a:xfrm>
            </p:grpSpPr>
            <p:cxnSp>
              <p:nvCxnSpPr>
                <p:cNvPr id="274" name="Conector de seta reta 159">
                  <a:extLst>
                    <a:ext uri="{FF2B5EF4-FFF2-40B4-BE49-F238E27FC236}">
                      <a16:creationId xmlns:a16="http://schemas.microsoft.com/office/drawing/2014/main" id="{FEFDCDFD-8B15-F5AB-2D76-6F2AF0F4C2F4}"/>
                    </a:ext>
                  </a:extLst>
                </p:cNvPr>
                <p:cNvCxnSpPr/>
                <p:nvPr/>
              </p:nvCxnSpPr>
              <p:spPr>
                <a:xfrm rot="16220415">
                  <a:off x="8552179" y="1950022"/>
                  <a:ext cx="522" cy="372803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5" name="Retângulo 274">
                  <a:extLst>
                    <a:ext uri="{FF2B5EF4-FFF2-40B4-BE49-F238E27FC236}">
                      <a16:creationId xmlns:a16="http://schemas.microsoft.com/office/drawing/2014/main" id="{80BE3BEA-CD4E-E01D-9FF4-85A9EFA2ADD9}"/>
                    </a:ext>
                  </a:extLst>
                </p:cNvPr>
                <p:cNvSpPr/>
                <p:nvPr/>
              </p:nvSpPr>
              <p:spPr>
                <a:xfrm rot="14926">
                  <a:off x="8741009" y="1948338"/>
                  <a:ext cx="77429" cy="387083"/>
                </a:xfrm>
                <a:prstGeom prst="rect">
                  <a:avLst/>
                </a:prstGeom>
                <a:solidFill>
                  <a:srgbClr val="FFCC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6" name="CaixaDeTexto 275">
                  <a:extLst>
                    <a:ext uri="{FF2B5EF4-FFF2-40B4-BE49-F238E27FC236}">
                      <a16:creationId xmlns:a16="http://schemas.microsoft.com/office/drawing/2014/main" id="{57AF209D-6344-E2B5-9B03-DDDAA6828DB1}"/>
                    </a:ext>
                  </a:extLst>
                </p:cNvPr>
                <p:cNvSpPr txBox="1"/>
                <p:nvPr/>
              </p:nvSpPr>
              <p:spPr>
                <a:xfrm>
                  <a:off x="8283354" y="1659110"/>
                  <a:ext cx="1036135" cy="5600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1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0°</a:t>
                  </a:r>
                </a:p>
              </p:txBody>
            </p:sp>
            <p:sp>
              <p:nvSpPr>
                <p:cNvPr id="277" name="Triângulo isósceles 276">
                  <a:extLst>
                    <a:ext uri="{FF2B5EF4-FFF2-40B4-BE49-F238E27FC236}">
                      <a16:creationId xmlns:a16="http://schemas.microsoft.com/office/drawing/2014/main" id="{F6B40779-325C-8A8F-3952-6D959AF0D2D1}"/>
                    </a:ext>
                  </a:extLst>
                </p:cNvPr>
                <p:cNvSpPr/>
                <p:nvPr/>
              </p:nvSpPr>
              <p:spPr>
                <a:xfrm rot="960000">
                  <a:off x="8384387" y="2185954"/>
                  <a:ext cx="73152" cy="72009"/>
                </a:xfrm>
                <a:prstGeom prst="triangl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73" name="Elipse 272">
                <a:extLst>
                  <a:ext uri="{FF2B5EF4-FFF2-40B4-BE49-F238E27FC236}">
                    <a16:creationId xmlns:a16="http://schemas.microsoft.com/office/drawing/2014/main" id="{E75AECAB-8C72-E42F-C940-E9ADCD38EFE8}"/>
                  </a:ext>
                </a:extLst>
              </p:cNvPr>
              <p:cNvSpPr/>
              <p:nvPr/>
            </p:nvSpPr>
            <p:spPr>
              <a:xfrm rot="16200000">
                <a:off x="6110310" y="5083007"/>
                <a:ext cx="175156" cy="60054"/>
              </a:xfrm>
              <a:prstGeom prst="ellipse">
                <a:avLst/>
              </a:prstGeom>
              <a:noFill/>
              <a:ln w="1905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78" name="Agrupar 277">
            <a:extLst>
              <a:ext uri="{FF2B5EF4-FFF2-40B4-BE49-F238E27FC236}">
                <a16:creationId xmlns:a16="http://schemas.microsoft.com/office/drawing/2014/main" id="{3990437C-F07F-DC7B-E647-AB392DF2142E}"/>
              </a:ext>
            </a:extLst>
          </p:cNvPr>
          <p:cNvGrpSpPr>
            <a:grpSpLocks noChangeAspect="1"/>
          </p:cNvGrpSpPr>
          <p:nvPr/>
        </p:nvGrpSpPr>
        <p:grpSpPr>
          <a:xfrm>
            <a:off x="3535153" y="4473274"/>
            <a:ext cx="2520000" cy="2520000"/>
            <a:chOff x="3950511" y="1931810"/>
            <a:chExt cx="2879725" cy="2879725"/>
          </a:xfrm>
        </p:grpSpPr>
        <p:graphicFrame>
          <p:nvGraphicFramePr>
            <p:cNvPr id="279" name="Objeto 278">
              <a:extLst>
                <a:ext uri="{FF2B5EF4-FFF2-40B4-BE49-F238E27FC236}">
                  <a16:creationId xmlns:a16="http://schemas.microsoft.com/office/drawing/2014/main" id="{052E7CF9-806A-4C4B-5027-5B23B0A98D4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950511" y="1931810"/>
            <a:ext cx="2879725" cy="2879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8" imgW="2880000" imgH="2880000" progId="Origin50.Graph">
                    <p:embed/>
                  </p:oleObj>
                </mc:Choice>
                <mc:Fallback>
                  <p:oleObj name="Graph" r:id="rId8" imgW="2880000" imgH="2880000" progId="Origin50.Graph">
                    <p:embed/>
                    <p:pic>
                      <p:nvPicPr>
                        <p:cNvPr id="279" name="Objeto 278">
                          <a:extLst>
                            <a:ext uri="{FF2B5EF4-FFF2-40B4-BE49-F238E27FC236}">
                              <a16:creationId xmlns:a16="http://schemas.microsoft.com/office/drawing/2014/main" id="{052E7CF9-806A-4C4B-5027-5B23B0A98D4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950511" y="1931810"/>
                          <a:ext cx="2879725" cy="28797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80" name="Grupo 164">
              <a:extLst>
                <a:ext uri="{FF2B5EF4-FFF2-40B4-BE49-F238E27FC236}">
                  <a16:creationId xmlns:a16="http://schemas.microsoft.com/office/drawing/2014/main" id="{975CAB7B-F786-AC01-9122-57EA8AA43FD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80301" y="3598301"/>
              <a:ext cx="556923" cy="365130"/>
              <a:chOff x="8742830" y="1627922"/>
              <a:chExt cx="1017588" cy="667154"/>
            </a:xfrm>
          </p:grpSpPr>
          <p:sp>
            <p:nvSpPr>
              <p:cNvPr id="281" name="CaixaDeTexto 280">
                <a:extLst>
                  <a:ext uri="{FF2B5EF4-FFF2-40B4-BE49-F238E27FC236}">
                    <a16:creationId xmlns:a16="http://schemas.microsoft.com/office/drawing/2014/main" id="{E229D326-82FC-DE63-D21E-20F3630DC5B9}"/>
                  </a:ext>
                </a:extLst>
              </p:cNvPr>
              <p:cNvSpPr txBox="1"/>
              <p:nvPr/>
            </p:nvSpPr>
            <p:spPr>
              <a:xfrm>
                <a:off x="8742830" y="1627922"/>
                <a:ext cx="1017588" cy="530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70°</a:t>
                </a:r>
              </a:p>
            </p:txBody>
          </p:sp>
          <p:grpSp>
            <p:nvGrpSpPr>
              <p:cNvPr id="282" name="Grupo 166">
                <a:extLst>
                  <a:ext uri="{FF2B5EF4-FFF2-40B4-BE49-F238E27FC236}">
                    <a16:creationId xmlns:a16="http://schemas.microsoft.com/office/drawing/2014/main" id="{9A244C77-9263-B4E8-7B30-2AD54C394B0D}"/>
                  </a:ext>
                </a:extLst>
              </p:cNvPr>
              <p:cNvGrpSpPr/>
              <p:nvPr/>
            </p:nvGrpSpPr>
            <p:grpSpPr>
              <a:xfrm rot="4216308">
                <a:off x="9070752" y="1777476"/>
                <a:ext cx="425289" cy="544639"/>
                <a:chOff x="256897" y="2481002"/>
                <a:chExt cx="726171" cy="967093"/>
              </a:xfrm>
            </p:grpSpPr>
            <p:sp>
              <p:nvSpPr>
                <p:cNvPr id="285" name="Retângulo 284">
                  <a:extLst>
                    <a:ext uri="{FF2B5EF4-FFF2-40B4-BE49-F238E27FC236}">
                      <a16:creationId xmlns:a16="http://schemas.microsoft.com/office/drawing/2014/main" id="{4F674478-6C4A-2BC4-BCC0-DBBA19433B45}"/>
                    </a:ext>
                  </a:extLst>
                </p:cNvPr>
                <p:cNvSpPr/>
                <p:nvPr/>
              </p:nvSpPr>
              <p:spPr>
                <a:xfrm>
                  <a:off x="850860" y="2481002"/>
                  <a:ext cx="132208" cy="687324"/>
                </a:xfrm>
                <a:prstGeom prst="rect">
                  <a:avLst/>
                </a:prstGeom>
                <a:solidFill>
                  <a:srgbClr val="FFCC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86" name="Conector reto 285">
                  <a:extLst>
                    <a:ext uri="{FF2B5EF4-FFF2-40B4-BE49-F238E27FC236}">
                      <a16:creationId xmlns:a16="http://schemas.microsoft.com/office/drawing/2014/main" id="{54C2B3E7-7352-54B5-2705-182A90F76DA1}"/>
                    </a:ext>
                  </a:extLst>
                </p:cNvPr>
                <p:cNvCxnSpPr/>
                <p:nvPr/>
              </p:nvCxnSpPr>
              <p:spPr>
                <a:xfrm>
                  <a:off x="256897" y="2796538"/>
                  <a:ext cx="614692" cy="762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Conector de seta reta 171">
                  <a:extLst>
                    <a:ext uri="{FF2B5EF4-FFF2-40B4-BE49-F238E27FC236}">
                      <a16:creationId xmlns:a16="http://schemas.microsoft.com/office/drawing/2014/main" id="{670C0EE9-9C82-D735-0840-2C66BB524625}"/>
                    </a:ext>
                  </a:extLst>
                </p:cNvPr>
                <p:cNvCxnSpPr/>
                <p:nvPr/>
              </p:nvCxnSpPr>
              <p:spPr>
                <a:xfrm rot="12004107">
                  <a:off x="724069" y="2786124"/>
                  <a:ext cx="891" cy="661971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8" name="Arco 287">
                  <a:extLst>
                    <a:ext uri="{FF2B5EF4-FFF2-40B4-BE49-F238E27FC236}">
                      <a16:creationId xmlns:a16="http://schemas.microsoft.com/office/drawing/2014/main" id="{378A7F5B-A585-4089-BED8-00282DA645F9}"/>
                    </a:ext>
                  </a:extLst>
                </p:cNvPr>
                <p:cNvSpPr/>
                <p:nvPr/>
              </p:nvSpPr>
              <p:spPr>
                <a:xfrm rot="10800000">
                  <a:off x="583286" y="2541612"/>
                  <a:ext cx="364498" cy="495300"/>
                </a:xfrm>
                <a:prstGeom prst="arc">
                  <a:avLst>
                    <a:gd name="adj1" fmla="val 16200000"/>
                    <a:gd name="adj2" fmla="val 125162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83" name="Elipse 282">
                <a:extLst>
                  <a:ext uri="{FF2B5EF4-FFF2-40B4-BE49-F238E27FC236}">
                    <a16:creationId xmlns:a16="http://schemas.microsoft.com/office/drawing/2014/main" id="{A67552F4-7751-7961-FA25-246AA2647FF2}"/>
                  </a:ext>
                </a:extLst>
              </p:cNvPr>
              <p:cNvSpPr/>
              <p:nvPr/>
            </p:nvSpPr>
            <p:spPr>
              <a:xfrm rot="16200000">
                <a:off x="8882340" y="2080192"/>
                <a:ext cx="320040" cy="109728"/>
              </a:xfrm>
              <a:prstGeom prst="ellipse">
                <a:avLst/>
              </a:prstGeom>
              <a:noFill/>
              <a:ln w="1905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Triângulo isósceles 283">
                <a:extLst>
                  <a:ext uri="{FF2B5EF4-FFF2-40B4-BE49-F238E27FC236}">
                    <a16:creationId xmlns:a16="http://schemas.microsoft.com/office/drawing/2014/main" id="{8FC62B19-76F6-DFEE-08EA-E66839F200C6}"/>
                  </a:ext>
                </a:extLst>
              </p:cNvPr>
              <p:cNvSpPr/>
              <p:nvPr/>
            </p:nvSpPr>
            <p:spPr>
              <a:xfrm rot="960000">
                <a:off x="9053648" y="2185070"/>
                <a:ext cx="73152" cy="72009"/>
              </a:xfrm>
              <a:prstGeom prst="triangl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89" name="Agrupar 288">
            <a:extLst>
              <a:ext uri="{FF2B5EF4-FFF2-40B4-BE49-F238E27FC236}">
                <a16:creationId xmlns:a16="http://schemas.microsoft.com/office/drawing/2014/main" id="{BD609A27-A503-D08F-0505-321300676759}"/>
              </a:ext>
            </a:extLst>
          </p:cNvPr>
          <p:cNvGrpSpPr>
            <a:grpSpLocks noChangeAspect="1"/>
          </p:cNvGrpSpPr>
          <p:nvPr/>
        </p:nvGrpSpPr>
        <p:grpSpPr>
          <a:xfrm>
            <a:off x="6933518" y="4473274"/>
            <a:ext cx="2520000" cy="2520000"/>
            <a:chOff x="6325152" y="585005"/>
            <a:chExt cx="2879725" cy="2879725"/>
          </a:xfrm>
        </p:grpSpPr>
        <p:graphicFrame>
          <p:nvGraphicFramePr>
            <p:cNvPr id="290" name="Objeto 289">
              <a:extLst>
                <a:ext uri="{FF2B5EF4-FFF2-40B4-BE49-F238E27FC236}">
                  <a16:creationId xmlns:a16="http://schemas.microsoft.com/office/drawing/2014/main" id="{A52F7C97-D1DE-E8C3-BAE8-636E01D7FEB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325152" y="585005"/>
            <a:ext cx="2879725" cy="2879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10" imgW="2880000" imgH="2880000" progId="Origin50.Graph">
                    <p:embed/>
                  </p:oleObj>
                </mc:Choice>
                <mc:Fallback>
                  <p:oleObj name="Graph" r:id="rId10" imgW="2880000" imgH="2880000" progId="Origin50.Graph">
                    <p:embed/>
                    <p:pic>
                      <p:nvPicPr>
                        <p:cNvPr id="290" name="Objeto 289">
                          <a:extLst>
                            <a:ext uri="{FF2B5EF4-FFF2-40B4-BE49-F238E27FC236}">
                              <a16:creationId xmlns:a16="http://schemas.microsoft.com/office/drawing/2014/main" id="{A52F7C97-D1DE-E8C3-BAE8-636E01D7FEB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6325152" y="585005"/>
                          <a:ext cx="2879725" cy="28797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91" name="Agrupar 290">
              <a:extLst>
                <a:ext uri="{FF2B5EF4-FFF2-40B4-BE49-F238E27FC236}">
                  <a16:creationId xmlns:a16="http://schemas.microsoft.com/office/drawing/2014/main" id="{1CD9D509-7135-266B-E67B-FA0F74423657}"/>
                </a:ext>
              </a:extLst>
            </p:cNvPr>
            <p:cNvGrpSpPr/>
            <p:nvPr/>
          </p:nvGrpSpPr>
          <p:grpSpPr>
            <a:xfrm>
              <a:off x="7113101" y="2286768"/>
              <a:ext cx="458310" cy="361044"/>
              <a:chOff x="6152144" y="4851560"/>
              <a:chExt cx="458310" cy="361044"/>
            </a:xfrm>
          </p:grpSpPr>
          <p:grpSp>
            <p:nvGrpSpPr>
              <p:cNvPr id="292" name="Grupo 158">
                <a:extLst>
                  <a:ext uri="{FF2B5EF4-FFF2-40B4-BE49-F238E27FC236}">
                    <a16:creationId xmlns:a16="http://schemas.microsoft.com/office/drawing/2014/main" id="{997F1926-F8BD-80BB-2363-5F9ECF7F652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52144" y="4851560"/>
                <a:ext cx="458310" cy="361044"/>
                <a:chOff x="8283354" y="1659110"/>
                <a:chExt cx="858513" cy="676311"/>
              </a:xfrm>
            </p:grpSpPr>
            <p:cxnSp>
              <p:nvCxnSpPr>
                <p:cNvPr id="294" name="Conector de seta reta 159">
                  <a:extLst>
                    <a:ext uri="{FF2B5EF4-FFF2-40B4-BE49-F238E27FC236}">
                      <a16:creationId xmlns:a16="http://schemas.microsoft.com/office/drawing/2014/main" id="{82BF5318-F206-C4BA-DC99-B308562A6797}"/>
                    </a:ext>
                  </a:extLst>
                </p:cNvPr>
                <p:cNvCxnSpPr/>
                <p:nvPr/>
              </p:nvCxnSpPr>
              <p:spPr>
                <a:xfrm rot="16220415">
                  <a:off x="8552179" y="1950022"/>
                  <a:ext cx="522" cy="372803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5" name="Retângulo 294">
                  <a:extLst>
                    <a:ext uri="{FF2B5EF4-FFF2-40B4-BE49-F238E27FC236}">
                      <a16:creationId xmlns:a16="http://schemas.microsoft.com/office/drawing/2014/main" id="{73512D96-3A0A-921D-0BA4-7581758BED62}"/>
                    </a:ext>
                  </a:extLst>
                </p:cNvPr>
                <p:cNvSpPr/>
                <p:nvPr/>
              </p:nvSpPr>
              <p:spPr>
                <a:xfrm rot="14926">
                  <a:off x="8741009" y="1948338"/>
                  <a:ext cx="77429" cy="387083"/>
                </a:xfrm>
                <a:prstGeom prst="rect">
                  <a:avLst/>
                </a:prstGeom>
                <a:solidFill>
                  <a:srgbClr val="FFCC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6" name="CaixaDeTexto 295">
                  <a:extLst>
                    <a:ext uri="{FF2B5EF4-FFF2-40B4-BE49-F238E27FC236}">
                      <a16:creationId xmlns:a16="http://schemas.microsoft.com/office/drawing/2014/main" id="{06F5E3A3-DE48-69C4-49F3-C1658205CD1B}"/>
                    </a:ext>
                  </a:extLst>
                </p:cNvPr>
                <p:cNvSpPr txBox="1"/>
                <p:nvPr/>
              </p:nvSpPr>
              <p:spPr>
                <a:xfrm>
                  <a:off x="8283354" y="1659110"/>
                  <a:ext cx="858513" cy="5600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1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0°</a:t>
                  </a:r>
                </a:p>
              </p:txBody>
            </p:sp>
            <p:sp>
              <p:nvSpPr>
                <p:cNvPr id="297" name="Triângulo isósceles 296">
                  <a:extLst>
                    <a:ext uri="{FF2B5EF4-FFF2-40B4-BE49-F238E27FC236}">
                      <a16:creationId xmlns:a16="http://schemas.microsoft.com/office/drawing/2014/main" id="{19D0921F-2D64-FC20-5394-57157C2B03B8}"/>
                    </a:ext>
                  </a:extLst>
                </p:cNvPr>
                <p:cNvSpPr/>
                <p:nvPr/>
              </p:nvSpPr>
              <p:spPr>
                <a:xfrm rot="960000">
                  <a:off x="8384387" y="2185954"/>
                  <a:ext cx="73152" cy="72009"/>
                </a:xfrm>
                <a:prstGeom prst="triangl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93" name="Elipse 292">
                <a:extLst>
                  <a:ext uri="{FF2B5EF4-FFF2-40B4-BE49-F238E27FC236}">
                    <a16:creationId xmlns:a16="http://schemas.microsoft.com/office/drawing/2014/main" id="{17847F41-2A12-9535-6342-38AEF33A2D5E}"/>
                  </a:ext>
                </a:extLst>
              </p:cNvPr>
              <p:cNvSpPr/>
              <p:nvPr/>
            </p:nvSpPr>
            <p:spPr>
              <a:xfrm rot="16200000">
                <a:off x="6110310" y="5083007"/>
                <a:ext cx="175156" cy="60054"/>
              </a:xfrm>
              <a:prstGeom prst="ellipse">
                <a:avLst/>
              </a:prstGeom>
              <a:noFill/>
              <a:ln w="1905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8" name="Agrupar 297">
            <a:extLst>
              <a:ext uri="{FF2B5EF4-FFF2-40B4-BE49-F238E27FC236}">
                <a16:creationId xmlns:a16="http://schemas.microsoft.com/office/drawing/2014/main" id="{01CEB0DE-3DF0-E0D1-B928-F087F8EE81E1}"/>
              </a:ext>
            </a:extLst>
          </p:cNvPr>
          <p:cNvGrpSpPr>
            <a:grpSpLocks noChangeAspect="1"/>
          </p:cNvGrpSpPr>
          <p:nvPr/>
        </p:nvGrpSpPr>
        <p:grpSpPr>
          <a:xfrm>
            <a:off x="9587007" y="4473274"/>
            <a:ext cx="2520000" cy="2520000"/>
            <a:chOff x="8102590" y="3319382"/>
            <a:chExt cx="2879725" cy="2879725"/>
          </a:xfrm>
        </p:grpSpPr>
        <p:graphicFrame>
          <p:nvGraphicFramePr>
            <p:cNvPr id="299" name="Objeto 298">
              <a:extLst>
                <a:ext uri="{FF2B5EF4-FFF2-40B4-BE49-F238E27FC236}">
                  <a16:creationId xmlns:a16="http://schemas.microsoft.com/office/drawing/2014/main" id="{C6D4A4EB-1805-7F7B-78B8-BBB8F81EC00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102590" y="3319382"/>
            <a:ext cx="2879725" cy="2879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12" imgW="2880000" imgH="2880000" progId="Origin50.Graph">
                    <p:embed/>
                  </p:oleObj>
                </mc:Choice>
                <mc:Fallback>
                  <p:oleObj name="Graph" r:id="rId12" imgW="2880000" imgH="2880000" progId="Origin50.Graph">
                    <p:embed/>
                    <p:pic>
                      <p:nvPicPr>
                        <p:cNvPr id="299" name="Objeto 298">
                          <a:extLst>
                            <a:ext uri="{FF2B5EF4-FFF2-40B4-BE49-F238E27FC236}">
                              <a16:creationId xmlns:a16="http://schemas.microsoft.com/office/drawing/2014/main" id="{C6D4A4EB-1805-7F7B-78B8-BBB8F81EC00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8102590" y="3319382"/>
                          <a:ext cx="2879725" cy="28797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00" name="Grupo 164">
              <a:extLst>
                <a:ext uri="{FF2B5EF4-FFF2-40B4-BE49-F238E27FC236}">
                  <a16:creationId xmlns:a16="http://schemas.microsoft.com/office/drawing/2014/main" id="{9E073C56-E5F1-698B-3ECC-5D91F2E7DF1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20872" y="4984393"/>
              <a:ext cx="606807" cy="365130"/>
              <a:chOff x="8742830" y="1627922"/>
              <a:chExt cx="1108735" cy="667154"/>
            </a:xfrm>
          </p:grpSpPr>
          <p:sp>
            <p:nvSpPr>
              <p:cNvPr id="301" name="CaixaDeTexto 300">
                <a:extLst>
                  <a:ext uri="{FF2B5EF4-FFF2-40B4-BE49-F238E27FC236}">
                    <a16:creationId xmlns:a16="http://schemas.microsoft.com/office/drawing/2014/main" id="{5778ECF6-892F-74B0-AFED-CD8041C2CA1C}"/>
                  </a:ext>
                </a:extLst>
              </p:cNvPr>
              <p:cNvSpPr txBox="1"/>
              <p:nvPr/>
            </p:nvSpPr>
            <p:spPr>
              <a:xfrm>
                <a:off x="8742830" y="1627922"/>
                <a:ext cx="1108735" cy="548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70°</a:t>
                </a:r>
              </a:p>
            </p:txBody>
          </p:sp>
          <p:grpSp>
            <p:nvGrpSpPr>
              <p:cNvPr id="302" name="Grupo 166">
                <a:extLst>
                  <a:ext uri="{FF2B5EF4-FFF2-40B4-BE49-F238E27FC236}">
                    <a16:creationId xmlns:a16="http://schemas.microsoft.com/office/drawing/2014/main" id="{3263C2E4-DAC5-C034-8310-5632CDDCB5AA}"/>
                  </a:ext>
                </a:extLst>
              </p:cNvPr>
              <p:cNvGrpSpPr/>
              <p:nvPr/>
            </p:nvGrpSpPr>
            <p:grpSpPr>
              <a:xfrm rot="4216308">
                <a:off x="9070752" y="1777476"/>
                <a:ext cx="425289" cy="544639"/>
                <a:chOff x="256897" y="2481002"/>
                <a:chExt cx="726171" cy="967093"/>
              </a:xfrm>
            </p:grpSpPr>
            <p:sp>
              <p:nvSpPr>
                <p:cNvPr id="305" name="Retângulo 304">
                  <a:extLst>
                    <a:ext uri="{FF2B5EF4-FFF2-40B4-BE49-F238E27FC236}">
                      <a16:creationId xmlns:a16="http://schemas.microsoft.com/office/drawing/2014/main" id="{6912BCD8-50ED-0E61-0438-A9AA14A31BD5}"/>
                    </a:ext>
                  </a:extLst>
                </p:cNvPr>
                <p:cNvSpPr/>
                <p:nvPr/>
              </p:nvSpPr>
              <p:spPr>
                <a:xfrm>
                  <a:off x="850860" y="2481002"/>
                  <a:ext cx="132208" cy="687324"/>
                </a:xfrm>
                <a:prstGeom prst="rect">
                  <a:avLst/>
                </a:prstGeom>
                <a:solidFill>
                  <a:srgbClr val="FFCC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306" name="Conector reto 305">
                  <a:extLst>
                    <a:ext uri="{FF2B5EF4-FFF2-40B4-BE49-F238E27FC236}">
                      <a16:creationId xmlns:a16="http://schemas.microsoft.com/office/drawing/2014/main" id="{1885794B-BE79-D1D3-A321-69591E8528BD}"/>
                    </a:ext>
                  </a:extLst>
                </p:cNvPr>
                <p:cNvCxnSpPr/>
                <p:nvPr/>
              </p:nvCxnSpPr>
              <p:spPr>
                <a:xfrm>
                  <a:off x="256897" y="2796538"/>
                  <a:ext cx="614692" cy="762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Conector de seta reta 171">
                  <a:extLst>
                    <a:ext uri="{FF2B5EF4-FFF2-40B4-BE49-F238E27FC236}">
                      <a16:creationId xmlns:a16="http://schemas.microsoft.com/office/drawing/2014/main" id="{E5FBE73E-215C-DE39-3F93-70AACB78D18B}"/>
                    </a:ext>
                  </a:extLst>
                </p:cNvPr>
                <p:cNvCxnSpPr/>
                <p:nvPr/>
              </p:nvCxnSpPr>
              <p:spPr>
                <a:xfrm rot="12004107">
                  <a:off x="724069" y="2786124"/>
                  <a:ext cx="891" cy="661971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8" name="Arco 307">
                  <a:extLst>
                    <a:ext uri="{FF2B5EF4-FFF2-40B4-BE49-F238E27FC236}">
                      <a16:creationId xmlns:a16="http://schemas.microsoft.com/office/drawing/2014/main" id="{B8E004C6-6771-F9AA-38A0-6A6236932D55}"/>
                    </a:ext>
                  </a:extLst>
                </p:cNvPr>
                <p:cNvSpPr/>
                <p:nvPr/>
              </p:nvSpPr>
              <p:spPr>
                <a:xfrm rot="10800000">
                  <a:off x="583286" y="2541612"/>
                  <a:ext cx="364498" cy="495300"/>
                </a:xfrm>
                <a:prstGeom prst="arc">
                  <a:avLst>
                    <a:gd name="adj1" fmla="val 16200000"/>
                    <a:gd name="adj2" fmla="val 125162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03" name="Elipse 302">
                <a:extLst>
                  <a:ext uri="{FF2B5EF4-FFF2-40B4-BE49-F238E27FC236}">
                    <a16:creationId xmlns:a16="http://schemas.microsoft.com/office/drawing/2014/main" id="{53EB5BB1-14B6-EBF1-9992-F725F381E535}"/>
                  </a:ext>
                </a:extLst>
              </p:cNvPr>
              <p:cNvSpPr/>
              <p:nvPr/>
            </p:nvSpPr>
            <p:spPr>
              <a:xfrm rot="16200000">
                <a:off x="8882340" y="2080192"/>
                <a:ext cx="320040" cy="109728"/>
              </a:xfrm>
              <a:prstGeom prst="ellipse">
                <a:avLst/>
              </a:prstGeom>
              <a:noFill/>
              <a:ln w="1905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4" name="Triângulo isósceles 303">
                <a:extLst>
                  <a:ext uri="{FF2B5EF4-FFF2-40B4-BE49-F238E27FC236}">
                    <a16:creationId xmlns:a16="http://schemas.microsoft.com/office/drawing/2014/main" id="{2C483C0C-645A-49DC-B0E6-E7E30E4DA42E}"/>
                  </a:ext>
                </a:extLst>
              </p:cNvPr>
              <p:cNvSpPr/>
              <p:nvPr/>
            </p:nvSpPr>
            <p:spPr>
              <a:xfrm rot="960000">
                <a:off x="9053648" y="2185070"/>
                <a:ext cx="73152" cy="72009"/>
              </a:xfrm>
              <a:prstGeom prst="triangl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09" name="Agrupar 308">
            <a:extLst>
              <a:ext uri="{FF2B5EF4-FFF2-40B4-BE49-F238E27FC236}">
                <a16:creationId xmlns:a16="http://schemas.microsoft.com/office/drawing/2014/main" id="{FB569E51-B8DC-3AFC-09D2-2EC3A9DBB893}"/>
              </a:ext>
            </a:extLst>
          </p:cNvPr>
          <p:cNvGrpSpPr>
            <a:grpSpLocks noChangeAspect="1"/>
          </p:cNvGrpSpPr>
          <p:nvPr/>
        </p:nvGrpSpPr>
        <p:grpSpPr>
          <a:xfrm>
            <a:off x="884717" y="2060848"/>
            <a:ext cx="2520000" cy="2520000"/>
            <a:chOff x="781856" y="2219961"/>
            <a:chExt cx="2879725" cy="2879725"/>
          </a:xfrm>
        </p:grpSpPr>
        <p:graphicFrame>
          <p:nvGraphicFramePr>
            <p:cNvPr id="310" name="Objeto 309">
              <a:extLst>
                <a:ext uri="{FF2B5EF4-FFF2-40B4-BE49-F238E27FC236}">
                  <a16:creationId xmlns:a16="http://schemas.microsoft.com/office/drawing/2014/main" id="{943C3AEA-DAAE-B08A-2596-E2E7BE6582F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81856" y="2219961"/>
            <a:ext cx="2879725" cy="2879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14" imgW="2880000" imgH="2880000" progId="Origin50.Graph">
                    <p:embed/>
                  </p:oleObj>
                </mc:Choice>
                <mc:Fallback>
                  <p:oleObj name="Graph" r:id="rId14" imgW="2880000" imgH="2880000" progId="Origin50.Graph">
                    <p:embed/>
                    <p:pic>
                      <p:nvPicPr>
                        <p:cNvPr id="310" name="Objeto 309">
                          <a:extLst>
                            <a:ext uri="{FF2B5EF4-FFF2-40B4-BE49-F238E27FC236}">
                              <a16:creationId xmlns:a16="http://schemas.microsoft.com/office/drawing/2014/main" id="{943C3AEA-DAAE-B08A-2596-E2E7BE6582F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781856" y="2219961"/>
                          <a:ext cx="2879725" cy="28797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11" name="Agrupar 310">
              <a:extLst>
                <a:ext uri="{FF2B5EF4-FFF2-40B4-BE49-F238E27FC236}">
                  <a16:creationId xmlns:a16="http://schemas.microsoft.com/office/drawing/2014/main" id="{A44153E8-65CF-AC56-1996-212B5E5BCF8E}"/>
                </a:ext>
              </a:extLst>
            </p:cNvPr>
            <p:cNvGrpSpPr/>
            <p:nvPr/>
          </p:nvGrpSpPr>
          <p:grpSpPr>
            <a:xfrm>
              <a:off x="1474977" y="3917174"/>
              <a:ext cx="553131" cy="361044"/>
              <a:chOff x="6152135" y="4851560"/>
              <a:chExt cx="553131" cy="361044"/>
            </a:xfrm>
          </p:grpSpPr>
          <p:grpSp>
            <p:nvGrpSpPr>
              <p:cNvPr id="312" name="Grupo 158">
                <a:extLst>
                  <a:ext uri="{FF2B5EF4-FFF2-40B4-BE49-F238E27FC236}">
                    <a16:creationId xmlns:a16="http://schemas.microsoft.com/office/drawing/2014/main" id="{6E0903E7-F038-03A5-B231-EC21F98FA03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52135" y="4851560"/>
                <a:ext cx="553131" cy="361044"/>
                <a:chOff x="8283354" y="1659110"/>
                <a:chExt cx="1036135" cy="676311"/>
              </a:xfrm>
            </p:grpSpPr>
            <p:cxnSp>
              <p:nvCxnSpPr>
                <p:cNvPr id="314" name="Conector de seta reta 159">
                  <a:extLst>
                    <a:ext uri="{FF2B5EF4-FFF2-40B4-BE49-F238E27FC236}">
                      <a16:creationId xmlns:a16="http://schemas.microsoft.com/office/drawing/2014/main" id="{D4554588-69B6-6E9C-3B55-67BD9DFAC567}"/>
                    </a:ext>
                  </a:extLst>
                </p:cNvPr>
                <p:cNvCxnSpPr/>
                <p:nvPr/>
              </p:nvCxnSpPr>
              <p:spPr>
                <a:xfrm rot="16220415">
                  <a:off x="8552179" y="1950022"/>
                  <a:ext cx="522" cy="372803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5" name="Retângulo 314">
                  <a:extLst>
                    <a:ext uri="{FF2B5EF4-FFF2-40B4-BE49-F238E27FC236}">
                      <a16:creationId xmlns:a16="http://schemas.microsoft.com/office/drawing/2014/main" id="{CCE6C04E-4EAB-03C8-0DC9-8FBFF90A983A}"/>
                    </a:ext>
                  </a:extLst>
                </p:cNvPr>
                <p:cNvSpPr/>
                <p:nvPr/>
              </p:nvSpPr>
              <p:spPr>
                <a:xfrm rot="14926">
                  <a:off x="8741009" y="1948338"/>
                  <a:ext cx="77429" cy="387083"/>
                </a:xfrm>
                <a:prstGeom prst="rect">
                  <a:avLst/>
                </a:prstGeom>
                <a:solidFill>
                  <a:srgbClr val="FFCC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6" name="CaixaDeTexto 315">
                  <a:extLst>
                    <a:ext uri="{FF2B5EF4-FFF2-40B4-BE49-F238E27FC236}">
                      <a16:creationId xmlns:a16="http://schemas.microsoft.com/office/drawing/2014/main" id="{61E953CF-3ADF-D30D-C4ED-50D3AF719568}"/>
                    </a:ext>
                  </a:extLst>
                </p:cNvPr>
                <p:cNvSpPr txBox="1"/>
                <p:nvPr/>
              </p:nvSpPr>
              <p:spPr>
                <a:xfrm>
                  <a:off x="8283354" y="1659110"/>
                  <a:ext cx="1036135" cy="5600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1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0°</a:t>
                  </a:r>
                </a:p>
              </p:txBody>
            </p:sp>
            <p:sp>
              <p:nvSpPr>
                <p:cNvPr id="317" name="Triângulo isósceles 316">
                  <a:extLst>
                    <a:ext uri="{FF2B5EF4-FFF2-40B4-BE49-F238E27FC236}">
                      <a16:creationId xmlns:a16="http://schemas.microsoft.com/office/drawing/2014/main" id="{17A2CFD1-5D26-E60D-FA6A-B94CFC180EEE}"/>
                    </a:ext>
                  </a:extLst>
                </p:cNvPr>
                <p:cNvSpPr/>
                <p:nvPr/>
              </p:nvSpPr>
              <p:spPr>
                <a:xfrm rot="960000">
                  <a:off x="8384387" y="2185954"/>
                  <a:ext cx="73152" cy="72009"/>
                </a:xfrm>
                <a:prstGeom prst="triangl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13" name="Elipse 312">
                <a:extLst>
                  <a:ext uri="{FF2B5EF4-FFF2-40B4-BE49-F238E27FC236}">
                    <a16:creationId xmlns:a16="http://schemas.microsoft.com/office/drawing/2014/main" id="{5E06BB1C-4058-A770-D164-27053F50E11C}"/>
                  </a:ext>
                </a:extLst>
              </p:cNvPr>
              <p:cNvSpPr/>
              <p:nvPr/>
            </p:nvSpPr>
            <p:spPr>
              <a:xfrm rot="16200000">
                <a:off x="6110310" y="5083007"/>
                <a:ext cx="175156" cy="60054"/>
              </a:xfrm>
              <a:prstGeom prst="ellipse">
                <a:avLst/>
              </a:prstGeom>
              <a:noFill/>
              <a:ln w="1905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18" name="Agrupar 317">
            <a:extLst>
              <a:ext uri="{FF2B5EF4-FFF2-40B4-BE49-F238E27FC236}">
                <a16:creationId xmlns:a16="http://schemas.microsoft.com/office/drawing/2014/main" id="{71D33B5B-DEC5-4606-1FF5-DBA93AF410BE}"/>
              </a:ext>
            </a:extLst>
          </p:cNvPr>
          <p:cNvGrpSpPr>
            <a:grpSpLocks noChangeAspect="1"/>
          </p:cNvGrpSpPr>
          <p:nvPr/>
        </p:nvGrpSpPr>
        <p:grpSpPr>
          <a:xfrm>
            <a:off x="3538206" y="2067017"/>
            <a:ext cx="2520000" cy="2520000"/>
            <a:chOff x="3950511" y="1931810"/>
            <a:chExt cx="2879725" cy="2879725"/>
          </a:xfrm>
        </p:grpSpPr>
        <p:graphicFrame>
          <p:nvGraphicFramePr>
            <p:cNvPr id="319" name="Objeto 318">
              <a:extLst>
                <a:ext uri="{FF2B5EF4-FFF2-40B4-BE49-F238E27FC236}">
                  <a16:creationId xmlns:a16="http://schemas.microsoft.com/office/drawing/2014/main" id="{0943FD40-DDED-798E-FAD1-536B1F1A2D7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950511" y="1931810"/>
            <a:ext cx="2879725" cy="2879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16" imgW="2880000" imgH="2880000" progId="Origin50.Graph">
                    <p:embed/>
                  </p:oleObj>
                </mc:Choice>
                <mc:Fallback>
                  <p:oleObj name="Graph" r:id="rId16" imgW="2880000" imgH="2880000" progId="Origin50.Graph">
                    <p:embed/>
                    <p:pic>
                      <p:nvPicPr>
                        <p:cNvPr id="319" name="Objeto 318">
                          <a:extLst>
                            <a:ext uri="{FF2B5EF4-FFF2-40B4-BE49-F238E27FC236}">
                              <a16:creationId xmlns:a16="http://schemas.microsoft.com/office/drawing/2014/main" id="{0943FD40-DDED-798E-FAD1-536B1F1A2D7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3950511" y="1931810"/>
                          <a:ext cx="2879725" cy="28797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20" name="Grupo 164">
              <a:extLst>
                <a:ext uri="{FF2B5EF4-FFF2-40B4-BE49-F238E27FC236}">
                  <a16:creationId xmlns:a16="http://schemas.microsoft.com/office/drawing/2014/main" id="{F16DB629-3EBE-5934-835D-2E6B07F767E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80301" y="3598301"/>
              <a:ext cx="556923" cy="365130"/>
              <a:chOff x="8742830" y="1627922"/>
              <a:chExt cx="1017588" cy="667154"/>
            </a:xfrm>
          </p:grpSpPr>
          <p:sp>
            <p:nvSpPr>
              <p:cNvPr id="321" name="CaixaDeTexto 320">
                <a:extLst>
                  <a:ext uri="{FF2B5EF4-FFF2-40B4-BE49-F238E27FC236}">
                    <a16:creationId xmlns:a16="http://schemas.microsoft.com/office/drawing/2014/main" id="{09AE693A-AE9E-82DF-3FB9-12BC4C35FBB4}"/>
                  </a:ext>
                </a:extLst>
              </p:cNvPr>
              <p:cNvSpPr txBox="1"/>
              <p:nvPr/>
            </p:nvSpPr>
            <p:spPr>
              <a:xfrm>
                <a:off x="8742830" y="1627922"/>
                <a:ext cx="1017588" cy="530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70°</a:t>
                </a:r>
              </a:p>
            </p:txBody>
          </p:sp>
          <p:grpSp>
            <p:nvGrpSpPr>
              <p:cNvPr id="322" name="Grupo 166">
                <a:extLst>
                  <a:ext uri="{FF2B5EF4-FFF2-40B4-BE49-F238E27FC236}">
                    <a16:creationId xmlns:a16="http://schemas.microsoft.com/office/drawing/2014/main" id="{FBB477CA-1835-73B5-4DE8-EDE1452A7660}"/>
                  </a:ext>
                </a:extLst>
              </p:cNvPr>
              <p:cNvGrpSpPr/>
              <p:nvPr/>
            </p:nvGrpSpPr>
            <p:grpSpPr>
              <a:xfrm rot="4216308">
                <a:off x="9070752" y="1777476"/>
                <a:ext cx="425289" cy="544639"/>
                <a:chOff x="256897" y="2481002"/>
                <a:chExt cx="726171" cy="967093"/>
              </a:xfrm>
            </p:grpSpPr>
            <p:sp>
              <p:nvSpPr>
                <p:cNvPr id="325" name="Retângulo 324">
                  <a:extLst>
                    <a:ext uri="{FF2B5EF4-FFF2-40B4-BE49-F238E27FC236}">
                      <a16:creationId xmlns:a16="http://schemas.microsoft.com/office/drawing/2014/main" id="{D1FAED2E-58BB-D09F-00FA-232B32F19546}"/>
                    </a:ext>
                  </a:extLst>
                </p:cNvPr>
                <p:cNvSpPr/>
                <p:nvPr/>
              </p:nvSpPr>
              <p:spPr>
                <a:xfrm>
                  <a:off x="850860" y="2481002"/>
                  <a:ext cx="132208" cy="687324"/>
                </a:xfrm>
                <a:prstGeom prst="rect">
                  <a:avLst/>
                </a:prstGeom>
                <a:solidFill>
                  <a:srgbClr val="FFCC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326" name="Conector reto 325">
                  <a:extLst>
                    <a:ext uri="{FF2B5EF4-FFF2-40B4-BE49-F238E27FC236}">
                      <a16:creationId xmlns:a16="http://schemas.microsoft.com/office/drawing/2014/main" id="{628A4F85-82A8-D52E-33D3-F1E419932613}"/>
                    </a:ext>
                  </a:extLst>
                </p:cNvPr>
                <p:cNvCxnSpPr/>
                <p:nvPr/>
              </p:nvCxnSpPr>
              <p:spPr>
                <a:xfrm>
                  <a:off x="256897" y="2796538"/>
                  <a:ext cx="614692" cy="762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Conector de seta reta 171">
                  <a:extLst>
                    <a:ext uri="{FF2B5EF4-FFF2-40B4-BE49-F238E27FC236}">
                      <a16:creationId xmlns:a16="http://schemas.microsoft.com/office/drawing/2014/main" id="{B0112688-E270-6DF5-03F8-D81C6C4BEAB6}"/>
                    </a:ext>
                  </a:extLst>
                </p:cNvPr>
                <p:cNvCxnSpPr/>
                <p:nvPr/>
              </p:nvCxnSpPr>
              <p:spPr>
                <a:xfrm rot="12004107">
                  <a:off x="724069" y="2786124"/>
                  <a:ext cx="891" cy="661971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8" name="Arco 327">
                  <a:extLst>
                    <a:ext uri="{FF2B5EF4-FFF2-40B4-BE49-F238E27FC236}">
                      <a16:creationId xmlns:a16="http://schemas.microsoft.com/office/drawing/2014/main" id="{25611168-3B91-D0EE-ADE5-529EDA191AE2}"/>
                    </a:ext>
                  </a:extLst>
                </p:cNvPr>
                <p:cNvSpPr/>
                <p:nvPr/>
              </p:nvSpPr>
              <p:spPr>
                <a:xfrm rot="10800000">
                  <a:off x="583286" y="2541612"/>
                  <a:ext cx="364498" cy="495300"/>
                </a:xfrm>
                <a:prstGeom prst="arc">
                  <a:avLst>
                    <a:gd name="adj1" fmla="val 16200000"/>
                    <a:gd name="adj2" fmla="val 125162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23" name="Elipse 322">
                <a:extLst>
                  <a:ext uri="{FF2B5EF4-FFF2-40B4-BE49-F238E27FC236}">
                    <a16:creationId xmlns:a16="http://schemas.microsoft.com/office/drawing/2014/main" id="{A183D426-906E-DF16-5327-9EBA55E14E6A}"/>
                  </a:ext>
                </a:extLst>
              </p:cNvPr>
              <p:cNvSpPr/>
              <p:nvPr/>
            </p:nvSpPr>
            <p:spPr>
              <a:xfrm rot="16200000">
                <a:off x="8882340" y="2080192"/>
                <a:ext cx="320040" cy="109728"/>
              </a:xfrm>
              <a:prstGeom prst="ellipse">
                <a:avLst/>
              </a:prstGeom>
              <a:noFill/>
              <a:ln w="1905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4" name="Triângulo isósceles 323">
                <a:extLst>
                  <a:ext uri="{FF2B5EF4-FFF2-40B4-BE49-F238E27FC236}">
                    <a16:creationId xmlns:a16="http://schemas.microsoft.com/office/drawing/2014/main" id="{11EAD789-B0BB-204D-4BEE-426E702CC3FF}"/>
                  </a:ext>
                </a:extLst>
              </p:cNvPr>
              <p:cNvSpPr/>
              <p:nvPr/>
            </p:nvSpPr>
            <p:spPr>
              <a:xfrm rot="960000">
                <a:off x="9053648" y="2185070"/>
                <a:ext cx="73152" cy="72009"/>
              </a:xfrm>
              <a:prstGeom prst="triangl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29" name="Agrupar 328">
            <a:extLst>
              <a:ext uri="{FF2B5EF4-FFF2-40B4-BE49-F238E27FC236}">
                <a16:creationId xmlns:a16="http://schemas.microsoft.com/office/drawing/2014/main" id="{9FCA8838-8C96-1F0F-347F-4095E58AA74B}"/>
              </a:ext>
            </a:extLst>
          </p:cNvPr>
          <p:cNvGrpSpPr>
            <a:grpSpLocks noChangeAspect="1"/>
          </p:cNvGrpSpPr>
          <p:nvPr/>
        </p:nvGrpSpPr>
        <p:grpSpPr>
          <a:xfrm>
            <a:off x="6936571" y="2067017"/>
            <a:ext cx="2520000" cy="2520000"/>
            <a:chOff x="6325152" y="585005"/>
            <a:chExt cx="2879725" cy="2879725"/>
          </a:xfrm>
        </p:grpSpPr>
        <p:graphicFrame>
          <p:nvGraphicFramePr>
            <p:cNvPr id="330" name="Objeto 329">
              <a:extLst>
                <a:ext uri="{FF2B5EF4-FFF2-40B4-BE49-F238E27FC236}">
                  <a16:creationId xmlns:a16="http://schemas.microsoft.com/office/drawing/2014/main" id="{5CE4FE21-E319-22AA-4735-71235D994D1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325152" y="585005"/>
            <a:ext cx="2879725" cy="2879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18" imgW="2880000" imgH="2880000" progId="Origin50.Graph">
                    <p:embed/>
                  </p:oleObj>
                </mc:Choice>
                <mc:Fallback>
                  <p:oleObj name="Graph" r:id="rId18" imgW="2880000" imgH="2880000" progId="Origin50.Graph">
                    <p:embed/>
                    <p:pic>
                      <p:nvPicPr>
                        <p:cNvPr id="330" name="Objeto 329">
                          <a:extLst>
                            <a:ext uri="{FF2B5EF4-FFF2-40B4-BE49-F238E27FC236}">
                              <a16:creationId xmlns:a16="http://schemas.microsoft.com/office/drawing/2014/main" id="{5CE4FE21-E319-22AA-4735-71235D994D1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6325152" y="585005"/>
                          <a:ext cx="2879725" cy="28797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31" name="Agrupar 330">
              <a:extLst>
                <a:ext uri="{FF2B5EF4-FFF2-40B4-BE49-F238E27FC236}">
                  <a16:creationId xmlns:a16="http://schemas.microsoft.com/office/drawing/2014/main" id="{F58D25A6-2DE3-2269-66B5-B13803E19B99}"/>
                </a:ext>
              </a:extLst>
            </p:cNvPr>
            <p:cNvGrpSpPr/>
            <p:nvPr/>
          </p:nvGrpSpPr>
          <p:grpSpPr>
            <a:xfrm>
              <a:off x="7113101" y="2286768"/>
              <a:ext cx="458310" cy="361044"/>
              <a:chOff x="6152144" y="4851560"/>
              <a:chExt cx="458310" cy="361044"/>
            </a:xfrm>
          </p:grpSpPr>
          <p:grpSp>
            <p:nvGrpSpPr>
              <p:cNvPr id="332" name="Grupo 158">
                <a:extLst>
                  <a:ext uri="{FF2B5EF4-FFF2-40B4-BE49-F238E27FC236}">
                    <a16:creationId xmlns:a16="http://schemas.microsoft.com/office/drawing/2014/main" id="{614DA098-7972-0F7A-3BF7-ACE307102E7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52144" y="4851560"/>
                <a:ext cx="458310" cy="361044"/>
                <a:chOff x="8283354" y="1659110"/>
                <a:chExt cx="858513" cy="676311"/>
              </a:xfrm>
            </p:grpSpPr>
            <p:cxnSp>
              <p:nvCxnSpPr>
                <p:cNvPr id="334" name="Conector de seta reta 159">
                  <a:extLst>
                    <a:ext uri="{FF2B5EF4-FFF2-40B4-BE49-F238E27FC236}">
                      <a16:creationId xmlns:a16="http://schemas.microsoft.com/office/drawing/2014/main" id="{AA6C354A-D306-5E24-A6A5-232EE0C8F00A}"/>
                    </a:ext>
                  </a:extLst>
                </p:cNvPr>
                <p:cNvCxnSpPr/>
                <p:nvPr/>
              </p:nvCxnSpPr>
              <p:spPr>
                <a:xfrm rot="16220415">
                  <a:off x="8552179" y="1950022"/>
                  <a:ext cx="522" cy="372803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5" name="Retângulo 334">
                  <a:extLst>
                    <a:ext uri="{FF2B5EF4-FFF2-40B4-BE49-F238E27FC236}">
                      <a16:creationId xmlns:a16="http://schemas.microsoft.com/office/drawing/2014/main" id="{8F0637F6-EC58-858E-46C4-849B518C2B55}"/>
                    </a:ext>
                  </a:extLst>
                </p:cNvPr>
                <p:cNvSpPr/>
                <p:nvPr/>
              </p:nvSpPr>
              <p:spPr>
                <a:xfrm rot="14926">
                  <a:off x="8741009" y="1948338"/>
                  <a:ext cx="77429" cy="387083"/>
                </a:xfrm>
                <a:prstGeom prst="rect">
                  <a:avLst/>
                </a:prstGeom>
                <a:solidFill>
                  <a:srgbClr val="FFCC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6" name="CaixaDeTexto 335">
                  <a:extLst>
                    <a:ext uri="{FF2B5EF4-FFF2-40B4-BE49-F238E27FC236}">
                      <a16:creationId xmlns:a16="http://schemas.microsoft.com/office/drawing/2014/main" id="{FAD84BE7-D83E-03AD-76C8-6E6132AACEB5}"/>
                    </a:ext>
                  </a:extLst>
                </p:cNvPr>
                <p:cNvSpPr txBox="1"/>
                <p:nvPr/>
              </p:nvSpPr>
              <p:spPr>
                <a:xfrm>
                  <a:off x="8283354" y="1659110"/>
                  <a:ext cx="858513" cy="5600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1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0°</a:t>
                  </a:r>
                </a:p>
              </p:txBody>
            </p:sp>
            <p:sp>
              <p:nvSpPr>
                <p:cNvPr id="337" name="Triângulo isósceles 336">
                  <a:extLst>
                    <a:ext uri="{FF2B5EF4-FFF2-40B4-BE49-F238E27FC236}">
                      <a16:creationId xmlns:a16="http://schemas.microsoft.com/office/drawing/2014/main" id="{A889745B-A65D-FD7C-ABD2-D1F22789683A}"/>
                    </a:ext>
                  </a:extLst>
                </p:cNvPr>
                <p:cNvSpPr/>
                <p:nvPr/>
              </p:nvSpPr>
              <p:spPr>
                <a:xfrm rot="960000">
                  <a:off x="8384387" y="2185954"/>
                  <a:ext cx="73152" cy="72009"/>
                </a:xfrm>
                <a:prstGeom prst="triangl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33" name="Elipse 332">
                <a:extLst>
                  <a:ext uri="{FF2B5EF4-FFF2-40B4-BE49-F238E27FC236}">
                    <a16:creationId xmlns:a16="http://schemas.microsoft.com/office/drawing/2014/main" id="{9B5F697A-D2B9-0ADF-5D79-D5496B70184F}"/>
                  </a:ext>
                </a:extLst>
              </p:cNvPr>
              <p:cNvSpPr/>
              <p:nvPr/>
            </p:nvSpPr>
            <p:spPr>
              <a:xfrm rot="16200000">
                <a:off x="6110310" y="5083007"/>
                <a:ext cx="175156" cy="60054"/>
              </a:xfrm>
              <a:prstGeom prst="ellipse">
                <a:avLst/>
              </a:prstGeom>
              <a:noFill/>
              <a:ln w="1905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38" name="Agrupar 337">
            <a:extLst>
              <a:ext uri="{FF2B5EF4-FFF2-40B4-BE49-F238E27FC236}">
                <a16:creationId xmlns:a16="http://schemas.microsoft.com/office/drawing/2014/main" id="{45C20DE6-9A2A-66AE-C2AC-24AAB23F884D}"/>
              </a:ext>
            </a:extLst>
          </p:cNvPr>
          <p:cNvGrpSpPr>
            <a:grpSpLocks noChangeAspect="1"/>
          </p:cNvGrpSpPr>
          <p:nvPr/>
        </p:nvGrpSpPr>
        <p:grpSpPr>
          <a:xfrm>
            <a:off x="9590060" y="2067017"/>
            <a:ext cx="2520000" cy="2520000"/>
            <a:chOff x="8102590" y="3319382"/>
            <a:chExt cx="2879725" cy="2879725"/>
          </a:xfrm>
        </p:grpSpPr>
        <p:graphicFrame>
          <p:nvGraphicFramePr>
            <p:cNvPr id="339" name="Objeto 338">
              <a:extLst>
                <a:ext uri="{FF2B5EF4-FFF2-40B4-BE49-F238E27FC236}">
                  <a16:creationId xmlns:a16="http://schemas.microsoft.com/office/drawing/2014/main" id="{AA55F91D-BEE0-64E2-1FC3-70180B3DC2C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102590" y="3319382"/>
            <a:ext cx="2879725" cy="2879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20" imgW="2880000" imgH="2880000" progId="Origin50.Graph">
                    <p:embed/>
                  </p:oleObj>
                </mc:Choice>
                <mc:Fallback>
                  <p:oleObj name="Graph" r:id="rId20" imgW="2880000" imgH="2880000" progId="Origin50.Graph">
                    <p:embed/>
                    <p:pic>
                      <p:nvPicPr>
                        <p:cNvPr id="339" name="Objeto 338">
                          <a:extLst>
                            <a:ext uri="{FF2B5EF4-FFF2-40B4-BE49-F238E27FC236}">
                              <a16:creationId xmlns:a16="http://schemas.microsoft.com/office/drawing/2014/main" id="{AA55F91D-BEE0-64E2-1FC3-70180B3DC2C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8102590" y="3319382"/>
                          <a:ext cx="2879725" cy="28797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40" name="Grupo 164">
              <a:extLst>
                <a:ext uri="{FF2B5EF4-FFF2-40B4-BE49-F238E27FC236}">
                  <a16:creationId xmlns:a16="http://schemas.microsoft.com/office/drawing/2014/main" id="{DF7B101C-215F-BD33-4C1A-6AE541525C6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20872" y="4984393"/>
              <a:ext cx="606807" cy="365130"/>
              <a:chOff x="8742830" y="1627922"/>
              <a:chExt cx="1108735" cy="667154"/>
            </a:xfrm>
          </p:grpSpPr>
          <p:sp>
            <p:nvSpPr>
              <p:cNvPr id="341" name="CaixaDeTexto 340">
                <a:extLst>
                  <a:ext uri="{FF2B5EF4-FFF2-40B4-BE49-F238E27FC236}">
                    <a16:creationId xmlns:a16="http://schemas.microsoft.com/office/drawing/2014/main" id="{88051F71-1E67-C07F-ACD7-9564067546E4}"/>
                  </a:ext>
                </a:extLst>
              </p:cNvPr>
              <p:cNvSpPr txBox="1"/>
              <p:nvPr/>
            </p:nvSpPr>
            <p:spPr>
              <a:xfrm>
                <a:off x="8742830" y="1627922"/>
                <a:ext cx="1108735" cy="548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70°</a:t>
                </a:r>
              </a:p>
            </p:txBody>
          </p:sp>
          <p:grpSp>
            <p:nvGrpSpPr>
              <p:cNvPr id="342" name="Grupo 166">
                <a:extLst>
                  <a:ext uri="{FF2B5EF4-FFF2-40B4-BE49-F238E27FC236}">
                    <a16:creationId xmlns:a16="http://schemas.microsoft.com/office/drawing/2014/main" id="{C42EBC1B-AF6E-2B8A-3B13-4BC7F8A1666C}"/>
                  </a:ext>
                </a:extLst>
              </p:cNvPr>
              <p:cNvGrpSpPr/>
              <p:nvPr/>
            </p:nvGrpSpPr>
            <p:grpSpPr>
              <a:xfrm rot="4216308">
                <a:off x="9070752" y="1777476"/>
                <a:ext cx="425289" cy="544639"/>
                <a:chOff x="256897" y="2481002"/>
                <a:chExt cx="726171" cy="967093"/>
              </a:xfrm>
            </p:grpSpPr>
            <p:sp>
              <p:nvSpPr>
                <p:cNvPr id="345" name="Retângulo 344">
                  <a:extLst>
                    <a:ext uri="{FF2B5EF4-FFF2-40B4-BE49-F238E27FC236}">
                      <a16:creationId xmlns:a16="http://schemas.microsoft.com/office/drawing/2014/main" id="{A9486CB4-304C-72EC-8970-AADFCB87AF9A}"/>
                    </a:ext>
                  </a:extLst>
                </p:cNvPr>
                <p:cNvSpPr/>
                <p:nvPr/>
              </p:nvSpPr>
              <p:spPr>
                <a:xfrm>
                  <a:off x="850860" y="2481002"/>
                  <a:ext cx="132208" cy="687324"/>
                </a:xfrm>
                <a:prstGeom prst="rect">
                  <a:avLst/>
                </a:prstGeom>
                <a:solidFill>
                  <a:srgbClr val="FFCC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346" name="Conector reto 345">
                  <a:extLst>
                    <a:ext uri="{FF2B5EF4-FFF2-40B4-BE49-F238E27FC236}">
                      <a16:creationId xmlns:a16="http://schemas.microsoft.com/office/drawing/2014/main" id="{F360B8C2-AFFE-5924-9153-E9B08AC97A15}"/>
                    </a:ext>
                  </a:extLst>
                </p:cNvPr>
                <p:cNvCxnSpPr/>
                <p:nvPr/>
              </p:nvCxnSpPr>
              <p:spPr>
                <a:xfrm>
                  <a:off x="256897" y="2796538"/>
                  <a:ext cx="614692" cy="762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7" name="Conector de seta reta 171">
                  <a:extLst>
                    <a:ext uri="{FF2B5EF4-FFF2-40B4-BE49-F238E27FC236}">
                      <a16:creationId xmlns:a16="http://schemas.microsoft.com/office/drawing/2014/main" id="{7943861D-A0CF-9562-BAE6-8E3A20405A51}"/>
                    </a:ext>
                  </a:extLst>
                </p:cNvPr>
                <p:cNvCxnSpPr/>
                <p:nvPr/>
              </p:nvCxnSpPr>
              <p:spPr>
                <a:xfrm rot="12004107">
                  <a:off x="724069" y="2786124"/>
                  <a:ext cx="891" cy="661971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8" name="Arco 347">
                  <a:extLst>
                    <a:ext uri="{FF2B5EF4-FFF2-40B4-BE49-F238E27FC236}">
                      <a16:creationId xmlns:a16="http://schemas.microsoft.com/office/drawing/2014/main" id="{111B7028-68E1-C25F-85DB-562B01C7DB4E}"/>
                    </a:ext>
                  </a:extLst>
                </p:cNvPr>
                <p:cNvSpPr/>
                <p:nvPr/>
              </p:nvSpPr>
              <p:spPr>
                <a:xfrm rot="10800000">
                  <a:off x="583286" y="2541612"/>
                  <a:ext cx="364498" cy="495300"/>
                </a:xfrm>
                <a:prstGeom prst="arc">
                  <a:avLst>
                    <a:gd name="adj1" fmla="val 16200000"/>
                    <a:gd name="adj2" fmla="val 125162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43" name="Elipse 342">
                <a:extLst>
                  <a:ext uri="{FF2B5EF4-FFF2-40B4-BE49-F238E27FC236}">
                    <a16:creationId xmlns:a16="http://schemas.microsoft.com/office/drawing/2014/main" id="{3806C7EB-39BD-F484-FBD1-A3DA0CAC876A}"/>
                  </a:ext>
                </a:extLst>
              </p:cNvPr>
              <p:cNvSpPr/>
              <p:nvPr/>
            </p:nvSpPr>
            <p:spPr>
              <a:xfrm rot="16200000">
                <a:off x="8882340" y="2080192"/>
                <a:ext cx="320040" cy="109728"/>
              </a:xfrm>
              <a:prstGeom prst="ellipse">
                <a:avLst/>
              </a:prstGeom>
              <a:noFill/>
              <a:ln w="1905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4" name="Triângulo isósceles 343">
                <a:extLst>
                  <a:ext uri="{FF2B5EF4-FFF2-40B4-BE49-F238E27FC236}">
                    <a16:creationId xmlns:a16="http://schemas.microsoft.com/office/drawing/2014/main" id="{E7437487-44EE-BDE3-6924-106829A3C172}"/>
                  </a:ext>
                </a:extLst>
              </p:cNvPr>
              <p:cNvSpPr/>
              <p:nvPr/>
            </p:nvSpPr>
            <p:spPr>
              <a:xfrm rot="960000">
                <a:off x="9053648" y="2185070"/>
                <a:ext cx="73152" cy="72009"/>
              </a:xfrm>
              <a:prstGeom prst="triangl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49" name="CaixaDeTexto 348">
            <a:extLst>
              <a:ext uri="{FF2B5EF4-FFF2-40B4-BE49-F238E27FC236}">
                <a16:creationId xmlns:a16="http://schemas.microsoft.com/office/drawing/2014/main" id="{0E367697-AA48-291C-6922-34D993D40609}"/>
              </a:ext>
            </a:extLst>
          </p:cNvPr>
          <p:cNvSpPr txBox="1"/>
          <p:nvPr/>
        </p:nvSpPr>
        <p:spPr>
          <a:xfrm>
            <a:off x="4883084" y="785914"/>
            <a:ext cx="3229577" cy="81560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Multiplet calculations:</a:t>
            </a:r>
          </a:p>
          <a:p>
            <a:pPr algn="ctr"/>
            <a:r>
              <a:rPr lang="en-US" sz="1800" dirty="0" err="1"/>
              <a:t>MultiX</a:t>
            </a:r>
            <a:endParaRPr lang="en-US" sz="1800" dirty="0"/>
          </a:p>
          <a:p>
            <a:pPr algn="ctr"/>
            <a:r>
              <a:rPr lang="en-US" sz="1100" dirty="0"/>
              <a:t>A. </a:t>
            </a:r>
            <a:r>
              <a:rPr lang="en-US" sz="1100" dirty="0" err="1"/>
              <a:t>Uldry</a:t>
            </a:r>
            <a:r>
              <a:rPr lang="en-US" sz="1100" dirty="0"/>
              <a:t> et al., </a:t>
            </a:r>
            <a:r>
              <a:rPr lang="en-US" sz="1100" i="1" dirty="0"/>
              <a:t>Phys. Rev. B </a:t>
            </a:r>
            <a:r>
              <a:rPr lang="en-US" sz="1100" b="1" dirty="0"/>
              <a:t>2012</a:t>
            </a:r>
            <a:r>
              <a:rPr lang="en-US" sz="1100" dirty="0"/>
              <a:t>, 85, 125133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8F0C241-6CC7-A56B-F146-1AECFE02E77B}"/>
              </a:ext>
            </a:extLst>
          </p:cNvPr>
          <p:cNvSpPr txBox="1">
            <a:spLocks noChangeAspect="1"/>
          </p:cNvSpPr>
          <p:nvPr/>
        </p:nvSpPr>
        <p:spPr>
          <a:xfrm>
            <a:off x="8149624" y="2221995"/>
            <a:ext cx="538664" cy="30777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Dy</a:t>
            </a:r>
            <a:r>
              <a:rPr lang="en-US" sz="1400" baseline="30000" dirty="0"/>
              <a:t>+3</a:t>
            </a:r>
            <a:endParaRPr lang="en-US" sz="14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9DF3EB6-3C4F-12E7-1209-2C17115D8749}"/>
              </a:ext>
            </a:extLst>
          </p:cNvPr>
          <p:cNvSpPr txBox="1">
            <a:spLocks noChangeAspect="1"/>
          </p:cNvSpPr>
          <p:nvPr/>
        </p:nvSpPr>
        <p:spPr>
          <a:xfrm>
            <a:off x="2076925" y="2221995"/>
            <a:ext cx="568534" cy="30777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Er</a:t>
            </a:r>
            <a:r>
              <a:rPr lang="en-US" sz="1400" baseline="30000" dirty="0"/>
              <a:t>+3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4327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Agrupar 51">
            <a:extLst>
              <a:ext uri="{FF2B5EF4-FFF2-40B4-BE49-F238E27FC236}">
                <a16:creationId xmlns:a16="http://schemas.microsoft.com/office/drawing/2014/main" id="{67E14CB2-E0C0-D54E-633A-8A3DCA3B8BD1}"/>
              </a:ext>
            </a:extLst>
          </p:cNvPr>
          <p:cNvGrpSpPr>
            <a:grpSpLocks noChangeAspect="1"/>
          </p:cNvGrpSpPr>
          <p:nvPr/>
        </p:nvGrpSpPr>
        <p:grpSpPr>
          <a:xfrm>
            <a:off x="9743468" y="1283996"/>
            <a:ext cx="2138983" cy="1120306"/>
            <a:chOff x="8256240" y="426402"/>
            <a:chExt cx="2675355" cy="1401234"/>
          </a:xfrm>
        </p:grpSpPr>
        <p:sp>
          <p:nvSpPr>
            <p:cNvPr id="53" name="Elipse 52">
              <a:extLst>
                <a:ext uri="{FF2B5EF4-FFF2-40B4-BE49-F238E27FC236}">
                  <a16:creationId xmlns:a16="http://schemas.microsoft.com/office/drawing/2014/main" id="{DE7B2DA7-0731-911A-82D9-16875C9ACF33}"/>
                </a:ext>
              </a:extLst>
            </p:cNvPr>
            <p:cNvSpPr/>
            <p:nvPr/>
          </p:nvSpPr>
          <p:spPr bwMode="auto">
            <a:xfrm>
              <a:off x="10319269" y="918553"/>
              <a:ext cx="377922" cy="377922"/>
            </a:xfrm>
            <a:prstGeom prst="ellipse">
              <a:avLst/>
            </a:prstGeom>
            <a:gradFill flip="none" rotWithShape="1">
              <a:gsLst>
                <a:gs pos="0">
                  <a:srgbClr val="009900"/>
                </a:gs>
                <a:gs pos="100000">
                  <a:srgbClr val="92D050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54" name="Agrupar 53">
              <a:extLst>
                <a:ext uri="{FF2B5EF4-FFF2-40B4-BE49-F238E27FC236}">
                  <a16:creationId xmlns:a16="http://schemas.microsoft.com/office/drawing/2014/main" id="{AB411EE5-48EC-B593-7652-9AAD6E8C511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56240" y="557843"/>
              <a:ext cx="2675355" cy="1269156"/>
              <a:chOff x="7248128" y="747392"/>
              <a:chExt cx="3821935" cy="1813080"/>
            </a:xfrm>
          </p:grpSpPr>
          <p:pic>
            <p:nvPicPr>
              <p:cNvPr id="56" name="Imagem 55">
                <a:extLst>
                  <a:ext uri="{FF2B5EF4-FFF2-40B4-BE49-F238E27FC236}">
                    <a16:creationId xmlns:a16="http://schemas.microsoft.com/office/drawing/2014/main" id="{FEB54C6E-31B4-65AA-430D-147BDC4435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248128" y="2028530"/>
                <a:ext cx="3821935" cy="531942"/>
              </a:xfrm>
              <a:prstGeom prst="rect">
                <a:avLst/>
              </a:prstGeom>
            </p:spPr>
          </p:pic>
          <p:sp>
            <p:nvSpPr>
              <p:cNvPr id="57" name="CaixaDeTexto 56">
                <a:extLst>
                  <a:ext uri="{FF2B5EF4-FFF2-40B4-BE49-F238E27FC236}">
                    <a16:creationId xmlns:a16="http://schemas.microsoft.com/office/drawing/2014/main" id="{F7F4076F-CFE8-5E3A-A6E2-81CFE3006286}"/>
                  </a:ext>
                </a:extLst>
              </p:cNvPr>
              <p:cNvSpPr txBox="1"/>
              <p:nvPr/>
            </p:nvSpPr>
            <p:spPr>
              <a:xfrm>
                <a:off x="8006026" y="747392"/>
                <a:ext cx="1079549" cy="494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dirty="0"/>
                  <a:t>DPBP</a:t>
                </a:r>
              </a:p>
            </p:txBody>
          </p:sp>
          <p:sp>
            <p:nvSpPr>
              <p:cNvPr id="58" name="CaixaDeTexto 57">
                <a:extLst>
                  <a:ext uri="{FF2B5EF4-FFF2-40B4-BE49-F238E27FC236}">
                    <a16:creationId xmlns:a16="http://schemas.microsoft.com/office/drawing/2014/main" id="{E92A33DA-D1C8-990F-792F-5C91515CE53B}"/>
                  </a:ext>
                </a:extLst>
              </p:cNvPr>
              <p:cNvSpPr txBox="1"/>
              <p:nvPr/>
            </p:nvSpPr>
            <p:spPr>
              <a:xfrm>
                <a:off x="10080222" y="747394"/>
                <a:ext cx="769443" cy="494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Dy</a:t>
                </a:r>
              </a:p>
            </p:txBody>
          </p:sp>
          <p:sp>
            <p:nvSpPr>
              <p:cNvPr id="59" name="CaixaDeTexto 58">
                <a:extLst>
                  <a:ext uri="{FF2B5EF4-FFF2-40B4-BE49-F238E27FC236}">
                    <a16:creationId xmlns:a16="http://schemas.microsoft.com/office/drawing/2014/main" id="{8202B30C-4BCC-E97D-5CEF-3209F8CFA1BF}"/>
                  </a:ext>
                </a:extLst>
              </p:cNvPr>
              <p:cNvSpPr txBox="1"/>
              <p:nvPr/>
            </p:nvSpPr>
            <p:spPr>
              <a:xfrm>
                <a:off x="9434046" y="978738"/>
                <a:ext cx="389335" cy="584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+</a:t>
                </a:r>
              </a:p>
            </p:txBody>
          </p:sp>
          <p:sp>
            <p:nvSpPr>
              <p:cNvPr id="60" name="CaixaDeTexto 59">
                <a:extLst>
                  <a:ext uri="{FF2B5EF4-FFF2-40B4-BE49-F238E27FC236}">
                    <a16:creationId xmlns:a16="http://schemas.microsoft.com/office/drawing/2014/main" id="{B54C3645-1E66-BE09-C734-859052BEA050}"/>
                  </a:ext>
                </a:extLst>
              </p:cNvPr>
              <p:cNvSpPr txBox="1"/>
              <p:nvPr/>
            </p:nvSpPr>
            <p:spPr>
              <a:xfrm>
                <a:off x="8570582" y="1919107"/>
                <a:ext cx="1259953" cy="494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dirty="0" err="1"/>
                  <a:t>Au</a:t>
                </a:r>
                <a:r>
                  <a:rPr lang="pt-BR" sz="1200" dirty="0"/>
                  <a:t>(111)</a:t>
                </a:r>
              </a:p>
            </p:txBody>
          </p:sp>
        </p:grpSp>
        <p:pic>
          <p:nvPicPr>
            <p:cNvPr id="55" name="Imagen 9">
              <a:extLst>
                <a:ext uri="{FF2B5EF4-FFF2-40B4-BE49-F238E27FC236}">
                  <a16:creationId xmlns:a16="http://schemas.microsoft.com/office/drawing/2014/main" id="{98D16B79-E646-4522-4861-A000F0B32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8459466" y="898419"/>
              <a:ext cx="1401234" cy="457200"/>
            </a:xfrm>
            <a:prstGeom prst="rect">
              <a:avLst/>
            </a:prstGeom>
            <a:scene3d>
              <a:camera prst="orthographicFront">
                <a:rot lat="0" lon="0" rev="5400000"/>
              </a:camera>
              <a:lightRig rig="threePt" dir="t"/>
            </a:scene3d>
          </p:spPr>
        </p:pic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F082DFAC-1417-4922-C4E5-11BF10CA27ED}"/>
              </a:ext>
            </a:extLst>
          </p:cNvPr>
          <p:cNvGrpSpPr>
            <a:grpSpLocks noChangeAspect="1"/>
          </p:cNvGrpSpPr>
          <p:nvPr/>
        </p:nvGrpSpPr>
        <p:grpSpPr>
          <a:xfrm>
            <a:off x="6760367" y="1268760"/>
            <a:ext cx="2139840" cy="1135542"/>
            <a:chOff x="2041092" y="407572"/>
            <a:chExt cx="2674800" cy="1419428"/>
          </a:xfrm>
        </p:grpSpPr>
        <p:sp>
          <p:nvSpPr>
            <p:cNvPr id="44" name="Elipse 43">
              <a:extLst>
                <a:ext uri="{FF2B5EF4-FFF2-40B4-BE49-F238E27FC236}">
                  <a16:creationId xmlns:a16="http://schemas.microsoft.com/office/drawing/2014/main" id="{580E6BC4-6BD3-34E1-22DA-2E06FF167EE5}"/>
                </a:ext>
              </a:extLst>
            </p:cNvPr>
            <p:cNvSpPr/>
            <p:nvPr/>
          </p:nvSpPr>
          <p:spPr bwMode="auto">
            <a:xfrm>
              <a:off x="4112037" y="919189"/>
              <a:ext cx="378000" cy="378000"/>
            </a:xfrm>
            <a:prstGeom prst="ellipse">
              <a:avLst/>
            </a:prstGeom>
            <a:gradFill flip="none" rotWithShape="1">
              <a:gsLst>
                <a:gs pos="0">
                  <a:srgbClr val="903730"/>
                </a:gs>
                <a:gs pos="100000">
                  <a:srgbClr val="CC0000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45" name="Imagen 9">
              <a:extLst>
                <a:ext uri="{FF2B5EF4-FFF2-40B4-BE49-F238E27FC236}">
                  <a16:creationId xmlns:a16="http://schemas.microsoft.com/office/drawing/2014/main" id="{5278A8E6-8C4F-3E8A-63D5-6ADC44BF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2230969" y="879589"/>
              <a:ext cx="1401234" cy="457200"/>
            </a:xfrm>
            <a:prstGeom prst="rect">
              <a:avLst/>
            </a:prstGeom>
            <a:scene3d>
              <a:camera prst="orthographicFront">
                <a:rot lat="0" lon="0" rev="5400000"/>
              </a:camera>
              <a:lightRig rig="threePt" dir="t"/>
            </a:scene3d>
          </p:spPr>
        </p:pic>
        <p:grpSp>
          <p:nvGrpSpPr>
            <p:cNvPr id="46" name="Agrupar 45">
              <a:extLst>
                <a:ext uri="{FF2B5EF4-FFF2-40B4-BE49-F238E27FC236}">
                  <a16:creationId xmlns:a16="http://schemas.microsoft.com/office/drawing/2014/main" id="{595A2EA6-3A20-CD37-2F14-876AF4D9FA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41092" y="562472"/>
              <a:ext cx="2674800" cy="1264528"/>
              <a:chOff x="1127448" y="753630"/>
              <a:chExt cx="3821935" cy="1806842"/>
            </a:xfrm>
          </p:grpSpPr>
          <p:pic>
            <p:nvPicPr>
              <p:cNvPr id="47" name="Imagem 46">
                <a:extLst>
                  <a:ext uri="{FF2B5EF4-FFF2-40B4-BE49-F238E27FC236}">
                    <a16:creationId xmlns:a16="http://schemas.microsoft.com/office/drawing/2014/main" id="{C52EFF39-981D-340A-0BCD-C2BEFB17B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127448" y="2028530"/>
                <a:ext cx="3821935" cy="531942"/>
              </a:xfrm>
              <a:prstGeom prst="rect">
                <a:avLst/>
              </a:prstGeom>
            </p:spPr>
          </p:pic>
          <p:sp>
            <p:nvSpPr>
              <p:cNvPr id="48" name="CaixaDeTexto 47">
                <a:extLst>
                  <a:ext uri="{FF2B5EF4-FFF2-40B4-BE49-F238E27FC236}">
                    <a16:creationId xmlns:a16="http://schemas.microsoft.com/office/drawing/2014/main" id="{1E161B31-278C-9017-3827-CC9B70F11B81}"/>
                  </a:ext>
                </a:extLst>
              </p:cNvPr>
              <p:cNvSpPr txBox="1"/>
              <p:nvPr/>
            </p:nvSpPr>
            <p:spPr>
              <a:xfrm>
                <a:off x="1877043" y="753630"/>
                <a:ext cx="1110577" cy="494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dirty="0"/>
                  <a:t>DPBP</a:t>
                </a:r>
              </a:p>
            </p:txBody>
          </p:sp>
          <p:sp>
            <p:nvSpPr>
              <p:cNvPr id="49" name="CaixaDeTexto 48">
                <a:extLst>
                  <a:ext uri="{FF2B5EF4-FFF2-40B4-BE49-F238E27FC236}">
                    <a16:creationId xmlns:a16="http://schemas.microsoft.com/office/drawing/2014/main" id="{CAD63F59-C84F-D9E3-B62A-7698DA05C363}"/>
                  </a:ext>
                </a:extLst>
              </p:cNvPr>
              <p:cNvSpPr txBox="1"/>
              <p:nvPr/>
            </p:nvSpPr>
            <p:spPr>
              <a:xfrm>
                <a:off x="3965056" y="753977"/>
                <a:ext cx="769442" cy="494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Er</a:t>
                </a:r>
              </a:p>
            </p:txBody>
          </p:sp>
          <p:sp>
            <p:nvSpPr>
              <p:cNvPr id="50" name="CaixaDeTexto 49">
                <a:extLst>
                  <a:ext uri="{FF2B5EF4-FFF2-40B4-BE49-F238E27FC236}">
                    <a16:creationId xmlns:a16="http://schemas.microsoft.com/office/drawing/2014/main" id="{C81008E6-7D4B-BF50-8765-1312FF3FE1F0}"/>
                  </a:ext>
                </a:extLst>
              </p:cNvPr>
              <p:cNvSpPr txBox="1"/>
              <p:nvPr/>
            </p:nvSpPr>
            <p:spPr>
              <a:xfrm>
                <a:off x="3367453" y="978230"/>
                <a:ext cx="3893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+</a:t>
                </a:r>
              </a:p>
            </p:txBody>
          </p:sp>
          <p:sp>
            <p:nvSpPr>
              <p:cNvPr id="51" name="CaixaDeTexto 50">
                <a:extLst>
                  <a:ext uri="{FF2B5EF4-FFF2-40B4-BE49-F238E27FC236}">
                    <a16:creationId xmlns:a16="http://schemas.microsoft.com/office/drawing/2014/main" id="{850E2500-788D-021E-549C-1F567F5630F0}"/>
                  </a:ext>
                </a:extLst>
              </p:cNvPr>
              <p:cNvSpPr txBox="1"/>
              <p:nvPr/>
            </p:nvSpPr>
            <p:spPr>
              <a:xfrm>
                <a:off x="2432333" y="1919323"/>
                <a:ext cx="1292243" cy="494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dirty="0" err="1"/>
                  <a:t>Au</a:t>
                </a:r>
                <a:r>
                  <a:rPr lang="pt-BR" sz="1200" dirty="0"/>
                  <a:t>(111)</a:t>
                </a:r>
              </a:p>
            </p:txBody>
          </p:sp>
        </p:grpSp>
      </p:grpSp>
      <p:sp>
        <p:nvSpPr>
          <p:cNvPr id="8" name="Título 1">
            <a:extLst>
              <a:ext uri="{FF2B5EF4-FFF2-40B4-BE49-F238E27FC236}">
                <a16:creationId xmlns:a16="http://schemas.microsoft.com/office/drawing/2014/main" id="{5AE15DE8-3629-5A7C-C87F-DB480AAE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939" y="-10671"/>
            <a:ext cx="10094912" cy="703367"/>
          </a:xfrm>
        </p:spPr>
        <p:txBody>
          <a:bodyPr/>
          <a:lstStyle/>
          <a:p>
            <a:r>
              <a:rPr lang="en-US" sz="3200" dirty="0"/>
              <a:t>Magnetic properties: Rhombic networks</a:t>
            </a:r>
          </a:p>
        </p:txBody>
      </p:sp>
      <p:graphicFrame>
        <p:nvGraphicFramePr>
          <p:cNvPr id="265" name="Objeto 264">
            <a:extLst>
              <a:ext uri="{FF2B5EF4-FFF2-40B4-BE49-F238E27FC236}">
                <a16:creationId xmlns:a16="http://schemas.microsoft.com/office/drawing/2014/main" id="{AD13EA1E-DF90-CFC3-CA82-ED0CE0548E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4652167"/>
              </p:ext>
            </p:extLst>
          </p:nvPr>
        </p:nvGraphicFramePr>
        <p:xfrm>
          <a:off x="9384474" y="2664517"/>
          <a:ext cx="2520000" cy="25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2880000" imgH="2880000" progId="Origin50.Graph">
                  <p:embed/>
                </p:oleObj>
              </mc:Choice>
              <mc:Fallback>
                <p:oleObj name="Graph" r:id="rId6" imgW="2880000" imgH="2880000" progId="Origin50.Graph">
                  <p:embed/>
                  <p:pic>
                    <p:nvPicPr>
                      <p:cNvPr id="265" name="Objeto 264">
                        <a:extLst>
                          <a:ext uri="{FF2B5EF4-FFF2-40B4-BE49-F238E27FC236}">
                            <a16:creationId xmlns:a16="http://schemas.microsoft.com/office/drawing/2014/main" id="{AD13EA1E-DF90-CFC3-CA82-ED0CE0548E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384474" y="2664517"/>
                        <a:ext cx="2520000" cy="25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" name="Objeto 265">
            <a:extLst>
              <a:ext uri="{FF2B5EF4-FFF2-40B4-BE49-F238E27FC236}">
                <a16:creationId xmlns:a16="http://schemas.microsoft.com/office/drawing/2014/main" id="{843D836A-99E9-2FC5-9DEC-E8958EFE89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453681"/>
              </p:ext>
            </p:extLst>
          </p:nvPr>
        </p:nvGraphicFramePr>
        <p:xfrm>
          <a:off x="6304322" y="2619315"/>
          <a:ext cx="2520000" cy="25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2880000" imgH="2880000" progId="Origin50.Graph">
                  <p:embed/>
                </p:oleObj>
              </mc:Choice>
              <mc:Fallback>
                <p:oleObj name="Graph" r:id="rId8" imgW="2880000" imgH="2880000" progId="Origin50.Graph">
                  <p:embed/>
                  <p:pic>
                    <p:nvPicPr>
                      <p:cNvPr id="266" name="Objeto 265">
                        <a:extLst>
                          <a:ext uri="{FF2B5EF4-FFF2-40B4-BE49-F238E27FC236}">
                            <a16:creationId xmlns:a16="http://schemas.microsoft.com/office/drawing/2014/main" id="{843D836A-99E9-2FC5-9DEC-E8958EFE89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304322" y="2619315"/>
                        <a:ext cx="2520000" cy="25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Agrupar 11">
            <a:extLst>
              <a:ext uri="{FF2B5EF4-FFF2-40B4-BE49-F238E27FC236}">
                <a16:creationId xmlns:a16="http://schemas.microsoft.com/office/drawing/2014/main" id="{00D19FF7-B91B-EF7A-01D8-584E93EE4A18}"/>
              </a:ext>
            </a:extLst>
          </p:cNvPr>
          <p:cNvGrpSpPr/>
          <p:nvPr/>
        </p:nvGrpSpPr>
        <p:grpSpPr>
          <a:xfrm>
            <a:off x="8086518" y="1276901"/>
            <a:ext cx="1080120" cy="894030"/>
            <a:chOff x="2711624" y="915849"/>
            <a:chExt cx="1080120" cy="894030"/>
          </a:xfrm>
        </p:grpSpPr>
        <p:cxnSp>
          <p:nvCxnSpPr>
            <p:cNvPr id="63" name="Conector de Seta Reta 62">
              <a:extLst>
                <a:ext uri="{FF2B5EF4-FFF2-40B4-BE49-F238E27FC236}">
                  <a16:creationId xmlns:a16="http://schemas.microsoft.com/office/drawing/2014/main" id="{2D054C32-E00E-F970-246F-64103F052383}"/>
                </a:ext>
              </a:extLst>
            </p:cNvPr>
            <p:cNvCxnSpPr>
              <a:cxnSpLocks/>
            </p:cNvCxnSpPr>
            <p:nvPr/>
          </p:nvCxnSpPr>
          <p:spPr bwMode="auto">
            <a:xfrm rot="19200000">
              <a:off x="2711624" y="1431332"/>
              <a:ext cx="1080120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90373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65" name="CaixaDeTexto 64">
              <a:extLst>
                <a:ext uri="{FF2B5EF4-FFF2-40B4-BE49-F238E27FC236}">
                  <a16:creationId xmlns:a16="http://schemas.microsoft.com/office/drawing/2014/main" id="{9BCA5CA3-3AC9-A5F8-6264-5A7A61CFB61B}"/>
                </a:ext>
              </a:extLst>
            </p:cNvPr>
            <p:cNvSpPr txBox="1"/>
            <p:nvPr/>
          </p:nvSpPr>
          <p:spPr>
            <a:xfrm>
              <a:off x="3199409" y="915849"/>
              <a:ext cx="5267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50°</a:t>
              </a:r>
            </a:p>
          </p:txBody>
        </p:sp>
        <p:cxnSp>
          <p:nvCxnSpPr>
            <p:cNvPr id="67" name="Conector reto 66">
              <a:extLst>
                <a:ext uri="{FF2B5EF4-FFF2-40B4-BE49-F238E27FC236}">
                  <a16:creationId xmlns:a16="http://schemas.microsoft.com/office/drawing/2014/main" id="{4A872065-A6A0-E7AB-64E2-FDDEFFC0B84D}"/>
                </a:ext>
              </a:extLst>
            </p:cNvPr>
            <p:cNvCxnSpPr/>
            <p:nvPr/>
          </p:nvCxnSpPr>
          <p:spPr bwMode="auto">
            <a:xfrm>
              <a:off x="3199715" y="932531"/>
              <a:ext cx="0" cy="877348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4FF2FC88-CE64-FFE1-DEA4-A8B429493813}"/>
              </a:ext>
            </a:extLst>
          </p:cNvPr>
          <p:cNvGrpSpPr/>
          <p:nvPr/>
        </p:nvGrpSpPr>
        <p:grpSpPr>
          <a:xfrm>
            <a:off x="11083051" y="1274753"/>
            <a:ext cx="1133629" cy="877348"/>
            <a:chOff x="5708157" y="913701"/>
            <a:chExt cx="1133629" cy="877348"/>
          </a:xfrm>
        </p:grpSpPr>
        <p:cxnSp>
          <p:nvCxnSpPr>
            <p:cNvPr id="64" name="Conector de Seta Reta 63">
              <a:extLst>
                <a:ext uri="{FF2B5EF4-FFF2-40B4-BE49-F238E27FC236}">
                  <a16:creationId xmlns:a16="http://schemas.microsoft.com/office/drawing/2014/main" id="{CB20BE93-603D-6B8E-7A34-5B02F0C532A3}"/>
                </a:ext>
              </a:extLst>
            </p:cNvPr>
            <p:cNvCxnSpPr>
              <a:cxnSpLocks/>
            </p:cNvCxnSpPr>
            <p:nvPr/>
          </p:nvCxnSpPr>
          <p:spPr bwMode="auto">
            <a:xfrm rot="21000000">
              <a:off x="5708157" y="1429753"/>
              <a:ext cx="1080120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66" name="CaixaDeTexto 65">
              <a:extLst>
                <a:ext uri="{FF2B5EF4-FFF2-40B4-BE49-F238E27FC236}">
                  <a16:creationId xmlns:a16="http://schemas.microsoft.com/office/drawing/2014/main" id="{A9958BCC-1854-5BB8-15FC-5F8C1ABD121F}"/>
                </a:ext>
              </a:extLst>
            </p:cNvPr>
            <p:cNvSpPr txBox="1"/>
            <p:nvPr/>
          </p:nvSpPr>
          <p:spPr>
            <a:xfrm>
              <a:off x="6314998" y="990059"/>
              <a:ext cx="5267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80°</a:t>
              </a:r>
            </a:p>
          </p:txBody>
        </p:sp>
        <p:cxnSp>
          <p:nvCxnSpPr>
            <p:cNvPr id="68" name="Conector reto 67">
              <a:extLst>
                <a:ext uri="{FF2B5EF4-FFF2-40B4-BE49-F238E27FC236}">
                  <a16:creationId xmlns:a16="http://schemas.microsoft.com/office/drawing/2014/main" id="{1AAF136D-8CFF-B5DB-DB27-CC08B6337DF4}"/>
                </a:ext>
              </a:extLst>
            </p:cNvPr>
            <p:cNvCxnSpPr/>
            <p:nvPr/>
          </p:nvCxnSpPr>
          <p:spPr bwMode="auto">
            <a:xfrm>
              <a:off x="6187532" y="913701"/>
              <a:ext cx="0" cy="877348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7D6B9DEA-92C8-47D7-C421-15BB35ED6AAD}"/>
              </a:ext>
            </a:extLst>
          </p:cNvPr>
          <p:cNvSpPr txBox="1"/>
          <p:nvPr/>
        </p:nvSpPr>
        <p:spPr>
          <a:xfrm>
            <a:off x="7737261" y="5493712"/>
            <a:ext cx="3229577" cy="81560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Multiplet calculations:</a:t>
            </a:r>
          </a:p>
          <a:p>
            <a:pPr algn="ctr"/>
            <a:r>
              <a:rPr lang="en-US" sz="1800" dirty="0" err="1"/>
              <a:t>MultiX</a:t>
            </a:r>
            <a:endParaRPr lang="en-US" sz="1800" dirty="0"/>
          </a:p>
          <a:p>
            <a:pPr algn="ctr"/>
            <a:r>
              <a:rPr lang="en-US" sz="1100" dirty="0"/>
              <a:t>A. </a:t>
            </a:r>
            <a:r>
              <a:rPr lang="en-US" sz="1100" dirty="0" err="1"/>
              <a:t>Uldry</a:t>
            </a:r>
            <a:r>
              <a:rPr lang="en-US" sz="1100" dirty="0"/>
              <a:t> et al., </a:t>
            </a:r>
            <a:r>
              <a:rPr lang="en-US" sz="1100" i="1" dirty="0"/>
              <a:t>Phys. Rev. B </a:t>
            </a:r>
            <a:r>
              <a:rPr lang="en-US" sz="1100" b="1" dirty="0"/>
              <a:t>2012</a:t>
            </a:r>
            <a:r>
              <a:rPr lang="en-US" sz="1100" dirty="0"/>
              <a:t>, 85, 125133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ela 1">
                <a:extLst>
                  <a:ext uri="{FF2B5EF4-FFF2-40B4-BE49-F238E27FC236}">
                    <a16:creationId xmlns:a16="http://schemas.microsoft.com/office/drawing/2014/main" id="{E51FBC65-2BCA-3921-1292-74102EDC7E7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9140497"/>
                  </p:ext>
                </p:extLst>
              </p:nvPr>
            </p:nvGraphicFramePr>
            <p:xfrm>
              <a:off x="796044" y="1705776"/>
              <a:ext cx="5227948" cy="308697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70543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80385">
                      <a:extLst>
                        <a:ext uri="{9D8B030D-6E8A-4147-A177-3AD203B41FA5}">
                          <a16:colId xmlns:a16="http://schemas.microsoft.com/office/drawing/2014/main" val="3633946490"/>
                        </a:ext>
                      </a:extLst>
                    </a:gridCol>
                    <a:gridCol w="880385">
                      <a:extLst>
                        <a:ext uri="{9D8B030D-6E8A-4147-A177-3AD203B41FA5}">
                          <a16:colId xmlns:a16="http://schemas.microsoft.com/office/drawing/2014/main" val="3307254235"/>
                        </a:ext>
                      </a:extLst>
                    </a:gridCol>
                    <a:gridCol w="88038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8135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40997"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Incidence angle 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Er centers on DPBP net</a:t>
                          </a: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wor</a:t>
                          </a: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ks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pt-BR" sz="2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Dy centers on DPBP net</a:t>
                          </a: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wor</a:t>
                          </a: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ks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pt-BR" sz="2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40997">
                    <a:tc vMerge="1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pt-BR" sz="280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0º (</a:t>
                          </a:r>
                          <a14:m>
                            <m:oMath xmlns:m="http://schemas.openxmlformats.org/officeDocument/2006/math">
                              <m:r>
                                <a:rPr lang="pt-BR" sz="1400" b="0" i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oMath>
                          </a14:m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)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70º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0º (</a:t>
                          </a:r>
                          <a14:m>
                            <m:oMath xmlns:m="http://schemas.openxmlformats.org/officeDocument/2006/math">
                              <m:r>
                                <a:rPr lang="pt-BR" sz="1400" b="0" i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oMath>
                          </a14:m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)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70º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4099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pt-BR" sz="14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1400" b="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pt-BR" sz="1400" b="0" i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L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pt-BR" sz="1400" b="0" i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z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 (ħ)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4.69(47)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3.89(39)</a:t>
                          </a: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1.91(19)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4.46(45)</a:t>
                          </a: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4099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pt-BR" sz="14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1400" b="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pt-BR" sz="1400" b="0" i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S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pt-BR" sz="1400" b="0" i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z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 (ħ)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1.00(10)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0.95(10)</a:t>
                          </a: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0.99(10)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1.99(20)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40997"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〈"/>
                                    <m:endChr m:val="〉"/>
                                    <m:ctrlPr>
                                      <a:rPr lang="pt-BR" sz="14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pt-BR" sz="1400" b="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pt-BR" sz="1400" b="0" i="0" kern="12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J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pt-BR" sz="1400" b="0" i="0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z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m:rPr>
                                    <m:nor/>
                                  </m:rPr>
                                  <a:rPr lang="en-US" sz="1400" b="0" i="0" kern="1200" dirty="0">
                                    <a:solidFill>
                                      <a:schemeClr val="tx1"/>
                                    </a:solidFill>
                                    <a:effectLst/>
                                    <a:latin typeface="+mn-lt"/>
                                    <a:ea typeface="+mn-ea"/>
                                    <a:cs typeface="+mn-cs"/>
                                  </a:rPr>
                                  <m:t> (</m:t>
                                </m:r>
                                <m:r>
                                  <m:rPr>
                                    <m:nor/>
                                  </m:rPr>
                                  <a:rPr lang="en-US" sz="1400" b="0" i="0" kern="1200" dirty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+mn-lt"/>
                                    <a:ea typeface="+mn-ea"/>
                                    <a:cs typeface="+mn-cs"/>
                                  </a:rPr>
                                  <m:t>ħ</m:t>
                                </m:r>
                                <m:r>
                                  <m:rPr>
                                    <m:nor/>
                                  </m:rPr>
                                  <a:rPr lang="en-US" sz="1400" b="0" i="0" kern="1200" dirty="0">
                                    <a:solidFill>
                                      <a:schemeClr val="tx1"/>
                                    </a:solidFill>
                                    <a:effectLst/>
                                    <a:latin typeface="+mn-lt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pt-BR" sz="1400" b="0" i="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5.69(57)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4.84(48)</a:t>
                          </a: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2.90(29)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6.45(64)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62188680"/>
                      </a:ext>
                    </a:extLst>
                  </a:tr>
                  <a:tr h="440997"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pt-BR" sz="14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400" b="0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(</a:t>
                          </a: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</a:t>
                          </a:r>
                          <a:r>
                            <a:rPr lang="en-US" sz="1400" b="0" i="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</a:t>
                          </a: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/atom)</a:t>
                          </a: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6.70(67)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5.79(58)</a:t>
                          </a: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3.88(39)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8.44(84)</a:t>
                          </a:r>
                        </a:p>
                      </a:txBody>
                      <a:tcPr marL="42230" marR="4223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40997"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400" b="0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sz="14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pt-BR" sz="14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400" b="0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(</a:t>
                          </a: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</a:t>
                          </a:r>
                          <a:r>
                            <a:rPr lang="en-US" sz="1400" b="0" i="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</a:t>
                          </a: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/atom)</a:t>
                          </a:r>
                          <a:endParaRPr lang="pt-BR" sz="1400" b="0" i="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-0.9(1.3)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endParaRPr lang="pt-BR" sz="1400" b="0" i="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4.6(1.2)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endParaRPr lang="pt-BR" sz="1400" b="0" i="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2230" marR="4223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ela 1">
                <a:extLst>
                  <a:ext uri="{FF2B5EF4-FFF2-40B4-BE49-F238E27FC236}">
                    <a16:creationId xmlns:a16="http://schemas.microsoft.com/office/drawing/2014/main" id="{E51FBC65-2BCA-3921-1292-74102EDC7E7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9140497"/>
                  </p:ext>
                </p:extLst>
              </p:nvPr>
            </p:nvGraphicFramePr>
            <p:xfrm>
              <a:off x="796044" y="1705776"/>
              <a:ext cx="5227948" cy="308697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70543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80385">
                      <a:extLst>
                        <a:ext uri="{9D8B030D-6E8A-4147-A177-3AD203B41FA5}">
                          <a16:colId xmlns:a16="http://schemas.microsoft.com/office/drawing/2014/main" val="3633946490"/>
                        </a:ext>
                      </a:extLst>
                    </a:gridCol>
                    <a:gridCol w="880385">
                      <a:extLst>
                        <a:ext uri="{9D8B030D-6E8A-4147-A177-3AD203B41FA5}">
                          <a16:colId xmlns:a16="http://schemas.microsoft.com/office/drawing/2014/main" val="3307254235"/>
                        </a:ext>
                      </a:extLst>
                    </a:gridCol>
                    <a:gridCol w="88038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8135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40997"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Incidence angle 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Er centers on DPBP net</a:t>
                          </a: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wor</a:t>
                          </a: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ks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pt-BR" sz="2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Dy centers on DPBP net</a:t>
                          </a: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wor</a:t>
                          </a: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ks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pt-BR" sz="2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40997">
                    <a:tc vMerge="1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pt-BR" sz="280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193793" t="-111111" r="-300690" b="-5069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70º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396528" t="-111111" r="-102083" b="-5069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70º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409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10"/>
                          <a:stretch>
                            <a:fillRect l="-357" t="-208219" r="-207500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4.69(47)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3.89(39)</a:t>
                          </a: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1.91(19)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4.46(45)</a:t>
                          </a: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409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10"/>
                          <a:stretch>
                            <a:fillRect l="-357" t="-312500" r="-207500" b="-30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1.00(10)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0.95(10)</a:t>
                          </a: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0.99(10)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1.99(20)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409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10"/>
                          <a:stretch>
                            <a:fillRect l="-357" t="-406849" r="-207500" b="-2013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5.69(57)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4.84(48)</a:t>
                          </a: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2.90(29)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6.45(64)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62188680"/>
                      </a:ext>
                    </a:extLst>
                  </a:tr>
                  <a:tr h="4409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357" t="-513889" r="-207500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6.70(67)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5.79(58)</a:t>
                          </a: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3.88(39)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8.44(84)</a:t>
                          </a:r>
                        </a:p>
                      </a:txBody>
                      <a:tcPr marL="42230" marR="4223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409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10"/>
                          <a:stretch>
                            <a:fillRect l="-357" t="-605479" r="-207500" b="-2740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-0.9(1.3)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endParaRPr lang="pt-BR" sz="1400" b="0" i="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4.6(1.2)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endParaRPr lang="pt-BR" sz="1400" b="0" i="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2230" marR="4223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46091047-2F02-59B9-377F-E21D4B459B59}"/>
                  </a:ext>
                </a:extLst>
              </p:cNvPr>
              <p:cNvSpPr/>
              <p:nvPr/>
            </p:nvSpPr>
            <p:spPr>
              <a:xfrm>
                <a:off x="2612232" y="5019226"/>
                <a:ext cx="224087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i="1"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pt-BR" sz="16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pt-BR" sz="1600" i="0">
                          <a:latin typeface="Cambria Math" panose="02040503050406030204" pitchFamily="18" charset="0"/>
                        </a:rPr>
                        <m:t>(70°)−</m:t>
                      </m:r>
                      <m:d>
                        <m:dPr>
                          <m:begChr m:val=""/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pt-BR" sz="1600">
                              <a:latin typeface="Cambria Math" panose="02040503050406030204" pitchFamily="18" charset="0"/>
                            </a:rPr>
                            <m:t>(0°</m:t>
                          </m:r>
                        </m:e>
                      </m:d>
                    </m:oMath>
                  </m:oMathPara>
                </a14:m>
                <a:endParaRPr lang="pt-BR" sz="1600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46091047-2F02-59B9-377F-E21D4B459B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232" y="5019226"/>
                <a:ext cx="2240870" cy="338554"/>
              </a:xfrm>
              <a:prstGeom prst="rect">
                <a:avLst/>
              </a:prstGeom>
              <a:blipFill>
                <a:blip r:embed="rId11"/>
                <a:stretch>
                  <a:fillRect t="-107143" r="-18529" b="-169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tângulo 3">
            <a:extLst>
              <a:ext uri="{FF2B5EF4-FFF2-40B4-BE49-F238E27FC236}">
                <a16:creationId xmlns:a16="http://schemas.microsoft.com/office/drawing/2014/main" id="{75C43F3F-20CB-5E3B-D036-3BC37268F303}"/>
              </a:ext>
            </a:extLst>
          </p:cNvPr>
          <p:cNvSpPr/>
          <p:nvPr/>
        </p:nvSpPr>
        <p:spPr bwMode="auto">
          <a:xfrm>
            <a:off x="796044" y="4365104"/>
            <a:ext cx="5227948" cy="360040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011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E246DE54-27FB-14C4-956B-CE6CCB31D25E}"/>
              </a:ext>
            </a:extLst>
          </p:cNvPr>
          <p:cNvGrpSpPr/>
          <p:nvPr/>
        </p:nvGrpSpPr>
        <p:grpSpPr>
          <a:xfrm>
            <a:off x="8074831" y="620688"/>
            <a:ext cx="2137539" cy="970870"/>
            <a:chOff x="5378194" y="857581"/>
            <a:chExt cx="2137539" cy="970870"/>
          </a:xfrm>
        </p:grpSpPr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862B5554-4D3A-3532-F04B-5B7B8A815A70}"/>
                </a:ext>
              </a:extLst>
            </p:cNvPr>
            <p:cNvSpPr/>
            <p:nvPr/>
          </p:nvSpPr>
          <p:spPr bwMode="auto">
            <a:xfrm>
              <a:off x="7032104" y="1101902"/>
              <a:ext cx="302075" cy="302075"/>
            </a:xfrm>
            <a:prstGeom prst="ellipse">
              <a:avLst/>
            </a:prstGeom>
            <a:gradFill flip="none" rotWithShape="1">
              <a:gsLst>
                <a:gs pos="0">
                  <a:srgbClr val="903730"/>
                </a:gs>
                <a:gs pos="100000">
                  <a:srgbClr val="CC0000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55" name="Agrupar 54">
              <a:extLst>
                <a:ext uri="{FF2B5EF4-FFF2-40B4-BE49-F238E27FC236}">
                  <a16:creationId xmlns:a16="http://schemas.microsoft.com/office/drawing/2014/main" id="{51FB9D7F-07A4-1992-4695-3DA2816C09B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78194" y="857581"/>
              <a:ext cx="2137539" cy="970870"/>
              <a:chOff x="1127448" y="824550"/>
              <a:chExt cx="3821935" cy="1735922"/>
            </a:xfrm>
          </p:grpSpPr>
          <p:pic>
            <p:nvPicPr>
              <p:cNvPr id="56" name="Imagen 4" descr="Imagen que contiene interior, accesorio, pequeño, tabla&#10;&#10;Descripción generada automáticamente">
                <a:extLst>
                  <a:ext uri="{FF2B5EF4-FFF2-40B4-BE49-F238E27FC236}">
                    <a16:creationId xmlns:a16="http://schemas.microsoft.com/office/drawing/2014/main" id="{679FED8B-1389-4BCE-31A7-8EB9F6C7D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064" y="1208154"/>
                <a:ext cx="2313134" cy="650891"/>
              </a:xfrm>
              <a:prstGeom prst="rect">
                <a:avLst/>
              </a:prstGeom>
            </p:spPr>
          </p:pic>
          <p:pic>
            <p:nvPicPr>
              <p:cNvPr id="57" name="Imagem 56">
                <a:extLst>
                  <a:ext uri="{FF2B5EF4-FFF2-40B4-BE49-F238E27FC236}">
                    <a16:creationId xmlns:a16="http://schemas.microsoft.com/office/drawing/2014/main" id="{43CF2280-B226-A72B-F11F-05E3BD6714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27448" y="2028530"/>
                <a:ext cx="3821935" cy="531942"/>
              </a:xfrm>
              <a:prstGeom prst="rect">
                <a:avLst/>
              </a:prstGeom>
            </p:spPr>
          </p:pic>
          <p:sp>
            <p:nvSpPr>
              <p:cNvPr id="58" name="CaixaDeTexto 57">
                <a:extLst>
                  <a:ext uri="{FF2B5EF4-FFF2-40B4-BE49-F238E27FC236}">
                    <a16:creationId xmlns:a16="http://schemas.microsoft.com/office/drawing/2014/main" id="{55871C5B-6706-2DC7-B92E-41BD99796CA0}"/>
                  </a:ext>
                </a:extLst>
              </p:cNvPr>
              <p:cNvSpPr txBox="1"/>
              <p:nvPr/>
            </p:nvSpPr>
            <p:spPr>
              <a:xfrm>
                <a:off x="1962406" y="824550"/>
                <a:ext cx="936451" cy="495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dirty="0"/>
                  <a:t>TDA</a:t>
                </a:r>
              </a:p>
            </p:txBody>
          </p:sp>
          <p:sp>
            <p:nvSpPr>
              <p:cNvPr id="62" name="CaixaDeTexto 61">
                <a:extLst>
                  <a:ext uri="{FF2B5EF4-FFF2-40B4-BE49-F238E27FC236}">
                    <a16:creationId xmlns:a16="http://schemas.microsoft.com/office/drawing/2014/main" id="{CDCCE5E4-660D-752C-4AA1-3839AEB724F3}"/>
                  </a:ext>
                </a:extLst>
              </p:cNvPr>
              <p:cNvSpPr txBox="1"/>
              <p:nvPr/>
            </p:nvSpPr>
            <p:spPr>
              <a:xfrm>
                <a:off x="3965055" y="824986"/>
                <a:ext cx="769442" cy="495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Er</a:t>
                </a:r>
              </a:p>
            </p:txBody>
          </p:sp>
          <p:sp>
            <p:nvSpPr>
              <p:cNvPr id="63" name="CaixaDeTexto 62">
                <a:extLst>
                  <a:ext uri="{FF2B5EF4-FFF2-40B4-BE49-F238E27FC236}">
                    <a16:creationId xmlns:a16="http://schemas.microsoft.com/office/drawing/2014/main" id="{04A79B7A-AFB4-E889-DB06-B2E04BC1321C}"/>
                  </a:ext>
                </a:extLst>
              </p:cNvPr>
              <p:cNvSpPr txBox="1"/>
              <p:nvPr/>
            </p:nvSpPr>
            <p:spPr>
              <a:xfrm>
                <a:off x="3371456" y="988682"/>
                <a:ext cx="38933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+</a:t>
                </a:r>
              </a:p>
            </p:txBody>
          </p:sp>
          <p:sp>
            <p:nvSpPr>
              <p:cNvPr id="64" name="CaixaDeTexto 63">
                <a:extLst>
                  <a:ext uri="{FF2B5EF4-FFF2-40B4-BE49-F238E27FC236}">
                    <a16:creationId xmlns:a16="http://schemas.microsoft.com/office/drawing/2014/main" id="{761D691E-60FF-B37A-912A-753700C58795}"/>
                  </a:ext>
                </a:extLst>
              </p:cNvPr>
              <p:cNvSpPr txBox="1"/>
              <p:nvPr/>
            </p:nvSpPr>
            <p:spPr>
              <a:xfrm>
                <a:off x="2432334" y="1919325"/>
                <a:ext cx="1370034" cy="495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dirty="0"/>
                  <a:t>Cu(111)</a:t>
                </a:r>
              </a:p>
            </p:txBody>
          </p:sp>
        </p:grpSp>
      </p:grpSp>
      <p:sp>
        <p:nvSpPr>
          <p:cNvPr id="8" name="Título 1">
            <a:extLst>
              <a:ext uri="{FF2B5EF4-FFF2-40B4-BE49-F238E27FC236}">
                <a16:creationId xmlns:a16="http://schemas.microsoft.com/office/drawing/2014/main" id="{5AE15DE8-3629-5A7C-C87F-DB480AAE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939" y="-10671"/>
            <a:ext cx="10094912" cy="703367"/>
          </a:xfrm>
        </p:spPr>
        <p:txBody>
          <a:bodyPr/>
          <a:lstStyle/>
          <a:p>
            <a:r>
              <a:rPr lang="en-US" sz="3200" dirty="0"/>
              <a:t>Mononuclear networks: Dy-TDA and Er-TDA</a:t>
            </a:r>
          </a:p>
        </p:txBody>
      </p: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B098B704-1CFA-1A7F-0052-41B54EEB4C66}"/>
              </a:ext>
            </a:extLst>
          </p:cNvPr>
          <p:cNvGrpSpPr>
            <a:grpSpLocks noChangeAspect="1"/>
          </p:cNvGrpSpPr>
          <p:nvPr/>
        </p:nvGrpSpPr>
        <p:grpSpPr>
          <a:xfrm>
            <a:off x="1256836" y="2811319"/>
            <a:ext cx="2519917" cy="2923957"/>
            <a:chOff x="-5244024" y="1093714"/>
            <a:chExt cx="3687418" cy="4278659"/>
          </a:xfrm>
        </p:grpSpPr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AB49FCD3-6C5D-87B2-717F-C0027FD456CC}"/>
                </a:ext>
              </a:extLst>
            </p:cNvPr>
            <p:cNvSpPr/>
            <p:nvPr/>
          </p:nvSpPr>
          <p:spPr>
            <a:xfrm>
              <a:off x="-5244024" y="4781258"/>
              <a:ext cx="3349633" cy="5911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err="1"/>
                <a:t>V</a:t>
              </a:r>
              <a:r>
                <a:rPr lang="en-US" sz="1200" baseline="-25000" dirty="0" err="1"/>
                <a:t>b</a:t>
              </a:r>
              <a:r>
                <a:rPr lang="en-US" sz="1200" dirty="0"/>
                <a:t> = -0.80 V, I = 150 </a:t>
              </a:r>
              <a:r>
                <a:rPr lang="en-US" sz="1200" dirty="0" err="1"/>
                <a:t>pA</a:t>
              </a:r>
              <a:r>
                <a:rPr lang="en-US" sz="1200" dirty="0"/>
                <a:t>, </a:t>
              </a:r>
            </a:p>
            <a:p>
              <a:r>
                <a:rPr lang="en-US" sz="1200" dirty="0"/>
                <a:t>T = 4 K, Scale bar: 1.0 nm</a:t>
              </a:r>
            </a:p>
          </p:txBody>
        </p:sp>
        <p:graphicFrame>
          <p:nvGraphicFramePr>
            <p:cNvPr id="45" name="Objeto 44">
              <a:extLst>
                <a:ext uri="{FF2B5EF4-FFF2-40B4-BE49-F238E27FC236}">
                  <a16:creationId xmlns:a16="http://schemas.microsoft.com/office/drawing/2014/main" id="{6B8275AC-7673-59D0-8C48-DCBC5B17BA8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20943031"/>
                </p:ext>
              </p:extLst>
            </p:nvPr>
          </p:nvGraphicFramePr>
          <p:xfrm>
            <a:off x="-5243068" y="1093714"/>
            <a:ext cx="3686462" cy="36875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4" imgW="4285346" imgH="4286604" progId="CorelDraw.Graphic.21">
                    <p:embed/>
                  </p:oleObj>
                </mc:Choice>
                <mc:Fallback>
                  <p:oleObj name="CorelDRAW" r:id="rId4" imgW="4285346" imgH="4286604" progId="CorelDraw.Graphic.21">
                    <p:embed/>
                    <p:pic>
                      <p:nvPicPr>
                        <p:cNvPr id="86" name="Objeto 85">
                          <a:extLst>
                            <a:ext uri="{FF2B5EF4-FFF2-40B4-BE49-F238E27FC236}">
                              <a16:creationId xmlns:a16="http://schemas.microsoft.com/office/drawing/2014/main" id="{73BB15F3-F2D6-49FE-9568-FD7DDEDA05B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-5243068" y="1093714"/>
                          <a:ext cx="3686462" cy="36875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" name="Grupo 8">
            <a:extLst>
              <a:ext uri="{FF2B5EF4-FFF2-40B4-BE49-F238E27FC236}">
                <a16:creationId xmlns:a16="http://schemas.microsoft.com/office/drawing/2014/main" id="{CD668BFE-F570-3847-4C1F-29D14E445B3E}"/>
              </a:ext>
            </a:extLst>
          </p:cNvPr>
          <p:cNvGrpSpPr>
            <a:grpSpLocks noChangeAspect="1"/>
          </p:cNvGrpSpPr>
          <p:nvPr/>
        </p:nvGrpSpPr>
        <p:grpSpPr>
          <a:xfrm>
            <a:off x="3879722" y="2354130"/>
            <a:ext cx="2648326" cy="3537826"/>
            <a:chOff x="3964815" y="1612057"/>
            <a:chExt cx="4833606" cy="6457084"/>
          </a:xfrm>
        </p:grpSpPr>
        <p:grpSp>
          <p:nvGrpSpPr>
            <p:cNvPr id="47" name="Grupo 9">
              <a:extLst>
                <a:ext uri="{FF2B5EF4-FFF2-40B4-BE49-F238E27FC236}">
                  <a16:creationId xmlns:a16="http://schemas.microsoft.com/office/drawing/2014/main" id="{16430567-3523-7ED1-E5ED-63B9AE807886}"/>
                </a:ext>
              </a:extLst>
            </p:cNvPr>
            <p:cNvGrpSpPr/>
            <p:nvPr/>
          </p:nvGrpSpPr>
          <p:grpSpPr>
            <a:xfrm>
              <a:off x="4048213" y="1650485"/>
              <a:ext cx="4682867" cy="6377569"/>
              <a:chOff x="3906017" y="1650485"/>
              <a:chExt cx="4682867" cy="6377569"/>
            </a:xfrm>
          </p:grpSpPr>
          <p:pic>
            <p:nvPicPr>
              <p:cNvPr id="49" name="Imagen 3">
                <a:extLst>
                  <a:ext uri="{FF2B5EF4-FFF2-40B4-BE49-F238E27FC236}">
                    <a16:creationId xmlns:a16="http://schemas.microsoft.com/office/drawing/2014/main" id="{494CC4EF-B890-F991-0328-592603B26F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52" t="33496" r="11699" b="21301"/>
              <a:stretch/>
            </p:blipFill>
            <p:spPr>
              <a:xfrm>
                <a:off x="3908884" y="1650485"/>
                <a:ext cx="4680000" cy="1748709"/>
              </a:xfrm>
              <a:prstGeom prst="rect">
                <a:avLst/>
              </a:prstGeom>
              <a:ln w="12700">
                <a:noFill/>
              </a:ln>
            </p:spPr>
          </p:pic>
          <p:pic>
            <p:nvPicPr>
              <p:cNvPr id="50" name="Imagen 5">
                <a:extLst>
                  <a:ext uri="{FF2B5EF4-FFF2-40B4-BE49-F238E27FC236}">
                    <a16:creationId xmlns:a16="http://schemas.microsoft.com/office/drawing/2014/main" id="{C9E78673-1290-89EC-869E-F0E8CD21EA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60" t="3659" r="15601" b="7968"/>
              <a:stretch/>
            </p:blipFill>
            <p:spPr>
              <a:xfrm>
                <a:off x="3906017" y="3702236"/>
                <a:ext cx="4680000" cy="4325818"/>
              </a:xfrm>
              <a:prstGeom prst="rect">
                <a:avLst/>
              </a:prstGeom>
            </p:spPr>
          </p:pic>
        </p:grp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02C56D2E-649E-3F6D-63E7-A9AFE836F857}"/>
                </a:ext>
              </a:extLst>
            </p:cNvPr>
            <p:cNvSpPr/>
            <p:nvPr/>
          </p:nvSpPr>
          <p:spPr>
            <a:xfrm>
              <a:off x="3964815" y="1612057"/>
              <a:ext cx="4833606" cy="645708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pic>
        <p:nvPicPr>
          <p:cNvPr id="59" name="Imagem 58">
            <a:extLst>
              <a:ext uri="{FF2B5EF4-FFF2-40B4-BE49-F238E27FC236}">
                <a16:creationId xmlns:a16="http://schemas.microsoft.com/office/drawing/2014/main" id="{6511FE07-58AE-39DA-882F-3AC630705A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2588944"/>
            <a:ext cx="2880000" cy="2880000"/>
          </a:xfrm>
          <a:prstGeom prst="rect">
            <a:avLst/>
          </a:prstGeom>
        </p:spPr>
      </p:pic>
      <p:sp>
        <p:nvSpPr>
          <p:cNvPr id="60" name="Retângulo 59">
            <a:extLst>
              <a:ext uri="{FF2B5EF4-FFF2-40B4-BE49-F238E27FC236}">
                <a16:creationId xmlns:a16="http://schemas.microsoft.com/office/drawing/2014/main" id="{2E462EE4-26E7-5E51-2945-B49C892E944A}"/>
              </a:ext>
            </a:extLst>
          </p:cNvPr>
          <p:cNvSpPr/>
          <p:nvPr/>
        </p:nvSpPr>
        <p:spPr>
          <a:xfrm>
            <a:off x="7968208" y="5465488"/>
            <a:ext cx="22890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V</a:t>
            </a:r>
            <a:r>
              <a:rPr lang="en-US" sz="1200" baseline="-25000" dirty="0" err="1"/>
              <a:t>b</a:t>
            </a:r>
            <a:r>
              <a:rPr lang="en-US" sz="1200" dirty="0"/>
              <a:t> = 500 mV, I = 500 </a:t>
            </a:r>
            <a:r>
              <a:rPr lang="en-US" sz="1200" dirty="0" err="1"/>
              <a:t>pA</a:t>
            </a:r>
            <a:r>
              <a:rPr lang="en-US" sz="1200" dirty="0"/>
              <a:t>, </a:t>
            </a:r>
          </a:p>
          <a:p>
            <a:r>
              <a:rPr lang="en-US" sz="1200" dirty="0"/>
              <a:t>T = 4 K, Scale bar: 2.0 nm</a:t>
            </a:r>
          </a:p>
        </p:txBody>
      </p: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814268D7-9611-74E8-50D3-DA1C136FC2DC}"/>
              </a:ext>
            </a:extLst>
          </p:cNvPr>
          <p:cNvGrpSpPr>
            <a:grpSpLocks noChangeAspect="1"/>
          </p:cNvGrpSpPr>
          <p:nvPr/>
        </p:nvGrpSpPr>
        <p:grpSpPr>
          <a:xfrm>
            <a:off x="2423592" y="620688"/>
            <a:ext cx="2137539" cy="970870"/>
            <a:chOff x="1127448" y="824550"/>
            <a:chExt cx="3821935" cy="1735922"/>
          </a:xfrm>
        </p:grpSpPr>
        <p:pic>
          <p:nvPicPr>
            <p:cNvPr id="40" name="Imagen 4" descr="Imagen que contiene interior, accesorio, pequeño, tabla&#10;&#10;Descripción generada automáticamente">
              <a:extLst>
                <a:ext uri="{FF2B5EF4-FFF2-40B4-BE49-F238E27FC236}">
                  <a16:creationId xmlns:a16="http://schemas.microsoft.com/office/drawing/2014/main" id="{1790A7B5-711C-46B3-DCD7-ED8BA4601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4064" y="1208154"/>
              <a:ext cx="2313134" cy="650891"/>
            </a:xfrm>
            <a:prstGeom prst="rect">
              <a:avLst/>
            </a:prstGeom>
          </p:spPr>
        </p:pic>
        <p:pic>
          <p:nvPicPr>
            <p:cNvPr id="41" name="Imagem 40">
              <a:extLst>
                <a:ext uri="{FF2B5EF4-FFF2-40B4-BE49-F238E27FC236}">
                  <a16:creationId xmlns:a16="http://schemas.microsoft.com/office/drawing/2014/main" id="{0468689A-5BF2-46FA-ECDF-E49695CD7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7448" y="2028530"/>
              <a:ext cx="3821935" cy="531942"/>
            </a:xfrm>
            <a:prstGeom prst="rect">
              <a:avLst/>
            </a:prstGeom>
          </p:spPr>
        </p:pic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B852176C-F742-B864-73D2-2C4687B0F37B}"/>
                </a:ext>
              </a:extLst>
            </p:cNvPr>
            <p:cNvSpPr txBox="1"/>
            <p:nvPr/>
          </p:nvSpPr>
          <p:spPr>
            <a:xfrm>
              <a:off x="1962406" y="824550"/>
              <a:ext cx="936451" cy="495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TDA</a:t>
              </a:r>
            </a:p>
          </p:txBody>
        </p:sp>
        <p:sp>
          <p:nvSpPr>
            <p:cNvPr id="51" name="Elipse 50">
              <a:extLst>
                <a:ext uri="{FF2B5EF4-FFF2-40B4-BE49-F238E27FC236}">
                  <a16:creationId xmlns:a16="http://schemas.microsoft.com/office/drawing/2014/main" id="{B5DE1E54-21E8-D417-70A2-EDCCE2159D05}"/>
                </a:ext>
              </a:extLst>
            </p:cNvPr>
            <p:cNvSpPr/>
            <p:nvPr/>
          </p:nvSpPr>
          <p:spPr bwMode="auto">
            <a:xfrm>
              <a:off x="4079775" y="1264226"/>
              <a:ext cx="540000" cy="540000"/>
            </a:xfrm>
            <a:prstGeom prst="ellipse">
              <a:avLst/>
            </a:prstGeom>
            <a:gradFill flip="none" rotWithShape="1">
              <a:gsLst>
                <a:gs pos="0">
                  <a:srgbClr val="009900"/>
                </a:gs>
                <a:gs pos="100000">
                  <a:srgbClr val="92D050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" name="CaixaDeTexto 51">
              <a:extLst>
                <a:ext uri="{FF2B5EF4-FFF2-40B4-BE49-F238E27FC236}">
                  <a16:creationId xmlns:a16="http://schemas.microsoft.com/office/drawing/2014/main" id="{2657BE1C-FDC4-0B6B-6079-DB13B17F3959}"/>
                </a:ext>
              </a:extLst>
            </p:cNvPr>
            <p:cNvSpPr txBox="1"/>
            <p:nvPr/>
          </p:nvSpPr>
          <p:spPr>
            <a:xfrm>
              <a:off x="3965055" y="824986"/>
              <a:ext cx="769442" cy="495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Dy</a:t>
              </a:r>
            </a:p>
          </p:txBody>
        </p:sp>
        <p:sp>
          <p:nvSpPr>
            <p:cNvPr id="53" name="CaixaDeTexto 52">
              <a:extLst>
                <a:ext uri="{FF2B5EF4-FFF2-40B4-BE49-F238E27FC236}">
                  <a16:creationId xmlns:a16="http://schemas.microsoft.com/office/drawing/2014/main" id="{A4728FF4-7B12-C80B-E059-D1207353D31E}"/>
                </a:ext>
              </a:extLst>
            </p:cNvPr>
            <p:cNvSpPr txBox="1"/>
            <p:nvPr/>
          </p:nvSpPr>
          <p:spPr>
            <a:xfrm>
              <a:off x="3371456" y="988682"/>
              <a:ext cx="3893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+</a:t>
              </a:r>
            </a:p>
          </p:txBody>
        </p: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A1E3F79A-BA16-3A7D-F83E-A453A43CD3E4}"/>
                </a:ext>
              </a:extLst>
            </p:cNvPr>
            <p:cNvSpPr txBox="1"/>
            <p:nvPr/>
          </p:nvSpPr>
          <p:spPr>
            <a:xfrm>
              <a:off x="2432334" y="1919325"/>
              <a:ext cx="1370034" cy="495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Cu(111)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331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Agrupar 46">
            <a:extLst>
              <a:ext uri="{FF2B5EF4-FFF2-40B4-BE49-F238E27FC236}">
                <a16:creationId xmlns:a16="http://schemas.microsoft.com/office/drawing/2014/main" id="{A2771E3F-F706-6BB6-6FDE-EDCBCABB582A}"/>
              </a:ext>
            </a:extLst>
          </p:cNvPr>
          <p:cNvGrpSpPr/>
          <p:nvPr/>
        </p:nvGrpSpPr>
        <p:grpSpPr>
          <a:xfrm>
            <a:off x="934411" y="1582702"/>
            <a:ext cx="3649420" cy="3349842"/>
            <a:chOff x="934411" y="1582702"/>
            <a:chExt cx="3649420" cy="3349842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C652448D-4012-416D-D6E4-E6EAC7A6442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09738" y="1582702"/>
              <a:ext cx="3174093" cy="3349842"/>
              <a:chOff x="4892375" y="677567"/>
              <a:chExt cx="2880000" cy="3039465"/>
            </a:xfrm>
          </p:grpSpPr>
          <p:graphicFrame>
            <p:nvGraphicFramePr>
              <p:cNvPr id="9" name="Objeto 8">
                <a:extLst>
                  <a:ext uri="{FF2B5EF4-FFF2-40B4-BE49-F238E27FC236}">
                    <a16:creationId xmlns:a16="http://schemas.microsoft.com/office/drawing/2014/main" id="{AD4E47EA-6EC9-2FFD-B113-D9003DE44BE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49558420"/>
                  </p:ext>
                </p:extLst>
              </p:nvPr>
            </p:nvGraphicFramePr>
            <p:xfrm>
              <a:off x="4892375" y="677567"/>
              <a:ext cx="2880000" cy="2880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Graph" r:id="rId3" imgW="2879640" imgH="2879640" progId="Origin50.Graph">
                      <p:embed/>
                    </p:oleObj>
                  </mc:Choice>
                  <mc:Fallback>
                    <p:oleObj name="Graph" r:id="rId3" imgW="2879640" imgH="2879640" progId="Origin50.Graph">
                      <p:embed/>
                      <p:pic>
                        <p:nvPicPr>
                          <p:cNvPr id="42" name="Objeto 41">
                            <a:extLst>
                              <a:ext uri="{FF2B5EF4-FFF2-40B4-BE49-F238E27FC236}">
                                <a16:creationId xmlns:a16="http://schemas.microsoft.com/office/drawing/2014/main" id="{8C08877F-C971-2073-79E3-B37D46E7B70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4892375" y="677567"/>
                            <a:ext cx="2880000" cy="28800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0" name="Agrupar 9">
                <a:extLst>
                  <a:ext uri="{FF2B5EF4-FFF2-40B4-BE49-F238E27FC236}">
                    <a16:creationId xmlns:a16="http://schemas.microsoft.com/office/drawing/2014/main" id="{EDF4E8AD-BB46-4C02-1972-BD6A7862566F}"/>
                  </a:ext>
                </a:extLst>
              </p:cNvPr>
              <p:cNvGrpSpPr/>
              <p:nvPr/>
            </p:nvGrpSpPr>
            <p:grpSpPr>
              <a:xfrm>
                <a:off x="5321817" y="732230"/>
                <a:ext cx="2283124" cy="1584550"/>
                <a:chOff x="5321817" y="732230"/>
                <a:chExt cx="2283124" cy="1584550"/>
              </a:xfrm>
            </p:grpSpPr>
            <p:grpSp>
              <p:nvGrpSpPr>
                <p:cNvPr id="16" name="Grupo 46">
                  <a:extLst>
                    <a:ext uri="{FF2B5EF4-FFF2-40B4-BE49-F238E27FC236}">
                      <a16:creationId xmlns:a16="http://schemas.microsoft.com/office/drawing/2014/main" id="{F2635159-9166-7EB8-7305-6CF36C80BA1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352373" y="1974602"/>
                  <a:ext cx="530766" cy="342178"/>
                  <a:chOff x="8318235" y="1645313"/>
                  <a:chExt cx="1070459" cy="690108"/>
                </a:xfrm>
              </p:grpSpPr>
              <p:cxnSp>
                <p:nvCxnSpPr>
                  <p:cNvPr id="32" name="Conector de seta reta 47">
                    <a:extLst>
                      <a:ext uri="{FF2B5EF4-FFF2-40B4-BE49-F238E27FC236}">
                        <a16:creationId xmlns:a16="http://schemas.microsoft.com/office/drawing/2014/main" id="{5D6CEDEA-FE89-6742-E2D9-C5A7E2661AFE}"/>
                      </a:ext>
                    </a:extLst>
                  </p:cNvPr>
                  <p:cNvCxnSpPr/>
                  <p:nvPr/>
                </p:nvCxnSpPr>
                <p:spPr>
                  <a:xfrm rot="16220415">
                    <a:off x="8552179" y="1950022"/>
                    <a:ext cx="522" cy="372803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1" name="Retângulo 40">
                    <a:extLst>
                      <a:ext uri="{FF2B5EF4-FFF2-40B4-BE49-F238E27FC236}">
                        <a16:creationId xmlns:a16="http://schemas.microsoft.com/office/drawing/2014/main" id="{9A0DF3C0-C0E6-8066-C8A8-1132B2DF8BEC}"/>
                      </a:ext>
                    </a:extLst>
                  </p:cNvPr>
                  <p:cNvSpPr/>
                  <p:nvPr/>
                </p:nvSpPr>
                <p:spPr>
                  <a:xfrm rot="14926">
                    <a:off x="8741009" y="1948338"/>
                    <a:ext cx="77429" cy="387083"/>
                  </a:xfrm>
                  <a:prstGeom prst="rect">
                    <a:avLst/>
                  </a:prstGeom>
                  <a:solidFill>
                    <a:srgbClr val="FF76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14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" name="CaixaDeTexto 41">
                    <a:extLst>
                      <a:ext uri="{FF2B5EF4-FFF2-40B4-BE49-F238E27FC236}">
                        <a16:creationId xmlns:a16="http://schemas.microsoft.com/office/drawing/2014/main" id="{A6517DAA-6390-5003-BF93-04B52AC5892B}"/>
                      </a:ext>
                    </a:extLst>
                  </p:cNvPr>
                  <p:cNvSpPr txBox="1"/>
                  <p:nvPr/>
                </p:nvSpPr>
                <p:spPr>
                  <a:xfrm>
                    <a:off x="8320629" y="1645313"/>
                    <a:ext cx="1068065" cy="51210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pt-BR" sz="105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0°</a:t>
                    </a:r>
                  </a:p>
                </p:txBody>
              </p:sp>
              <p:sp>
                <p:nvSpPr>
                  <p:cNvPr id="43" name="Elipse 42">
                    <a:extLst>
                      <a:ext uri="{FF2B5EF4-FFF2-40B4-BE49-F238E27FC236}">
                        <a16:creationId xmlns:a16="http://schemas.microsoft.com/office/drawing/2014/main" id="{001341E2-3D93-3FF1-6D79-1B8CA7DDFBCB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8213079" y="2081075"/>
                    <a:ext cx="320040" cy="109728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14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" name="Triângulo isósceles 43">
                    <a:extLst>
                      <a:ext uri="{FF2B5EF4-FFF2-40B4-BE49-F238E27FC236}">
                        <a16:creationId xmlns:a16="http://schemas.microsoft.com/office/drawing/2014/main" id="{C50E8312-9EEC-21CF-AE6E-DC306ECDF18C}"/>
                      </a:ext>
                    </a:extLst>
                  </p:cNvPr>
                  <p:cNvSpPr/>
                  <p:nvPr/>
                </p:nvSpPr>
                <p:spPr>
                  <a:xfrm rot="960000">
                    <a:off x="8384387" y="2185954"/>
                    <a:ext cx="73152" cy="72009"/>
                  </a:xfrm>
                  <a:prstGeom prst="triangle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14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" name="Grupo 52">
                  <a:extLst>
                    <a:ext uri="{FF2B5EF4-FFF2-40B4-BE49-F238E27FC236}">
                      <a16:creationId xmlns:a16="http://schemas.microsoft.com/office/drawing/2014/main" id="{03CE6095-4DFA-9171-EB4E-3A94C3577C9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230381" y="906773"/>
                  <a:ext cx="474772" cy="339859"/>
                  <a:chOff x="8703983" y="1609644"/>
                  <a:chExt cx="957524" cy="685432"/>
                </a:xfrm>
              </p:grpSpPr>
              <p:sp>
                <p:nvSpPr>
                  <p:cNvPr id="24" name="CaixaDeTexto 23">
                    <a:extLst>
                      <a:ext uri="{FF2B5EF4-FFF2-40B4-BE49-F238E27FC236}">
                        <a16:creationId xmlns:a16="http://schemas.microsoft.com/office/drawing/2014/main" id="{3C04746E-5FF3-2816-677E-5B668A8BD771}"/>
                      </a:ext>
                    </a:extLst>
                  </p:cNvPr>
                  <p:cNvSpPr txBox="1"/>
                  <p:nvPr/>
                </p:nvSpPr>
                <p:spPr>
                  <a:xfrm>
                    <a:off x="8703983" y="1609644"/>
                    <a:ext cx="957524" cy="51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pt-BR" sz="105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70°</a:t>
                    </a:r>
                  </a:p>
                </p:txBody>
              </p:sp>
              <p:grpSp>
                <p:nvGrpSpPr>
                  <p:cNvPr id="25" name="Grupo 54">
                    <a:extLst>
                      <a:ext uri="{FF2B5EF4-FFF2-40B4-BE49-F238E27FC236}">
                        <a16:creationId xmlns:a16="http://schemas.microsoft.com/office/drawing/2014/main" id="{C43B27CF-AC46-F132-509C-5281CC7A878F}"/>
                      </a:ext>
                    </a:extLst>
                  </p:cNvPr>
                  <p:cNvGrpSpPr/>
                  <p:nvPr/>
                </p:nvGrpSpPr>
                <p:grpSpPr>
                  <a:xfrm rot="4216308">
                    <a:off x="9070752" y="1777476"/>
                    <a:ext cx="425289" cy="544639"/>
                    <a:chOff x="256897" y="2481002"/>
                    <a:chExt cx="726171" cy="967093"/>
                  </a:xfrm>
                </p:grpSpPr>
                <p:sp>
                  <p:nvSpPr>
                    <p:cNvPr id="28" name="Retângulo 27">
                      <a:extLst>
                        <a:ext uri="{FF2B5EF4-FFF2-40B4-BE49-F238E27FC236}">
                          <a16:creationId xmlns:a16="http://schemas.microsoft.com/office/drawing/2014/main" id="{FD6E8CCB-36CB-BB3A-679F-0A841EBE5E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0860" y="2481002"/>
                      <a:ext cx="132208" cy="687324"/>
                    </a:xfrm>
                    <a:prstGeom prst="rect">
                      <a:avLst/>
                    </a:prstGeom>
                    <a:solidFill>
                      <a:srgbClr val="FF760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29" name="Conector reto 28">
                      <a:extLst>
                        <a:ext uri="{FF2B5EF4-FFF2-40B4-BE49-F238E27FC236}">
                          <a16:creationId xmlns:a16="http://schemas.microsoft.com/office/drawing/2014/main" id="{CB66C7A5-59D1-EBD8-CB45-20120B604D2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56897" y="2796538"/>
                      <a:ext cx="614692" cy="762"/>
                    </a:xfrm>
                    <a:prstGeom prst="line">
                      <a:avLst/>
                    </a:prstGeom>
                    <a:ln w="28575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" name="Conector de seta reta 59">
                      <a:extLst>
                        <a:ext uri="{FF2B5EF4-FFF2-40B4-BE49-F238E27FC236}">
                          <a16:creationId xmlns:a16="http://schemas.microsoft.com/office/drawing/2014/main" id="{F38A9601-EE88-F082-AA66-4B4218395357}"/>
                        </a:ext>
                      </a:extLst>
                    </p:cNvPr>
                    <p:cNvCxnSpPr/>
                    <p:nvPr/>
                  </p:nvCxnSpPr>
                  <p:spPr>
                    <a:xfrm rot="12004107">
                      <a:off x="724069" y="2786124"/>
                      <a:ext cx="891" cy="661971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1" name="Arco 30">
                      <a:extLst>
                        <a:ext uri="{FF2B5EF4-FFF2-40B4-BE49-F238E27FC236}">
                          <a16:creationId xmlns:a16="http://schemas.microsoft.com/office/drawing/2014/main" id="{ACE0ADA1-0C3B-8290-2B8A-A876956E64C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583286" y="2541612"/>
                      <a:ext cx="364498" cy="495300"/>
                    </a:xfrm>
                    <a:prstGeom prst="arc">
                      <a:avLst>
                        <a:gd name="adj1" fmla="val 16200000"/>
                        <a:gd name="adj2" fmla="val 125162"/>
                      </a:avLst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26" name="Elipse 25">
                    <a:extLst>
                      <a:ext uri="{FF2B5EF4-FFF2-40B4-BE49-F238E27FC236}">
                        <a16:creationId xmlns:a16="http://schemas.microsoft.com/office/drawing/2014/main" id="{03ABD2F8-4EAD-5973-63F4-B5B16FF65E77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8882340" y="2080192"/>
                    <a:ext cx="320040" cy="109728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14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" name="Triângulo isósceles 26">
                    <a:extLst>
                      <a:ext uri="{FF2B5EF4-FFF2-40B4-BE49-F238E27FC236}">
                        <a16:creationId xmlns:a16="http://schemas.microsoft.com/office/drawing/2014/main" id="{1DA4F3B4-D833-F54C-A294-5C589B2E9BD1}"/>
                      </a:ext>
                    </a:extLst>
                  </p:cNvPr>
                  <p:cNvSpPr/>
                  <p:nvPr/>
                </p:nvSpPr>
                <p:spPr>
                  <a:xfrm rot="960000">
                    <a:off x="9053648" y="2185070"/>
                    <a:ext cx="73152" cy="72009"/>
                  </a:xfrm>
                  <a:prstGeom prst="triangle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14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8" name="CuadroTexto 18">
                  <a:extLst>
                    <a:ext uri="{FF2B5EF4-FFF2-40B4-BE49-F238E27FC236}">
                      <a16:creationId xmlns:a16="http://schemas.microsoft.com/office/drawing/2014/main" id="{1C914501-0C55-481F-69EE-AF6A7920B991}"/>
                    </a:ext>
                  </a:extLst>
                </p:cNvPr>
                <p:cNvSpPr txBox="1"/>
                <p:nvPr/>
              </p:nvSpPr>
              <p:spPr>
                <a:xfrm>
                  <a:off x="5321817" y="830217"/>
                  <a:ext cx="40107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14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</a:t>
                  </a:r>
                  <a:r>
                    <a:rPr lang="es-ES" sz="1400" baseline="-25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  <a:endParaRPr lang="en-GB" sz="1400" baseline="-25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" name="CuadroTexto 18">
                  <a:extLst>
                    <a:ext uri="{FF2B5EF4-FFF2-40B4-BE49-F238E27FC236}">
                      <a16:creationId xmlns:a16="http://schemas.microsoft.com/office/drawing/2014/main" id="{46D825E2-F99E-5888-29F9-4C74867C16B9}"/>
                    </a:ext>
                  </a:extLst>
                </p:cNvPr>
                <p:cNvSpPr txBox="1"/>
                <p:nvPr/>
              </p:nvSpPr>
              <p:spPr>
                <a:xfrm>
                  <a:off x="7162191" y="732230"/>
                  <a:ext cx="44275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6 T</a:t>
                  </a:r>
                  <a:endParaRPr lang="en-GB" sz="1400" b="1" baseline="-25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CuadroTexto 18">
                  <a:extLst>
                    <a:ext uri="{FF2B5EF4-FFF2-40B4-BE49-F238E27FC236}">
                      <a16:creationId xmlns:a16="http://schemas.microsoft.com/office/drawing/2014/main" id="{37C20D90-F5FC-5225-03E4-428063C622AC}"/>
                    </a:ext>
                  </a:extLst>
                </p:cNvPr>
                <p:cNvSpPr txBox="1"/>
                <p:nvPr/>
              </p:nvSpPr>
              <p:spPr>
                <a:xfrm>
                  <a:off x="6859773" y="1084184"/>
                  <a:ext cx="40107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14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</a:t>
                  </a:r>
                  <a:r>
                    <a:rPr lang="es-ES" sz="1400" baseline="-25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  <a:endParaRPr lang="en-GB" sz="1400" baseline="-25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" name="Rectángulo 9">
                <a:extLst>
                  <a:ext uri="{FF2B5EF4-FFF2-40B4-BE49-F238E27FC236}">
                    <a16:creationId xmlns:a16="http://schemas.microsoft.com/office/drawing/2014/main" id="{2A6EA225-801B-1D9E-B21E-37D653A5C16A}"/>
                  </a:ext>
                </a:extLst>
              </p:cNvPr>
              <p:cNvSpPr/>
              <p:nvPr/>
            </p:nvSpPr>
            <p:spPr>
              <a:xfrm>
                <a:off x="5883575" y="3440033"/>
                <a:ext cx="100380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Energy (eV)</a:t>
                </a:r>
              </a:p>
            </p:txBody>
          </p:sp>
        </p:grpSp>
        <p:sp>
          <p:nvSpPr>
            <p:cNvPr id="45" name="Rectángulo 10">
              <a:extLst>
                <a:ext uri="{FF2B5EF4-FFF2-40B4-BE49-F238E27FC236}">
                  <a16:creationId xmlns:a16="http://schemas.microsoft.com/office/drawing/2014/main" id="{07A6F2D0-3729-763E-4C3F-2974B02FBD0B}"/>
                </a:ext>
              </a:extLst>
            </p:cNvPr>
            <p:cNvSpPr/>
            <p:nvPr/>
          </p:nvSpPr>
          <p:spPr>
            <a:xfrm rot="16200000">
              <a:off x="484480" y="2152683"/>
              <a:ext cx="1361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dirty="0">
                  <a:latin typeface="+mn-lt"/>
                  <a:cs typeface="Times New Roman" panose="02020603050405020304" pitchFamily="18" charset="0"/>
                </a:rPr>
                <a:t>Total Electron </a:t>
              </a:r>
            </a:p>
            <a:p>
              <a:pPr algn="ctr"/>
              <a:r>
                <a:rPr lang="en-GB" sz="1200" dirty="0">
                  <a:latin typeface="+mn-lt"/>
                  <a:cs typeface="Times New Roman" panose="02020603050405020304" pitchFamily="18" charset="0"/>
                </a:rPr>
                <a:t>Yield  (norm. u.)</a:t>
              </a:r>
            </a:p>
          </p:txBody>
        </p:sp>
        <p:sp>
          <p:nvSpPr>
            <p:cNvPr id="46" name="Rectángulo 11">
              <a:extLst>
                <a:ext uri="{FF2B5EF4-FFF2-40B4-BE49-F238E27FC236}">
                  <a16:creationId xmlns:a16="http://schemas.microsoft.com/office/drawing/2014/main" id="{D0347716-B9C7-7535-09C2-D4E169CD51D2}"/>
                </a:ext>
              </a:extLst>
            </p:cNvPr>
            <p:cNvSpPr/>
            <p:nvPr/>
          </p:nvSpPr>
          <p:spPr>
            <a:xfrm rot="16200000">
              <a:off x="549006" y="3836734"/>
              <a:ext cx="1346844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GB" sz="1200" dirty="0">
                  <a:latin typeface="+mn-lt"/>
                  <a:cs typeface="Times New Roman" panose="02020603050405020304" pitchFamily="18" charset="0"/>
                </a:rPr>
                <a:t>XMCD (norm. u.)</a:t>
              </a:r>
            </a:p>
          </p:txBody>
        </p:sp>
      </p:grpSp>
      <p:grpSp>
        <p:nvGrpSpPr>
          <p:cNvPr id="88" name="Agrupar 87">
            <a:extLst>
              <a:ext uri="{FF2B5EF4-FFF2-40B4-BE49-F238E27FC236}">
                <a16:creationId xmlns:a16="http://schemas.microsoft.com/office/drawing/2014/main" id="{EAB2629C-B54C-9616-2BE5-7B21BF5439C8}"/>
              </a:ext>
            </a:extLst>
          </p:cNvPr>
          <p:cNvGrpSpPr/>
          <p:nvPr/>
        </p:nvGrpSpPr>
        <p:grpSpPr>
          <a:xfrm>
            <a:off x="6023514" y="584043"/>
            <a:ext cx="2137539" cy="970870"/>
            <a:chOff x="5378194" y="857581"/>
            <a:chExt cx="2137539" cy="970870"/>
          </a:xfrm>
        </p:grpSpPr>
        <p:sp>
          <p:nvSpPr>
            <p:cNvPr id="89" name="Elipse 88">
              <a:extLst>
                <a:ext uri="{FF2B5EF4-FFF2-40B4-BE49-F238E27FC236}">
                  <a16:creationId xmlns:a16="http://schemas.microsoft.com/office/drawing/2014/main" id="{3089CF83-3403-F85B-E358-97FE3FE62D78}"/>
                </a:ext>
              </a:extLst>
            </p:cNvPr>
            <p:cNvSpPr/>
            <p:nvPr/>
          </p:nvSpPr>
          <p:spPr bwMode="auto">
            <a:xfrm>
              <a:off x="7032104" y="1101902"/>
              <a:ext cx="302075" cy="302075"/>
            </a:xfrm>
            <a:prstGeom prst="ellipse">
              <a:avLst/>
            </a:prstGeom>
            <a:gradFill flip="none" rotWithShape="1">
              <a:gsLst>
                <a:gs pos="0">
                  <a:srgbClr val="903730"/>
                </a:gs>
                <a:gs pos="100000">
                  <a:srgbClr val="CC0000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90" name="Agrupar 89">
              <a:extLst>
                <a:ext uri="{FF2B5EF4-FFF2-40B4-BE49-F238E27FC236}">
                  <a16:creationId xmlns:a16="http://schemas.microsoft.com/office/drawing/2014/main" id="{3E57917A-51C3-51C5-3A24-60F00F8ADA3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78194" y="857581"/>
              <a:ext cx="2137539" cy="970870"/>
              <a:chOff x="1127448" y="824550"/>
              <a:chExt cx="3821935" cy="1735922"/>
            </a:xfrm>
          </p:grpSpPr>
          <p:pic>
            <p:nvPicPr>
              <p:cNvPr id="91" name="Imagen 4" descr="Imagen que contiene interior, accesorio, pequeño, tabla&#10;&#10;Descripción generada automáticamente">
                <a:extLst>
                  <a:ext uri="{FF2B5EF4-FFF2-40B4-BE49-F238E27FC236}">
                    <a16:creationId xmlns:a16="http://schemas.microsoft.com/office/drawing/2014/main" id="{30DA6645-4BCE-A7AD-52D3-016C7D20C6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064" y="1208154"/>
                <a:ext cx="2313134" cy="650891"/>
              </a:xfrm>
              <a:prstGeom prst="rect">
                <a:avLst/>
              </a:prstGeom>
            </p:spPr>
          </p:pic>
          <p:pic>
            <p:nvPicPr>
              <p:cNvPr id="92" name="Imagem 91">
                <a:extLst>
                  <a:ext uri="{FF2B5EF4-FFF2-40B4-BE49-F238E27FC236}">
                    <a16:creationId xmlns:a16="http://schemas.microsoft.com/office/drawing/2014/main" id="{8A5A1C80-D257-285F-C731-24BBF1C1CA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27448" y="2028530"/>
                <a:ext cx="3821935" cy="531942"/>
              </a:xfrm>
              <a:prstGeom prst="rect">
                <a:avLst/>
              </a:prstGeom>
            </p:spPr>
          </p:pic>
          <p:sp>
            <p:nvSpPr>
              <p:cNvPr id="93" name="CaixaDeTexto 92">
                <a:extLst>
                  <a:ext uri="{FF2B5EF4-FFF2-40B4-BE49-F238E27FC236}">
                    <a16:creationId xmlns:a16="http://schemas.microsoft.com/office/drawing/2014/main" id="{102A20DE-6A70-C0A6-73CE-6B282871E3BA}"/>
                  </a:ext>
                </a:extLst>
              </p:cNvPr>
              <p:cNvSpPr txBox="1"/>
              <p:nvPr/>
            </p:nvSpPr>
            <p:spPr>
              <a:xfrm>
                <a:off x="1962406" y="824550"/>
                <a:ext cx="936451" cy="495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dirty="0"/>
                  <a:t>TDA</a:t>
                </a:r>
              </a:p>
            </p:txBody>
          </p:sp>
          <p:sp>
            <p:nvSpPr>
              <p:cNvPr id="94" name="CaixaDeTexto 93">
                <a:extLst>
                  <a:ext uri="{FF2B5EF4-FFF2-40B4-BE49-F238E27FC236}">
                    <a16:creationId xmlns:a16="http://schemas.microsoft.com/office/drawing/2014/main" id="{AF791650-7556-4044-E5D3-9E00E3658808}"/>
                  </a:ext>
                </a:extLst>
              </p:cNvPr>
              <p:cNvSpPr txBox="1"/>
              <p:nvPr/>
            </p:nvSpPr>
            <p:spPr>
              <a:xfrm>
                <a:off x="3965055" y="824986"/>
                <a:ext cx="769442" cy="495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Er</a:t>
                </a:r>
              </a:p>
            </p:txBody>
          </p:sp>
          <p:sp>
            <p:nvSpPr>
              <p:cNvPr id="95" name="CaixaDeTexto 94">
                <a:extLst>
                  <a:ext uri="{FF2B5EF4-FFF2-40B4-BE49-F238E27FC236}">
                    <a16:creationId xmlns:a16="http://schemas.microsoft.com/office/drawing/2014/main" id="{98E0C042-1286-F06F-0C86-38639FFD3AEC}"/>
                  </a:ext>
                </a:extLst>
              </p:cNvPr>
              <p:cNvSpPr txBox="1"/>
              <p:nvPr/>
            </p:nvSpPr>
            <p:spPr>
              <a:xfrm>
                <a:off x="3371456" y="988682"/>
                <a:ext cx="38933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+</a:t>
                </a:r>
              </a:p>
            </p:txBody>
          </p:sp>
          <p:sp>
            <p:nvSpPr>
              <p:cNvPr id="96" name="CaixaDeTexto 95">
                <a:extLst>
                  <a:ext uri="{FF2B5EF4-FFF2-40B4-BE49-F238E27FC236}">
                    <a16:creationId xmlns:a16="http://schemas.microsoft.com/office/drawing/2014/main" id="{70C797BD-BF40-8D60-7691-2F9CC49AB18C}"/>
                  </a:ext>
                </a:extLst>
              </p:cNvPr>
              <p:cNvSpPr txBox="1"/>
              <p:nvPr/>
            </p:nvSpPr>
            <p:spPr>
              <a:xfrm>
                <a:off x="2432334" y="1919325"/>
                <a:ext cx="1370034" cy="495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dirty="0"/>
                  <a:t>Cu(111)</a:t>
                </a:r>
              </a:p>
            </p:txBody>
          </p:sp>
        </p:grpSp>
      </p:grpSp>
      <p:sp>
        <p:nvSpPr>
          <p:cNvPr id="4" name="Retângulo 3"/>
          <p:cNvSpPr/>
          <p:nvPr/>
        </p:nvSpPr>
        <p:spPr>
          <a:xfrm>
            <a:off x="9038127" y="6391551"/>
            <a:ext cx="3153873" cy="378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en-US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1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Singha</a:t>
            </a:r>
            <a:r>
              <a:rPr lang="en-US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en-US" sz="1100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Phys. Rev. B</a:t>
            </a:r>
            <a:r>
              <a:rPr lang="en-US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en-US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96, 224418</a:t>
            </a:r>
            <a:endParaRPr lang="pt-BR" sz="11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Título 1">
            <a:extLst>
              <a:ext uri="{FF2B5EF4-FFF2-40B4-BE49-F238E27FC236}">
                <a16:creationId xmlns:a16="http://schemas.microsoft.com/office/drawing/2014/main" id="{F6898850-42D2-E5E1-3E87-9D72970C4C81}"/>
              </a:ext>
            </a:extLst>
          </p:cNvPr>
          <p:cNvSpPr txBox="1">
            <a:spLocks/>
          </p:cNvSpPr>
          <p:nvPr/>
        </p:nvSpPr>
        <p:spPr>
          <a:xfrm>
            <a:off x="1480939" y="-10671"/>
            <a:ext cx="10094912" cy="703367"/>
          </a:xfrm>
          <a:prstGeom prst="rect">
            <a:avLst/>
          </a:prstGeom>
        </p:spPr>
        <p:txBody>
          <a:bodyPr vert="horz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3200" kern="0" dirty="0"/>
              <a:t>Magnetic properties: Dy-TDA and Er-TPA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7313F62E-D578-166D-1C8C-E3F6D0F4F2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0256" y="5321610"/>
            <a:ext cx="1929551" cy="1069941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89A95D8A-BEF5-2643-D8C2-5309FC84C3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0256" y="4140914"/>
            <a:ext cx="1911262" cy="1072989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DBC0B6F7-E61F-36F2-2D88-871BA0110F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5501" y="1526231"/>
            <a:ext cx="1908213" cy="1069941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71465461-7419-607B-C809-ACD8FECB51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24392" y="2713733"/>
            <a:ext cx="1966130" cy="1072989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F95EF52A-1B73-355B-DB29-EDB346FB2A0D}"/>
              </a:ext>
            </a:extLst>
          </p:cNvPr>
          <p:cNvSpPr txBox="1"/>
          <p:nvPr/>
        </p:nvSpPr>
        <p:spPr>
          <a:xfrm>
            <a:off x="10338307" y="1582703"/>
            <a:ext cx="554480" cy="30777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Dy</a:t>
            </a:r>
            <a:r>
              <a:rPr lang="en-US" sz="1400" baseline="30000" dirty="0"/>
              <a:t>+2</a:t>
            </a:r>
            <a:endParaRPr lang="en-US" sz="1400" dirty="0"/>
          </a:p>
        </p:txBody>
      </p:sp>
      <p:sp>
        <p:nvSpPr>
          <p:cNvPr id="111" name="CaixaDeTexto 110">
            <a:extLst>
              <a:ext uri="{FF2B5EF4-FFF2-40B4-BE49-F238E27FC236}">
                <a16:creationId xmlns:a16="http://schemas.microsoft.com/office/drawing/2014/main" id="{688AF069-D3EB-6C6C-309C-276E678BBD1E}"/>
              </a:ext>
            </a:extLst>
          </p:cNvPr>
          <p:cNvSpPr txBox="1"/>
          <p:nvPr/>
        </p:nvSpPr>
        <p:spPr>
          <a:xfrm>
            <a:off x="10352500" y="4197386"/>
            <a:ext cx="526152" cy="30777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Er</a:t>
            </a:r>
            <a:r>
              <a:rPr lang="en-US" sz="1400" baseline="30000" dirty="0"/>
              <a:t>+3</a:t>
            </a:r>
            <a:endParaRPr lang="en-US" sz="1400" dirty="0"/>
          </a:p>
        </p:txBody>
      </p:sp>
      <p:sp>
        <p:nvSpPr>
          <p:cNvPr id="116" name="CaixaDeTexto 115">
            <a:extLst>
              <a:ext uri="{FF2B5EF4-FFF2-40B4-BE49-F238E27FC236}">
                <a16:creationId xmlns:a16="http://schemas.microsoft.com/office/drawing/2014/main" id="{E5C31CAB-6C8C-CE91-FF7B-2C9E59FBCDEB}"/>
              </a:ext>
            </a:extLst>
          </p:cNvPr>
          <p:cNvSpPr txBox="1"/>
          <p:nvPr/>
        </p:nvSpPr>
        <p:spPr>
          <a:xfrm>
            <a:off x="10534351" y="5975666"/>
            <a:ext cx="862493" cy="30777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In-plane</a:t>
            </a:r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3BBBAB24-9F61-66AD-D3AB-9C37B45017FD}"/>
              </a:ext>
            </a:extLst>
          </p:cNvPr>
          <p:cNvGrpSpPr>
            <a:grpSpLocks noChangeAspect="1"/>
          </p:cNvGrpSpPr>
          <p:nvPr/>
        </p:nvGrpSpPr>
        <p:grpSpPr>
          <a:xfrm>
            <a:off x="2014245" y="581389"/>
            <a:ext cx="2137539" cy="970870"/>
            <a:chOff x="1127448" y="824550"/>
            <a:chExt cx="3821935" cy="1735922"/>
          </a:xfrm>
        </p:grpSpPr>
        <p:pic>
          <p:nvPicPr>
            <p:cNvPr id="34" name="Imagen 4" descr="Imagen que contiene interior, accesorio, pequeño, tabla&#10;&#10;Descripción generada automáticamente">
              <a:extLst>
                <a:ext uri="{FF2B5EF4-FFF2-40B4-BE49-F238E27FC236}">
                  <a16:creationId xmlns:a16="http://schemas.microsoft.com/office/drawing/2014/main" id="{BEE14279-9A09-0FCE-BC43-740AD07A2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4064" y="1208154"/>
              <a:ext cx="2313134" cy="650891"/>
            </a:xfrm>
            <a:prstGeom prst="rect">
              <a:avLst/>
            </a:prstGeom>
          </p:spPr>
        </p:pic>
        <p:pic>
          <p:nvPicPr>
            <p:cNvPr id="35" name="Imagem 34">
              <a:extLst>
                <a:ext uri="{FF2B5EF4-FFF2-40B4-BE49-F238E27FC236}">
                  <a16:creationId xmlns:a16="http://schemas.microsoft.com/office/drawing/2014/main" id="{E93BFAB0-127D-38D4-0A33-C03001350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7448" y="2028530"/>
              <a:ext cx="3821935" cy="531942"/>
            </a:xfrm>
            <a:prstGeom prst="rect">
              <a:avLst/>
            </a:prstGeom>
          </p:spPr>
        </p:pic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26A8C092-DEC7-84D2-D692-CF489448BDB3}"/>
                </a:ext>
              </a:extLst>
            </p:cNvPr>
            <p:cNvSpPr txBox="1"/>
            <p:nvPr/>
          </p:nvSpPr>
          <p:spPr>
            <a:xfrm>
              <a:off x="1962406" y="824550"/>
              <a:ext cx="936451" cy="495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TDA</a:t>
              </a:r>
            </a:p>
          </p:txBody>
        </p:sp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06E4CCE1-B9CD-78ED-385F-810CAB3EF5CF}"/>
                </a:ext>
              </a:extLst>
            </p:cNvPr>
            <p:cNvSpPr/>
            <p:nvPr/>
          </p:nvSpPr>
          <p:spPr bwMode="auto">
            <a:xfrm>
              <a:off x="4079775" y="1264226"/>
              <a:ext cx="540000" cy="540000"/>
            </a:xfrm>
            <a:prstGeom prst="ellipse">
              <a:avLst/>
            </a:prstGeom>
            <a:gradFill flip="none" rotWithShape="1">
              <a:gsLst>
                <a:gs pos="0">
                  <a:srgbClr val="009900"/>
                </a:gs>
                <a:gs pos="100000">
                  <a:srgbClr val="92D050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90B060C5-64A4-67D0-29AD-23ED15F9179F}"/>
                </a:ext>
              </a:extLst>
            </p:cNvPr>
            <p:cNvSpPr txBox="1"/>
            <p:nvPr/>
          </p:nvSpPr>
          <p:spPr>
            <a:xfrm>
              <a:off x="3965055" y="824986"/>
              <a:ext cx="769442" cy="495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Dy</a:t>
              </a:r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CEB5E90D-9A70-2ADB-AB88-DC691CAA903A}"/>
                </a:ext>
              </a:extLst>
            </p:cNvPr>
            <p:cNvSpPr txBox="1"/>
            <p:nvPr/>
          </p:nvSpPr>
          <p:spPr>
            <a:xfrm>
              <a:off x="3371456" y="988682"/>
              <a:ext cx="3893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+</a:t>
              </a:r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2872867D-A8CF-F189-6676-E5FF978E701D}"/>
                </a:ext>
              </a:extLst>
            </p:cNvPr>
            <p:cNvSpPr txBox="1"/>
            <p:nvPr/>
          </p:nvSpPr>
          <p:spPr>
            <a:xfrm>
              <a:off x="2432334" y="1919325"/>
              <a:ext cx="1370034" cy="495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Cu(111)</a:t>
              </a:r>
            </a:p>
          </p:txBody>
        </p:sp>
      </p:grp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96A04B69-3C41-C425-FA75-2A38E72F3DAC}"/>
              </a:ext>
            </a:extLst>
          </p:cNvPr>
          <p:cNvSpPr txBox="1">
            <a:spLocks noChangeAspect="1"/>
          </p:cNvSpPr>
          <p:nvPr/>
        </p:nvSpPr>
        <p:spPr>
          <a:xfrm>
            <a:off x="1745118" y="2601082"/>
            <a:ext cx="538664" cy="30777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Dy</a:t>
            </a:r>
            <a:r>
              <a:rPr lang="en-US" sz="1400" baseline="30000" dirty="0"/>
              <a:t>+3</a:t>
            </a:r>
            <a:endParaRPr lang="en-US" sz="1400" dirty="0"/>
          </a:p>
        </p:txBody>
      </p:sp>
      <p:sp>
        <p:nvSpPr>
          <p:cNvPr id="101" name="CaixaDeTexto 100">
            <a:extLst>
              <a:ext uri="{FF2B5EF4-FFF2-40B4-BE49-F238E27FC236}">
                <a16:creationId xmlns:a16="http://schemas.microsoft.com/office/drawing/2014/main" id="{56F9D478-5905-E216-C99B-B9FAFFA68FAD}"/>
              </a:ext>
            </a:extLst>
          </p:cNvPr>
          <p:cNvSpPr txBox="1">
            <a:spLocks noChangeAspect="1"/>
          </p:cNvSpPr>
          <p:nvPr/>
        </p:nvSpPr>
        <p:spPr>
          <a:xfrm>
            <a:off x="3095443" y="3433931"/>
            <a:ext cx="1391129" cy="30777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Nearly in-plane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75590CCD-9E38-8787-0EC2-C963D7C39466}"/>
              </a:ext>
            </a:extLst>
          </p:cNvPr>
          <p:cNvGrpSpPr>
            <a:grpSpLocks noChangeAspect="1"/>
          </p:cNvGrpSpPr>
          <p:nvPr/>
        </p:nvGrpSpPr>
        <p:grpSpPr>
          <a:xfrm>
            <a:off x="5027822" y="1627918"/>
            <a:ext cx="3660467" cy="3310230"/>
            <a:chOff x="6745401" y="1587421"/>
            <a:chExt cx="4067184" cy="3678034"/>
          </a:xfrm>
        </p:grpSpPr>
        <p:graphicFrame>
          <p:nvGraphicFramePr>
            <p:cNvPr id="97" name="Objeto 96">
              <a:extLst>
                <a:ext uri="{FF2B5EF4-FFF2-40B4-BE49-F238E27FC236}">
                  <a16:creationId xmlns:a16="http://schemas.microsoft.com/office/drawing/2014/main" id="{97B459A9-915A-7CE2-BAAD-7010678E4FC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71947824"/>
                </p:ext>
              </p:extLst>
            </p:nvPr>
          </p:nvGraphicFramePr>
          <p:xfrm>
            <a:off x="7267697" y="1587421"/>
            <a:ext cx="3544888" cy="3546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11" imgW="2880000" imgH="2880000" progId="Origin50.Graph">
                    <p:embed/>
                  </p:oleObj>
                </mc:Choice>
                <mc:Fallback>
                  <p:oleObj name="Graph" r:id="rId11" imgW="2880000" imgH="2880000" progId="Origin50.Graph">
                    <p:embed/>
                    <p:pic>
                      <p:nvPicPr>
                        <p:cNvPr id="97" name="Objeto 96">
                          <a:extLst>
                            <a:ext uri="{FF2B5EF4-FFF2-40B4-BE49-F238E27FC236}">
                              <a16:creationId xmlns:a16="http://schemas.microsoft.com/office/drawing/2014/main" id="{97B459A9-915A-7CE2-BAAD-7010678E4FC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7267697" y="1587421"/>
                          <a:ext cx="3544888" cy="35464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" name="CuadroTexto 18">
              <a:extLst>
                <a:ext uri="{FF2B5EF4-FFF2-40B4-BE49-F238E27FC236}">
                  <a16:creationId xmlns:a16="http://schemas.microsoft.com/office/drawing/2014/main" id="{AAF3D9ED-0441-4BE3-6220-6DA91354201C}"/>
                </a:ext>
              </a:extLst>
            </p:cNvPr>
            <p:cNvSpPr txBox="1"/>
            <p:nvPr/>
          </p:nvSpPr>
          <p:spPr>
            <a:xfrm>
              <a:off x="8087521" y="1684347"/>
              <a:ext cx="412292" cy="3197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78" i="1" dirty="0">
                  <a:latin typeface="+mn-lt"/>
                  <a:cs typeface="Times New Roman" panose="02020603050405020304" pitchFamily="18" charset="0"/>
                </a:rPr>
                <a:t>M</a:t>
              </a:r>
              <a:r>
                <a:rPr lang="es-ES" sz="1478" baseline="-25000" dirty="0">
                  <a:latin typeface="+mn-lt"/>
                  <a:cs typeface="Times New Roman" panose="02020603050405020304" pitchFamily="18" charset="0"/>
                </a:rPr>
                <a:t>5</a:t>
              </a:r>
              <a:endParaRPr lang="en-GB" sz="1478" baseline="-25000" dirty="0"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104" name="CuadroTexto 19">
              <a:extLst>
                <a:ext uri="{FF2B5EF4-FFF2-40B4-BE49-F238E27FC236}">
                  <a16:creationId xmlns:a16="http://schemas.microsoft.com/office/drawing/2014/main" id="{469FC9FA-9390-2298-81DF-1FB4E6BF6E4D}"/>
                </a:ext>
              </a:extLst>
            </p:cNvPr>
            <p:cNvSpPr txBox="1"/>
            <p:nvPr/>
          </p:nvSpPr>
          <p:spPr>
            <a:xfrm>
              <a:off x="9809511" y="2143246"/>
              <a:ext cx="412292" cy="3197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78" i="1" dirty="0">
                  <a:latin typeface="+mn-lt"/>
                  <a:cs typeface="Times New Roman" panose="02020603050405020304" pitchFamily="18" charset="0"/>
                </a:rPr>
                <a:t>M</a:t>
              </a:r>
              <a:r>
                <a:rPr lang="es-ES" sz="1478" baseline="-25000" dirty="0">
                  <a:latin typeface="+mn-lt"/>
                  <a:cs typeface="Times New Roman" panose="02020603050405020304" pitchFamily="18" charset="0"/>
                </a:rPr>
                <a:t>4</a:t>
              </a:r>
              <a:endParaRPr lang="en-GB" sz="1478" baseline="-25000" dirty="0"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105" name="CuadroTexto 18">
              <a:extLst>
                <a:ext uri="{FF2B5EF4-FFF2-40B4-BE49-F238E27FC236}">
                  <a16:creationId xmlns:a16="http://schemas.microsoft.com/office/drawing/2014/main" id="{B2A882EA-66EF-1E09-51CE-68DD5102CB91}"/>
                </a:ext>
              </a:extLst>
            </p:cNvPr>
            <p:cNvSpPr txBox="1"/>
            <p:nvPr/>
          </p:nvSpPr>
          <p:spPr>
            <a:xfrm>
              <a:off x="10173724" y="1649781"/>
              <a:ext cx="458780" cy="3197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78" b="1" dirty="0">
                  <a:latin typeface="+mn-lt"/>
                  <a:cs typeface="Times New Roman" panose="02020603050405020304" pitchFamily="18" charset="0"/>
                </a:rPr>
                <a:t>6 T</a:t>
              </a:r>
              <a:endParaRPr lang="en-GB" sz="1478" b="1" baseline="-25000" dirty="0">
                <a:latin typeface="+mn-lt"/>
                <a:cs typeface="Times New Roman" panose="02020603050405020304" pitchFamily="18" charset="0"/>
              </a:endParaRPr>
            </a:p>
          </p:txBody>
        </p:sp>
        <p:grpSp>
          <p:nvGrpSpPr>
            <p:cNvPr id="106" name="Grupo 76">
              <a:extLst>
                <a:ext uri="{FF2B5EF4-FFF2-40B4-BE49-F238E27FC236}">
                  <a16:creationId xmlns:a16="http://schemas.microsoft.com/office/drawing/2014/main" id="{C8686E64-F93B-A4BA-6E81-D75BFB7A99A4}"/>
                </a:ext>
              </a:extLst>
            </p:cNvPr>
            <p:cNvGrpSpPr/>
            <p:nvPr/>
          </p:nvGrpSpPr>
          <p:grpSpPr>
            <a:xfrm>
              <a:off x="9027167" y="3083599"/>
              <a:ext cx="438101" cy="355934"/>
              <a:chOff x="8318235" y="1757399"/>
              <a:chExt cx="711457" cy="578022"/>
            </a:xfrm>
            <a:noFill/>
          </p:grpSpPr>
          <p:cxnSp>
            <p:nvCxnSpPr>
              <p:cNvPr id="107" name="Conector de seta reta 77">
                <a:extLst>
                  <a:ext uri="{FF2B5EF4-FFF2-40B4-BE49-F238E27FC236}">
                    <a16:creationId xmlns:a16="http://schemas.microsoft.com/office/drawing/2014/main" id="{515E6A2A-0407-E16A-B3CB-DE8C6574077B}"/>
                  </a:ext>
                </a:extLst>
              </p:cNvPr>
              <p:cNvCxnSpPr/>
              <p:nvPr/>
            </p:nvCxnSpPr>
            <p:spPr>
              <a:xfrm rot="16220415">
                <a:off x="8552179" y="1950022"/>
                <a:ext cx="522" cy="372803"/>
              </a:xfrm>
              <a:prstGeom prst="straightConnector1">
                <a:avLst/>
              </a:prstGeom>
              <a:grpFill/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Retângulo 108">
                <a:extLst>
                  <a:ext uri="{FF2B5EF4-FFF2-40B4-BE49-F238E27FC236}">
                    <a16:creationId xmlns:a16="http://schemas.microsoft.com/office/drawing/2014/main" id="{E84D3E9D-61C6-6EA4-AE08-581DD5F3D83D}"/>
                  </a:ext>
                </a:extLst>
              </p:cNvPr>
              <p:cNvSpPr/>
              <p:nvPr/>
            </p:nvSpPr>
            <p:spPr>
              <a:xfrm rot="14926">
                <a:off x="8741009" y="1948338"/>
                <a:ext cx="77429" cy="387083"/>
              </a:xfrm>
              <a:prstGeom prst="rect">
                <a:avLst/>
              </a:prstGeom>
              <a:solidFill>
                <a:srgbClr val="FF76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78" dirty="0"/>
              </a:p>
            </p:txBody>
          </p:sp>
          <p:sp>
            <p:nvSpPr>
              <p:cNvPr id="110" name="CaixaDeTexto 109">
                <a:extLst>
                  <a:ext uri="{FF2B5EF4-FFF2-40B4-BE49-F238E27FC236}">
                    <a16:creationId xmlns:a16="http://schemas.microsoft.com/office/drawing/2014/main" id="{F991EA0F-DE4B-B8E4-A3F9-622C75565F2A}"/>
                  </a:ext>
                </a:extLst>
              </p:cNvPr>
              <p:cNvSpPr txBox="1"/>
              <p:nvPr/>
            </p:nvSpPr>
            <p:spPr>
              <a:xfrm>
                <a:off x="8329728" y="1757399"/>
                <a:ext cx="699964" cy="39610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pt-BR" sz="985" dirty="0">
                    <a:latin typeface="+mn-lt"/>
                  </a:rPr>
                  <a:t>0°</a:t>
                </a:r>
              </a:p>
            </p:txBody>
          </p:sp>
          <p:sp>
            <p:nvSpPr>
              <p:cNvPr id="112" name="Elipse 111">
                <a:extLst>
                  <a:ext uri="{FF2B5EF4-FFF2-40B4-BE49-F238E27FC236}">
                    <a16:creationId xmlns:a16="http://schemas.microsoft.com/office/drawing/2014/main" id="{45E505DA-3525-A26B-CFFB-557FD3F34BD1}"/>
                  </a:ext>
                </a:extLst>
              </p:cNvPr>
              <p:cNvSpPr/>
              <p:nvPr/>
            </p:nvSpPr>
            <p:spPr>
              <a:xfrm rot="16200000">
                <a:off x="8213079" y="2081075"/>
                <a:ext cx="320040" cy="109728"/>
              </a:xfrm>
              <a:prstGeom prst="ellipse">
                <a:avLst/>
              </a:prstGeom>
              <a:grp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78" dirty="0"/>
              </a:p>
            </p:txBody>
          </p:sp>
          <p:sp>
            <p:nvSpPr>
              <p:cNvPr id="113" name="Triângulo isósceles 112">
                <a:extLst>
                  <a:ext uri="{FF2B5EF4-FFF2-40B4-BE49-F238E27FC236}">
                    <a16:creationId xmlns:a16="http://schemas.microsoft.com/office/drawing/2014/main" id="{39C3E77D-963D-8D4B-49C6-6222F69CF66A}"/>
                  </a:ext>
                </a:extLst>
              </p:cNvPr>
              <p:cNvSpPr/>
              <p:nvPr/>
            </p:nvSpPr>
            <p:spPr>
              <a:xfrm rot="960000">
                <a:off x="8384387" y="2185954"/>
                <a:ext cx="73152" cy="72009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78" dirty="0"/>
              </a:p>
            </p:txBody>
          </p:sp>
        </p:grpSp>
        <p:grpSp>
          <p:nvGrpSpPr>
            <p:cNvPr id="114" name="Grupo 82">
              <a:extLst>
                <a:ext uri="{FF2B5EF4-FFF2-40B4-BE49-F238E27FC236}">
                  <a16:creationId xmlns:a16="http://schemas.microsoft.com/office/drawing/2014/main" id="{88B11564-70A4-4CE5-2331-F6121BD3080C}"/>
                </a:ext>
              </a:extLst>
            </p:cNvPr>
            <p:cNvGrpSpPr/>
            <p:nvPr/>
          </p:nvGrpSpPr>
          <p:grpSpPr>
            <a:xfrm>
              <a:off x="8878738" y="1967853"/>
              <a:ext cx="642752" cy="401965"/>
              <a:chOff x="8784253" y="1642301"/>
              <a:chExt cx="1043803" cy="652775"/>
            </a:xfrm>
            <a:noFill/>
          </p:grpSpPr>
          <p:sp>
            <p:nvSpPr>
              <p:cNvPr id="117" name="CaixaDeTexto 116">
                <a:extLst>
                  <a:ext uri="{FF2B5EF4-FFF2-40B4-BE49-F238E27FC236}">
                    <a16:creationId xmlns:a16="http://schemas.microsoft.com/office/drawing/2014/main" id="{5512CDFC-FB05-A0B9-58CB-BD4DF35EC762}"/>
                  </a:ext>
                </a:extLst>
              </p:cNvPr>
              <p:cNvSpPr txBox="1"/>
              <p:nvPr/>
            </p:nvSpPr>
            <p:spPr>
              <a:xfrm>
                <a:off x="8784253" y="1642301"/>
                <a:ext cx="1043803" cy="44011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pt-BR" sz="985" dirty="0">
                    <a:latin typeface="+mn-lt"/>
                  </a:rPr>
                  <a:t>70°</a:t>
                </a:r>
              </a:p>
            </p:txBody>
          </p:sp>
          <p:grpSp>
            <p:nvGrpSpPr>
              <p:cNvPr id="118" name="Grupo 84">
                <a:extLst>
                  <a:ext uri="{FF2B5EF4-FFF2-40B4-BE49-F238E27FC236}">
                    <a16:creationId xmlns:a16="http://schemas.microsoft.com/office/drawing/2014/main" id="{1ED39A38-DB3A-ACCF-9AB4-1C8CAB09653E}"/>
                  </a:ext>
                </a:extLst>
              </p:cNvPr>
              <p:cNvGrpSpPr/>
              <p:nvPr/>
            </p:nvGrpSpPr>
            <p:grpSpPr>
              <a:xfrm rot="4216308">
                <a:off x="9070752" y="1777476"/>
                <a:ext cx="425289" cy="544639"/>
                <a:chOff x="256897" y="2481002"/>
                <a:chExt cx="726171" cy="967093"/>
              </a:xfrm>
              <a:grpFill/>
            </p:grpSpPr>
            <p:sp>
              <p:nvSpPr>
                <p:cNvPr id="121" name="Retângulo 120">
                  <a:extLst>
                    <a:ext uri="{FF2B5EF4-FFF2-40B4-BE49-F238E27FC236}">
                      <a16:creationId xmlns:a16="http://schemas.microsoft.com/office/drawing/2014/main" id="{6BAAD362-208D-1FF3-B5B3-15B112897961}"/>
                    </a:ext>
                  </a:extLst>
                </p:cNvPr>
                <p:cNvSpPr/>
                <p:nvPr/>
              </p:nvSpPr>
              <p:spPr>
                <a:xfrm>
                  <a:off x="850860" y="2481002"/>
                  <a:ext cx="132208" cy="687324"/>
                </a:xfrm>
                <a:prstGeom prst="rect">
                  <a:avLst/>
                </a:prstGeom>
                <a:solidFill>
                  <a:srgbClr val="FF76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478" dirty="0"/>
                </a:p>
              </p:txBody>
            </p:sp>
            <p:cxnSp>
              <p:nvCxnSpPr>
                <p:cNvPr id="122" name="Conector reto 121">
                  <a:extLst>
                    <a:ext uri="{FF2B5EF4-FFF2-40B4-BE49-F238E27FC236}">
                      <a16:creationId xmlns:a16="http://schemas.microsoft.com/office/drawing/2014/main" id="{2B5CCDB8-C2B5-CFF4-3087-B48FCFB2541C}"/>
                    </a:ext>
                  </a:extLst>
                </p:cNvPr>
                <p:cNvCxnSpPr/>
                <p:nvPr/>
              </p:nvCxnSpPr>
              <p:spPr>
                <a:xfrm>
                  <a:off x="256897" y="2796538"/>
                  <a:ext cx="614692" cy="762"/>
                </a:xfrm>
                <a:prstGeom prst="line">
                  <a:avLst/>
                </a:prstGeom>
                <a:grpFill/>
                <a:ln w="28575">
                  <a:solidFill>
                    <a:schemeClr val="bg1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Conector de seta reta 89">
                  <a:extLst>
                    <a:ext uri="{FF2B5EF4-FFF2-40B4-BE49-F238E27FC236}">
                      <a16:creationId xmlns:a16="http://schemas.microsoft.com/office/drawing/2014/main" id="{1E900B05-4105-6FA2-4F34-9A7AD088E352}"/>
                    </a:ext>
                  </a:extLst>
                </p:cNvPr>
                <p:cNvCxnSpPr/>
                <p:nvPr/>
              </p:nvCxnSpPr>
              <p:spPr>
                <a:xfrm rot="12004107">
                  <a:off x="724069" y="2786124"/>
                  <a:ext cx="891" cy="661971"/>
                </a:xfrm>
                <a:prstGeom prst="straightConnector1">
                  <a:avLst/>
                </a:prstGeom>
                <a:grpFill/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4" name="Arco 123">
                  <a:extLst>
                    <a:ext uri="{FF2B5EF4-FFF2-40B4-BE49-F238E27FC236}">
                      <a16:creationId xmlns:a16="http://schemas.microsoft.com/office/drawing/2014/main" id="{D6E97860-03EB-BADB-F195-EDDAD9C55EC9}"/>
                    </a:ext>
                  </a:extLst>
                </p:cNvPr>
                <p:cNvSpPr/>
                <p:nvPr/>
              </p:nvSpPr>
              <p:spPr>
                <a:xfrm rot="10800000">
                  <a:off x="583286" y="2541612"/>
                  <a:ext cx="364498" cy="495300"/>
                </a:xfrm>
                <a:prstGeom prst="arc">
                  <a:avLst>
                    <a:gd name="adj1" fmla="val 16200000"/>
                    <a:gd name="adj2" fmla="val 125162"/>
                  </a:avLst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 sz="1478" dirty="0"/>
                </a:p>
              </p:txBody>
            </p:sp>
          </p:grpSp>
          <p:sp>
            <p:nvSpPr>
              <p:cNvPr id="119" name="Elipse 118">
                <a:extLst>
                  <a:ext uri="{FF2B5EF4-FFF2-40B4-BE49-F238E27FC236}">
                    <a16:creationId xmlns:a16="http://schemas.microsoft.com/office/drawing/2014/main" id="{68E05ECD-C316-2CDF-0013-E1180322C83B}"/>
                  </a:ext>
                </a:extLst>
              </p:cNvPr>
              <p:cNvSpPr/>
              <p:nvPr/>
            </p:nvSpPr>
            <p:spPr>
              <a:xfrm rot="16200000">
                <a:off x="8882340" y="2080192"/>
                <a:ext cx="320040" cy="109728"/>
              </a:xfrm>
              <a:prstGeom prst="ellipse">
                <a:avLst/>
              </a:prstGeom>
              <a:grp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78" dirty="0"/>
              </a:p>
            </p:txBody>
          </p:sp>
          <p:sp>
            <p:nvSpPr>
              <p:cNvPr id="120" name="Triângulo isósceles 119">
                <a:extLst>
                  <a:ext uri="{FF2B5EF4-FFF2-40B4-BE49-F238E27FC236}">
                    <a16:creationId xmlns:a16="http://schemas.microsoft.com/office/drawing/2014/main" id="{F1E90EC9-17E7-ABA7-F21F-45DFBC71ED2D}"/>
                  </a:ext>
                </a:extLst>
              </p:cNvPr>
              <p:cNvSpPr/>
              <p:nvPr/>
            </p:nvSpPr>
            <p:spPr>
              <a:xfrm rot="960000">
                <a:off x="9053648" y="2185070"/>
                <a:ext cx="73152" cy="72009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78" dirty="0"/>
              </a:p>
            </p:txBody>
          </p:sp>
        </p:grpSp>
        <p:sp>
          <p:nvSpPr>
            <p:cNvPr id="125" name="Rectángulo 9">
              <a:extLst>
                <a:ext uri="{FF2B5EF4-FFF2-40B4-BE49-F238E27FC236}">
                  <a16:creationId xmlns:a16="http://schemas.microsoft.com/office/drawing/2014/main" id="{B3D71FE1-2C7A-9FC0-17DE-4520124F1375}"/>
                </a:ext>
              </a:extLst>
            </p:cNvPr>
            <p:cNvSpPr/>
            <p:nvPr/>
          </p:nvSpPr>
          <p:spPr>
            <a:xfrm>
              <a:off x="8521040" y="4957678"/>
              <a:ext cx="1115334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GB" sz="1200" dirty="0">
                  <a:latin typeface="+mn-lt"/>
                  <a:cs typeface="Times New Roman" panose="02020603050405020304" pitchFamily="18" charset="0"/>
                </a:rPr>
                <a:t>Energy (eV)</a:t>
              </a:r>
            </a:p>
          </p:txBody>
        </p:sp>
        <p:sp>
          <p:nvSpPr>
            <p:cNvPr id="126" name="Rectángulo 10">
              <a:extLst>
                <a:ext uri="{FF2B5EF4-FFF2-40B4-BE49-F238E27FC236}">
                  <a16:creationId xmlns:a16="http://schemas.microsoft.com/office/drawing/2014/main" id="{DF2E62D9-5717-9AE9-7543-6A7BEC7A44FD}"/>
                </a:ext>
              </a:extLst>
            </p:cNvPr>
            <p:cNvSpPr/>
            <p:nvPr/>
          </p:nvSpPr>
          <p:spPr>
            <a:xfrm rot="16200000">
              <a:off x="6245478" y="2363487"/>
              <a:ext cx="1512808" cy="5129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dirty="0">
                  <a:latin typeface="+mn-lt"/>
                  <a:cs typeface="Times New Roman" panose="02020603050405020304" pitchFamily="18" charset="0"/>
                </a:rPr>
                <a:t>Total Electron </a:t>
              </a:r>
            </a:p>
            <a:p>
              <a:pPr algn="ctr"/>
              <a:r>
                <a:rPr lang="en-GB" sz="1200" dirty="0">
                  <a:latin typeface="+mn-lt"/>
                  <a:cs typeface="Times New Roman" panose="02020603050405020304" pitchFamily="18" charset="0"/>
                </a:rPr>
                <a:t>Yield  (norm. u.)</a:t>
              </a:r>
            </a:p>
          </p:txBody>
        </p:sp>
        <p:sp>
          <p:nvSpPr>
            <p:cNvPr id="127" name="Rectángulo 11">
              <a:extLst>
                <a:ext uri="{FF2B5EF4-FFF2-40B4-BE49-F238E27FC236}">
                  <a16:creationId xmlns:a16="http://schemas.microsoft.com/office/drawing/2014/main" id="{F585643A-1886-7743-E98A-30BF227E966F}"/>
                </a:ext>
              </a:extLst>
            </p:cNvPr>
            <p:cNvSpPr/>
            <p:nvPr/>
          </p:nvSpPr>
          <p:spPr>
            <a:xfrm rot="16200000">
              <a:off x="6317174" y="4234655"/>
              <a:ext cx="1496494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GB" sz="1200" dirty="0">
                  <a:latin typeface="+mn-lt"/>
                  <a:cs typeface="Times New Roman" panose="02020603050405020304" pitchFamily="18" charset="0"/>
                </a:rPr>
                <a:t>XMCD (norm. u.)</a:t>
              </a:r>
            </a:p>
          </p:txBody>
        </p:sp>
      </p:grpSp>
      <p:sp>
        <p:nvSpPr>
          <p:cNvPr id="128" name="CaixaDeTexto 127">
            <a:extLst>
              <a:ext uri="{FF2B5EF4-FFF2-40B4-BE49-F238E27FC236}">
                <a16:creationId xmlns:a16="http://schemas.microsoft.com/office/drawing/2014/main" id="{2EE6F22D-29A0-6DD7-16BB-CAD7756AD6D8}"/>
              </a:ext>
            </a:extLst>
          </p:cNvPr>
          <p:cNvSpPr txBox="1">
            <a:spLocks noChangeAspect="1"/>
          </p:cNvSpPr>
          <p:nvPr/>
        </p:nvSpPr>
        <p:spPr>
          <a:xfrm>
            <a:off x="5833322" y="2603019"/>
            <a:ext cx="568534" cy="30777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Er</a:t>
            </a:r>
            <a:r>
              <a:rPr lang="en-US" sz="1400" baseline="30000" dirty="0"/>
              <a:t>+3</a:t>
            </a:r>
            <a:endParaRPr lang="en-US" sz="1400" dirty="0"/>
          </a:p>
        </p:txBody>
      </p:sp>
      <p:sp>
        <p:nvSpPr>
          <p:cNvPr id="129" name="CaixaDeTexto 128">
            <a:extLst>
              <a:ext uri="{FF2B5EF4-FFF2-40B4-BE49-F238E27FC236}">
                <a16:creationId xmlns:a16="http://schemas.microsoft.com/office/drawing/2014/main" id="{95EEC651-D53B-531E-E715-8CDE651D7DD4}"/>
              </a:ext>
            </a:extLst>
          </p:cNvPr>
          <p:cNvSpPr txBox="1">
            <a:spLocks noChangeAspect="1"/>
          </p:cNvSpPr>
          <p:nvPr/>
        </p:nvSpPr>
        <p:spPr>
          <a:xfrm>
            <a:off x="7395762" y="3527480"/>
            <a:ext cx="1188840" cy="30777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Out-of-plane</a:t>
            </a:r>
          </a:p>
        </p:txBody>
      </p:sp>
      <p:grpSp>
        <p:nvGrpSpPr>
          <p:cNvPr id="130" name="Agrupar 129">
            <a:extLst>
              <a:ext uri="{FF2B5EF4-FFF2-40B4-BE49-F238E27FC236}">
                <a16:creationId xmlns:a16="http://schemas.microsoft.com/office/drawing/2014/main" id="{58B8F877-C261-19F9-63C8-794339CC8971}"/>
              </a:ext>
            </a:extLst>
          </p:cNvPr>
          <p:cNvGrpSpPr/>
          <p:nvPr/>
        </p:nvGrpSpPr>
        <p:grpSpPr>
          <a:xfrm>
            <a:off x="1727409" y="4923317"/>
            <a:ext cx="2598202" cy="1914157"/>
            <a:chOff x="4636878" y="1039964"/>
            <a:chExt cx="2598202" cy="1914157"/>
          </a:xfrm>
        </p:grpSpPr>
        <p:graphicFrame>
          <p:nvGraphicFramePr>
            <p:cNvPr id="131" name="Objeto 130">
              <a:extLst>
                <a:ext uri="{FF2B5EF4-FFF2-40B4-BE49-F238E27FC236}">
                  <a16:creationId xmlns:a16="http://schemas.microsoft.com/office/drawing/2014/main" id="{2A24FB33-0C55-99C8-1463-47E09FAD2A5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841870" y="1039964"/>
            <a:ext cx="2393210" cy="17091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13" imgW="4031640" imgH="2879640" progId="Origin50.Graph">
                    <p:embed/>
                  </p:oleObj>
                </mc:Choice>
                <mc:Fallback>
                  <p:oleObj name="Graph" r:id="rId13" imgW="4031640" imgH="2879640" progId="Origin50.Graph">
                    <p:embed/>
                    <p:pic>
                      <p:nvPicPr>
                        <p:cNvPr id="131" name="Objeto 130">
                          <a:extLst>
                            <a:ext uri="{FF2B5EF4-FFF2-40B4-BE49-F238E27FC236}">
                              <a16:creationId xmlns:a16="http://schemas.microsoft.com/office/drawing/2014/main" id="{2A24FB33-0C55-99C8-1463-47E09FAD2A5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4841870" y="1039964"/>
                          <a:ext cx="2393210" cy="170916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2" name="Rectángulo 9">
              <a:extLst>
                <a:ext uri="{FF2B5EF4-FFF2-40B4-BE49-F238E27FC236}">
                  <a16:creationId xmlns:a16="http://schemas.microsoft.com/office/drawing/2014/main" id="{39CE3C7C-1F25-5518-0CF1-20215310C54B}"/>
                </a:ext>
              </a:extLst>
            </p:cNvPr>
            <p:cNvSpPr/>
            <p:nvPr/>
          </p:nvSpPr>
          <p:spPr>
            <a:xfrm>
              <a:off x="5417934" y="2677122"/>
              <a:ext cx="142218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Magnetic Field (T)</a:t>
              </a:r>
            </a:p>
          </p:txBody>
        </p:sp>
        <p:sp>
          <p:nvSpPr>
            <p:cNvPr id="133" name="Rectángulo 11">
              <a:extLst>
                <a:ext uri="{FF2B5EF4-FFF2-40B4-BE49-F238E27FC236}">
                  <a16:creationId xmlns:a16="http://schemas.microsoft.com/office/drawing/2014/main" id="{73552950-A405-7EA2-E194-484591F42B15}"/>
                </a:ext>
              </a:extLst>
            </p:cNvPr>
            <p:cNvSpPr/>
            <p:nvPr/>
          </p:nvSpPr>
          <p:spPr>
            <a:xfrm rot="16200000">
              <a:off x="4396909" y="1692956"/>
              <a:ext cx="75693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Intensity</a:t>
              </a:r>
            </a:p>
          </p:txBody>
        </p:sp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678DC427-2278-8C15-75D2-170CB8DD92CE}"/>
              </a:ext>
            </a:extLst>
          </p:cNvPr>
          <p:cNvSpPr txBox="1"/>
          <p:nvPr/>
        </p:nvSpPr>
        <p:spPr>
          <a:xfrm>
            <a:off x="9675501" y="1199025"/>
            <a:ext cx="1908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Single atoms</a:t>
            </a:r>
          </a:p>
        </p:txBody>
      </p:sp>
      <p:grpSp>
        <p:nvGrpSpPr>
          <p:cNvPr id="134" name="Agrupar 133">
            <a:extLst>
              <a:ext uri="{FF2B5EF4-FFF2-40B4-BE49-F238E27FC236}">
                <a16:creationId xmlns:a16="http://schemas.microsoft.com/office/drawing/2014/main" id="{786C4C8C-6524-A4B2-9279-9A2724D574BA}"/>
              </a:ext>
            </a:extLst>
          </p:cNvPr>
          <p:cNvGrpSpPr>
            <a:grpSpLocks noChangeAspect="1"/>
          </p:cNvGrpSpPr>
          <p:nvPr/>
        </p:nvGrpSpPr>
        <p:grpSpPr>
          <a:xfrm>
            <a:off x="5786287" y="4929617"/>
            <a:ext cx="2557877" cy="1907857"/>
            <a:chOff x="8815076" y="2462824"/>
            <a:chExt cx="3721308" cy="2775631"/>
          </a:xfrm>
        </p:grpSpPr>
        <p:graphicFrame>
          <p:nvGraphicFramePr>
            <p:cNvPr id="135" name="Objeto 134">
              <a:extLst>
                <a:ext uri="{FF2B5EF4-FFF2-40B4-BE49-F238E27FC236}">
                  <a16:creationId xmlns:a16="http://schemas.microsoft.com/office/drawing/2014/main" id="{64D05950-5E3B-3BC5-CFA5-2201578F398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052616" y="2462824"/>
            <a:ext cx="3483768" cy="24877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15" imgW="4031640" imgH="2880000" progId="Origin50.Graph">
                    <p:embed/>
                  </p:oleObj>
                </mc:Choice>
                <mc:Fallback>
                  <p:oleObj name="Graph" r:id="rId15" imgW="4031640" imgH="2880000" progId="Origin50.Graph">
                    <p:embed/>
                    <p:pic>
                      <p:nvPicPr>
                        <p:cNvPr id="135" name="Objeto 134">
                          <a:extLst>
                            <a:ext uri="{FF2B5EF4-FFF2-40B4-BE49-F238E27FC236}">
                              <a16:creationId xmlns:a16="http://schemas.microsoft.com/office/drawing/2014/main" id="{64D05950-5E3B-3BC5-CFA5-2201578F398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9052616" y="2462824"/>
                          <a:ext cx="3483768" cy="24877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6" name="CaixaDeTexto 135">
              <a:extLst>
                <a:ext uri="{FF2B5EF4-FFF2-40B4-BE49-F238E27FC236}">
                  <a16:creationId xmlns:a16="http://schemas.microsoft.com/office/drawing/2014/main" id="{6079FA0F-606F-3C67-F6F8-66F6611372ED}"/>
                </a:ext>
              </a:extLst>
            </p:cNvPr>
            <p:cNvSpPr txBox="1"/>
            <p:nvPr/>
          </p:nvSpPr>
          <p:spPr>
            <a:xfrm>
              <a:off x="9872778" y="4835465"/>
              <a:ext cx="2069054" cy="4029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Magnetic Field (T)</a:t>
              </a:r>
            </a:p>
          </p:txBody>
        </p:sp>
        <p:sp>
          <p:nvSpPr>
            <p:cNvPr id="137" name="CaixaDeTexto 136">
              <a:extLst>
                <a:ext uri="{FF2B5EF4-FFF2-40B4-BE49-F238E27FC236}">
                  <a16:creationId xmlns:a16="http://schemas.microsoft.com/office/drawing/2014/main" id="{851F3A7F-443B-266A-CBD7-707F04C22B3D}"/>
                </a:ext>
              </a:extLst>
            </p:cNvPr>
            <p:cNvSpPr txBox="1"/>
            <p:nvPr/>
          </p:nvSpPr>
          <p:spPr>
            <a:xfrm rot="16200000">
              <a:off x="7853304" y="3431180"/>
              <a:ext cx="2326533" cy="4029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Intensity (norm. unit)</a:t>
              </a:r>
            </a:p>
          </p:txBody>
        </p:sp>
        <p:sp>
          <p:nvSpPr>
            <p:cNvPr id="138" name="CuadroTexto 18">
              <a:extLst>
                <a:ext uri="{FF2B5EF4-FFF2-40B4-BE49-F238E27FC236}">
                  <a16:creationId xmlns:a16="http://schemas.microsoft.com/office/drawing/2014/main" id="{47B185A9-EE8A-66F0-48D4-483451FFB6F2}"/>
                </a:ext>
              </a:extLst>
            </p:cNvPr>
            <p:cNvSpPr txBox="1"/>
            <p:nvPr/>
          </p:nvSpPr>
          <p:spPr>
            <a:xfrm>
              <a:off x="9837975" y="2630779"/>
              <a:ext cx="268754" cy="3317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en-GB" sz="1322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1A83E385-32D8-A326-CD96-65FF3601E869}"/>
              </a:ext>
            </a:extLst>
          </p:cNvPr>
          <p:cNvSpPr txBox="1"/>
          <p:nvPr/>
        </p:nvSpPr>
        <p:spPr>
          <a:xfrm>
            <a:off x="10200456" y="3392135"/>
            <a:ext cx="1512168" cy="30777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Almost Isotropic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B76342D-020E-6B1F-A721-8A0D7FF84423}"/>
              </a:ext>
            </a:extLst>
          </p:cNvPr>
          <p:cNvSpPr txBox="1"/>
          <p:nvPr/>
        </p:nvSpPr>
        <p:spPr>
          <a:xfrm>
            <a:off x="2286891" y="5121742"/>
            <a:ext cx="1218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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= 71.2°</a:t>
            </a:r>
          </a:p>
        </p:txBody>
      </p:sp>
    </p:spTree>
    <p:extLst>
      <p:ext uri="{BB962C8B-B14F-4D97-AF65-F5344CB8AC3E}">
        <p14:creationId xmlns:p14="http://schemas.microsoft.com/office/powerpoint/2010/main" val="258034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 animBg="1"/>
      <p:bldP spid="111" grpId="0" animBg="1"/>
      <p:bldP spid="116" grpId="0" animBg="1"/>
      <p:bldP spid="101" grpId="0" animBg="1"/>
      <p:bldP spid="129" grpId="0" animBg="1"/>
      <p:bldP spid="8" grpId="0"/>
      <p:bldP spid="2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ela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00841167"/>
                  </p:ext>
                </p:extLst>
              </p:nvPr>
            </p:nvGraphicFramePr>
            <p:xfrm>
              <a:off x="2529409" y="1752564"/>
              <a:ext cx="7959079" cy="308697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55033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003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0120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801203">
                      <a:extLst>
                        <a:ext uri="{9D8B030D-6E8A-4147-A177-3AD203B41FA5}">
                          <a16:colId xmlns:a16="http://schemas.microsoft.com/office/drawing/2014/main" val="447425962"/>
                        </a:ext>
                      </a:extLst>
                    </a:gridCol>
                    <a:gridCol w="801203">
                      <a:extLst>
                        <a:ext uri="{9D8B030D-6E8A-4147-A177-3AD203B41FA5}">
                          <a16:colId xmlns:a16="http://schemas.microsoft.com/office/drawing/2014/main" val="2412007783"/>
                        </a:ext>
                      </a:extLst>
                    </a:gridCol>
                    <a:gridCol w="801203">
                      <a:extLst>
                        <a:ext uri="{9D8B030D-6E8A-4147-A177-3AD203B41FA5}">
                          <a16:colId xmlns:a16="http://schemas.microsoft.com/office/drawing/2014/main" val="2505470432"/>
                        </a:ext>
                      </a:extLst>
                    </a:gridCol>
                    <a:gridCol w="801203">
                      <a:extLst>
                        <a:ext uri="{9D8B030D-6E8A-4147-A177-3AD203B41FA5}">
                          <a16:colId xmlns:a16="http://schemas.microsoft.com/office/drawing/2014/main" val="3675239913"/>
                        </a:ext>
                      </a:extLst>
                    </a:gridCol>
                    <a:gridCol w="801203">
                      <a:extLst>
                        <a:ext uri="{9D8B030D-6E8A-4147-A177-3AD203B41FA5}">
                          <a16:colId xmlns:a16="http://schemas.microsoft.com/office/drawing/2014/main" val="3257960595"/>
                        </a:ext>
                      </a:extLst>
                    </a:gridCol>
                    <a:gridCol w="801203">
                      <a:extLst>
                        <a:ext uri="{9D8B030D-6E8A-4147-A177-3AD203B41FA5}">
                          <a16:colId xmlns:a16="http://schemas.microsoft.com/office/drawing/2014/main" val="533168342"/>
                        </a:ext>
                      </a:extLst>
                    </a:gridCol>
                  </a:tblGrid>
                  <a:tr h="440997"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Incidence angle 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Dy centers on TDA net</a:t>
                          </a: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wor</a:t>
                          </a: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ks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Dy</a:t>
                          </a: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single </a:t>
                          </a:r>
                          <a:r>
                            <a:rPr lang="pt-BR" sz="1400" b="0" i="0" kern="1200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atoms</a:t>
                          </a: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pt-BR" sz="1400" b="0" i="0" kern="1200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on</a:t>
                          </a: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Cu(111)*</a:t>
                          </a: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pt-BR" sz="2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Er centers on TDA net</a:t>
                          </a: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wor</a:t>
                          </a: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ks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Er</a:t>
                          </a: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single </a:t>
                          </a:r>
                          <a:r>
                            <a:rPr lang="pt-BR" sz="1400" b="0" i="0" kern="1200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atoms</a:t>
                          </a: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pt-BR" sz="1400" b="0" i="0" kern="1200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on</a:t>
                          </a: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Cu(111)*</a:t>
                          </a:r>
                        </a:p>
                      </a:txBody>
                      <a:tcPr marL="42230" marR="4223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pt-BR" sz="2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40997">
                    <a:tc vMerge="1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pt-BR" sz="280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0º (</a:t>
                          </a:r>
                          <a14:m>
                            <m:oMath xmlns:m="http://schemas.openxmlformats.org/officeDocument/2006/math">
                              <m:r>
                                <a:rPr lang="pt-BR" sz="1400" b="0" i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oMath>
                          </a14:m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)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70º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0º (</a:t>
                          </a:r>
                          <a14:m>
                            <m:oMath xmlns:m="http://schemas.openxmlformats.org/officeDocument/2006/math">
                              <m:r>
                                <a:rPr lang="pt-BR" sz="1400" b="0" i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oMath>
                          </a14:m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)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60º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0º (</a:t>
                          </a:r>
                          <a14:m>
                            <m:oMath xmlns:m="http://schemas.openxmlformats.org/officeDocument/2006/math">
                              <m:r>
                                <a:rPr lang="pt-BR" sz="1400" b="0" i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oMath>
                          </a14:m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)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70º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0º (</a:t>
                          </a:r>
                          <a14:m>
                            <m:oMath xmlns:m="http://schemas.openxmlformats.org/officeDocument/2006/math">
                              <m:r>
                                <a:rPr lang="pt-BR" sz="1400" b="0" i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oMath>
                          </a14:m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)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60º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4099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pt-BR" sz="14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1400" b="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pt-BR" sz="1400" b="0" i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L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pt-BR" sz="1400" b="0" i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z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 (ħ)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1.36 (14)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2.35 (24)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4.7 (2)</a:t>
                          </a: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4.4 (2)</a:t>
                          </a: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6.08(61)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3.05(31)</a:t>
                          </a: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0.7(1)</a:t>
                          </a: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4.0(2)</a:t>
                          </a: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4099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pt-BR" sz="14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1400" b="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pt-BR" sz="1400" b="0" i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S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pt-BR" sz="1400" b="0" i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z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 (ħ)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0.44 (4)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1.14 (11)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1.6 (1)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1.5 (0)</a:t>
                          </a: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1.79(18)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0.91(9)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0.3(0)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1.0(1)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40997"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〈"/>
                                    <m:endChr m:val="〉"/>
                                    <m:ctrlPr>
                                      <a:rPr lang="pt-BR" sz="14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pt-BR" sz="1400" b="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pt-BR" sz="1400" b="0" i="0" kern="12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J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pt-BR" sz="1400" b="0" i="0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z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m:rPr>
                                    <m:nor/>
                                  </m:rPr>
                                  <a:rPr lang="en-US" sz="1400" b="0" i="0" kern="1200" dirty="0">
                                    <a:solidFill>
                                      <a:schemeClr val="tx1"/>
                                    </a:solidFill>
                                    <a:effectLst/>
                                    <a:latin typeface="+mn-lt"/>
                                    <a:ea typeface="+mn-ea"/>
                                    <a:cs typeface="+mn-cs"/>
                                  </a:rPr>
                                  <m:t> (</m:t>
                                </m:r>
                                <m:r>
                                  <m:rPr>
                                    <m:nor/>
                                  </m:rPr>
                                  <a:rPr lang="en-US" sz="1400" b="0" i="0" kern="1200" dirty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+mn-lt"/>
                                    <a:ea typeface="+mn-ea"/>
                                    <a:cs typeface="+mn-cs"/>
                                  </a:rPr>
                                  <m:t>ħ</m:t>
                                </m:r>
                                <m:r>
                                  <m:rPr>
                                    <m:nor/>
                                  </m:rPr>
                                  <a:rPr lang="en-US" sz="1400" b="0" i="0" kern="1200" dirty="0">
                                    <a:solidFill>
                                      <a:schemeClr val="tx1"/>
                                    </a:solidFill>
                                    <a:effectLst/>
                                    <a:latin typeface="+mn-lt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pt-BR" sz="1400" b="0" i="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1.80 (18)</a:t>
                          </a:r>
                          <a:endParaRPr lang="pt-BR" sz="1400" b="0" i="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3.49 (35)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6.3 (2)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5.9 (2)</a:t>
                          </a: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7.87(79)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3.96(40)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1.0(1)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5.0(2)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62188680"/>
                      </a:ext>
                    </a:extLst>
                  </a:tr>
                  <a:tr h="440997"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pt-BR" sz="14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400" b="0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(</a:t>
                          </a: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</a:t>
                          </a:r>
                          <a:r>
                            <a:rPr lang="en-US" sz="1400" b="0" i="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</a:t>
                          </a: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/atom)</a:t>
                          </a: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2.24 (22)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4.63 (46)</a:t>
                          </a:r>
                        </a:p>
                      </a:txBody>
                      <a:tcPr marL="42230" marR="4223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7.9 (3)</a:t>
                          </a:r>
                        </a:p>
                      </a:txBody>
                      <a:tcPr marL="42230" marR="4223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7.4 (2)</a:t>
                          </a: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9.66(97)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4.87(49)</a:t>
                          </a:r>
                        </a:p>
                      </a:txBody>
                      <a:tcPr marL="42230" marR="4223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1.3(1)</a:t>
                          </a:r>
                        </a:p>
                      </a:txBody>
                      <a:tcPr marL="42230" marR="4223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6.0(3)</a:t>
                          </a:r>
                        </a:p>
                      </a:txBody>
                      <a:tcPr marL="42230" marR="4223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40997"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400" b="0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sz="14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pt-BR" sz="14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400" b="0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(</a:t>
                          </a: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</a:t>
                          </a:r>
                          <a:r>
                            <a:rPr lang="en-US" sz="1400" b="0" i="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</a:t>
                          </a: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/atom)</a:t>
                          </a:r>
                          <a:endParaRPr lang="pt-BR" sz="1400" b="0" i="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2.4 (7)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-0.5 (5)</a:t>
                          </a: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endParaRPr lang="pt-BR" sz="1400" b="0" i="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-4.8(1.5)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4.7(4)</a:t>
                          </a: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endParaRPr lang="pt-BR" sz="1400" b="0" i="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ela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00841167"/>
                  </p:ext>
                </p:extLst>
              </p:nvPr>
            </p:nvGraphicFramePr>
            <p:xfrm>
              <a:off x="2529409" y="1752564"/>
              <a:ext cx="7959079" cy="308697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55033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003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0120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801203">
                      <a:extLst>
                        <a:ext uri="{9D8B030D-6E8A-4147-A177-3AD203B41FA5}">
                          <a16:colId xmlns:a16="http://schemas.microsoft.com/office/drawing/2014/main" val="447425962"/>
                        </a:ext>
                      </a:extLst>
                    </a:gridCol>
                    <a:gridCol w="801203">
                      <a:extLst>
                        <a:ext uri="{9D8B030D-6E8A-4147-A177-3AD203B41FA5}">
                          <a16:colId xmlns:a16="http://schemas.microsoft.com/office/drawing/2014/main" val="2412007783"/>
                        </a:ext>
                      </a:extLst>
                    </a:gridCol>
                    <a:gridCol w="801203">
                      <a:extLst>
                        <a:ext uri="{9D8B030D-6E8A-4147-A177-3AD203B41FA5}">
                          <a16:colId xmlns:a16="http://schemas.microsoft.com/office/drawing/2014/main" val="2505470432"/>
                        </a:ext>
                      </a:extLst>
                    </a:gridCol>
                    <a:gridCol w="801203">
                      <a:extLst>
                        <a:ext uri="{9D8B030D-6E8A-4147-A177-3AD203B41FA5}">
                          <a16:colId xmlns:a16="http://schemas.microsoft.com/office/drawing/2014/main" val="3675239913"/>
                        </a:ext>
                      </a:extLst>
                    </a:gridCol>
                    <a:gridCol w="801203">
                      <a:extLst>
                        <a:ext uri="{9D8B030D-6E8A-4147-A177-3AD203B41FA5}">
                          <a16:colId xmlns:a16="http://schemas.microsoft.com/office/drawing/2014/main" val="3257960595"/>
                        </a:ext>
                      </a:extLst>
                    </a:gridCol>
                    <a:gridCol w="801203">
                      <a:extLst>
                        <a:ext uri="{9D8B030D-6E8A-4147-A177-3AD203B41FA5}">
                          <a16:colId xmlns:a16="http://schemas.microsoft.com/office/drawing/2014/main" val="533168342"/>
                        </a:ext>
                      </a:extLst>
                    </a:gridCol>
                  </a:tblGrid>
                  <a:tr h="440997"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Incidence angle 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Dy centers on TDA net</a:t>
                          </a: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wor</a:t>
                          </a: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ks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Dy</a:t>
                          </a: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single </a:t>
                          </a:r>
                          <a:r>
                            <a:rPr lang="pt-BR" sz="1400" b="0" i="0" kern="1200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atoms</a:t>
                          </a: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pt-BR" sz="1400" b="0" i="0" kern="1200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on</a:t>
                          </a: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Cu(111)*</a:t>
                          </a: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pt-BR" sz="2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Er centers on TDA net</a:t>
                          </a: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wor</a:t>
                          </a: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ks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Er</a:t>
                          </a: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single </a:t>
                          </a:r>
                          <a:r>
                            <a:rPr lang="pt-BR" sz="1400" b="0" i="0" kern="1200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atoms</a:t>
                          </a: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pt-BR" sz="1400" b="0" i="0" kern="1200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on</a:t>
                          </a: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Cu(111)*</a:t>
                          </a:r>
                        </a:p>
                      </a:txBody>
                      <a:tcPr marL="42230" marR="4223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pt-BR" sz="2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40997">
                    <a:tc vMerge="1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pt-BR" sz="280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95420" t="-109589" r="-704580" b="-498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70º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96183" t="-109589" r="-503817" b="-498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60º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596947" t="-109589" r="-303053" b="-498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70º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797710" t="-109589" r="-102290" b="-498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60º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409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l="-392" t="-212500" r="-413333" b="-40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1.36 (14)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2.35 (24)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4.7 (2)</a:t>
                          </a: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4.4 (2)</a:t>
                          </a: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6.08(61)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3.05(31)</a:t>
                          </a: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0.7(1)</a:t>
                          </a: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4.0(2)</a:t>
                          </a: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409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l="-392" t="-308219" r="-413333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0.44 (4)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1.14 (11)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1.6 (1)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1.5 (0)</a:t>
                          </a: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1.79(18)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0.91(9)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0.3(0)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1.0(1)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409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l="-392" t="-413889" r="-413333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1.80 (18)</a:t>
                          </a:r>
                          <a:endParaRPr lang="pt-BR" sz="1400" b="0" i="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3.49 (35)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6.3 (2)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5.9 (2)</a:t>
                          </a: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7.87(79)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3.96(40)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1.0(1)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5.0(2)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62188680"/>
                      </a:ext>
                    </a:extLst>
                  </a:tr>
                  <a:tr h="4409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92" t="-506849" r="-413333" b="-1013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2.24 (22)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4.63 (46)</a:t>
                          </a:r>
                        </a:p>
                      </a:txBody>
                      <a:tcPr marL="42230" marR="4223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7.9 (3)</a:t>
                          </a:r>
                        </a:p>
                      </a:txBody>
                      <a:tcPr marL="42230" marR="4223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7.4 (2)</a:t>
                          </a: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9.66(97)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4.87(49)</a:t>
                          </a:r>
                        </a:p>
                      </a:txBody>
                      <a:tcPr marL="42230" marR="4223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1.3(1)</a:t>
                          </a:r>
                        </a:p>
                      </a:txBody>
                      <a:tcPr marL="42230" marR="4223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6.0(3)</a:t>
                          </a:r>
                        </a:p>
                      </a:txBody>
                      <a:tcPr marL="42230" marR="4223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409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l="-392" t="-615278" r="-413333" b="-2778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2.4 (7)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-0.5 (5)</a:t>
                          </a: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endParaRPr lang="pt-BR" sz="1400" b="0" i="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-4.8(1.5)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4.7(4)</a:t>
                          </a: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endParaRPr lang="pt-BR" sz="1400" b="0" i="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271464" y="3767"/>
            <a:ext cx="10513168" cy="1143000"/>
          </a:xfrm>
        </p:spPr>
        <p:txBody>
          <a:bodyPr/>
          <a:lstStyle/>
          <a:p>
            <a:r>
              <a:rPr lang="en-US" sz="3200" dirty="0"/>
              <a:t>Expectation values of magnetic moments</a:t>
            </a:r>
          </a:p>
        </p:txBody>
      </p:sp>
      <p:sp>
        <p:nvSpPr>
          <p:cNvPr id="9" name="Retângulo 8"/>
          <p:cNvSpPr/>
          <p:nvPr/>
        </p:nvSpPr>
        <p:spPr bwMode="auto">
          <a:xfrm>
            <a:off x="7292805" y="4411741"/>
            <a:ext cx="1494822" cy="427799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456684" y="4989075"/>
            <a:ext cx="4104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+mj-lt"/>
                <a:ea typeface="+mj-ea"/>
                <a:cs typeface="+mj-cs"/>
              </a:rPr>
              <a:t>Strong moment anisotropy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8040216" y="6397890"/>
            <a:ext cx="4223792" cy="378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18745" algn="just">
              <a:lnSpc>
                <a:spcPct val="200000"/>
              </a:lnSpc>
              <a:spcAft>
                <a:spcPts val="1000"/>
              </a:spcAft>
            </a:pPr>
            <a:r>
              <a:rPr lang="en-US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*A. </a:t>
            </a:r>
            <a:r>
              <a:rPr lang="en-US" sz="11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Singha</a:t>
            </a:r>
            <a:r>
              <a:rPr lang="en-US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en-US" sz="1100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Phys. Rev. B</a:t>
            </a:r>
            <a:r>
              <a:rPr lang="en-US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en-US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96, 224418</a:t>
            </a:r>
            <a:endParaRPr lang="pt-BR" sz="11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CFDD97D0-E6F2-6816-EEB4-E79124174ED9}"/>
                  </a:ext>
                </a:extLst>
              </p:cNvPr>
              <p:cNvSpPr/>
              <p:nvPr/>
            </p:nvSpPr>
            <p:spPr>
              <a:xfrm>
                <a:off x="1991544" y="5877272"/>
                <a:ext cx="224087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i="1"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pt-BR" sz="16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pt-BR" sz="1600" i="0">
                          <a:latin typeface="Cambria Math" panose="02040503050406030204" pitchFamily="18" charset="0"/>
                        </a:rPr>
                        <m:t>(70°)−</m:t>
                      </m:r>
                      <m:d>
                        <m:dPr>
                          <m:begChr m:val=""/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pt-BR" sz="1600">
                              <a:latin typeface="Cambria Math" panose="02040503050406030204" pitchFamily="18" charset="0"/>
                            </a:rPr>
                            <m:t>(0°</m:t>
                          </m:r>
                        </m:e>
                      </m:d>
                    </m:oMath>
                  </m:oMathPara>
                </a14:m>
                <a:endParaRPr lang="pt-BR" sz="1600" dirty="0">
                  <a:latin typeface="+mn-lt"/>
                </a:endParaRPr>
              </a:p>
            </p:txBody>
          </p:sp>
        </mc:Choice>
        <mc:Fallback xmlns=""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CFDD97D0-E6F2-6816-EEB4-E79124174E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1544" y="5877272"/>
                <a:ext cx="2240870" cy="338554"/>
              </a:xfrm>
              <a:prstGeom prst="rect">
                <a:avLst/>
              </a:prstGeom>
              <a:blipFill>
                <a:blip r:embed="rId3"/>
                <a:stretch>
                  <a:fillRect t="-107143" r="-18529" b="-169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tângulo 11">
            <a:extLst>
              <a:ext uri="{FF2B5EF4-FFF2-40B4-BE49-F238E27FC236}">
                <a16:creationId xmlns:a16="http://schemas.microsoft.com/office/drawing/2014/main" id="{F73ECAA6-AF59-C005-C22F-9FF52192E62C}"/>
              </a:ext>
            </a:extLst>
          </p:cNvPr>
          <p:cNvSpPr/>
          <p:nvPr/>
        </p:nvSpPr>
        <p:spPr bwMode="auto">
          <a:xfrm>
            <a:off x="4097122" y="4411742"/>
            <a:ext cx="1584176" cy="427799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661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6054" y="4625"/>
            <a:ext cx="10094912" cy="1143000"/>
          </a:xfrm>
        </p:spPr>
        <p:txBody>
          <a:bodyPr/>
          <a:lstStyle/>
          <a:p>
            <a:pPr algn="l"/>
            <a:r>
              <a:rPr lang="en-US" sz="3200" dirty="0"/>
              <a:t>Summary: </a:t>
            </a:r>
            <a:r>
              <a:rPr lang="en-US" sz="3200" cap="none" dirty="0"/>
              <a:t>Lanthanides metal-organic networks</a:t>
            </a:r>
            <a:endParaRPr lang="en-US" sz="3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AEFCADC-F823-A0C5-993F-F6D257A600CE}"/>
              </a:ext>
            </a:extLst>
          </p:cNvPr>
          <p:cNvSpPr txBox="1"/>
          <p:nvPr/>
        </p:nvSpPr>
        <p:spPr>
          <a:xfrm>
            <a:off x="1271464" y="1500823"/>
            <a:ext cx="1009491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Unprecedented mononuclear and </a:t>
            </a:r>
            <a:r>
              <a:rPr lang="en-US" sz="2000" dirty="0" err="1"/>
              <a:t>dinuclear</a:t>
            </a:r>
            <a:r>
              <a:rPr lang="en-US" sz="2000" dirty="0"/>
              <a:t> lanthanide-directed metal-organic networks designed by on-surface chemistry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By metal-exchange: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800" dirty="0"/>
              <a:t>Network integrity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800" dirty="0"/>
              <a:t>Tailoring of energy level alignment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800" dirty="0"/>
              <a:t>Drastic modification of magnetic properties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It is possible to tailor the magnetic anisotropy of lanthanide elements on surfaces by coordinative metal-organic protocols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9963573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CF736B-AE9B-6081-A4EE-E349D87F8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920" y="116632"/>
            <a:ext cx="3289031" cy="43200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47EEAD43-03AB-4D09-9C4A-3C9BD7DC6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049" y="116632"/>
            <a:ext cx="3294692" cy="43200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2C4BE49C-AE78-9868-6713-3DAEFA9B5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7921" y="4725144"/>
            <a:ext cx="4420535" cy="118800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CA30683F-4B1F-0BBD-5847-1CB8399FDB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049" y="4725144"/>
            <a:ext cx="4476694" cy="1188000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8389FD1D-2151-5971-C274-D3338177C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4645" y="6117828"/>
            <a:ext cx="1615580" cy="167655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49956CFC-5486-4E50-45C1-F87497C6BB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3656" y="6117827"/>
            <a:ext cx="1577477" cy="16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598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78158" y="0"/>
            <a:ext cx="9203636" cy="1143000"/>
          </a:xfrm>
        </p:spPr>
        <p:txBody>
          <a:bodyPr/>
          <a:lstStyle/>
          <a:p>
            <a:pPr algn="l"/>
            <a:r>
              <a:rPr lang="en-US" sz="3200" dirty="0"/>
              <a:t>Thanks for your attention!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879976" y="1173442"/>
            <a:ext cx="3138760" cy="4525963"/>
          </a:xfrm>
        </p:spPr>
        <p:txBody>
          <a:bodyPr/>
          <a:lstStyle/>
          <a:p>
            <a:pPr marL="0" indent="0">
              <a:buNone/>
            </a:pPr>
            <a:r>
              <a:rPr lang="pt-BR" sz="1800" b="1" u="sng" dirty="0"/>
              <a:t>IMDEA </a:t>
            </a:r>
            <a:r>
              <a:rPr lang="pt-BR" sz="1800" b="1" u="sng" dirty="0" err="1"/>
              <a:t>Nanoscience</a:t>
            </a:r>
            <a:endParaRPr lang="pt-BR" sz="1800" b="1" u="sng" dirty="0"/>
          </a:p>
          <a:p>
            <a:pPr marL="0" indent="0">
              <a:buNone/>
            </a:pPr>
            <a:r>
              <a:rPr lang="pt-BR" sz="1800" dirty="0"/>
              <a:t>Prof. David </a:t>
            </a:r>
            <a:r>
              <a:rPr lang="pt-BR" sz="1800" dirty="0" err="1"/>
              <a:t>Écija</a:t>
            </a:r>
            <a:endParaRPr lang="pt-BR" sz="1800" dirty="0"/>
          </a:p>
          <a:p>
            <a:pPr marL="0" indent="0">
              <a:buNone/>
            </a:pPr>
            <a:r>
              <a:rPr lang="pt-BR" sz="1800" dirty="0"/>
              <a:t>Prof. Rodolfo Miranda</a:t>
            </a:r>
          </a:p>
          <a:p>
            <a:pPr marL="0" indent="0">
              <a:buNone/>
            </a:pPr>
            <a:r>
              <a:rPr lang="pt-BR" sz="1800" dirty="0"/>
              <a:t>Dr. Paolo Perna </a:t>
            </a:r>
          </a:p>
          <a:p>
            <a:pPr marL="0" indent="0">
              <a:buNone/>
            </a:pPr>
            <a:r>
              <a:rPr lang="pt-BR" sz="1800" dirty="0"/>
              <a:t>Prof. </a:t>
            </a:r>
            <a:r>
              <a:rPr lang="pt-BR" sz="1800" dirty="0" err="1"/>
              <a:t>Julio</a:t>
            </a:r>
            <a:r>
              <a:rPr lang="pt-BR" sz="1800" dirty="0"/>
              <a:t> </a:t>
            </a:r>
            <a:r>
              <a:rPr lang="pt-BR" sz="1800" dirty="0" err="1"/>
              <a:t>Camarero</a:t>
            </a:r>
            <a:r>
              <a:rPr lang="pt-BR" sz="1800" dirty="0"/>
              <a:t> </a:t>
            </a:r>
          </a:p>
          <a:p>
            <a:pPr marL="0" indent="0">
              <a:buNone/>
            </a:pPr>
            <a:r>
              <a:rPr lang="pt-BR" sz="1800" dirty="0"/>
              <a:t>Dr. Daniel Moreno</a:t>
            </a:r>
          </a:p>
          <a:p>
            <a:pPr marL="0" indent="0">
              <a:buNone/>
            </a:pPr>
            <a:r>
              <a:rPr lang="pt-BR" sz="1800" dirty="0"/>
              <a:t>Dr. Borja </a:t>
            </a:r>
            <a:r>
              <a:rPr lang="pt-BR" sz="1800" dirty="0" err="1"/>
              <a:t>Cirera</a:t>
            </a:r>
            <a:endParaRPr lang="pt-BR" sz="1800" dirty="0"/>
          </a:p>
          <a:p>
            <a:pPr marL="0" indent="0">
              <a:buNone/>
            </a:pPr>
            <a:r>
              <a:rPr lang="pt-BR" sz="1800" dirty="0"/>
              <a:t>Dr. Miguel A. Valbuena</a:t>
            </a:r>
          </a:p>
          <a:p>
            <a:pPr marL="0" indent="0">
              <a:buNone/>
            </a:pPr>
            <a:r>
              <a:rPr lang="pt-BR" sz="1800" dirty="0"/>
              <a:t>Dr. José I. </a:t>
            </a:r>
            <a:r>
              <a:rPr lang="pt-BR" sz="1800" dirty="0" err="1"/>
              <a:t>Urgel</a:t>
            </a:r>
            <a:endParaRPr lang="pt-BR" sz="1800" dirty="0"/>
          </a:p>
          <a:p>
            <a:pPr marL="0" indent="0">
              <a:buNone/>
            </a:pPr>
            <a:r>
              <a:rPr lang="pt-BR" sz="1800" dirty="0"/>
              <a:t>Dr. Koen </a:t>
            </a:r>
            <a:r>
              <a:rPr lang="pt-BR" sz="1800" dirty="0" err="1"/>
              <a:t>Lauwaet</a:t>
            </a:r>
            <a:endParaRPr lang="pt-BR" sz="1800" dirty="0"/>
          </a:p>
          <a:p>
            <a:pPr marL="0" indent="0">
              <a:buNone/>
            </a:pPr>
            <a:r>
              <a:rPr lang="pt-BR" sz="1800" dirty="0"/>
              <a:t>Beatriz </a:t>
            </a:r>
            <a:r>
              <a:rPr lang="pt-BR" sz="1800" dirty="0" err="1"/>
              <a:t>Muñiz</a:t>
            </a:r>
            <a:r>
              <a:rPr lang="pt-BR" sz="1800" dirty="0"/>
              <a:t>-Cano</a:t>
            </a:r>
          </a:p>
          <a:p>
            <a:pPr marL="0" indent="0">
              <a:buNone/>
            </a:pPr>
            <a:r>
              <a:rPr lang="pt-BR" sz="1800" dirty="0"/>
              <a:t>Dr. José M. </a:t>
            </a:r>
            <a:r>
              <a:rPr lang="pt-BR" sz="1800" dirty="0" err="1"/>
              <a:t>Gallego</a:t>
            </a:r>
            <a:endParaRPr lang="pt-BR" sz="1800" dirty="0"/>
          </a:p>
          <a:p>
            <a:pPr marL="0" indent="0">
              <a:buNone/>
            </a:pPr>
            <a:r>
              <a:rPr lang="pt-BR" sz="1800" dirty="0"/>
              <a:t>Dr. Miguel A. Niño</a:t>
            </a:r>
          </a:p>
          <a:p>
            <a:pPr marL="0" indent="0">
              <a:buNone/>
            </a:pPr>
            <a:r>
              <a:rPr lang="pt-BR" sz="1800" dirty="0"/>
              <a:t>Cristina Martín-Fuentes</a:t>
            </a:r>
          </a:p>
          <a:p>
            <a:pPr marL="0" indent="0">
              <a:buNone/>
            </a:pPr>
            <a:r>
              <a:rPr lang="pt-BR" sz="1800" dirty="0"/>
              <a:t>Dr. Fernando </a:t>
            </a:r>
            <a:r>
              <a:rPr lang="pt-BR" sz="1800" dirty="0" err="1"/>
              <a:t>Ajejas</a:t>
            </a: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2"/>
          </p:nvPr>
        </p:nvSpPr>
        <p:spPr>
          <a:xfrm>
            <a:off x="9018736" y="332656"/>
            <a:ext cx="3024336" cy="4525963"/>
          </a:xfrm>
        </p:spPr>
        <p:txBody>
          <a:bodyPr/>
          <a:lstStyle/>
          <a:p>
            <a:pPr marL="0" indent="0">
              <a:buNone/>
            </a:pPr>
            <a:r>
              <a:rPr lang="pt-BR" sz="1800" b="1" u="sng" dirty="0"/>
              <a:t>ALBA </a:t>
            </a:r>
            <a:r>
              <a:rPr lang="pt-BR" sz="1800" b="1" u="sng" dirty="0" err="1"/>
              <a:t>synchroton</a:t>
            </a:r>
            <a:endParaRPr lang="pt-BR" sz="1800" b="1" u="sng" dirty="0"/>
          </a:p>
          <a:p>
            <a:pPr marL="0" indent="0">
              <a:buNone/>
            </a:pPr>
            <a:r>
              <a:rPr lang="pt-BR" sz="1800" dirty="0"/>
              <a:t>Dr. Pierluigi </a:t>
            </a:r>
            <a:r>
              <a:rPr lang="pt-BR" sz="1800" dirty="0" err="1"/>
              <a:t>Gargiani</a:t>
            </a:r>
            <a:r>
              <a:rPr lang="pt-BR" sz="1800" dirty="0"/>
              <a:t> </a:t>
            </a:r>
          </a:p>
          <a:p>
            <a:pPr marL="0" indent="0">
              <a:buNone/>
            </a:pPr>
            <a:r>
              <a:rPr lang="pt-BR" sz="1800" dirty="0"/>
              <a:t>Dr. Manuel </a:t>
            </a:r>
            <a:r>
              <a:rPr lang="pt-BR" sz="1800" dirty="0" err="1"/>
              <a:t>Valvidares</a:t>
            </a: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r>
              <a:rPr lang="pt-BR" sz="1800" b="1" u="sng" dirty="0" err="1"/>
              <a:t>ICMol</a:t>
            </a:r>
            <a:r>
              <a:rPr lang="pt-BR" sz="1800" b="1" u="sng" dirty="0"/>
              <a:t> </a:t>
            </a:r>
            <a:r>
              <a:rPr lang="pt-BR" sz="1800" b="1" u="sng" dirty="0" err="1"/>
              <a:t>Universitat</a:t>
            </a:r>
            <a:r>
              <a:rPr lang="pt-BR" sz="1800" b="1" u="sng" dirty="0"/>
              <a:t> de </a:t>
            </a:r>
            <a:r>
              <a:rPr lang="pt-BR" sz="1800" b="1" u="sng" dirty="0" err="1"/>
              <a:t>València</a:t>
            </a:r>
            <a:endParaRPr lang="pt-BR" sz="1800" b="1" u="sng" dirty="0"/>
          </a:p>
          <a:p>
            <a:pPr marL="0" indent="0">
              <a:buNone/>
            </a:pPr>
            <a:r>
              <a:rPr lang="pt-BR" sz="1800" dirty="0"/>
              <a:t>Prof. Carlos Martí-Gastaldo</a:t>
            </a:r>
          </a:p>
          <a:p>
            <a:pPr marL="0" indent="0">
              <a:buNone/>
            </a:pPr>
            <a:r>
              <a:rPr lang="pt-BR" sz="1800" dirty="0"/>
              <a:t>Dr. Victor </a:t>
            </a:r>
            <a:r>
              <a:rPr lang="pt-BR" sz="1800" dirty="0" err="1"/>
              <a:t>Rubio</a:t>
            </a:r>
            <a:r>
              <a:rPr lang="pt-BR" sz="1800" dirty="0"/>
              <a:t>-Giménez</a:t>
            </a:r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r>
              <a:rPr lang="pt-BR" sz="1800" b="1" u="sng" dirty="0"/>
              <a:t>ICN2</a:t>
            </a:r>
          </a:p>
          <a:p>
            <a:pPr marL="0" indent="0">
              <a:buNone/>
            </a:pPr>
            <a:r>
              <a:rPr lang="pt-BR" sz="1800" dirty="0"/>
              <a:t>Prof. Aitor </a:t>
            </a:r>
            <a:r>
              <a:rPr lang="pt-BR" sz="1800" dirty="0" err="1"/>
              <a:t>Mugarza</a:t>
            </a:r>
            <a:r>
              <a:rPr lang="pt-BR" sz="1800" dirty="0"/>
              <a:t> </a:t>
            </a:r>
          </a:p>
          <a:p>
            <a:pPr marL="0" indent="0">
              <a:buNone/>
            </a:pPr>
            <a:r>
              <a:rPr lang="pt-BR" sz="1800" dirty="0"/>
              <a:t>Dr. </a:t>
            </a:r>
            <a:r>
              <a:rPr lang="pt-BR" sz="1800" dirty="0" err="1"/>
              <a:t>Markos</a:t>
            </a:r>
            <a:r>
              <a:rPr lang="pt-BR" sz="1800" dirty="0"/>
              <a:t> </a:t>
            </a:r>
            <a:r>
              <a:rPr lang="pt-BR" sz="1800" dirty="0" err="1"/>
              <a:t>Paradinas</a:t>
            </a:r>
            <a:endParaRPr lang="pt-BR" sz="1800" dirty="0"/>
          </a:p>
          <a:p>
            <a:pPr marL="0" indent="0">
              <a:buNone/>
            </a:pPr>
            <a:r>
              <a:rPr lang="pt-BR" sz="1800" dirty="0"/>
              <a:t>Dr. </a:t>
            </a:r>
            <a:r>
              <a:rPr lang="pt-BR" sz="1800" dirty="0" err="1"/>
              <a:t>Mirco</a:t>
            </a:r>
            <a:r>
              <a:rPr lang="pt-BR" sz="1800" dirty="0"/>
              <a:t> </a:t>
            </a:r>
            <a:r>
              <a:rPr lang="pt-BR" sz="1800" dirty="0" err="1"/>
              <a:t>Panighel</a:t>
            </a: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r>
              <a:rPr lang="pt-BR" sz="1800" b="1" u="sng" dirty="0"/>
              <a:t>ICMM-CISC</a:t>
            </a:r>
          </a:p>
          <a:p>
            <a:pPr marL="0" indent="0">
              <a:buNone/>
            </a:pPr>
            <a:r>
              <a:rPr lang="pt-BR" sz="1800" dirty="0"/>
              <a:t>Dr. José I. Martínez</a:t>
            </a:r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r>
              <a:rPr lang="pt-BR" sz="1800" b="1" u="sng" dirty="0"/>
              <a:t>Freie </a:t>
            </a:r>
            <a:r>
              <a:rPr lang="pt-BR" sz="1800" b="1" u="sng" dirty="0" err="1"/>
              <a:t>Universität</a:t>
            </a:r>
            <a:endParaRPr lang="pt-BR" sz="1800" b="1" u="sng" dirty="0"/>
          </a:p>
          <a:p>
            <a:pPr marL="0" indent="0">
              <a:buNone/>
            </a:pPr>
            <a:r>
              <a:rPr lang="pt-BR" sz="1800" dirty="0"/>
              <a:t>Prof. Wolfgang </a:t>
            </a:r>
            <a:r>
              <a:rPr lang="pt-BR" sz="1800" dirty="0" err="1"/>
              <a:t>Kuch</a:t>
            </a: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endParaRPr lang="pt-BR" sz="180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C2C421B-1E7F-0DC1-A2C0-A24C27CC6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1988840"/>
            <a:ext cx="4187957" cy="314096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CFCAE4A-F39B-8135-07A0-B1823314B093}"/>
              </a:ext>
            </a:extLst>
          </p:cNvPr>
          <p:cNvSpPr txBox="1"/>
          <p:nvPr/>
        </p:nvSpPr>
        <p:spPr>
          <a:xfrm>
            <a:off x="1343471" y="6309320"/>
            <a:ext cx="41879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 err="1">
                <a:solidFill>
                  <a:schemeClr val="accent6">
                    <a:lumMod val="75000"/>
                  </a:schemeClr>
                </a:solidFill>
              </a:rPr>
              <a:t>sofia.oliveira</a:t>
            </a:r>
            <a:r>
              <a:rPr lang="pt-BR" sz="1800" dirty="0">
                <a:solidFill>
                  <a:schemeClr val="accent6">
                    <a:lumMod val="75000"/>
                  </a:schemeClr>
                </a:solidFill>
              </a:rPr>
              <a:t>@imdea.org</a:t>
            </a:r>
            <a:endParaRPr lang="en-GB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8B99DBE-039F-9BBA-56D0-23F377BE2215}"/>
              </a:ext>
            </a:extLst>
          </p:cNvPr>
          <p:cNvSpPr txBox="1"/>
          <p:nvPr/>
        </p:nvSpPr>
        <p:spPr>
          <a:xfrm>
            <a:off x="989177" y="1532701"/>
            <a:ext cx="4896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b="1" dirty="0" err="1"/>
              <a:t>Nanoarchtectonics</a:t>
            </a:r>
            <a:r>
              <a:rPr lang="en-US" sz="2000" b="1" dirty="0"/>
              <a:t> on Surfaces Group</a:t>
            </a:r>
          </a:p>
        </p:txBody>
      </p:sp>
    </p:spTree>
    <p:extLst>
      <p:ext uri="{BB962C8B-B14F-4D97-AF65-F5344CB8AC3E}">
        <p14:creationId xmlns:p14="http://schemas.microsoft.com/office/powerpoint/2010/main" val="249536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6">
            <a:extLst>
              <a:ext uri="{FF2B5EF4-FFF2-40B4-BE49-F238E27FC236}">
                <a16:creationId xmlns:a16="http://schemas.microsoft.com/office/drawing/2014/main" id="{1EB96214-1633-5B4D-3A71-C2E1F0052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0"/>
            <a:ext cx="10670976" cy="731834"/>
          </a:xfrm>
        </p:spPr>
        <p:txBody>
          <a:bodyPr/>
          <a:lstStyle/>
          <a:p>
            <a:r>
              <a:rPr lang="en-US" sz="3200" dirty="0"/>
              <a:t>Magnetism of metal-organic networks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1A7200F-43C9-F266-CC53-30648509B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603" y="1097594"/>
            <a:ext cx="2390337" cy="1476000"/>
          </a:xfrm>
          <a:prstGeom prst="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4C1A0613-00AE-CD77-8307-1B776216F01B}"/>
              </a:ext>
            </a:extLst>
          </p:cNvPr>
          <p:cNvGrpSpPr>
            <a:grpSpLocks noChangeAspect="1"/>
          </p:cNvGrpSpPr>
          <p:nvPr/>
        </p:nvGrpSpPr>
        <p:grpSpPr>
          <a:xfrm>
            <a:off x="2031832" y="4918609"/>
            <a:ext cx="2237218" cy="1678743"/>
            <a:chOff x="3771698" y="1628800"/>
            <a:chExt cx="4648603" cy="3488176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C9707A34-2640-868B-42C8-1605CE11E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1698" y="1741023"/>
              <a:ext cx="4648603" cy="3375953"/>
            </a:xfrm>
            <a:prstGeom prst="rect">
              <a:avLst/>
            </a:prstGeom>
          </p:spPr>
        </p:pic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B88E80E2-C1CA-2E60-1F81-6235FD1B2D31}"/>
                </a:ext>
              </a:extLst>
            </p:cNvPr>
            <p:cNvSpPr/>
            <p:nvPr/>
          </p:nvSpPr>
          <p:spPr bwMode="auto">
            <a:xfrm>
              <a:off x="4511824" y="1628800"/>
              <a:ext cx="2664296" cy="360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CF73EE36-21B8-609D-FDD0-E184EAC280C5}"/>
                </a:ext>
              </a:extLst>
            </p:cNvPr>
            <p:cNvSpPr/>
            <p:nvPr/>
          </p:nvSpPr>
          <p:spPr bwMode="auto">
            <a:xfrm>
              <a:off x="5447928" y="1844824"/>
              <a:ext cx="720080" cy="25623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3C9DD7A-60D8-B934-DEBD-72B758060D58}"/>
              </a:ext>
            </a:extLst>
          </p:cNvPr>
          <p:cNvSpPr txBox="1"/>
          <p:nvPr/>
        </p:nvSpPr>
        <p:spPr>
          <a:xfrm>
            <a:off x="1831464" y="6582347"/>
            <a:ext cx="2637953" cy="275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200" i="1" dirty="0">
                <a:effectLst/>
                <a:latin typeface="+mn-lt"/>
                <a:ea typeface="Yu Mincho" panose="02020400000000000000" pitchFamily="18" charset="-128"/>
                <a:cs typeface="Times New Roman" panose="02020603050405020304" pitchFamily="18" charset="0"/>
              </a:rPr>
              <a:t>Phys. Rev. Lett</a:t>
            </a:r>
            <a:r>
              <a:rPr lang="en-US" sz="1200" dirty="0">
                <a:effectLst/>
                <a:latin typeface="+mn-lt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en-US" sz="1200" b="1" dirty="0">
                <a:effectLst/>
                <a:latin typeface="+mn-lt"/>
                <a:ea typeface="Yu Mincho" panose="02020400000000000000" pitchFamily="18" charset="-128"/>
                <a:cs typeface="Times New Roman" panose="02020603050405020304" pitchFamily="18" charset="0"/>
              </a:rPr>
              <a:t>2012</a:t>
            </a:r>
            <a:r>
              <a:rPr lang="en-US" sz="1200" dirty="0">
                <a:effectLst/>
                <a:latin typeface="+mn-lt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sz="1200" i="1" dirty="0">
                <a:effectLst/>
                <a:latin typeface="+mn-lt"/>
                <a:ea typeface="Yu Mincho" panose="02020400000000000000" pitchFamily="18" charset="-128"/>
                <a:cs typeface="Times New Roman" panose="02020603050405020304" pitchFamily="18" charset="0"/>
              </a:rPr>
              <a:t>109</a:t>
            </a:r>
            <a:r>
              <a:rPr lang="en-US" sz="1200" dirty="0">
                <a:effectLst/>
                <a:latin typeface="+mn-lt"/>
                <a:ea typeface="Yu Mincho" panose="02020400000000000000" pitchFamily="18" charset="-128"/>
                <a:cs typeface="Times New Roman" panose="02020603050405020304" pitchFamily="18" charset="0"/>
              </a:rPr>
              <a:t>, 267207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6FE56AB-EBA2-7C90-A69C-3A5059AB3C21}"/>
              </a:ext>
            </a:extLst>
          </p:cNvPr>
          <p:cNvSpPr txBox="1"/>
          <p:nvPr/>
        </p:nvSpPr>
        <p:spPr>
          <a:xfrm>
            <a:off x="1799502" y="755412"/>
            <a:ext cx="2529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Fe-T4PT/Au(111)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51944D6-F749-EA1A-10BB-97EB9F5B6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536" y="2564904"/>
            <a:ext cx="2289232" cy="2386819"/>
          </a:xfrm>
          <a:prstGeom prst="rect">
            <a:avLst/>
          </a:prstGeom>
        </p:spPr>
      </p:pic>
      <p:sp>
        <p:nvSpPr>
          <p:cNvPr id="17" name="5 CuadroTexto">
            <a:extLst>
              <a:ext uri="{FF2B5EF4-FFF2-40B4-BE49-F238E27FC236}">
                <a16:creationId xmlns:a16="http://schemas.microsoft.com/office/drawing/2014/main" id="{3B1CBA9B-4D72-0E46-6E86-6173A7AFBFDC}"/>
              </a:ext>
            </a:extLst>
          </p:cNvPr>
          <p:cNvSpPr txBox="1"/>
          <p:nvPr/>
        </p:nvSpPr>
        <p:spPr>
          <a:xfrm>
            <a:off x="2031832" y="4704349"/>
            <a:ext cx="2237218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Ferromagnetic coupling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931BA7EB-C891-1306-1077-A9613ED5A9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8288" y="1088904"/>
            <a:ext cx="1491928" cy="1476000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CFE06C60-1EF3-C6C9-0B0C-A1857D2C1AC0}"/>
              </a:ext>
            </a:extLst>
          </p:cNvPr>
          <p:cNvSpPr txBox="1"/>
          <p:nvPr/>
        </p:nvSpPr>
        <p:spPr>
          <a:xfrm>
            <a:off x="5060060" y="755412"/>
            <a:ext cx="2529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Ni-TCQN/Au(111)</a:t>
            </a:r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521B285A-2970-813D-D975-0BB450C6F58B}"/>
              </a:ext>
            </a:extLst>
          </p:cNvPr>
          <p:cNvGrpSpPr>
            <a:grpSpLocks noChangeAspect="1"/>
          </p:cNvGrpSpPr>
          <p:nvPr/>
        </p:nvGrpSpPr>
        <p:grpSpPr>
          <a:xfrm>
            <a:off x="8341564" y="2564913"/>
            <a:ext cx="2109330" cy="2386800"/>
            <a:chOff x="8312855" y="2546065"/>
            <a:chExt cx="2105025" cy="2381929"/>
          </a:xfrm>
        </p:grpSpPr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70873053-EE1A-73F8-0F8F-DBA5E51F9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12855" y="2573594"/>
              <a:ext cx="2105025" cy="2354400"/>
            </a:xfrm>
            <a:prstGeom prst="rect">
              <a:avLst/>
            </a:prstGeom>
          </p:spPr>
        </p:pic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46531969-A41F-7D7E-EF08-7AF546A52CDD}"/>
                </a:ext>
              </a:extLst>
            </p:cNvPr>
            <p:cNvSpPr/>
            <p:nvPr/>
          </p:nvSpPr>
          <p:spPr bwMode="auto">
            <a:xfrm>
              <a:off x="8328248" y="2546065"/>
              <a:ext cx="171873" cy="3513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DCD782EC-1486-85C1-FFF1-96612E274616}"/>
              </a:ext>
            </a:extLst>
          </p:cNvPr>
          <p:cNvSpPr txBox="1"/>
          <p:nvPr/>
        </p:nvSpPr>
        <p:spPr>
          <a:xfrm>
            <a:off x="8169602" y="755412"/>
            <a:ext cx="2529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Mn-TCQN/Au(111)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4FA94038-63A3-3A52-FBB4-FBD424D7A0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8491" y="1084559"/>
            <a:ext cx="2996841" cy="1476000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74F79F14-FA48-BAB6-E0E1-C7DC87011E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8837" y="2566713"/>
            <a:ext cx="1738771" cy="2386800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A4332885-5ABD-C1C1-42BF-11E9FFF41F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9119" y="4951723"/>
            <a:ext cx="1626442" cy="1670400"/>
          </a:xfrm>
          <a:prstGeom prst="rect">
            <a:avLst/>
          </a:prstGeom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938096C3-85DF-63C0-E68F-800672EF30BC}"/>
              </a:ext>
            </a:extLst>
          </p:cNvPr>
          <p:cNvSpPr txBox="1"/>
          <p:nvPr/>
        </p:nvSpPr>
        <p:spPr>
          <a:xfrm>
            <a:off x="4927908" y="6582346"/>
            <a:ext cx="2637953" cy="275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200" i="1" dirty="0">
                <a:effectLst/>
                <a:latin typeface="+mn-lt"/>
                <a:ea typeface="Yu Mincho" panose="02020400000000000000" pitchFamily="18" charset="-128"/>
                <a:cs typeface="Times New Roman" panose="02020603050405020304" pitchFamily="18" charset="0"/>
              </a:rPr>
              <a:t>Phys. Rev. Lett</a:t>
            </a:r>
            <a:r>
              <a:rPr lang="en-US" sz="1200" dirty="0">
                <a:effectLst/>
                <a:latin typeface="+mn-lt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en-US" sz="1200" b="1" dirty="0">
                <a:effectLst/>
                <a:latin typeface="+mn-lt"/>
                <a:ea typeface="Yu Mincho" panose="02020400000000000000" pitchFamily="18" charset="-128"/>
                <a:cs typeface="Times New Roman" panose="02020603050405020304" pitchFamily="18" charset="0"/>
              </a:rPr>
              <a:t>2013</a:t>
            </a:r>
            <a:r>
              <a:rPr lang="en-US" sz="1200" dirty="0">
                <a:effectLst/>
                <a:latin typeface="+mn-lt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sz="1200" i="1" dirty="0">
                <a:effectLst/>
                <a:latin typeface="+mn-lt"/>
                <a:ea typeface="Yu Mincho" panose="02020400000000000000" pitchFamily="18" charset="-128"/>
                <a:cs typeface="Times New Roman" panose="02020603050405020304" pitchFamily="18" charset="0"/>
              </a:rPr>
              <a:t>110</a:t>
            </a:r>
            <a:r>
              <a:rPr lang="en-US" sz="1200" dirty="0">
                <a:effectLst/>
                <a:latin typeface="+mn-lt"/>
                <a:ea typeface="Yu Mincho" panose="02020400000000000000" pitchFamily="18" charset="-128"/>
                <a:cs typeface="Times New Roman" panose="02020603050405020304" pitchFamily="18" charset="0"/>
              </a:rPr>
              <a:t>, 027202</a:t>
            </a:r>
          </a:p>
        </p:txBody>
      </p:sp>
      <p:pic>
        <p:nvPicPr>
          <p:cNvPr id="40" name="Imagem 39">
            <a:extLst>
              <a:ext uri="{FF2B5EF4-FFF2-40B4-BE49-F238E27FC236}">
                <a16:creationId xmlns:a16="http://schemas.microsoft.com/office/drawing/2014/main" id="{093BA6E9-9918-6AA9-3EE4-A1D2531856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9051" y="4956879"/>
            <a:ext cx="1670400" cy="1556939"/>
          </a:xfrm>
          <a:prstGeom prst="rect">
            <a:avLst/>
          </a:prstGeom>
        </p:spPr>
      </p:pic>
      <p:sp>
        <p:nvSpPr>
          <p:cNvPr id="41" name="CaixaDeTexto 40">
            <a:extLst>
              <a:ext uri="{FF2B5EF4-FFF2-40B4-BE49-F238E27FC236}">
                <a16:creationId xmlns:a16="http://schemas.microsoft.com/office/drawing/2014/main" id="{603F9152-58B8-A747-A734-4BF60DA4EAA5}"/>
              </a:ext>
            </a:extLst>
          </p:cNvPr>
          <p:cNvSpPr txBox="1"/>
          <p:nvPr/>
        </p:nvSpPr>
        <p:spPr>
          <a:xfrm>
            <a:off x="8067624" y="6580935"/>
            <a:ext cx="2733254" cy="275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200" i="1" dirty="0">
                <a:effectLst/>
                <a:latin typeface="+mn-lt"/>
                <a:ea typeface="Yu Mincho" panose="02020400000000000000" pitchFamily="18" charset="-128"/>
                <a:cs typeface="Times New Roman" panose="02020603050405020304" pitchFamily="18" charset="0"/>
              </a:rPr>
              <a:t>J Phys. Chem. C</a:t>
            </a:r>
            <a:r>
              <a:rPr lang="en-US" sz="1200" dirty="0">
                <a:effectLst/>
                <a:latin typeface="+mn-lt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effectLst/>
                <a:latin typeface="+mn-lt"/>
                <a:ea typeface="Yu Mincho" panose="02020400000000000000" pitchFamily="18" charset="-128"/>
                <a:cs typeface="Times New Roman" panose="02020603050405020304" pitchFamily="18" charset="0"/>
              </a:rPr>
              <a:t>2015</a:t>
            </a:r>
            <a:r>
              <a:rPr lang="en-US" sz="1200" dirty="0">
                <a:effectLst/>
                <a:latin typeface="+mn-lt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sz="1200" i="1" dirty="0">
                <a:effectLst/>
                <a:latin typeface="+mn-lt"/>
                <a:ea typeface="Yu Mincho" panose="02020400000000000000" pitchFamily="18" charset="-128"/>
                <a:cs typeface="Times New Roman" panose="02020603050405020304" pitchFamily="18" charset="0"/>
              </a:rPr>
              <a:t>119</a:t>
            </a:r>
            <a:r>
              <a:rPr lang="en-US" sz="1200" dirty="0">
                <a:effectLst/>
                <a:latin typeface="+mn-lt"/>
                <a:ea typeface="Yu Mincho" panose="02020400000000000000" pitchFamily="18" charset="-128"/>
                <a:cs typeface="Times New Roman" panose="02020603050405020304" pitchFamily="18" charset="0"/>
              </a:rPr>
              <a:t>, 547-555</a:t>
            </a:r>
          </a:p>
        </p:txBody>
      </p:sp>
      <p:sp>
        <p:nvSpPr>
          <p:cNvPr id="42" name="5 CuadroTexto">
            <a:extLst>
              <a:ext uri="{FF2B5EF4-FFF2-40B4-BE49-F238E27FC236}">
                <a16:creationId xmlns:a16="http://schemas.microsoft.com/office/drawing/2014/main" id="{D690F786-0C97-FD72-F404-7D644AF0F800}"/>
              </a:ext>
            </a:extLst>
          </p:cNvPr>
          <p:cNvSpPr txBox="1"/>
          <p:nvPr/>
        </p:nvSpPr>
        <p:spPr>
          <a:xfrm>
            <a:off x="5128275" y="4715847"/>
            <a:ext cx="2237218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Ferromagnetic coupling</a:t>
            </a:r>
          </a:p>
        </p:txBody>
      </p:sp>
      <p:sp>
        <p:nvSpPr>
          <p:cNvPr id="43" name="5 CuadroTexto">
            <a:extLst>
              <a:ext uri="{FF2B5EF4-FFF2-40B4-BE49-F238E27FC236}">
                <a16:creationId xmlns:a16="http://schemas.microsoft.com/office/drawing/2014/main" id="{D67BFED6-3196-C863-4960-A54FB46574A5}"/>
              </a:ext>
            </a:extLst>
          </p:cNvPr>
          <p:cNvSpPr txBox="1"/>
          <p:nvPr/>
        </p:nvSpPr>
        <p:spPr>
          <a:xfrm>
            <a:off x="8315642" y="4715847"/>
            <a:ext cx="2237218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Weak antiferromagnetism</a:t>
            </a:r>
          </a:p>
        </p:txBody>
      </p:sp>
    </p:spTree>
    <p:extLst>
      <p:ext uri="{BB962C8B-B14F-4D97-AF65-F5344CB8AC3E}">
        <p14:creationId xmlns:p14="http://schemas.microsoft.com/office/powerpoint/2010/main" val="294050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 animBg="1"/>
      <p:bldP spid="26" grpId="0"/>
      <p:bldP spid="31" grpId="0"/>
      <p:bldP spid="38" grpId="0"/>
      <p:bldP spid="41" grpId="0"/>
      <p:bldP spid="42" grpId="0" animBg="1"/>
      <p:bldP spid="4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069E9533-5D56-C5E6-B335-B9BE74D60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1629280"/>
            <a:ext cx="5940000" cy="4320000"/>
          </a:xfrm>
          <a:prstGeom prst="rect">
            <a:avLst/>
          </a:prstGeom>
        </p:spPr>
      </p:pic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id="{0B4C4859-DF44-9901-EF4E-87FE1E1065DA}"/>
              </a:ext>
            </a:extLst>
          </p:cNvPr>
          <p:cNvCxnSpPr/>
          <p:nvPr/>
        </p:nvCxnSpPr>
        <p:spPr bwMode="auto">
          <a:xfrm>
            <a:off x="2330015" y="1700808"/>
            <a:ext cx="0" cy="3744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ítulo 1">
            <a:extLst>
              <a:ext uri="{FF2B5EF4-FFF2-40B4-BE49-F238E27FC236}">
                <a16:creationId xmlns:a16="http://schemas.microsoft.com/office/drawing/2014/main" id="{D2EE7015-B971-44E7-B52C-90423E9DEDCE}"/>
              </a:ext>
            </a:extLst>
          </p:cNvPr>
          <p:cNvSpPr txBox="1">
            <a:spLocks/>
          </p:cNvSpPr>
          <p:nvPr/>
        </p:nvSpPr>
        <p:spPr>
          <a:xfrm>
            <a:off x="911424" y="-1759"/>
            <a:ext cx="10670976" cy="669908"/>
          </a:xfrm>
          <a:prstGeom prst="rect">
            <a:avLst/>
          </a:prstGeom>
        </p:spPr>
        <p:txBody>
          <a:bodyPr vert="horz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3200" kern="0" dirty="0"/>
              <a:t>Electronic properties: Co-HOTP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42E213D2-734C-CF4B-13FC-514D564AE3ED}"/>
              </a:ext>
            </a:extLst>
          </p:cNvPr>
          <p:cNvCxnSpPr/>
          <p:nvPr/>
        </p:nvCxnSpPr>
        <p:spPr bwMode="auto">
          <a:xfrm>
            <a:off x="2063552" y="1700808"/>
            <a:ext cx="0" cy="37444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53247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BE4C1AE-45F1-2BEF-85B7-7A7951F73206}"/>
              </a:ext>
            </a:extLst>
          </p:cNvPr>
          <p:cNvSpPr txBox="1"/>
          <p:nvPr/>
        </p:nvSpPr>
        <p:spPr>
          <a:xfrm>
            <a:off x="2063552" y="1772816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532476"/>
                </a:solidFill>
              </a:rPr>
              <a:t>6-fold molecule</a:t>
            </a:r>
          </a:p>
          <a:p>
            <a:pPr algn="ctr"/>
            <a:r>
              <a:rPr lang="en-US" sz="1200" b="1" dirty="0">
                <a:solidFill>
                  <a:srgbClr val="532476"/>
                </a:solidFill>
              </a:rPr>
              <a:t> -0.9 V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B96884C2-A47D-18B4-319C-BEE9778CF1C5}"/>
              </a:ext>
            </a:extLst>
          </p:cNvPr>
          <p:cNvSpPr txBox="1"/>
          <p:nvPr/>
        </p:nvSpPr>
        <p:spPr>
          <a:xfrm>
            <a:off x="2330015" y="3077882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9900"/>
                </a:solidFill>
              </a:rPr>
              <a:t>4-fold molecule</a:t>
            </a:r>
          </a:p>
          <a:p>
            <a:pPr algn="ctr"/>
            <a:r>
              <a:rPr lang="en-US" sz="1200" b="1" dirty="0">
                <a:solidFill>
                  <a:srgbClr val="FF9900"/>
                </a:solidFill>
              </a:rPr>
              <a:t>-0.7 V</a:t>
            </a:r>
          </a:p>
        </p:txBody>
      </p:sp>
      <p:pic>
        <p:nvPicPr>
          <p:cNvPr id="42" name="Imagem 41">
            <a:extLst>
              <a:ext uri="{FF2B5EF4-FFF2-40B4-BE49-F238E27FC236}">
                <a16:creationId xmlns:a16="http://schemas.microsoft.com/office/drawing/2014/main" id="{1DC69795-4464-A78C-0561-DA79768CD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532" y="1629280"/>
            <a:ext cx="4837303" cy="4614198"/>
          </a:xfrm>
          <a:prstGeom prst="rect">
            <a:avLst/>
          </a:prstGeom>
        </p:spPr>
      </p:pic>
      <p:sp>
        <p:nvSpPr>
          <p:cNvPr id="43" name="CaixaDeTexto 42">
            <a:extLst>
              <a:ext uri="{FF2B5EF4-FFF2-40B4-BE49-F238E27FC236}">
                <a16:creationId xmlns:a16="http://schemas.microsoft.com/office/drawing/2014/main" id="{331FC854-9F6B-5E6E-D81B-28B4F4ED2B37}"/>
              </a:ext>
            </a:extLst>
          </p:cNvPr>
          <p:cNvSpPr txBox="1"/>
          <p:nvPr/>
        </p:nvSpPr>
        <p:spPr>
          <a:xfrm>
            <a:off x="2783632" y="1129089"/>
            <a:ext cx="2529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STS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50F74BE9-234A-1961-FE63-A971C3DE3495}"/>
              </a:ext>
            </a:extLst>
          </p:cNvPr>
          <p:cNvSpPr txBox="1"/>
          <p:nvPr/>
        </p:nvSpPr>
        <p:spPr>
          <a:xfrm>
            <a:off x="8573023" y="1124789"/>
            <a:ext cx="2103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/>
              <a:t>dI</a:t>
            </a:r>
            <a:r>
              <a:rPr lang="en-US" sz="1800" dirty="0"/>
              <a:t>/</a:t>
            </a:r>
            <a:r>
              <a:rPr lang="en-US" sz="1800" dirty="0" err="1"/>
              <a:t>dV</a:t>
            </a:r>
            <a:r>
              <a:rPr lang="en-US" sz="1800" dirty="0"/>
              <a:t> maps</a:t>
            </a:r>
          </a:p>
        </p:txBody>
      </p:sp>
    </p:spTree>
    <p:extLst>
      <p:ext uri="{BB962C8B-B14F-4D97-AF65-F5344CB8AC3E}">
        <p14:creationId xmlns:p14="http://schemas.microsoft.com/office/powerpoint/2010/main" val="21968769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2A0D896-9AD4-4A79-908F-71C72AE34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941" y="782503"/>
            <a:ext cx="2650804" cy="230271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A2D6CD1-EC32-4DAA-AC75-D75B8601B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194" y="3484509"/>
            <a:ext cx="2416327" cy="3232581"/>
          </a:xfrm>
          <a:prstGeom prst="rect">
            <a:avLst/>
          </a:prstGeom>
        </p:spPr>
      </p:pic>
      <p:grpSp>
        <p:nvGrpSpPr>
          <p:cNvPr id="39" name="Agrupar 38">
            <a:extLst>
              <a:ext uri="{FF2B5EF4-FFF2-40B4-BE49-F238E27FC236}">
                <a16:creationId xmlns:a16="http://schemas.microsoft.com/office/drawing/2014/main" id="{25A78693-41AF-487A-9AA9-7D58E923EF9B}"/>
              </a:ext>
            </a:extLst>
          </p:cNvPr>
          <p:cNvGrpSpPr>
            <a:grpSpLocks noChangeAspect="1"/>
          </p:cNvGrpSpPr>
          <p:nvPr/>
        </p:nvGrpSpPr>
        <p:grpSpPr>
          <a:xfrm>
            <a:off x="9621925" y="3476378"/>
            <a:ext cx="2281709" cy="3419349"/>
            <a:chOff x="8360097" y="1055955"/>
            <a:chExt cx="2948081" cy="4417970"/>
          </a:xfrm>
        </p:grpSpPr>
        <p:graphicFrame>
          <p:nvGraphicFramePr>
            <p:cNvPr id="36" name="Objeto 35">
              <a:extLst>
                <a:ext uri="{FF2B5EF4-FFF2-40B4-BE49-F238E27FC236}">
                  <a16:creationId xmlns:a16="http://schemas.microsoft.com/office/drawing/2014/main" id="{C22E4CD5-2620-40AB-960F-1D32AB7AA28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362864" y="1055955"/>
            <a:ext cx="2945314" cy="44179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4" imgW="2880000" imgH="4320000" progId="Origin50.Graph">
                    <p:embed/>
                  </p:oleObj>
                </mc:Choice>
                <mc:Fallback>
                  <p:oleObj name="Graph" r:id="rId4" imgW="2880000" imgH="4320000" progId="Origin50.Graph">
                    <p:embed/>
                    <p:pic>
                      <p:nvPicPr>
                        <p:cNvPr id="36" name="Objeto 35">
                          <a:extLst>
                            <a:ext uri="{FF2B5EF4-FFF2-40B4-BE49-F238E27FC236}">
                              <a16:creationId xmlns:a16="http://schemas.microsoft.com/office/drawing/2014/main" id="{C22E4CD5-2620-40AB-960F-1D32AB7AA28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362864" y="1055955"/>
                          <a:ext cx="2945314" cy="441797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CuadroTexto 18">
              <a:extLst>
                <a:ext uri="{FF2B5EF4-FFF2-40B4-BE49-F238E27FC236}">
                  <a16:creationId xmlns:a16="http://schemas.microsoft.com/office/drawing/2014/main" id="{84D3DF1D-8B55-4E34-B289-EF406622AD28}"/>
                </a:ext>
              </a:extLst>
            </p:cNvPr>
            <p:cNvSpPr txBox="1"/>
            <p:nvPr/>
          </p:nvSpPr>
          <p:spPr>
            <a:xfrm>
              <a:off x="9503882" y="1165421"/>
              <a:ext cx="435359" cy="372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75" i="1" dirty="0">
                  <a:cs typeface="Arial" panose="020B0604020202020204" pitchFamily="34" charset="0"/>
                </a:rPr>
                <a:t>L</a:t>
              </a:r>
              <a:r>
                <a:rPr lang="es-ES" sz="1275" baseline="-25000" dirty="0">
                  <a:cs typeface="Arial" panose="020B0604020202020204" pitchFamily="34" charset="0"/>
                </a:rPr>
                <a:t>3</a:t>
              </a:r>
              <a:endParaRPr lang="en-GB" sz="1275" baseline="-25000" dirty="0">
                <a:cs typeface="Arial" panose="020B0604020202020204" pitchFamily="34" charset="0"/>
              </a:endParaRPr>
            </a:p>
          </p:txBody>
        </p:sp>
        <p:sp>
          <p:nvSpPr>
            <p:cNvPr id="21" name="CuadroTexto 19">
              <a:extLst>
                <a:ext uri="{FF2B5EF4-FFF2-40B4-BE49-F238E27FC236}">
                  <a16:creationId xmlns:a16="http://schemas.microsoft.com/office/drawing/2014/main" id="{FBD556D9-F871-422B-9488-C17BB23FAFCB}"/>
                </a:ext>
              </a:extLst>
            </p:cNvPr>
            <p:cNvSpPr txBox="1"/>
            <p:nvPr/>
          </p:nvSpPr>
          <p:spPr>
            <a:xfrm>
              <a:off x="10867751" y="2302773"/>
              <a:ext cx="435359" cy="372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75" i="1" dirty="0">
                  <a:cs typeface="Arial" panose="020B0604020202020204" pitchFamily="34" charset="0"/>
                </a:rPr>
                <a:t>L</a:t>
              </a:r>
              <a:r>
                <a:rPr lang="es-ES" sz="1275" baseline="-25000" dirty="0">
                  <a:cs typeface="Arial" panose="020B0604020202020204" pitchFamily="34" charset="0"/>
                </a:rPr>
                <a:t>2</a:t>
              </a:r>
              <a:endParaRPr lang="en-GB" sz="1275" baseline="-25000" dirty="0">
                <a:cs typeface="Arial" panose="020B0604020202020204" pitchFamily="34" charset="0"/>
              </a:endParaRPr>
            </a:p>
          </p:txBody>
        </p:sp>
        <p:sp>
          <p:nvSpPr>
            <p:cNvPr id="22" name="CuadroTexto 18">
              <a:extLst>
                <a:ext uri="{FF2B5EF4-FFF2-40B4-BE49-F238E27FC236}">
                  <a16:creationId xmlns:a16="http://schemas.microsoft.com/office/drawing/2014/main" id="{F107B1AB-1489-48D5-B448-49EDF5EB0A9F}"/>
                </a:ext>
              </a:extLst>
            </p:cNvPr>
            <p:cNvSpPr txBox="1"/>
            <p:nvPr/>
          </p:nvSpPr>
          <p:spPr>
            <a:xfrm>
              <a:off x="10643677" y="1099115"/>
              <a:ext cx="543059" cy="372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75" b="1" dirty="0">
                  <a:cs typeface="Arial" panose="020B0604020202020204" pitchFamily="34" charset="0"/>
                </a:rPr>
                <a:t>6 T</a:t>
              </a:r>
              <a:endParaRPr lang="en-GB" sz="1275" b="1" baseline="-25000" dirty="0">
                <a:cs typeface="Arial" panose="020B0604020202020204" pitchFamily="34" charset="0"/>
              </a:endParaRP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C844D855-6BF6-4A34-8542-2A6031A067AB}"/>
                </a:ext>
              </a:extLst>
            </p:cNvPr>
            <p:cNvSpPr txBox="1"/>
            <p:nvPr/>
          </p:nvSpPr>
          <p:spPr>
            <a:xfrm>
              <a:off x="9208843" y="5098503"/>
              <a:ext cx="1835399" cy="336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93" dirty="0">
                  <a:cs typeface="Arial" panose="020B0604020202020204" pitchFamily="34" charset="0"/>
                </a:rPr>
                <a:t>Energy (eV)</a:t>
              </a: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2CFAB227-E996-4171-B2BA-5B57A83CDCD9}"/>
                </a:ext>
              </a:extLst>
            </p:cNvPr>
            <p:cNvSpPr txBox="1"/>
            <p:nvPr/>
          </p:nvSpPr>
          <p:spPr>
            <a:xfrm rot="16200000">
              <a:off x="7051130" y="2908441"/>
              <a:ext cx="2954540" cy="336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93" dirty="0">
                  <a:cs typeface="Arial" panose="020B0604020202020204" pitchFamily="34" charset="0"/>
                </a:rPr>
                <a:t>Total Electron Yield (norm. unit)</a:t>
              </a:r>
            </a:p>
          </p:txBody>
        </p:sp>
      </p:grpSp>
      <p:pic>
        <p:nvPicPr>
          <p:cNvPr id="38" name="Imagem 37">
            <a:extLst>
              <a:ext uri="{FF2B5EF4-FFF2-40B4-BE49-F238E27FC236}">
                <a16:creationId xmlns:a16="http://schemas.microsoft.com/office/drawing/2014/main" id="{194B5E14-8587-49CC-92BF-C83222692E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7218" y="794118"/>
            <a:ext cx="4911430" cy="2482050"/>
          </a:xfrm>
          <a:prstGeom prst="rect">
            <a:avLst/>
          </a:prstGeom>
        </p:spPr>
      </p:pic>
      <p:pic>
        <p:nvPicPr>
          <p:cNvPr id="46" name="Imagem 45">
            <a:extLst>
              <a:ext uri="{FF2B5EF4-FFF2-40B4-BE49-F238E27FC236}">
                <a16:creationId xmlns:a16="http://schemas.microsoft.com/office/drawing/2014/main" id="{C3D76CB9-361A-4A97-B1D1-01AB00E6C3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4408" y="3484507"/>
            <a:ext cx="1894196" cy="3303831"/>
          </a:xfrm>
          <a:prstGeom prst="rect">
            <a:avLst/>
          </a:prstGeom>
        </p:spPr>
      </p:pic>
      <p:sp>
        <p:nvSpPr>
          <p:cNvPr id="53" name="CaixaDeTexto 52">
            <a:extLst>
              <a:ext uri="{FF2B5EF4-FFF2-40B4-BE49-F238E27FC236}">
                <a16:creationId xmlns:a16="http://schemas.microsoft.com/office/drawing/2014/main" id="{F82DDDDD-803E-4B37-9526-18C72790E3D1}"/>
              </a:ext>
            </a:extLst>
          </p:cNvPr>
          <p:cNvSpPr txBox="1"/>
          <p:nvPr/>
        </p:nvSpPr>
        <p:spPr>
          <a:xfrm rot="16200000">
            <a:off x="3629198" y="1689869"/>
            <a:ext cx="1693892" cy="2605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93" dirty="0">
                <a:cs typeface="Arial" panose="020B0604020202020204" pitchFamily="34" charset="0"/>
              </a:rPr>
              <a:t>Intensity (arb. unit)</a:t>
            </a:r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id="{937F3463-1903-472A-BFDD-0C16C9789D00}"/>
              </a:ext>
            </a:extLst>
          </p:cNvPr>
          <p:cNvSpPr/>
          <p:nvPr/>
        </p:nvSpPr>
        <p:spPr>
          <a:xfrm>
            <a:off x="6953627" y="794121"/>
            <a:ext cx="421855" cy="2169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/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679D2DBF-5E90-42B3-838E-08900F00DBA8}"/>
              </a:ext>
            </a:extLst>
          </p:cNvPr>
          <p:cNvSpPr txBox="1"/>
          <p:nvPr/>
        </p:nvSpPr>
        <p:spPr>
          <a:xfrm rot="16200000">
            <a:off x="6174221" y="1689869"/>
            <a:ext cx="2286707" cy="2605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93" dirty="0">
                <a:cs typeface="Arial" panose="020B0604020202020204" pitchFamily="34" charset="0"/>
              </a:rPr>
              <a:t>Intensity (arb. unit)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DB6D0212-7769-4F00-80E7-CE23E353E974}"/>
              </a:ext>
            </a:extLst>
          </p:cNvPr>
          <p:cNvSpPr txBox="1"/>
          <p:nvPr/>
        </p:nvSpPr>
        <p:spPr>
          <a:xfrm rot="16200000">
            <a:off x="6153333" y="4845914"/>
            <a:ext cx="2286707" cy="2605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93" dirty="0">
                <a:cs typeface="Arial" panose="020B0604020202020204" pitchFamily="34" charset="0"/>
              </a:rPr>
              <a:t>Intensity (arb. unit)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E279D314-9CFF-4357-A6EF-59C76D9EB82C}"/>
              </a:ext>
            </a:extLst>
          </p:cNvPr>
          <p:cNvSpPr txBox="1"/>
          <p:nvPr/>
        </p:nvSpPr>
        <p:spPr>
          <a:xfrm>
            <a:off x="4951848" y="2901831"/>
            <a:ext cx="1420532" cy="2605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93" dirty="0">
                <a:cs typeface="Arial" panose="020B0604020202020204" pitchFamily="34" charset="0"/>
              </a:rPr>
              <a:t>Energy (eV)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EB702965-769E-4431-9EFF-EE7A867DCB7C}"/>
              </a:ext>
            </a:extLst>
          </p:cNvPr>
          <p:cNvSpPr txBox="1"/>
          <p:nvPr/>
        </p:nvSpPr>
        <p:spPr>
          <a:xfrm>
            <a:off x="4951848" y="6605162"/>
            <a:ext cx="1420532" cy="2605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93" dirty="0">
                <a:cs typeface="Arial" panose="020B0604020202020204" pitchFamily="34" charset="0"/>
              </a:rPr>
              <a:t>Energy (eV)</a:t>
            </a:r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4C79DE7B-2CEA-4980-BD3F-0EA2072ED74A}"/>
              </a:ext>
            </a:extLst>
          </p:cNvPr>
          <p:cNvSpPr/>
          <p:nvPr/>
        </p:nvSpPr>
        <p:spPr>
          <a:xfrm>
            <a:off x="8513111" y="2963483"/>
            <a:ext cx="2203938" cy="343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/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5652D0B7-F36B-400A-9BBC-B94D25D17175}"/>
              </a:ext>
            </a:extLst>
          </p:cNvPr>
          <p:cNvSpPr txBox="1"/>
          <p:nvPr/>
        </p:nvSpPr>
        <p:spPr>
          <a:xfrm>
            <a:off x="8876533" y="2903514"/>
            <a:ext cx="1420532" cy="2605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93" dirty="0">
                <a:cs typeface="Arial" panose="020B0604020202020204" pitchFamily="34" charset="0"/>
              </a:rPr>
              <a:t>Energy (eV)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A1751BD8-D2BA-4F04-B780-F0352E66F82F}"/>
              </a:ext>
            </a:extLst>
          </p:cNvPr>
          <p:cNvSpPr txBox="1"/>
          <p:nvPr/>
        </p:nvSpPr>
        <p:spPr>
          <a:xfrm>
            <a:off x="7577761" y="6610057"/>
            <a:ext cx="1420532" cy="2605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93" dirty="0">
                <a:cs typeface="Arial" panose="020B0604020202020204" pitchFamily="34" charset="0"/>
              </a:rPr>
              <a:t>Energy (eV)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AA57EAE1-4AA1-4C4D-9CDB-CBA860B93643}"/>
              </a:ext>
            </a:extLst>
          </p:cNvPr>
          <p:cNvSpPr txBox="1"/>
          <p:nvPr/>
        </p:nvSpPr>
        <p:spPr>
          <a:xfrm>
            <a:off x="6377865" y="841396"/>
            <a:ext cx="407409" cy="315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52" dirty="0">
                <a:cs typeface="Arial" panose="020B0604020202020204" pitchFamily="34" charset="0"/>
              </a:rPr>
              <a:t>a)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96EE6DC9-4DB2-469C-93F1-20FDD3C536F6}"/>
              </a:ext>
            </a:extLst>
          </p:cNvPr>
          <p:cNvSpPr txBox="1"/>
          <p:nvPr/>
        </p:nvSpPr>
        <p:spPr>
          <a:xfrm>
            <a:off x="4624304" y="3519858"/>
            <a:ext cx="407409" cy="315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52" dirty="0">
                <a:cs typeface="Arial" panose="020B0604020202020204" pitchFamily="34" charset="0"/>
              </a:rPr>
              <a:t>b)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CCFD7FAA-F749-4861-B810-A06A8DD22DC1}"/>
              </a:ext>
            </a:extLst>
          </p:cNvPr>
          <p:cNvSpPr txBox="1"/>
          <p:nvPr/>
        </p:nvSpPr>
        <p:spPr>
          <a:xfrm>
            <a:off x="7459987" y="852150"/>
            <a:ext cx="407409" cy="315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52" dirty="0">
                <a:cs typeface="Arial" panose="020B0604020202020204" pitchFamily="34" charset="0"/>
              </a:rPr>
              <a:t>c)</a:t>
            </a:r>
          </a:p>
        </p:txBody>
      </p:sp>
      <p:sp>
        <p:nvSpPr>
          <p:cNvPr id="70" name="Retângulo 69">
            <a:extLst>
              <a:ext uri="{FF2B5EF4-FFF2-40B4-BE49-F238E27FC236}">
                <a16:creationId xmlns:a16="http://schemas.microsoft.com/office/drawing/2014/main" id="{0718F56B-99EC-4688-A9D2-C732992F75B3}"/>
              </a:ext>
            </a:extLst>
          </p:cNvPr>
          <p:cNvSpPr/>
          <p:nvPr/>
        </p:nvSpPr>
        <p:spPr>
          <a:xfrm>
            <a:off x="7483777" y="3585497"/>
            <a:ext cx="163293" cy="1632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/>
          </a:p>
        </p:txBody>
      </p:sp>
      <p:sp>
        <p:nvSpPr>
          <p:cNvPr id="71" name="Retângulo 70">
            <a:extLst>
              <a:ext uri="{FF2B5EF4-FFF2-40B4-BE49-F238E27FC236}">
                <a16:creationId xmlns:a16="http://schemas.microsoft.com/office/drawing/2014/main" id="{48ADCCB1-FB9B-441A-A6A5-E047AD62D095}"/>
              </a:ext>
            </a:extLst>
          </p:cNvPr>
          <p:cNvSpPr/>
          <p:nvPr/>
        </p:nvSpPr>
        <p:spPr>
          <a:xfrm>
            <a:off x="4652708" y="4397476"/>
            <a:ext cx="163293" cy="1632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792331F5-DE26-47B3-8A87-50E8EBCCCA45}"/>
              </a:ext>
            </a:extLst>
          </p:cNvPr>
          <p:cNvSpPr/>
          <p:nvPr/>
        </p:nvSpPr>
        <p:spPr>
          <a:xfrm>
            <a:off x="4657046" y="5214514"/>
            <a:ext cx="163293" cy="1632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/>
          </a:p>
        </p:txBody>
      </p:sp>
      <p:sp>
        <p:nvSpPr>
          <p:cNvPr id="73" name="Retângulo 72">
            <a:extLst>
              <a:ext uri="{FF2B5EF4-FFF2-40B4-BE49-F238E27FC236}">
                <a16:creationId xmlns:a16="http://schemas.microsoft.com/office/drawing/2014/main" id="{62CEB4B6-18FA-466F-9941-2419ECD3818D}"/>
              </a:ext>
            </a:extLst>
          </p:cNvPr>
          <p:cNvSpPr/>
          <p:nvPr/>
        </p:nvSpPr>
        <p:spPr>
          <a:xfrm>
            <a:off x="4653586" y="6037882"/>
            <a:ext cx="163293" cy="1632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/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90EB3095-1845-4635-B47A-41238EB7B592}"/>
              </a:ext>
            </a:extLst>
          </p:cNvPr>
          <p:cNvSpPr txBox="1"/>
          <p:nvPr/>
        </p:nvSpPr>
        <p:spPr>
          <a:xfrm>
            <a:off x="7457496" y="3526212"/>
            <a:ext cx="407409" cy="315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52" dirty="0">
                <a:cs typeface="Arial" panose="020B0604020202020204" pitchFamily="34" charset="0"/>
              </a:rPr>
              <a:t>d)</a:t>
            </a: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15634052-CE6C-4BAB-BDB3-2AB7523D6C9A}"/>
              </a:ext>
            </a:extLst>
          </p:cNvPr>
          <p:cNvSpPr txBox="1"/>
          <p:nvPr/>
        </p:nvSpPr>
        <p:spPr>
          <a:xfrm>
            <a:off x="10070547" y="3525590"/>
            <a:ext cx="407409" cy="315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52" dirty="0">
                <a:cs typeface="Arial" panose="020B0604020202020204" pitchFamily="34" charset="0"/>
              </a:rPr>
              <a:t>e)</a:t>
            </a:r>
          </a:p>
        </p:txBody>
      </p:sp>
      <p:sp>
        <p:nvSpPr>
          <p:cNvPr id="76" name="Retângulo 75">
            <a:extLst>
              <a:ext uri="{FF2B5EF4-FFF2-40B4-BE49-F238E27FC236}">
                <a16:creationId xmlns:a16="http://schemas.microsoft.com/office/drawing/2014/main" id="{94F8D9B0-4BEE-4B29-A386-540364107E51}"/>
              </a:ext>
            </a:extLst>
          </p:cNvPr>
          <p:cNvSpPr/>
          <p:nvPr/>
        </p:nvSpPr>
        <p:spPr>
          <a:xfrm>
            <a:off x="4366941" y="4680174"/>
            <a:ext cx="178024" cy="833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/>
          </a:p>
        </p:txBody>
      </p: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501E10B3-7B80-4F28-960D-F185500AA71D}"/>
              </a:ext>
            </a:extLst>
          </p:cNvPr>
          <p:cNvSpPr txBox="1"/>
          <p:nvPr/>
        </p:nvSpPr>
        <p:spPr>
          <a:xfrm rot="16200000">
            <a:off x="3332791" y="4905971"/>
            <a:ext cx="2286707" cy="260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93" dirty="0">
                <a:cs typeface="Arial" panose="020B0604020202020204" pitchFamily="34" charset="0"/>
              </a:rPr>
              <a:t>Intensity (arb. unit)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DF560E6-2AD5-41BD-A4D3-EE6DF16B6EF9}"/>
              </a:ext>
            </a:extLst>
          </p:cNvPr>
          <p:cNvSpPr txBox="1"/>
          <p:nvPr/>
        </p:nvSpPr>
        <p:spPr>
          <a:xfrm>
            <a:off x="10138063" y="3207451"/>
            <a:ext cx="1702049" cy="315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52" dirty="0">
                <a:cs typeface="Arial" panose="020B0604020202020204" pitchFamily="34" charset="0"/>
              </a:rPr>
              <a:t>This work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1041922-2DBA-4B9F-A720-D0CD25EC01B6}"/>
              </a:ext>
            </a:extLst>
          </p:cNvPr>
          <p:cNvSpPr txBox="1"/>
          <p:nvPr/>
        </p:nvSpPr>
        <p:spPr>
          <a:xfrm>
            <a:off x="4772259" y="-44199"/>
            <a:ext cx="1836359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40" b="1" dirty="0"/>
              <a:t>Co</a:t>
            </a:r>
            <a:r>
              <a:rPr lang="en-US" sz="2540" b="1" baseline="30000" dirty="0"/>
              <a:t>+3</a:t>
            </a:r>
            <a:endParaRPr lang="en-US" sz="2540" b="1" dirty="0"/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D3B2537D-2588-498A-884B-8AF0C2B9DF47}"/>
              </a:ext>
            </a:extLst>
          </p:cNvPr>
          <p:cNvSpPr txBox="1"/>
          <p:nvPr/>
        </p:nvSpPr>
        <p:spPr>
          <a:xfrm>
            <a:off x="8702620" y="-46370"/>
            <a:ext cx="1836359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40" b="1" dirty="0"/>
              <a:t>Co</a:t>
            </a:r>
            <a:r>
              <a:rPr lang="en-US" sz="2540" b="1" baseline="30000" dirty="0"/>
              <a:t>+2</a:t>
            </a:r>
            <a:endParaRPr lang="en-US" sz="2540" b="1" dirty="0"/>
          </a:p>
        </p:txBody>
      </p:sp>
      <p:sp>
        <p:nvSpPr>
          <p:cNvPr id="44" name="Título 1">
            <a:extLst>
              <a:ext uri="{FF2B5EF4-FFF2-40B4-BE49-F238E27FC236}">
                <a16:creationId xmlns:a16="http://schemas.microsoft.com/office/drawing/2014/main" id="{2A822396-00C6-C682-B1DD-0C337B366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1779"/>
            <a:ext cx="10094912" cy="1143000"/>
          </a:xfrm>
        </p:spPr>
        <p:txBody>
          <a:bodyPr/>
          <a:lstStyle/>
          <a:p>
            <a:pPr algn="l"/>
            <a:r>
              <a:rPr lang="en-US" sz="3200" dirty="0"/>
              <a:t>Oxidation state</a:t>
            </a:r>
          </a:p>
        </p:txBody>
      </p:sp>
    </p:spTree>
    <p:extLst>
      <p:ext uri="{BB962C8B-B14F-4D97-AF65-F5344CB8AC3E}">
        <p14:creationId xmlns:p14="http://schemas.microsoft.com/office/powerpoint/2010/main" val="42218111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Agrupar 117">
            <a:extLst>
              <a:ext uri="{FF2B5EF4-FFF2-40B4-BE49-F238E27FC236}">
                <a16:creationId xmlns:a16="http://schemas.microsoft.com/office/drawing/2014/main" id="{64A009D6-F13A-594A-6D62-94E8273FACA4}"/>
              </a:ext>
            </a:extLst>
          </p:cNvPr>
          <p:cNvGrpSpPr/>
          <p:nvPr/>
        </p:nvGrpSpPr>
        <p:grpSpPr>
          <a:xfrm>
            <a:off x="8074831" y="620688"/>
            <a:ext cx="2137539" cy="970870"/>
            <a:chOff x="5378194" y="857581"/>
            <a:chExt cx="2137539" cy="970870"/>
          </a:xfrm>
        </p:grpSpPr>
        <p:sp>
          <p:nvSpPr>
            <p:cNvPr id="119" name="Elipse 118">
              <a:extLst>
                <a:ext uri="{FF2B5EF4-FFF2-40B4-BE49-F238E27FC236}">
                  <a16:creationId xmlns:a16="http://schemas.microsoft.com/office/drawing/2014/main" id="{ECDA98A8-84AE-3FDC-0499-68412A74803A}"/>
                </a:ext>
              </a:extLst>
            </p:cNvPr>
            <p:cNvSpPr/>
            <p:nvPr/>
          </p:nvSpPr>
          <p:spPr bwMode="auto">
            <a:xfrm>
              <a:off x="7032104" y="1101902"/>
              <a:ext cx="302075" cy="302075"/>
            </a:xfrm>
            <a:prstGeom prst="ellipse">
              <a:avLst/>
            </a:prstGeom>
            <a:gradFill flip="none" rotWithShape="1">
              <a:gsLst>
                <a:gs pos="0">
                  <a:srgbClr val="903730"/>
                </a:gs>
                <a:gs pos="100000">
                  <a:srgbClr val="CC0000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120" name="Agrupar 119">
              <a:extLst>
                <a:ext uri="{FF2B5EF4-FFF2-40B4-BE49-F238E27FC236}">
                  <a16:creationId xmlns:a16="http://schemas.microsoft.com/office/drawing/2014/main" id="{E3A2F43D-B629-BE2B-FDC8-E3B10817526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78194" y="857581"/>
              <a:ext cx="2137539" cy="970870"/>
              <a:chOff x="1127448" y="824550"/>
              <a:chExt cx="3821935" cy="1735922"/>
            </a:xfrm>
          </p:grpSpPr>
          <p:pic>
            <p:nvPicPr>
              <p:cNvPr id="121" name="Imagen 4" descr="Imagen que contiene interior, accesorio, pequeño, tabla&#10;&#10;Descripción generada automáticamente">
                <a:extLst>
                  <a:ext uri="{FF2B5EF4-FFF2-40B4-BE49-F238E27FC236}">
                    <a16:creationId xmlns:a16="http://schemas.microsoft.com/office/drawing/2014/main" id="{7CDF63AB-7820-A20C-028B-64E7CF3AA1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064" y="1208154"/>
                <a:ext cx="2313134" cy="650891"/>
              </a:xfrm>
              <a:prstGeom prst="rect">
                <a:avLst/>
              </a:prstGeom>
            </p:spPr>
          </p:pic>
          <p:pic>
            <p:nvPicPr>
              <p:cNvPr id="122" name="Imagem 121">
                <a:extLst>
                  <a:ext uri="{FF2B5EF4-FFF2-40B4-BE49-F238E27FC236}">
                    <a16:creationId xmlns:a16="http://schemas.microsoft.com/office/drawing/2014/main" id="{2FA084E4-8C2A-FF2D-AD08-3ED0BFDC4D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27448" y="2028530"/>
                <a:ext cx="3821935" cy="531942"/>
              </a:xfrm>
              <a:prstGeom prst="rect">
                <a:avLst/>
              </a:prstGeom>
            </p:spPr>
          </p:pic>
          <p:sp>
            <p:nvSpPr>
              <p:cNvPr id="123" name="CaixaDeTexto 122">
                <a:extLst>
                  <a:ext uri="{FF2B5EF4-FFF2-40B4-BE49-F238E27FC236}">
                    <a16:creationId xmlns:a16="http://schemas.microsoft.com/office/drawing/2014/main" id="{7A17CCC2-DA7D-4878-FE07-978AAC91BF67}"/>
                  </a:ext>
                </a:extLst>
              </p:cNvPr>
              <p:cNvSpPr txBox="1"/>
              <p:nvPr/>
            </p:nvSpPr>
            <p:spPr>
              <a:xfrm>
                <a:off x="1962406" y="824550"/>
                <a:ext cx="936451" cy="495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dirty="0"/>
                  <a:t>TDA</a:t>
                </a:r>
              </a:p>
            </p:txBody>
          </p:sp>
          <p:sp>
            <p:nvSpPr>
              <p:cNvPr id="124" name="CaixaDeTexto 123">
                <a:extLst>
                  <a:ext uri="{FF2B5EF4-FFF2-40B4-BE49-F238E27FC236}">
                    <a16:creationId xmlns:a16="http://schemas.microsoft.com/office/drawing/2014/main" id="{CDFC8B10-894E-78A1-B080-F4AF069B89C7}"/>
                  </a:ext>
                </a:extLst>
              </p:cNvPr>
              <p:cNvSpPr txBox="1"/>
              <p:nvPr/>
            </p:nvSpPr>
            <p:spPr>
              <a:xfrm>
                <a:off x="3965055" y="824986"/>
                <a:ext cx="769442" cy="495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Er</a:t>
                </a:r>
              </a:p>
            </p:txBody>
          </p:sp>
          <p:sp>
            <p:nvSpPr>
              <p:cNvPr id="125" name="CaixaDeTexto 124">
                <a:extLst>
                  <a:ext uri="{FF2B5EF4-FFF2-40B4-BE49-F238E27FC236}">
                    <a16:creationId xmlns:a16="http://schemas.microsoft.com/office/drawing/2014/main" id="{9CA36769-8995-76E1-7567-B23673154534}"/>
                  </a:ext>
                </a:extLst>
              </p:cNvPr>
              <p:cNvSpPr txBox="1"/>
              <p:nvPr/>
            </p:nvSpPr>
            <p:spPr>
              <a:xfrm>
                <a:off x="3371456" y="988682"/>
                <a:ext cx="38933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+</a:t>
                </a:r>
              </a:p>
            </p:txBody>
          </p:sp>
          <p:sp>
            <p:nvSpPr>
              <p:cNvPr id="126" name="CaixaDeTexto 125">
                <a:extLst>
                  <a:ext uri="{FF2B5EF4-FFF2-40B4-BE49-F238E27FC236}">
                    <a16:creationId xmlns:a16="http://schemas.microsoft.com/office/drawing/2014/main" id="{D80231FB-8936-F4A4-DD8F-74FB23AF2C69}"/>
                  </a:ext>
                </a:extLst>
              </p:cNvPr>
              <p:cNvSpPr txBox="1"/>
              <p:nvPr/>
            </p:nvSpPr>
            <p:spPr>
              <a:xfrm>
                <a:off x="2432334" y="1919325"/>
                <a:ext cx="1370034" cy="495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dirty="0"/>
                  <a:t>Cu(111)</a:t>
                </a:r>
              </a:p>
            </p:txBody>
          </p:sp>
        </p:grpSp>
      </p:grpSp>
      <p:grpSp>
        <p:nvGrpSpPr>
          <p:cNvPr id="102" name="Agrupar 101">
            <a:extLst>
              <a:ext uri="{FF2B5EF4-FFF2-40B4-BE49-F238E27FC236}">
                <a16:creationId xmlns:a16="http://schemas.microsoft.com/office/drawing/2014/main" id="{2B4C5852-2220-E155-C6AE-6087BEE63F1C}"/>
              </a:ext>
            </a:extLst>
          </p:cNvPr>
          <p:cNvGrpSpPr>
            <a:grpSpLocks noChangeAspect="1"/>
          </p:cNvGrpSpPr>
          <p:nvPr/>
        </p:nvGrpSpPr>
        <p:grpSpPr>
          <a:xfrm>
            <a:off x="2423592" y="620688"/>
            <a:ext cx="2137539" cy="970870"/>
            <a:chOff x="1127448" y="824550"/>
            <a:chExt cx="3821935" cy="1735922"/>
          </a:xfrm>
        </p:grpSpPr>
        <p:pic>
          <p:nvPicPr>
            <p:cNvPr id="103" name="Imagen 4" descr="Imagen que contiene interior, accesorio, pequeño, tabla&#10;&#10;Descripción generada automáticamente">
              <a:extLst>
                <a:ext uri="{FF2B5EF4-FFF2-40B4-BE49-F238E27FC236}">
                  <a16:creationId xmlns:a16="http://schemas.microsoft.com/office/drawing/2014/main" id="{52EABFE5-4A19-9975-BDBE-A78D8D65E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4064" y="1208154"/>
              <a:ext cx="2313134" cy="650891"/>
            </a:xfrm>
            <a:prstGeom prst="rect">
              <a:avLst/>
            </a:prstGeom>
          </p:spPr>
        </p:pic>
        <p:pic>
          <p:nvPicPr>
            <p:cNvPr id="104" name="Imagem 103">
              <a:extLst>
                <a:ext uri="{FF2B5EF4-FFF2-40B4-BE49-F238E27FC236}">
                  <a16:creationId xmlns:a16="http://schemas.microsoft.com/office/drawing/2014/main" id="{7E205263-3DDE-7CC2-78C2-6DC50A996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7448" y="2028530"/>
              <a:ext cx="3821935" cy="531942"/>
            </a:xfrm>
            <a:prstGeom prst="rect">
              <a:avLst/>
            </a:prstGeom>
          </p:spPr>
        </p:pic>
        <p:sp>
          <p:nvSpPr>
            <p:cNvPr id="105" name="CaixaDeTexto 104">
              <a:extLst>
                <a:ext uri="{FF2B5EF4-FFF2-40B4-BE49-F238E27FC236}">
                  <a16:creationId xmlns:a16="http://schemas.microsoft.com/office/drawing/2014/main" id="{FD43F0BC-BF77-DBA2-8764-9C5869A2771A}"/>
                </a:ext>
              </a:extLst>
            </p:cNvPr>
            <p:cNvSpPr txBox="1"/>
            <p:nvPr/>
          </p:nvSpPr>
          <p:spPr>
            <a:xfrm>
              <a:off x="1962406" y="824550"/>
              <a:ext cx="936451" cy="495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TDA</a:t>
              </a:r>
            </a:p>
          </p:txBody>
        </p:sp>
        <p:sp>
          <p:nvSpPr>
            <p:cNvPr id="106" name="Elipse 105">
              <a:extLst>
                <a:ext uri="{FF2B5EF4-FFF2-40B4-BE49-F238E27FC236}">
                  <a16:creationId xmlns:a16="http://schemas.microsoft.com/office/drawing/2014/main" id="{42A06CE4-AAB9-DD99-4F47-936989D95197}"/>
                </a:ext>
              </a:extLst>
            </p:cNvPr>
            <p:cNvSpPr/>
            <p:nvPr/>
          </p:nvSpPr>
          <p:spPr bwMode="auto">
            <a:xfrm>
              <a:off x="4079775" y="1264226"/>
              <a:ext cx="540000" cy="540000"/>
            </a:xfrm>
            <a:prstGeom prst="ellipse">
              <a:avLst/>
            </a:prstGeom>
            <a:gradFill flip="none" rotWithShape="1">
              <a:gsLst>
                <a:gs pos="0">
                  <a:srgbClr val="009900"/>
                </a:gs>
                <a:gs pos="100000">
                  <a:srgbClr val="92D050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7" name="CaixaDeTexto 106">
              <a:extLst>
                <a:ext uri="{FF2B5EF4-FFF2-40B4-BE49-F238E27FC236}">
                  <a16:creationId xmlns:a16="http://schemas.microsoft.com/office/drawing/2014/main" id="{87AB772D-276C-667F-AA61-2F727B06B314}"/>
                </a:ext>
              </a:extLst>
            </p:cNvPr>
            <p:cNvSpPr txBox="1"/>
            <p:nvPr/>
          </p:nvSpPr>
          <p:spPr>
            <a:xfrm>
              <a:off x="3965055" y="824986"/>
              <a:ext cx="769442" cy="495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Dy</a:t>
              </a:r>
            </a:p>
          </p:txBody>
        </p:sp>
        <p:sp>
          <p:nvSpPr>
            <p:cNvPr id="108" name="CaixaDeTexto 107">
              <a:extLst>
                <a:ext uri="{FF2B5EF4-FFF2-40B4-BE49-F238E27FC236}">
                  <a16:creationId xmlns:a16="http://schemas.microsoft.com/office/drawing/2014/main" id="{F1E6856A-DA20-8CB6-651E-D1327DED327B}"/>
                </a:ext>
              </a:extLst>
            </p:cNvPr>
            <p:cNvSpPr txBox="1"/>
            <p:nvPr/>
          </p:nvSpPr>
          <p:spPr>
            <a:xfrm>
              <a:off x="3371456" y="988682"/>
              <a:ext cx="3893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+</a:t>
              </a:r>
            </a:p>
          </p:txBody>
        </p:sp>
        <p:sp>
          <p:nvSpPr>
            <p:cNvPr id="109" name="CaixaDeTexto 108">
              <a:extLst>
                <a:ext uri="{FF2B5EF4-FFF2-40B4-BE49-F238E27FC236}">
                  <a16:creationId xmlns:a16="http://schemas.microsoft.com/office/drawing/2014/main" id="{99FE4CC7-42E9-8C82-A6C5-3A62C66EB570}"/>
                </a:ext>
              </a:extLst>
            </p:cNvPr>
            <p:cNvSpPr txBox="1"/>
            <p:nvPr/>
          </p:nvSpPr>
          <p:spPr>
            <a:xfrm>
              <a:off x="2432334" y="1919325"/>
              <a:ext cx="1370034" cy="495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Cu(111)</a:t>
              </a:r>
            </a:p>
          </p:txBody>
        </p:sp>
      </p:grpSp>
      <p:sp>
        <p:nvSpPr>
          <p:cNvPr id="8" name="Título 1">
            <a:extLst>
              <a:ext uri="{FF2B5EF4-FFF2-40B4-BE49-F238E27FC236}">
                <a16:creationId xmlns:a16="http://schemas.microsoft.com/office/drawing/2014/main" id="{5AE15DE8-3629-5A7C-C87F-DB480AAE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939" y="-10671"/>
            <a:ext cx="10094912" cy="703367"/>
          </a:xfrm>
        </p:spPr>
        <p:txBody>
          <a:bodyPr/>
          <a:lstStyle/>
          <a:p>
            <a:r>
              <a:rPr lang="en-US" sz="3200" dirty="0"/>
              <a:t>Electronic properties: Dy-TDA and Er-TDA</a:t>
            </a:r>
          </a:p>
        </p:txBody>
      </p:sp>
      <p:grpSp>
        <p:nvGrpSpPr>
          <p:cNvPr id="37" name="Grupo 40">
            <a:extLst>
              <a:ext uri="{FF2B5EF4-FFF2-40B4-BE49-F238E27FC236}">
                <a16:creationId xmlns:a16="http://schemas.microsoft.com/office/drawing/2014/main" id="{3528BD49-28AB-FFD5-F45E-514135749F15}"/>
              </a:ext>
            </a:extLst>
          </p:cNvPr>
          <p:cNvGrpSpPr>
            <a:grpSpLocks noChangeAspect="1"/>
          </p:cNvGrpSpPr>
          <p:nvPr/>
        </p:nvGrpSpPr>
        <p:grpSpPr>
          <a:xfrm>
            <a:off x="2849639" y="1916832"/>
            <a:ext cx="2957888" cy="2822071"/>
            <a:chOff x="1327712" y="3369543"/>
            <a:chExt cx="3592634" cy="3427670"/>
          </a:xfrm>
        </p:grpSpPr>
        <p:graphicFrame>
          <p:nvGraphicFramePr>
            <p:cNvPr id="38" name="Objeto 37">
              <a:extLst>
                <a:ext uri="{FF2B5EF4-FFF2-40B4-BE49-F238E27FC236}">
                  <a16:creationId xmlns:a16="http://schemas.microsoft.com/office/drawing/2014/main" id="{928D2799-5058-E866-FA5D-41A0235FEC6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588923" y="3369543"/>
            <a:ext cx="3331423" cy="33314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5" imgW="2879640" imgH="2879640" progId="Origin50.Graph">
                    <p:embed/>
                  </p:oleObj>
                </mc:Choice>
                <mc:Fallback>
                  <p:oleObj name="Graph" r:id="rId5" imgW="2879640" imgH="2879640" progId="Origin50.Graph">
                    <p:embed/>
                    <p:pic>
                      <p:nvPicPr>
                        <p:cNvPr id="38" name="Objeto 37">
                          <a:extLst>
                            <a:ext uri="{FF2B5EF4-FFF2-40B4-BE49-F238E27FC236}">
                              <a16:creationId xmlns:a16="http://schemas.microsoft.com/office/drawing/2014/main" id="{928D2799-5058-E866-FA5D-41A0235FEC6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588923" y="3369543"/>
                          <a:ext cx="3331423" cy="333142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" name="Rectángulo 11">
              <a:extLst>
                <a:ext uri="{FF2B5EF4-FFF2-40B4-BE49-F238E27FC236}">
                  <a16:creationId xmlns:a16="http://schemas.microsoft.com/office/drawing/2014/main" id="{B0A4F9EC-4870-4C1E-E47F-F59260DC9EF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631151" y="4523267"/>
              <a:ext cx="1729563" cy="336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dI/dV (arb. u.)</a:t>
              </a:r>
            </a:p>
          </p:txBody>
        </p:sp>
        <p:sp>
          <p:nvSpPr>
            <p:cNvPr id="40" name="Rectángulo 9">
              <a:extLst>
                <a:ext uri="{FF2B5EF4-FFF2-40B4-BE49-F238E27FC236}">
                  <a16:creationId xmlns:a16="http://schemas.microsoft.com/office/drawing/2014/main" id="{8B5EBC2C-1CD5-4DE1-63EB-CB7DE7752161}"/>
                </a:ext>
              </a:extLst>
            </p:cNvPr>
            <p:cNvSpPr/>
            <p:nvPr/>
          </p:nvSpPr>
          <p:spPr>
            <a:xfrm>
              <a:off x="2855640" y="6460772"/>
              <a:ext cx="888221" cy="336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Bias (V)</a:t>
              </a:r>
            </a:p>
          </p:txBody>
        </p:sp>
      </p:grpSp>
      <p:sp>
        <p:nvSpPr>
          <p:cNvPr id="41" name="Retângulo 40">
            <a:extLst>
              <a:ext uri="{FF2B5EF4-FFF2-40B4-BE49-F238E27FC236}">
                <a16:creationId xmlns:a16="http://schemas.microsoft.com/office/drawing/2014/main" id="{82345B54-D698-D250-ABAB-B6806559340A}"/>
              </a:ext>
            </a:extLst>
          </p:cNvPr>
          <p:cNvSpPr/>
          <p:nvPr/>
        </p:nvSpPr>
        <p:spPr>
          <a:xfrm>
            <a:off x="911424" y="4070743"/>
            <a:ext cx="20425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V</a:t>
            </a:r>
            <a:r>
              <a:rPr lang="en-US" sz="1100" baseline="-25000" dirty="0" err="1"/>
              <a:t>b</a:t>
            </a:r>
            <a:r>
              <a:rPr lang="en-US" sz="1100" dirty="0"/>
              <a:t> = -0.70 V, I = 80 </a:t>
            </a:r>
            <a:r>
              <a:rPr lang="en-US" sz="1100" dirty="0" err="1"/>
              <a:t>pA</a:t>
            </a:r>
            <a:r>
              <a:rPr lang="en-US" sz="1100" dirty="0"/>
              <a:t>,</a:t>
            </a:r>
          </a:p>
          <a:p>
            <a:r>
              <a:rPr lang="en-US" sz="1100" dirty="0"/>
              <a:t>T = 4 K, Scale bar: 3.0 nm</a:t>
            </a:r>
          </a:p>
        </p:txBody>
      </p:sp>
      <p:graphicFrame>
        <p:nvGraphicFramePr>
          <p:cNvPr id="54" name="Objeto 53">
            <a:extLst>
              <a:ext uri="{FF2B5EF4-FFF2-40B4-BE49-F238E27FC236}">
                <a16:creationId xmlns:a16="http://schemas.microsoft.com/office/drawing/2014/main" id="{2EEDB2A9-31A5-A686-8711-970230F53A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70529" y="5010708"/>
          <a:ext cx="1439466" cy="14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7" imgW="4285346" imgH="4285755" progId="CorelDraw.Graphic.21">
                  <p:embed/>
                </p:oleObj>
              </mc:Choice>
              <mc:Fallback>
                <p:oleObj name="CorelDRAW" r:id="rId7" imgW="4285346" imgH="4285755" progId="CorelDraw.Graphic.21">
                  <p:embed/>
                  <p:pic>
                    <p:nvPicPr>
                      <p:cNvPr id="54" name="Objeto 53">
                        <a:extLst>
                          <a:ext uri="{FF2B5EF4-FFF2-40B4-BE49-F238E27FC236}">
                            <a16:creationId xmlns:a16="http://schemas.microsoft.com/office/drawing/2014/main" id="{2EEDB2A9-31A5-A686-8711-970230F53A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70529" y="5010708"/>
                        <a:ext cx="1439466" cy="14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to 54">
            <a:extLst>
              <a:ext uri="{FF2B5EF4-FFF2-40B4-BE49-F238E27FC236}">
                <a16:creationId xmlns:a16="http://schemas.microsoft.com/office/drawing/2014/main" id="{F8449894-65F7-0ABC-86AE-3643758BA1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4470" y="5010708"/>
          <a:ext cx="1439466" cy="14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9" imgW="4285346" imgH="4286179" progId="CorelDraw.Graphic.21">
                  <p:embed/>
                </p:oleObj>
              </mc:Choice>
              <mc:Fallback>
                <p:oleObj name="CorelDRAW" r:id="rId9" imgW="4285346" imgH="4286179" progId="CorelDraw.Graphic.21">
                  <p:embed/>
                  <p:pic>
                    <p:nvPicPr>
                      <p:cNvPr id="55" name="Objeto 54">
                        <a:extLst>
                          <a:ext uri="{FF2B5EF4-FFF2-40B4-BE49-F238E27FC236}">
                            <a16:creationId xmlns:a16="http://schemas.microsoft.com/office/drawing/2014/main" id="{F8449894-65F7-0ABC-86AE-3643758BA1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84470" y="5010708"/>
                        <a:ext cx="1439466" cy="14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CaixaDeTexto 55">
            <a:extLst>
              <a:ext uri="{FF2B5EF4-FFF2-40B4-BE49-F238E27FC236}">
                <a16:creationId xmlns:a16="http://schemas.microsoft.com/office/drawing/2014/main" id="{F9F2A05F-DDC6-4F5D-C02E-1CB0F02111E6}"/>
              </a:ext>
            </a:extLst>
          </p:cNvPr>
          <p:cNvSpPr txBox="1"/>
          <p:nvPr/>
        </p:nvSpPr>
        <p:spPr>
          <a:xfrm>
            <a:off x="1084470" y="4672060"/>
            <a:ext cx="1438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n-lt"/>
                <a:cs typeface="Times New Roman" panose="02020603050405020304" pitchFamily="18" charset="0"/>
              </a:rPr>
              <a:t>Topography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028C6E93-15B5-9386-79E0-2B1DE5931388}"/>
              </a:ext>
            </a:extLst>
          </p:cNvPr>
          <p:cNvSpPr txBox="1"/>
          <p:nvPr/>
        </p:nvSpPr>
        <p:spPr>
          <a:xfrm>
            <a:off x="2770530" y="4687816"/>
            <a:ext cx="1438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+mn-lt"/>
                <a:cs typeface="Times New Roman" panose="02020603050405020304" pitchFamily="18" charset="0"/>
              </a:rPr>
              <a:t>dI</a:t>
            </a:r>
            <a:r>
              <a:rPr lang="en-US" sz="1600" dirty="0">
                <a:latin typeface="+mn-lt"/>
                <a:cs typeface="Times New Roman" panose="02020603050405020304" pitchFamily="18" charset="0"/>
              </a:rPr>
              <a:t>/</a:t>
            </a:r>
            <a:r>
              <a:rPr lang="en-US" sz="1600" dirty="0" err="1">
                <a:latin typeface="+mn-lt"/>
                <a:cs typeface="Times New Roman" panose="02020603050405020304" pitchFamily="18" charset="0"/>
              </a:rPr>
              <a:t>dV</a:t>
            </a:r>
            <a:r>
              <a:rPr lang="en-US" sz="1600" dirty="0">
                <a:latin typeface="+mn-lt"/>
                <a:cs typeface="Times New Roman" panose="02020603050405020304" pitchFamily="18" charset="0"/>
              </a:rPr>
              <a:t> map</a:t>
            </a:r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37FF3063-74CB-1B57-AB69-A33FBB370BDA}"/>
              </a:ext>
            </a:extLst>
          </p:cNvPr>
          <p:cNvSpPr/>
          <p:nvPr/>
        </p:nvSpPr>
        <p:spPr>
          <a:xfrm>
            <a:off x="1089433" y="6450708"/>
            <a:ext cx="19719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V</a:t>
            </a:r>
            <a:r>
              <a:rPr lang="en-US" sz="1100" baseline="-25000" dirty="0" err="1"/>
              <a:t>b</a:t>
            </a:r>
            <a:r>
              <a:rPr lang="en-US" sz="1100" dirty="0"/>
              <a:t> = -0.20 V, I = 80 </a:t>
            </a:r>
            <a:r>
              <a:rPr lang="en-US" sz="1100" dirty="0" err="1"/>
              <a:t>pA</a:t>
            </a:r>
            <a:r>
              <a:rPr lang="en-US" sz="1100" dirty="0"/>
              <a:t>,</a:t>
            </a:r>
          </a:p>
          <a:p>
            <a:r>
              <a:rPr lang="en-US" sz="1100" dirty="0"/>
              <a:t>T = 4 K Scale bar: 1.0 nm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D71D46A-B36A-ED8D-E2B3-D5F16CF11363}"/>
              </a:ext>
            </a:extLst>
          </p:cNvPr>
          <p:cNvSpPr txBox="1"/>
          <p:nvPr/>
        </p:nvSpPr>
        <p:spPr>
          <a:xfrm>
            <a:off x="2770528" y="5013176"/>
            <a:ext cx="396000" cy="21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200" b="1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1C0C331-1EE1-A163-D5B9-778ECEBC9DB0}"/>
              </a:ext>
            </a:extLst>
          </p:cNvPr>
          <p:cNvSpPr txBox="1"/>
          <p:nvPr/>
        </p:nvSpPr>
        <p:spPr>
          <a:xfrm>
            <a:off x="2711941" y="4994029"/>
            <a:ext cx="1092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1.6 V</a:t>
            </a:r>
          </a:p>
        </p:txBody>
      </p:sp>
      <p:grpSp>
        <p:nvGrpSpPr>
          <p:cNvPr id="61" name="Grupo 38">
            <a:extLst>
              <a:ext uri="{FF2B5EF4-FFF2-40B4-BE49-F238E27FC236}">
                <a16:creationId xmlns:a16="http://schemas.microsoft.com/office/drawing/2014/main" id="{1B227CFC-115C-A86F-4E37-BA34C664F46B}"/>
              </a:ext>
            </a:extLst>
          </p:cNvPr>
          <p:cNvGrpSpPr/>
          <p:nvPr/>
        </p:nvGrpSpPr>
        <p:grpSpPr>
          <a:xfrm>
            <a:off x="911514" y="2278063"/>
            <a:ext cx="1800225" cy="1800225"/>
            <a:chOff x="5087362" y="997135"/>
            <a:chExt cx="1812801" cy="1813473"/>
          </a:xfrm>
        </p:grpSpPr>
        <p:graphicFrame>
          <p:nvGraphicFramePr>
            <p:cNvPr id="62" name="Objeto 61">
              <a:extLst>
                <a:ext uri="{FF2B5EF4-FFF2-40B4-BE49-F238E27FC236}">
                  <a16:creationId xmlns:a16="http://schemas.microsoft.com/office/drawing/2014/main" id="{26381E3D-144C-0283-AE63-E9B6A75D097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087362" y="997135"/>
            <a:ext cx="1812801" cy="18134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11" imgW="4285346" imgH="4286179" progId="CorelDraw.Graphic.21">
                    <p:embed/>
                  </p:oleObj>
                </mc:Choice>
                <mc:Fallback>
                  <p:oleObj name="CorelDRAW" r:id="rId11" imgW="4285346" imgH="4286179" progId="CorelDraw.Graphic.21">
                    <p:embed/>
                    <p:pic>
                      <p:nvPicPr>
                        <p:cNvPr id="62" name="Objeto 61">
                          <a:extLst>
                            <a:ext uri="{FF2B5EF4-FFF2-40B4-BE49-F238E27FC236}">
                              <a16:creationId xmlns:a16="http://schemas.microsoft.com/office/drawing/2014/main" id="{26381E3D-144C-0283-AE63-E9B6A75D097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5087362" y="997135"/>
                          <a:ext cx="1812801" cy="181347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" name="Mais 31">
              <a:extLst>
                <a:ext uri="{FF2B5EF4-FFF2-40B4-BE49-F238E27FC236}">
                  <a16:creationId xmlns:a16="http://schemas.microsoft.com/office/drawing/2014/main" id="{51129619-F928-754A-8913-CDD2B975A4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78429" y="1507544"/>
              <a:ext cx="107069" cy="108135"/>
            </a:xfrm>
            <a:prstGeom prst="mathPlus">
              <a:avLst/>
            </a:prstGeom>
            <a:solidFill>
              <a:srgbClr val="33CC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accent2"/>
                </a:solidFill>
              </a:endParaRPr>
            </a:p>
          </p:txBody>
        </p:sp>
        <p:sp>
          <p:nvSpPr>
            <p:cNvPr id="64" name="Mais 32">
              <a:extLst>
                <a:ext uri="{FF2B5EF4-FFF2-40B4-BE49-F238E27FC236}">
                  <a16:creationId xmlns:a16="http://schemas.microsoft.com/office/drawing/2014/main" id="{64911FD3-B17E-A031-4D1B-FB5F308E48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72093" y="2282035"/>
              <a:ext cx="107069" cy="108135"/>
            </a:xfrm>
            <a:prstGeom prst="mathPlu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5" name="Mais 33">
              <a:extLst>
                <a:ext uri="{FF2B5EF4-FFF2-40B4-BE49-F238E27FC236}">
                  <a16:creationId xmlns:a16="http://schemas.microsoft.com/office/drawing/2014/main" id="{C51D7032-0B0F-2187-A75A-EE7572503C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47451" y="2149716"/>
              <a:ext cx="107069" cy="108135"/>
            </a:xfrm>
            <a:prstGeom prst="mathPlus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6" name="Mais 34">
              <a:extLst>
                <a:ext uri="{FF2B5EF4-FFF2-40B4-BE49-F238E27FC236}">
                  <a16:creationId xmlns:a16="http://schemas.microsoft.com/office/drawing/2014/main" id="{79FD2B77-4F67-6206-E7C1-AD9268CBCB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94062" y="1053821"/>
              <a:ext cx="107069" cy="108135"/>
            </a:xfrm>
            <a:prstGeom prst="mathPlus">
              <a:avLst/>
            </a:prstGeom>
            <a:solidFill>
              <a:srgbClr val="99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12542BC1-A566-F43B-8325-F3D3AD19FDAD}"/>
              </a:ext>
            </a:extLst>
          </p:cNvPr>
          <p:cNvGrpSpPr/>
          <p:nvPr/>
        </p:nvGrpSpPr>
        <p:grpSpPr>
          <a:xfrm>
            <a:off x="9192344" y="1938338"/>
            <a:ext cx="2975844" cy="2800564"/>
            <a:chOff x="9313061" y="1938338"/>
            <a:chExt cx="2975844" cy="2800564"/>
          </a:xfrm>
        </p:grpSpPr>
        <p:graphicFrame>
          <p:nvGraphicFramePr>
            <p:cNvPr id="67" name="Object 1">
              <a:extLst>
                <a:ext uri="{FF2B5EF4-FFF2-40B4-BE49-F238E27FC236}">
                  <a16:creationId xmlns:a16="http://schemas.microsoft.com/office/drawing/2014/main" id="{3A517F81-C1A6-87A4-22ED-ACDCE1D6C11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545705" y="1938338"/>
            <a:ext cx="2743200" cy="274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13" imgW="2879640" imgH="2879640" progId="Origin50.Graph">
                    <p:embed/>
                  </p:oleObj>
                </mc:Choice>
                <mc:Fallback>
                  <p:oleObj name="Graph" r:id="rId13" imgW="2879640" imgH="2879640" progId="Origin50.Graph">
                    <p:embed/>
                    <p:pic>
                      <p:nvPicPr>
                        <p:cNvPr id="67" name="Object 1">
                          <a:extLst>
                            <a:ext uri="{FF2B5EF4-FFF2-40B4-BE49-F238E27FC236}">
                              <a16:creationId xmlns:a16="http://schemas.microsoft.com/office/drawing/2014/main" id="{3A517F81-C1A6-87A4-22ED-ACDCE1D6C11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9545705" y="1938338"/>
                          <a:ext cx="2743200" cy="2743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9" name="Rectángulo 11">
              <a:extLst>
                <a:ext uri="{FF2B5EF4-FFF2-40B4-BE49-F238E27FC236}">
                  <a16:creationId xmlns:a16="http://schemas.microsoft.com/office/drawing/2014/main" id="{63C97C25-757F-156B-B91E-D96CFDD795FA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739568" y="2908237"/>
              <a:ext cx="142398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dI/dV (arb. u.)</a:t>
              </a:r>
            </a:p>
          </p:txBody>
        </p:sp>
        <p:sp>
          <p:nvSpPr>
            <p:cNvPr id="70" name="Rectángulo 9">
              <a:extLst>
                <a:ext uri="{FF2B5EF4-FFF2-40B4-BE49-F238E27FC236}">
                  <a16:creationId xmlns:a16="http://schemas.microsoft.com/office/drawing/2014/main" id="{48560506-9703-517C-D17B-4DB8FBCB8E17}"/>
                </a:ext>
              </a:extLst>
            </p:cNvPr>
            <p:cNvSpPr/>
            <p:nvPr/>
          </p:nvSpPr>
          <p:spPr>
            <a:xfrm>
              <a:off x="10775521" y="4461903"/>
              <a:ext cx="73129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Bias (V)</a:t>
              </a:r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A46F34E-2C54-FEB5-0746-672D68A383D4}"/>
              </a:ext>
            </a:extLst>
          </p:cNvPr>
          <p:cNvGrpSpPr/>
          <p:nvPr/>
        </p:nvGrpSpPr>
        <p:grpSpPr>
          <a:xfrm>
            <a:off x="7297607" y="2279630"/>
            <a:ext cx="1800000" cy="1800000"/>
            <a:chOff x="7455592" y="2375016"/>
            <a:chExt cx="1441601" cy="1440000"/>
          </a:xfrm>
        </p:grpSpPr>
        <p:graphicFrame>
          <p:nvGraphicFramePr>
            <p:cNvPr id="71" name="Object 18">
              <a:extLst>
                <a:ext uri="{FF2B5EF4-FFF2-40B4-BE49-F238E27FC236}">
                  <a16:creationId xmlns:a16="http://schemas.microsoft.com/office/drawing/2014/main" id="{E8B53ABA-5DFD-78D6-F720-68AD089CD32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455592" y="2375016"/>
            <a:ext cx="1441601" cy="144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15" imgW="5717693" imgH="5711532" progId="CorelDraw.Graphic.18">
                    <p:embed/>
                  </p:oleObj>
                </mc:Choice>
                <mc:Fallback>
                  <p:oleObj name="CorelDRAW" r:id="rId15" imgW="5717693" imgH="5711532" progId="CorelDraw.Graphic.18">
                    <p:embed/>
                    <p:pic>
                      <p:nvPicPr>
                        <p:cNvPr id="71" name="Object 18">
                          <a:extLst>
                            <a:ext uri="{FF2B5EF4-FFF2-40B4-BE49-F238E27FC236}">
                              <a16:creationId xmlns:a16="http://schemas.microsoft.com/office/drawing/2014/main" id="{E8B53ABA-5DFD-78D6-F720-68AD089CD32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7455592" y="2375016"/>
                          <a:ext cx="1441601" cy="1440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2" name="Oval 19">
              <a:extLst>
                <a:ext uri="{FF2B5EF4-FFF2-40B4-BE49-F238E27FC236}">
                  <a16:creationId xmlns:a16="http://schemas.microsoft.com/office/drawing/2014/main" id="{872046F9-FDC2-DA51-2D56-75057C7CE598}"/>
                </a:ext>
              </a:extLst>
            </p:cNvPr>
            <p:cNvSpPr/>
            <p:nvPr/>
          </p:nvSpPr>
          <p:spPr>
            <a:xfrm>
              <a:off x="8555044" y="2776054"/>
              <a:ext cx="72000" cy="72000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20">
              <a:extLst>
                <a:ext uri="{FF2B5EF4-FFF2-40B4-BE49-F238E27FC236}">
                  <a16:creationId xmlns:a16="http://schemas.microsoft.com/office/drawing/2014/main" id="{0C34E969-9507-B8FE-2548-E2F4024EEECD}"/>
                </a:ext>
              </a:extLst>
            </p:cNvPr>
            <p:cNvSpPr/>
            <p:nvPr/>
          </p:nvSpPr>
          <p:spPr>
            <a:xfrm>
              <a:off x="8266692" y="3049693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74" name="Objeto 73">
            <a:extLst>
              <a:ext uri="{FF2B5EF4-FFF2-40B4-BE49-F238E27FC236}">
                <a16:creationId xmlns:a16="http://schemas.microsoft.com/office/drawing/2014/main" id="{F174554D-5596-A57E-79F9-A5B6A2B8BB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60465" y="5026370"/>
          <a:ext cx="1441510" cy="14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7" imgW="7266905" imgH="7259075" progId="CorelDraw.Graphic.18">
                  <p:embed/>
                </p:oleObj>
              </mc:Choice>
              <mc:Fallback>
                <p:oleObj name="CorelDRAW" r:id="rId17" imgW="7266905" imgH="7259075" progId="CorelDraw.Graphic.18">
                  <p:embed/>
                  <p:pic>
                    <p:nvPicPr>
                      <p:cNvPr id="74" name="Objeto 73">
                        <a:extLst>
                          <a:ext uri="{FF2B5EF4-FFF2-40B4-BE49-F238E27FC236}">
                            <a16:creationId xmlns:a16="http://schemas.microsoft.com/office/drawing/2014/main" id="{F174554D-5596-A57E-79F9-A5B6A2B8BB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060465" y="5026370"/>
                        <a:ext cx="1441510" cy="14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Objeto 74">
            <a:extLst>
              <a:ext uri="{FF2B5EF4-FFF2-40B4-BE49-F238E27FC236}">
                <a16:creationId xmlns:a16="http://schemas.microsoft.com/office/drawing/2014/main" id="{89A7C504-0144-DA9F-9CB2-8877F0856D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34810" y="5026370"/>
          <a:ext cx="1441510" cy="14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9" imgW="7266905" imgH="7259075" progId="CorelDraw.Graphic.18">
                  <p:embed/>
                </p:oleObj>
              </mc:Choice>
              <mc:Fallback>
                <p:oleObj name="CorelDRAW" r:id="rId19" imgW="7266905" imgH="7259075" progId="CorelDraw.Graphic.18">
                  <p:embed/>
                  <p:pic>
                    <p:nvPicPr>
                      <p:cNvPr id="75" name="Objeto 74">
                        <a:extLst>
                          <a:ext uri="{FF2B5EF4-FFF2-40B4-BE49-F238E27FC236}">
                            <a16:creationId xmlns:a16="http://schemas.microsoft.com/office/drawing/2014/main" id="{89A7C504-0144-DA9F-9CB2-8877F0856D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534810" y="5026370"/>
                        <a:ext cx="1441510" cy="14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Objeto 75">
            <a:extLst>
              <a:ext uri="{FF2B5EF4-FFF2-40B4-BE49-F238E27FC236}">
                <a16:creationId xmlns:a16="http://schemas.microsoft.com/office/drawing/2014/main" id="{71844FA6-9B29-4D1E-319C-23668A85DB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90994" y="5026370"/>
          <a:ext cx="1441510" cy="14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1" imgW="7266905" imgH="7259075" progId="CorelDraw.Graphic.18">
                  <p:embed/>
                </p:oleObj>
              </mc:Choice>
              <mc:Fallback>
                <p:oleObj name="CorelDRAW" r:id="rId21" imgW="7266905" imgH="7259075" progId="CorelDraw.Graphic.18">
                  <p:embed/>
                  <p:pic>
                    <p:nvPicPr>
                      <p:cNvPr id="76" name="Objeto 75">
                        <a:extLst>
                          <a:ext uri="{FF2B5EF4-FFF2-40B4-BE49-F238E27FC236}">
                            <a16:creationId xmlns:a16="http://schemas.microsoft.com/office/drawing/2014/main" id="{71844FA6-9B29-4D1E-319C-23668A85DB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9190994" y="5026370"/>
                        <a:ext cx="1441510" cy="14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" name="Objeto 76">
            <a:extLst>
              <a:ext uri="{FF2B5EF4-FFF2-40B4-BE49-F238E27FC236}">
                <a16:creationId xmlns:a16="http://schemas.microsoft.com/office/drawing/2014/main" id="{DBCA7AAD-4D33-5619-74C6-B06E21A21FC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665339" y="5026370"/>
          <a:ext cx="1441510" cy="14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3" imgW="7266905" imgH="7259075" progId="CorelDraw.Graphic.18">
                  <p:embed/>
                </p:oleObj>
              </mc:Choice>
              <mc:Fallback>
                <p:oleObj name="CorelDRAW" r:id="rId23" imgW="7266905" imgH="7259075" progId="CorelDraw.Graphic.18">
                  <p:embed/>
                  <p:pic>
                    <p:nvPicPr>
                      <p:cNvPr id="77" name="Objeto 76">
                        <a:extLst>
                          <a:ext uri="{FF2B5EF4-FFF2-40B4-BE49-F238E27FC236}">
                            <a16:creationId xmlns:a16="http://schemas.microsoft.com/office/drawing/2014/main" id="{DBCA7AAD-4D33-5619-74C6-B06E21A21F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0665339" y="5026370"/>
                        <a:ext cx="1441510" cy="14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CaixaDeTexto 77">
            <a:extLst>
              <a:ext uri="{FF2B5EF4-FFF2-40B4-BE49-F238E27FC236}">
                <a16:creationId xmlns:a16="http://schemas.microsoft.com/office/drawing/2014/main" id="{7124DEE2-D3DB-B9A1-1ECC-C8BD360ECBA3}"/>
              </a:ext>
            </a:extLst>
          </p:cNvPr>
          <p:cNvSpPr txBox="1"/>
          <p:nvPr/>
        </p:nvSpPr>
        <p:spPr>
          <a:xfrm>
            <a:off x="6060642" y="4671910"/>
            <a:ext cx="1438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n-lt"/>
                <a:cs typeface="Times New Roman" panose="02020603050405020304" pitchFamily="18" charset="0"/>
              </a:rPr>
              <a:t>Topography</a:t>
            </a:r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CE11F806-304D-4E28-E744-34D8322C463F}"/>
              </a:ext>
            </a:extLst>
          </p:cNvPr>
          <p:cNvSpPr txBox="1"/>
          <p:nvPr/>
        </p:nvSpPr>
        <p:spPr>
          <a:xfrm>
            <a:off x="7529958" y="4687666"/>
            <a:ext cx="14117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+mn-lt"/>
                <a:cs typeface="Times New Roman" panose="02020603050405020304" pitchFamily="18" charset="0"/>
              </a:rPr>
              <a:t>dI</a:t>
            </a:r>
            <a:r>
              <a:rPr lang="en-US" sz="1600" dirty="0">
                <a:latin typeface="+mn-lt"/>
                <a:cs typeface="Times New Roman" panose="02020603050405020304" pitchFamily="18" charset="0"/>
              </a:rPr>
              <a:t>/</a:t>
            </a:r>
            <a:r>
              <a:rPr lang="en-US" sz="1600" dirty="0" err="1">
                <a:latin typeface="+mn-lt"/>
                <a:cs typeface="Times New Roman" panose="02020603050405020304" pitchFamily="18" charset="0"/>
              </a:rPr>
              <a:t>dV</a:t>
            </a:r>
            <a:r>
              <a:rPr lang="en-US" sz="1600" dirty="0">
                <a:latin typeface="+mn-lt"/>
                <a:cs typeface="Times New Roman" panose="02020603050405020304" pitchFamily="18" charset="0"/>
              </a:rPr>
              <a:t> map</a:t>
            </a:r>
          </a:p>
        </p:txBody>
      </p:sp>
      <p:sp>
        <p:nvSpPr>
          <p:cNvPr id="80" name="Retângulo 79">
            <a:extLst>
              <a:ext uri="{FF2B5EF4-FFF2-40B4-BE49-F238E27FC236}">
                <a16:creationId xmlns:a16="http://schemas.microsoft.com/office/drawing/2014/main" id="{CA9D04B7-2C3E-C807-7C29-2728C2F32510}"/>
              </a:ext>
            </a:extLst>
          </p:cNvPr>
          <p:cNvSpPr/>
          <p:nvPr/>
        </p:nvSpPr>
        <p:spPr>
          <a:xfrm>
            <a:off x="6065605" y="6450558"/>
            <a:ext cx="19719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V</a:t>
            </a:r>
            <a:r>
              <a:rPr lang="en-US" sz="1100" baseline="-25000" dirty="0" err="1"/>
              <a:t>b</a:t>
            </a:r>
            <a:r>
              <a:rPr lang="en-US" sz="1100" dirty="0"/>
              <a:t> = 1.73 V, I = 200 </a:t>
            </a:r>
            <a:r>
              <a:rPr lang="en-US" sz="1100" dirty="0" err="1"/>
              <a:t>pA</a:t>
            </a:r>
            <a:r>
              <a:rPr lang="en-US" sz="1100" dirty="0"/>
              <a:t>,</a:t>
            </a:r>
          </a:p>
          <a:p>
            <a:r>
              <a:rPr lang="en-US" sz="1100" dirty="0"/>
              <a:t>T = 4 K Scale bar: 2.0 nm</a:t>
            </a:r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F3CFD07C-2361-F789-6C56-85EEC796A143}"/>
              </a:ext>
            </a:extLst>
          </p:cNvPr>
          <p:cNvSpPr txBox="1"/>
          <p:nvPr/>
        </p:nvSpPr>
        <p:spPr>
          <a:xfrm>
            <a:off x="9189346" y="4671910"/>
            <a:ext cx="1438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n-lt"/>
                <a:cs typeface="Times New Roman" panose="02020603050405020304" pitchFamily="18" charset="0"/>
              </a:rPr>
              <a:t>Topography</a:t>
            </a:r>
          </a:p>
        </p:txBody>
      </p: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D178C11F-3B5B-61A8-130A-10DE977A8852}"/>
              </a:ext>
            </a:extLst>
          </p:cNvPr>
          <p:cNvSpPr txBox="1"/>
          <p:nvPr/>
        </p:nvSpPr>
        <p:spPr>
          <a:xfrm>
            <a:off x="10654804" y="4687666"/>
            <a:ext cx="1430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+mn-lt"/>
                <a:cs typeface="Times New Roman" panose="02020603050405020304" pitchFamily="18" charset="0"/>
              </a:rPr>
              <a:t>dI</a:t>
            </a:r>
            <a:r>
              <a:rPr lang="en-US" sz="1600" dirty="0">
                <a:latin typeface="+mn-lt"/>
                <a:cs typeface="Times New Roman" panose="02020603050405020304" pitchFamily="18" charset="0"/>
              </a:rPr>
              <a:t>/</a:t>
            </a:r>
            <a:r>
              <a:rPr lang="en-US" sz="1600" dirty="0" err="1">
                <a:latin typeface="+mn-lt"/>
                <a:cs typeface="Times New Roman" panose="02020603050405020304" pitchFamily="18" charset="0"/>
              </a:rPr>
              <a:t>dV</a:t>
            </a:r>
            <a:r>
              <a:rPr lang="en-US" sz="1600" dirty="0">
                <a:latin typeface="+mn-lt"/>
                <a:cs typeface="Times New Roman" panose="02020603050405020304" pitchFamily="18" charset="0"/>
              </a:rPr>
              <a:t> map</a:t>
            </a:r>
          </a:p>
        </p:txBody>
      </p:sp>
      <p:sp>
        <p:nvSpPr>
          <p:cNvPr id="84" name="Retângulo 83">
            <a:extLst>
              <a:ext uri="{FF2B5EF4-FFF2-40B4-BE49-F238E27FC236}">
                <a16:creationId xmlns:a16="http://schemas.microsoft.com/office/drawing/2014/main" id="{611DFFA7-EEB1-83A3-9A56-99139EF33502}"/>
              </a:ext>
            </a:extLst>
          </p:cNvPr>
          <p:cNvSpPr/>
          <p:nvPr/>
        </p:nvSpPr>
        <p:spPr>
          <a:xfrm>
            <a:off x="9194309" y="6450558"/>
            <a:ext cx="19719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V</a:t>
            </a:r>
            <a:r>
              <a:rPr lang="en-US" sz="1100" baseline="-25000" dirty="0" err="1"/>
              <a:t>b</a:t>
            </a:r>
            <a:r>
              <a:rPr lang="en-US" sz="1100" dirty="0"/>
              <a:t> = 2.67 V, I = 200 </a:t>
            </a:r>
            <a:r>
              <a:rPr lang="en-US" sz="1100" dirty="0" err="1"/>
              <a:t>pA</a:t>
            </a:r>
            <a:r>
              <a:rPr lang="en-US" sz="1100" dirty="0"/>
              <a:t>,</a:t>
            </a:r>
          </a:p>
          <a:p>
            <a:r>
              <a:rPr lang="en-US" sz="1100" dirty="0"/>
              <a:t>T = 4 K Scale bar: 2.0 nm</a:t>
            </a:r>
          </a:p>
        </p:txBody>
      </p:sp>
      <p:sp>
        <p:nvSpPr>
          <p:cNvPr id="86" name="CaixaDeTexto 85">
            <a:extLst>
              <a:ext uri="{FF2B5EF4-FFF2-40B4-BE49-F238E27FC236}">
                <a16:creationId xmlns:a16="http://schemas.microsoft.com/office/drawing/2014/main" id="{C96137E5-1FF2-E044-EBC5-0CB01DC8912F}"/>
              </a:ext>
            </a:extLst>
          </p:cNvPr>
          <p:cNvSpPr txBox="1"/>
          <p:nvPr/>
        </p:nvSpPr>
        <p:spPr>
          <a:xfrm>
            <a:off x="7530966" y="5026370"/>
            <a:ext cx="396000" cy="21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200" b="1" dirty="0"/>
          </a:p>
        </p:txBody>
      </p:sp>
      <p:sp>
        <p:nvSpPr>
          <p:cNvPr id="87" name="CaixaDeTexto 86">
            <a:extLst>
              <a:ext uri="{FF2B5EF4-FFF2-40B4-BE49-F238E27FC236}">
                <a16:creationId xmlns:a16="http://schemas.microsoft.com/office/drawing/2014/main" id="{D32188F6-EC7B-09CD-0FF1-2633B4982DB3}"/>
              </a:ext>
            </a:extLst>
          </p:cNvPr>
          <p:cNvSpPr txBox="1"/>
          <p:nvPr/>
        </p:nvSpPr>
        <p:spPr>
          <a:xfrm>
            <a:off x="10671137" y="5026681"/>
            <a:ext cx="396000" cy="21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200" b="1" dirty="0"/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CA75EEE0-0D0C-0D41-F1D9-BBB0DC29062A}"/>
              </a:ext>
            </a:extLst>
          </p:cNvPr>
          <p:cNvSpPr txBox="1"/>
          <p:nvPr/>
        </p:nvSpPr>
        <p:spPr>
          <a:xfrm>
            <a:off x="7464152" y="4998482"/>
            <a:ext cx="1092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1.7 V</a:t>
            </a:r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A49F9369-2CE5-DA95-B5E3-EE3EF5364831}"/>
              </a:ext>
            </a:extLst>
          </p:cNvPr>
          <p:cNvSpPr txBox="1"/>
          <p:nvPr/>
        </p:nvSpPr>
        <p:spPr>
          <a:xfrm>
            <a:off x="10602000" y="4998482"/>
            <a:ext cx="1092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2.7 V</a:t>
            </a:r>
          </a:p>
        </p:txBody>
      </p:sp>
      <p:sp>
        <p:nvSpPr>
          <p:cNvPr id="101" name="Retângulo 100">
            <a:extLst>
              <a:ext uri="{FF2B5EF4-FFF2-40B4-BE49-F238E27FC236}">
                <a16:creationId xmlns:a16="http://schemas.microsoft.com/office/drawing/2014/main" id="{E3995153-0032-62A7-67C0-0A034E6FE438}"/>
              </a:ext>
            </a:extLst>
          </p:cNvPr>
          <p:cNvSpPr/>
          <p:nvPr/>
        </p:nvSpPr>
        <p:spPr>
          <a:xfrm>
            <a:off x="7297607" y="4064090"/>
            <a:ext cx="20425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V</a:t>
            </a:r>
            <a:r>
              <a:rPr lang="en-US" sz="1100" baseline="-25000" dirty="0" err="1"/>
              <a:t>b</a:t>
            </a:r>
            <a:r>
              <a:rPr lang="en-US" sz="1100" dirty="0"/>
              <a:t> = 500 mV, I = 500 </a:t>
            </a:r>
            <a:r>
              <a:rPr lang="en-US" sz="1100" dirty="0" err="1"/>
              <a:t>pA</a:t>
            </a:r>
            <a:r>
              <a:rPr lang="en-US" sz="1100" dirty="0"/>
              <a:t>,</a:t>
            </a:r>
          </a:p>
          <a:p>
            <a:r>
              <a:rPr lang="en-US" sz="1100" dirty="0"/>
              <a:t>T = 4 K, Scale bar: 3.0 nm</a:t>
            </a:r>
          </a:p>
        </p:txBody>
      </p:sp>
    </p:spTree>
    <p:extLst>
      <p:ext uri="{BB962C8B-B14F-4D97-AF65-F5344CB8AC3E}">
        <p14:creationId xmlns:p14="http://schemas.microsoft.com/office/powerpoint/2010/main" val="378885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4" grpId="0" animBg="1"/>
      <p:bldP spid="5" grpId="0"/>
      <p:bldP spid="78" grpId="0"/>
      <p:bldP spid="79" grpId="0"/>
      <p:bldP spid="80" grpId="0"/>
      <p:bldP spid="82" grpId="0"/>
      <p:bldP spid="83" grpId="0"/>
      <p:bldP spid="84" grpId="0"/>
      <p:bldP spid="86" grpId="0" animBg="1"/>
      <p:bldP spid="87" grpId="0" animBg="1"/>
      <p:bldP spid="81" grpId="0"/>
      <p:bldP spid="85" grpId="0"/>
      <p:bldP spid="10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7488" y="-2500"/>
            <a:ext cx="10094912" cy="1143000"/>
          </a:xfrm>
        </p:spPr>
        <p:txBody>
          <a:bodyPr/>
          <a:lstStyle/>
          <a:p>
            <a:r>
              <a:rPr lang="pt-BR" sz="3200" dirty="0"/>
              <a:t>Dy-TDA: Background </a:t>
            </a:r>
            <a:r>
              <a:rPr lang="pt-BR" sz="3200" dirty="0" err="1"/>
              <a:t>subtraction</a:t>
            </a:r>
            <a:endParaRPr lang="pt-BR" sz="3200" dirty="0"/>
          </a:p>
        </p:txBody>
      </p:sp>
      <p:grpSp>
        <p:nvGrpSpPr>
          <p:cNvPr id="4" name="Grupo 3"/>
          <p:cNvGrpSpPr/>
          <p:nvPr/>
        </p:nvGrpSpPr>
        <p:grpSpPr>
          <a:xfrm>
            <a:off x="1415480" y="1412776"/>
            <a:ext cx="9510323" cy="4842604"/>
            <a:chOff x="1313670" y="216266"/>
            <a:chExt cx="9510323" cy="4842604"/>
          </a:xfrm>
        </p:grpSpPr>
        <p:graphicFrame>
          <p:nvGraphicFramePr>
            <p:cNvPr id="5" name="Objeto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41685833"/>
                </p:ext>
              </p:extLst>
            </p:nvPr>
          </p:nvGraphicFramePr>
          <p:xfrm>
            <a:off x="6016216" y="276069"/>
            <a:ext cx="4500000" cy="450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2" imgW="2879640" imgH="2879640" progId="Origin50.Graph">
                    <p:embed/>
                  </p:oleObj>
                </mc:Choice>
                <mc:Fallback>
                  <p:oleObj name="Graph" r:id="rId2" imgW="2879640" imgH="2879640" progId="Origin50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6016216" y="276069"/>
                          <a:ext cx="4500000" cy="4500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to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46386152"/>
                </p:ext>
              </p:extLst>
            </p:nvPr>
          </p:nvGraphicFramePr>
          <p:xfrm>
            <a:off x="1621448" y="276069"/>
            <a:ext cx="4500000" cy="450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4" imgW="2879640" imgH="2879640" progId="Origin50.Graph">
                    <p:embed/>
                  </p:oleObj>
                </mc:Choice>
                <mc:Fallback>
                  <p:oleObj name="Graph" r:id="rId4" imgW="2879640" imgH="2879640" progId="Origin50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621448" y="276069"/>
                          <a:ext cx="4500000" cy="4500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Rectángulo 9"/>
            <p:cNvSpPr/>
            <p:nvPr/>
          </p:nvSpPr>
          <p:spPr>
            <a:xfrm>
              <a:off x="3173832" y="4746996"/>
              <a:ext cx="107266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Energy (eV)</a:t>
              </a:r>
            </a:p>
          </p:txBody>
        </p:sp>
        <p:sp>
          <p:nvSpPr>
            <p:cNvPr id="8" name="Rectángulo 10"/>
            <p:cNvSpPr/>
            <p:nvPr/>
          </p:nvSpPr>
          <p:spPr>
            <a:xfrm rot="16200000">
              <a:off x="306717" y="1381182"/>
              <a:ext cx="232168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Total Electron Yield  (arb. u.)</a:t>
              </a:r>
            </a:p>
          </p:txBody>
        </p:sp>
        <p:sp>
          <p:nvSpPr>
            <p:cNvPr id="9" name="Rectángulo 11"/>
            <p:cNvSpPr/>
            <p:nvPr/>
          </p:nvSpPr>
          <p:spPr>
            <a:xfrm rot="16200000">
              <a:off x="796542" y="3608486"/>
              <a:ext cx="134203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XMCD (arb. u.)</a:t>
              </a:r>
            </a:p>
          </p:txBody>
        </p:sp>
        <p:sp>
          <p:nvSpPr>
            <p:cNvPr id="10" name="Rectángulo 12"/>
            <p:cNvSpPr/>
            <p:nvPr/>
          </p:nvSpPr>
          <p:spPr>
            <a:xfrm rot="5400000" flipH="1">
              <a:off x="9426271" y="1306211"/>
              <a:ext cx="24876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Total Electron Yield  (norm. u.)</a:t>
              </a:r>
            </a:p>
          </p:txBody>
        </p:sp>
        <p:sp>
          <p:nvSpPr>
            <p:cNvPr id="11" name="Rectángulo 13"/>
            <p:cNvSpPr/>
            <p:nvPr/>
          </p:nvSpPr>
          <p:spPr>
            <a:xfrm rot="5400000" flipH="1">
              <a:off x="9924548" y="3365543"/>
              <a:ext cx="149111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XMCD (norm. u.)</a:t>
              </a:r>
            </a:p>
          </p:txBody>
        </p:sp>
        <p:sp>
          <p:nvSpPr>
            <p:cNvPr id="12" name="Rectángulo 14"/>
            <p:cNvSpPr/>
            <p:nvPr/>
          </p:nvSpPr>
          <p:spPr>
            <a:xfrm>
              <a:off x="7841439" y="4751093"/>
              <a:ext cx="107266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Energy (eV)</a:t>
              </a:r>
            </a:p>
          </p:txBody>
        </p:sp>
        <p:sp>
          <p:nvSpPr>
            <p:cNvPr id="15" name="CuadroTexto 18"/>
            <p:cNvSpPr txBox="1"/>
            <p:nvPr/>
          </p:nvSpPr>
          <p:spPr>
            <a:xfrm>
              <a:off x="3406256" y="427593"/>
              <a:ext cx="4651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s-E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GB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CuadroTexto 19"/>
            <p:cNvSpPr txBox="1"/>
            <p:nvPr/>
          </p:nvSpPr>
          <p:spPr>
            <a:xfrm>
              <a:off x="4338006" y="136839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s-E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GB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CuadroTexto 20"/>
            <p:cNvSpPr txBox="1"/>
            <p:nvPr/>
          </p:nvSpPr>
          <p:spPr>
            <a:xfrm>
              <a:off x="7536205" y="427593"/>
              <a:ext cx="4651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s-E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GB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CuadroTexto 21"/>
            <p:cNvSpPr txBox="1"/>
            <p:nvPr/>
          </p:nvSpPr>
          <p:spPr>
            <a:xfrm>
              <a:off x="8914105" y="1700675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s-E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GB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Imagem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99093" y="3561932"/>
              <a:ext cx="900000" cy="9023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77763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27BB7DA7-CC59-BB38-3221-446D24BDAFC3}"/>
              </a:ext>
            </a:extLst>
          </p:cNvPr>
          <p:cNvGrpSpPr/>
          <p:nvPr/>
        </p:nvGrpSpPr>
        <p:grpSpPr>
          <a:xfrm>
            <a:off x="8256240" y="923831"/>
            <a:ext cx="2137539" cy="970870"/>
            <a:chOff x="5432041" y="942650"/>
            <a:chExt cx="2137539" cy="970870"/>
          </a:xfrm>
        </p:grpSpPr>
        <p:grpSp>
          <p:nvGrpSpPr>
            <p:cNvPr id="53" name="Agrupar 52">
              <a:extLst>
                <a:ext uri="{FF2B5EF4-FFF2-40B4-BE49-F238E27FC236}">
                  <a16:creationId xmlns:a16="http://schemas.microsoft.com/office/drawing/2014/main" id="{1F94F2B1-2EAD-827B-C31F-B3692C6149F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32041" y="942650"/>
              <a:ext cx="2137539" cy="970870"/>
              <a:chOff x="1127448" y="824550"/>
              <a:chExt cx="3821935" cy="1735922"/>
            </a:xfrm>
          </p:grpSpPr>
          <p:pic>
            <p:nvPicPr>
              <p:cNvPr id="55" name="Imagem 54">
                <a:extLst>
                  <a:ext uri="{FF2B5EF4-FFF2-40B4-BE49-F238E27FC236}">
                    <a16:creationId xmlns:a16="http://schemas.microsoft.com/office/drawing/2014/main" id="{5E61C788-7C64-2979-58D7-DFE2994EE3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27448" y="2028530"/>
                <a:ext cx="3821935" cy="531942"/>
              </a:xfrm>
              <a:prstGeom prst="rect">
                <a:avLst/>
              </a:prstGeom>
            </p:spPr>
          </p:pic>
          <p:sp>
            <p:nvSpPr>
              <p:cNvPr id="56" name="CaixaDeTexto 55">
                <a:extLst>
                  <a:ext uri="{FF2B5EF4-FFF2-40B4-BE49-F238E27FC236}">
                    <a16:creationId xmlns:a16="http://schemas.microsoft.com/office/drawing/2014/main" id="{D614E149-473D-C0FB-C1E2-40E5CF3A890E}"/>
                  </a:ext>
                </a:extLst>
              </p:cNvPr>
              <p:cNvSpPr txBox="1"/>
              <p:nvPr/>
            </p:nvSpPr>
            <p:spPr>
              <a:xfrm>
                <a:off x="1962406" y="824550"/>
                <a:ext cx="936451" cy="495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dirty="0"/>
                  <a:t>TPA</a:t>
                </a:r>
              </a:p>
            </p:txBody>
          </p:sp>
          <p:sp>
            <p:nvSpPr>
              <p:cNvPr id="57" name="Elipse 56">
                <a:extLst>
                  <a:ext uri="{FF2B5EF4-FFF2-40B4-BE49-F238E27FC236}">
                    <a16:creationId xmlns:a16="http://schemas.microsoft.com/office/drawing/2014/main" id="{AF70AB94-F553-C173-4172-8B650527DC81}"/>
                  </a:ext>
                </a:extLst>
              </p:cNvPr>
              <p:cNvSpPr/>
              <p:nvPr/>
            </p:nvSpPr>
            <p:spPr bwMode="auto">
              <a:xfrm>
                <a:off x="4079775" y="1264226"/>
                <a:ext cx="540000" cy="540000"/>
              </a:xfrm>
              <a:prstGeom prst="ellipse">
                <a:avLst/>
              </a:prstGeom>
              <a:gradFill flip="none" rotWithShape="1">
                <a:gsLst>
                  <a:gs pos="0">
                    <a:srgbClr val="009900"/>
                  </a:gs>
                  <a:gs pos="100000">
                    <a:srgbClr val="92D050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58" name="CaixaDeTexto 57">
                <a:extLst>
                  <a:ext uri="{FF2B5EF4-FFF2-40B4-BE49-F238E27FC236}">
                    <a16:creationId xmlns:a16="http://schemas.microsoft.com/office/drawing/2014/main" id="{B5CFC26E-6023-8D9A-FCF1-65E3F4248E2E}"/>
                  </a:ext>
                </a:extLst>
              </p:cNvPr>
              <p:cNvSpPr txBox="1"/>
              <p:nvPr/>
            </p:nvSpPr>
            <p:spPr>
              <a:xfrm>
                <a:off x="3965055" y="824986"/>
                <a:ext cx="769442" cy="495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Dy</a:t>
                </a:r>
              </a:p>
            </p:txBody>
          </p:sp>
          <p:sp>
            <p:nvSpPr>
              <p:cNvPr id="59" name="CaixaDeTexto 58">
                <a:extLst>
                  <a:ext uri="{FF2B5EF4-FFF2-40B4-BE49-F238E27FC236}">
                    <a16:creationId xmlns:a16="http://schemas.microsoft.com/office/drawing/2014/main" id="{AC894AA0-518B-7DED-57C8-914097BBC442}"/>
                  </a:ext>
                </a:extLst>
              </p:cNvPr>
              <p:cNvSpPr txBox="1"/>
              <p:nvPr/>
            </p:nvSpPr>
            <p:spPr>
              <a:xfrm>
                <a:off x="3184380" y="988682"/>
                <a:ext cx="38933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+</a:t>
                </a:r>
              </a:p>
            </p:txBody>
          </p:sp>
          <p:sp>
            <p:nvSpPr>
              <p:cNvPr id="60" name="CaixaDeTexto 59">
                <a:extLst>
                  <a:ext uri="{FF2B5EF4-FFF2-40B4-BE49-F238E27FC236}">
                    <a16:creationId xmlns:a16="http://schemas.microsoft.com/office/drawing/2014/main" id="{5F2E5B14-84EC-2461-F5C8-8DC3E41557F9}"/>
                  </a:ext>
                </a:extLst>
              </p:cNvPr>
              <p:cNvSpPr txBox="1"/>
              <p:nvPr/>
            </p:nvSpPr>
            <p:spPr>
              <a:xfrm>
                <a:off x="2432334" y="1919325"/>
                <a:ext cx="1370034" cy="495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dirty="0"/>
                  <a:t>Cu(111)</a:t>
                </a:r>
              </a:p>
            </p:txBody>
          </p:sp>
        </p:grpSp>
        <p:pic>
          <p:nvPicPr>
            <p:cNvPr id="61" name="Imagem 60">
              <a:extLst>
                <a:ext uri="{FF2B5EF4-FFF2-40B4-BE49-F238E27FC236}">
                  <a16:creationId xmlns:a16="http://schemas.microsoft.com/office/drawing/2014/main" id="{9F288CAD-566A-2039-643B-752C3330F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5598" y="1187530"/>
              <a:ext cx="714158" cy="365760"/>
            </a:xfrm>
            <a:prstGeom prst="rect">
              <a:avLst/>
            </a:prstGeom>
          </p:spPr>
        </p:pic>
      </p:grp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1841624A-0DE8-8123-7A73-3BA0D2828C0C}"/>
              </a:ext>
            </a:extLst>
          </p:cNvPr>
          <p:cNvGrpSpPr>
            <a:grpSpLocks noChangeAspect="1"/>
          </p:cNvGrpSpPr>
          <p:nvPr/>
        </p:nvGrpSpPr>
        <p:grpSpPr>
          <a:xfrm>
            <a:off x="2041092" y="923831"/>
            <a:ext cx="2137539" cy="970870"/>
            <a:chOff x="1127448" y="824550"/>
            <a:chExt cx="3821935" cy="1735922"/>
          </a:xfrm>
        </p:grpSpPr>
        <p:pic>
          <p:nvPicPr>
            <p:cNvPr id="46" name="Imagen 4" descr="Imagen que contiene interior, accesorio, pequeño, tabla&#10;&#10;Descripción generada automáticamente">
              <a:extLst>
                <a:ext uri="{FF2B5EF4-FFF2-40B4-BE49-F238E27FC236}">
                  <a16:creationId xmlns:a16="http://schemas.microsoft.com/office/drawing/2014/main" id="{C095127C-3C4A-652D-F134-2DE68E4FD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4064" y="1208154"/>
              <a:ext cx="2313134" cy="650891"/>
            </a:xfrm>
            <a:prstGeom prst="rect">
              <a:avLst/>
            </a:prstGeom>
          </p:spPr>
        </p:pic>
        <p:pic>
          <p:nvPicPr>
            <p:cNvPr id="47" name="Imagem 46">
              <a:extLst>
                <a:ext uri="{FF2B5EF4-FFF2-40B4-BE49-F238E27FC236}">
                  <a16:creationId xmlns:a16="http://schemas.microsoft.com/office/drawing/2014/main" id="{F4E76326-77B1-276E-67D6-71B7B90C5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7448" y="2028530"/>
              <a:ext cx="3821935" cy="531942"/>
            </a:xfrm>
            <a:prstGeom prst="rect">
              <a:avLst/>
            </a:prstGeom>
          </p:spPr>
        </p:pic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id="{F3FC791B-D6F3-7BC3-DF75-6365EED924FE}"/>
                </a:ext>
              </a:extLst>
            </p:cNvPr>
            <p:cNvSpPr txBox="1"/>
            <p:nvPr/>
          </p:nvSpPr>
          <p:spPr>
            <a:xfrm>
              <a:off x="1962406" y="824550"/>
              <a:ext cx="936451" cy="495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TDA</a:t>
              </a:r>
            </a:p>
          </p:txBody>
        </p:sp>
        <p:sp>
          <p:nvSpPr>
            <p:cNvPr id="49" name="Elipse 48">
              <a:extLst>
                <a:ext uri="{FF2B5EF4-FFF2-40B4-BE49-F238E27FC236}">
                  <a16:creationId xmlns:a16="http://schemas.microsoft.com/office/drawing/2014/main" id="{4743694C-69A7-09FB-DBC9-3007502C24EA}"/>
                </a:ext>
              </a:extLst>
            </p:cNvPr>
            <p:cNvSpPr/>
            <p:nvPr/>
          </p:nvSpPr>
          <p:spPr bwMode="auto">
            <a:xfrm>
              <a:off x="4079775" y="1264226"/>
              <a:ext cx="540000" cy="540000"/>
            </a:xfrm>
            <a:prstGeom prst="ellipse">
              <a:avLst/>
            </a:prstGeom>
            <a:gradFill flip="none" rotWithShape="1">
              <a:gsLst>
                <a:gs pos="0">
                  <a:srgbClr val="009900"/>
                </a:gs>
                <a:gs pos="100000">
                  <a:srgbClr val="92D050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AC756047-F35A-2DC6-7AD7-6725AA9965BF}"/>
                </a:ext>
              </a:extLst>
            </p:cNvPr>
            <p:cNvSpPr txBox="1"/>
            <p:nvPr/>
          </p:nvSpPr>
          <p:spPr>
            <a:xfrm>
              <a:off x="3965055" y="824986"/>
              <a:ext cx="769442" cy="495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Dy</a:t>
              </a:r>
            </a:p>
          </p:txBody>
        </p:sp>
        <p:sp>
          <p:nvSpPr>
            <p:cNvPr id="51" name="CaixaDeTexto 50">
              <a:extLst>
                <a:ext uri="{FF2B5EF4-FFF2-40B4-BE49-F238E27FC236}">
                  <a16:creationId xmlns:a16="http://schemas.microsoft.com/office/drawing/2014/main" id="{3105B894-B85D-F349-6345-68884569482A}"/>
                </a:ext>
              </a:extLst>
            </p:cNvPr>
            <p:cNvSpPr txBox="1"/>
            <p:nvPr/>
          </p:nvSpPr>
          <p:spPr>
            <a:xfrm>
              <a:off x="3371456" y="988682"/>
              <a:ext cx="3893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+</a:t>
              </a:r>
            </a:p>
          </p:txBody>
        </p:sp>
        <p:sp>
          <p:nvSpPr>
            <p:cNvPr id="52" name="CaixaDeTexto 51">
              <a:extLst>
                <a:ext uri="{FF2B5EF4-FFF2-40B4-BE49-F238E27FC236}">
                  <a16:creationId xmlns:a16="http://schemas.microsoft.com/office/drawing/2014/main" id="{F61023AD-FB8F-CB7E-AB69-91A7102A1D2E}"/>
                </a:ext>
              </a:extLst>
            </p:cNvPr>
            <p:cNvSpPr txBox="1"/>
            <p:nvPr/>
          </p:nvSpPr>
          <p:spPr>
            <a:xfrm>
              <a:off x="2432334" y="1919325"/>
              <a:ext cx="1370034" cy="495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Cu(111)</a:t>
              </a:r>
            </a:p>
          </p:txBody>
        </p:sp>
      </p:grpSp>
      <p:sp>
        <p:nvSpPr>
          <p:cNvPr id="8" name="Título 1">
            <a:extLst>
              <a:ext uri="{FF2B5EF4-FFF2-40B4-BE49-F238E27FC236}">
                <a16:creationId xmlns:a16="http://schemas.microsoft.com/office/drawing/2014/main" id="{5AE15DE8-3629-5A7C-C87F-DB480AAE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939" y="-10671"/>
            <a:ext cx="10094912" cy="703367"/>
          </a:xfrm>
        </p:spPr>
        <p:txBody>
          <a:bodyPr/>
          <a:lstStyle/>
          <a:p>
            <a:r>
              <a:rPr lang="en-US" sz="3200" dirty="0"/>
              <a:t>Mononuclear networks: Dy-TDA and Dy-TPA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93D17848-D73F-CA7E-849F-C680D0FBBD76}"/>
              </a:ext>
            </a:extLst>
          </p:cNvPr>
          <p:cNvGrpSpPr>
            <a:grpSpLocks noChangeAspect="1"/>
          </p:cNvGrpSpPr>
          <p:nvPr/>
        </p:nvGrpSpPr>
        <p:grpSpPr>
          <a:xfrm>
            <a:off x="868547" y="2811319"/>
            <a:ext cx="2519917" cy="2923957"/>
            <a:chOff x="-5244024" y="1093714"/>
            <a:chExt cx="3687418" cy="4278659"/>
          </a:xfrm>
        </p:grpSpPr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ABB5DD59-0FA8-45F1-07C5-53EDBE25E9DE}"/>
                </a:ext>
              </a:extLst>
            </p:cNvPr>
            <p:cNvSpPr/>
            <p:nvPr/>
          </p:nvSpPr>
          <p:spPr>
            <a:xfrm>
              <a:off x="-5244024" y="4781258"/>
              <a:ext cx="3349633" cy="5911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err="1"/>
                <a:t>V</a:t>
              </a:r>
              <a:r>
                <a:rPr lang="en-US" sz="1200" baseline="-25000" dirty="0" err="1"/>
                <a:t>b</a:t>
              </a:r>
              <a:r>
                <a:rPr lang="en-US" sz="1200" dirty="0"/>
                <a:t> = -0.80 V, I = 150 </a:t>
              </a:r>
              <a:r>
                <a:rPr lang="en-US" sz="1200" dirty="0" err="1"/>
                <a:t>pA</a:t>
              </a:r>
              <a:r>
                <a:rPr lang="en-US" sz="1200" dirty="0"/>
                <a:t>, </a:t>
              </a:r>
            </a:p>
            <a:p>
              <a:r>
                <a:rPr lang="en-US" sz="1200" dirty="0"/>
                <a:t>T = 4 K, Scale bar: 1.0 nm</a:t>
              </a:r>
            </a:p>
          </p:txBody>
        </p:sp>
        <p:graphicFrame>
          <p:nvGraphicFramePr>
            <p:cNvPr id="30" name="Objeto 29">
              <a:extLst>
                <a:ext uri="{FF2B5EF4-FFF2-40B4-BE49-F238E27FC236}">
                  <a16:creationId xmlns:a16="http://schemas.microsoft.com/office/drawing/2014/main" id="{45DF1D7A-8890-7A50-C0B7-0BB49B479EF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-5243068" y="1093714"/>
            <a:ext cx="3686462" cy="36875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5" imgW="4285346" imgH="4286604" progId="CorelDraw.Graphic.21">
                    <p:embed/>
                  </p:oleObj>
                </mc:Choice>
                <mc:Fallback>
                  <p:oleObj name="CorelDRAW" r:id="rId5" imgW="4285346" imgH="4286604" progId="CorelDraw.Graphic.21">
                    <p:embed/>
                    <p:pic>
                      <p:nvPicPr>
                        <p:cNvPr id="30" name="Objeto 29">
                          <a:extLst>
                            <a:ext uri="{FF2B5EF4-FFF2-40B4-BE49-F238E27FC236}">
                              <a16:creationId xmlns:a16="http://schemas.microsoft.com/office/drawing/2014/main" id="{45DF1D7A-8890-7A50-C0B7-0BB49B479EF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-5243068" y="1093714"/>
                          <a:ext cx="3686462" cy="36875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2" name="Grupo 8">
            <a:extLst>
              <a:ext uri="{FF2B5EF4-FFF2-40B4-BE49-F238E27FC236}">
                <a16:creationId xmlns:a16="http://schemas.microsoft.com/office/drawing/2014/main" id="{5877E87B-881C-3035-4590-B1E1D1BCB30F}"/>
              </a:ext>
            </a:extLst>
          </p:cNvPr>
          <p:cNvGrpSpPr>
            <a:grpSpLocks noChangeAspect="1"/>
          </p:cNvGrpSpPr>
          <p:nvPr/>
        </p:nvGrpSpPr>
        <p:grpSpPr>
          <a:xfrm>
            <a:off x="3491433" y="2354130"/>
            <a:ext cx="2648326" cy="3537826"/>
            <a:chOff x="3964815" y="1612057"/>
            <a:chExt cx="4833606" cy="6457084"/>
          </a:xfrm>
        </p:grpSpPr>
        <p:grpSp>
          <p:nvGrpSpPr>
            <p:cNvPr id="33" name="Grupo 9">
              <a:extLst>
                <a:ext uri="{FF2B5EF4-FFF2-40B4-BE49-F238E27FC236}">
                  <a16:creationId xmlns:a16="http://schemas.microsoft.com/office/drawing/2014/main" id="{62CA3323-646E-B4A7-D27E-30470DCB8190}"/>
                </a:ext>
              </a:extLst>
            </p:cNvPr>
            <p:cNvGrpSpPr/>
            <p:nvPr/>
          </p:nvGrpSpPr>
          <p:grpSpPr>
            <a:xfrm>
              <a:off x="4048213" y="1650485"/>
              <a:ext cx="4682867" cy="6377569"/>
              <a:chOff x="3906017" y="1650485"/>
              <a:chExt cx="4682867" cy="6377569"/>
            </a:xfrm>
          </p:grpSpPr>
          <p:pic>
            <p:nvPicPr>
              <p:cNvPr id="35" name="Imagen 3">
                <a:extLst>
                  <a:ext uri="{FF2B5EF4-FFF2-40B4-BE49-F238E27FC236}">
                    <a16:creationId xmlns:a16="http://schemas.microsoft.com/office/drawing/2014/main" id="{FAC6BB49-4D5A-4D2F-9428-894F83754E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52" t="33496" r="11699" b="21301"/>
              <a:stretch/>
            </p:blipFill>
            <p:spPr>
              <a:xfrm>
                <a:off x="3908884" y="1650485"/>
                <a:ext cx="4680000" cy="1748709"/>
              </a:xfrm>
              <a:prstGeom prst="rect">
                <a:avLst/>
              </a:prstGeom>
              <a:ln w="12700">
                <a:noFill/>
              </a:ln>
            </p:spPr>
          </p:pic>
          <p:pic>
            <p:nvPicPr>
              <p:cNvPr id="36" name="Imagen 5">
                <a:extLst>
                  <a:ext uri="{FF2B5EF4-FFF2-40B4-BE49-F238E27FC236}">
                    <a16:creationId xmlns:a16="http://schemas.microsoft.com/office/drawing/2014/main" id="{DCAA3DA8-DF4F-81F5-978B-79832E1F2F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60" t="3659" r="15601" b="7968"/>
              <a:stretch/>
            </p:blipFill>
            <p:spPr>
              <a:xfrm>
                <a:off x="3906017" y="3702236"/>
                <a:ext cx="4680000" cy="4325818"/>
              </a:xfrm>
              <a:prstGeom prst="rect">
                <a:avLst/>
              </a:prstGeom>
            </p:spPr>
          </p:pic>
        </p:grp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FDE0CFF4-3F7B-6220-5039-0A233290121E}"/>
                </a:ext>
              </a:extLst>
            </p:cNvPr>
            <p:cNvSpPr/>
            <p:nvPr/>
          </p:nvSpPr>
          <p:spPr>
            <a:xfrm>
              <a:off x="3964815" y="1612057"/>
              <a:ext cx="4833606" cy="645708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37" name="Grupo 32">
            <a:extLst>
              <a:ext uri="{FF2B5EF4-FFF2-40B4-BE49-F238E27FC236}">
                <a16:creationId xmlns:a16="http://schemas.microsoft.com/office/drawing/2014/main" id="{4A17AED9-E340-2FF3-3387-E73FD9A86A9E}"/>
              </a:ext>
            </a:extLst>
          </p:cNvPr>
          <p:cNvGrpSpPr>
            <a:grpSpLocks noChangeAspect="1"/>
          </p:cNvGrpSpPr>
          <p:nvPr/>
        </p:nvGrpSpPr>
        <p:grpSpPr>
          <a:xfrm>
            <a:off x="9549890" y="2447766"/>
            <a:ext cx="2454853" cy="3562993"/>
            <a:chOff x="12041925" y="1598107"/>
            <a:chExt cx="4464000" cy="6479084"/>
          </a:xfrm>
        </p:grpSpPr>
        <p:grpSp>
          <p:nvGrpSpPr>
            <p:cNvPr id="38" name="Grupo 33">
              <a:extLst>
                <a:ext uri="{FF2B5EF4-FFF2-40B4-BE49-F238E27FC236}">
                  <a16:creationId xmlns:a16="http://schemas.microsoft.com/office/drawing/2014/main" id="{38F7715D-D923-D110-7C06-C7EE8FBA21E2}"/>
                </a:ext>
              </a:extLst>
            </p:cNvPr>
            <p:cNvGrpSpPr/>
            <p:nvPr/>
          </p:nvGrpSpPr>
          <p:grpSpPr>
            <a:xfrm>
              <a:off x="12131251" y="1598107"/>
              <a:ext cx="4297044" cy="6431329"/>
              <a:chOff x="11945861" y="1671358"/>
              <a:chExt cx="4297044" cy="6431329"/>
            </a:xfrm>
          </p:grpSpPr>
          <p:pic>
            <p:nvPicPr>
              <p:cNvPr id="40" name="Imagen 11">
                <a:extLst>
                  <a:ext uri="{FF2B5EF4-FFF2-40B4-BE49-F238E27FC236}">
                    <a16:creationId xmlns:a16="http://schemas.microsoft.com/office/drawing/2014/main" id="{6B230F8E-5F96-66D9-8396-A96668CC6A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30" t="2276" r="11481" b="4389"/>
              <a:stretch/>
            </p:blipFill>
            <p:spPr>
              <a:xfrm>
                <a:off x="11945861" y="3775487"/>
                <a:ext cx="4297044" cy="4327200"/>
              </a:xfrm>
              <a:prstGeom prst="rect">
                <a:avLst/>
              </a:prstGeom>
            </p:spPr>
          </p:pic>
          <p:pic>
            <p:nvPicPr>
              <p:cNvPr id="41" name="Imagen 2">
                <a:extLst>
                  <a:ext uri="{FF2B5EF4-FFF2-40B4-BE49-F238E27FC236}">
                    <a16:creationId xmlns:a16="http://schemas.microsoft.com/office/drawing/2014/main" id="{E6D078E8-7CDB-9E58-3776-8DDE31D648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79" t="30894" r="18853" b="23902"/>
              <a:stretch/>
            </p:blipFill>
            <p:spPr>
              <a:xfrm>
                <a:off x="12443930" y="1671358"/>
                <a:ext cx="3289209" cy="1800000"/>
              </a:xfrm>
              <a:prstGeom prst="rect">
                <a:avLst/>
              </a:prstGeom>
              <a:ln w="19050">
                <a:noFill/>
              </a:ln>
            </p:spPr>
          </p:pic>
        </p:grp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EDF405E2-F0B8-B600-A7FF-7DA8743D479C}"/>
                </a:ext>
              </a:extLst>
            </p:cNvPr>
            <p:cNvSpPr/>
            <p:nvPr/>
          </p:nvSpPr>
          <p:spPr>
            <a:xfrm>
              <a:off x="12041925" y="1620107"/>
              <a:ext cx="4464000" cy="645708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995D8CEF-DE60-D6B5-1E32-CD109DC0344E}"/>
              </a:ext>
            </a:extLst>
          </p:cNvPr>
          <p:cNvGrpSpPr>
            <a:grpSpLocks noChangeAspect="1"/>
          </p:cNvGrpSpPr>
          <p:nvPr/>
        </p:nvGrpSpPr>
        <p:grpSpPr>
          <a:xfrm>
            <a:off x="6927659" y="2811319"/>
            <a:ext cx="2519262" cy="2981664"/>
            <a:chOff x="3541858" y="1165118"/>
            <a:chExt cx="3225651" cy="3817711"/>
          </a:xfrm>
        </p:grpSpPr>
        <p:graphicFrame>
          <p:nvGraphicFramePr>
            <p:cNvPr id="43" name="Objeto 42">
              <a:extLst>
                <a:ext uri="{FF2B5EF4-FFF2-40B4-BE49-F238E27FC236}">
                  <a16:creationId xmlns:a16="http://schemas.microsoft.com/office/drawing/2014/main" id="{2EAA4801-8F77-B466-2472-54B5E886554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541858" y="1165118"/>
            <a:ext cx="3225651" cy="32265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11" imgW="4285346" imgH="4286604" progId="CorelDraw.Graphic.21">
                    <p:embed/>
                  </p:oleObj>
                </mc:Choice>
                <mc:Fallback>
                  <p:oleObj name="CorelDRAW" r:id="rId11" imgW="4285346" imgH="4286604" progId="CorelDraw.Graphic.21">
                    <p:embed/>
                    <p:pic>
                      <p:nvPicPr>
                        <p:cNvPr id="43" name="Objeto 42">
                          <a:extLst>
                            <a:ext uri="{FF2B5EF4-FFF2-40B4-BE49-F238E27FC236}">
                              <a16:creationId xmlns:a16="http://schemas.microsoft.com/office/drawing/2014/main" id="{2EAA4801-8F77-B466-2472-54B5E886554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541858" y="1165118"/>
                          <a:ext cx="3225651" cy="322659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7D1E99D3-670B-C27E-037E-1C3136AFB034}"/>
                </a:ext>
              </a:extLst>
            </p:cNvPr>
            <p:cNvSpPr/>
            <p:nvPr/>
          </p:nvSpPr>
          <p:spPr>
            <a:xfrm>
              <a:off x="3541858" y="4391715"/>
              <a:ext cx="2785475" cy="591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err="1"/>
                <a:t>V</a:t>
              </a:r>
              <a:r>
                <a:rPr lang="en-US" sz="1200" baseline="-25000" dirty="0" err="1"/>
                <a:t>b</a:t>
              </a:r>
              <a:r>
                <a:rPr lang="en-US" sz="1200" dirty="0"/>
                <a:t> = -1.10 V, I = -170 </a:t>
              </a:r>
              <a:r>
                <a:rPr lang="en-US" sz="1200" dirty="0" err="1"/>
                <a:t>pA</a:t>
              </a:r>
              <a:r>
                <a:rPr lang="en-US" sz="1200" dirty="0"/>
                <a:t>, </a:t>
              </a:r>
            </a:p>
            <a:p>
              <a:r>
                <a:rPr lang="en-US" sz="1200" dirty="0"/>
                <a:t>T = 300 K, Scale bar: 1.0 nm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35319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C4390004-DB68-943B-2131-EDAEE9FAFF5C}"/>
              </a:ext>
            </a:extLst>
          </p:cNvPr>
          <p:cNvGrpSpPr>
            <a:grpSpLocks noChangeAspect="1"/>
          </p:cNvGrpSpPr>
          <p:nvPr/>
        </p:nvGrpSpPr>
        <p:grpSpPr>
          <a:xfrm>
            <a:off x="3514121" y="-131775"/>
            <a:ext cx="2139840" cy="1135542"/>
            <a:chOff x="2041092" y="407572"/>
            <a:chExt cx="2674800" cy="1419428"/>
          </a:xfrm>
        </p:grpSpPr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4964DECF-C3CE-F68B-A78F-1C63F903B406}"/>
                </a:ext>
              </a:extLst>
            </p:cNvPr>
            <p:cNvSpPr/>
            <p:nvPr/>
          </p:nvSpPr>
          <p:spPr bwMode="auto">
            <a:xfrm>
              <a:off x="4112037" y="919189"/>
              <a:ext cx="378000" cy="378000"/>
            </a:xfrm>
            <a:prstGeom prst="ellipse">
              <a:avLst/>
            </a:prstGeom>
            <a:gradFill flip="none" rotWithShape="1">
              <a:gsLst>
                <a:gs pos="0">
                  <a:srgbClr val="903730"/>
                </a:gs>
                <a:gs pos="100000">
                  <a:srgbClr val="CC0000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7" name="Imagen 9">
              <a:extLst>
                <a:ext uri="{FF2B5EF4-FFF2-40B4-BE49-F238E27FC236}">
                  <a16:creationId xmlns:a16="http://schemas.microsoft.com/office/drawing/2014/main" id="{FFC3E345-7E7D-D0F2-78B2-253017684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230969" y="879589"/>
              <a:ext cx="1401234" cy="457200"/>
            </a:xfrm>
            <a:prstGeom prst="rect">
              <a:avLst/>
            </a:prstGeom>
            <a:scene3d>
              <a:camera prst="orthographicFront">
                <a:rot lat="0" lon="0" rev="5400000"/>
              </a:camera>
              <a:lightRig rig="threePt" dir="t"/>
            </a:scene3d>
          </p:spPr>
        </p:pic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666FA520-BC8D-2937-3805-196C44DA3E7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41092" y="562472"/>
              <a:ext cx="2674800" cy="1264528"/>
              <a:chOff x="1127448" y="753630"/>
              <a:chExt cx="3821935" cy="1806842"/>
            </a:xfrm>
          </p:grpSpPr>
          <p:pic>
            <p:nvPicPr>
              <p:cNvPr id="9" name="Imagem 8">
                <a:extLst>
                  <a:ext uri="{FF2B5EF4-FFF2-40B4-BE49-F238E27FC236}">
                    <a16:creationId xmlns:a16="http://schemas.microsoft.com/office/drawing/2014/main" id="{C45FAEEF-DDF1-DCFE-3C3C-60275C99AD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127448" y="2028530"/>
                <a:ext cx="3821935" cy="531942"/>
              </a:xfrm>
              <a:prstGeom prst="rect">
                <a:avLst/>
              </a:prstGeom>
            </p:spPr>
          </p:pic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7F208ED0-FB1F-87A0-FF0B-363C64FA35FC}"/>
                  </a:ext>
                </a:extLst>
              </p:cNvPr>
              <p:cNvSpPr txBox="1"/>
              <p:nvPr/>
            </p:nvSpPr>
            <p:spPr>
              <a:xfrm>
                <a:off x="1877043" y="753630"/>
                <a:ext cx="1110577" cy="494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dirty="0"/>
                  <a:t>DPBP</a:t>
                </a:r>
              </a:p>
            </p:txBody>
          </p:sp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E2496D2D-4EF4-206D-D5E3-9E5C3CF56C09}"/>
                  </a:ext>
                </a:extLst>
              </p:cNvPr>
              <p:cNvSpPr txBox="1"/>
              <p:nvPr/>
            </p:nvSpPr>
            <p:spPr>
              <a:xfrm>
                <a:off x="3965056" y="753977"/>
                <a:ext cx="769442" cy="494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Er</a:t>
                </a:r>
              </a:p>
            </p:txBody>
          </p:sp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653C9CF2-B48A-6C56-E9FC-AFA0C7AE3F83}"/>
                  </a:ext>
                </a:extLst>
              </p:cNvPr>
              <p:cNvSpPr txBox="1"/>
              <p:nvPr/>
            </p:nvSpPr>
            <p:spPr>
              <a:xfrm>
                <a:off x="3444152" y="1106310"/>
                <a:ext cx="3893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+</a:t>
                </a:r>
              </a:p>
            </p:txBody>
          </p:sp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E30E12A0-29C7-5DC2-EC56-D541AF10E802}"/>
                  </a:ext>
                </a:extLst>
              </p:cNvPr>
              <p:cNvSpPr txBox="1"/>
              <p:nvPr/>
            </p:nvSpPr>
            <p:spPr>
              <a:xfrm>
                <a:off x="2432333" y="1919323"/>
                <a:ext cx="1292243" cy="494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dirty="0" err="1"/>
                  <a:t>Au</a:t>
                </a:r>
                <a:r>
                  <a:rPr lang="pt-BR" sz="1200" dirty="0"/>
                  <a:t>(111)</a:t>
                </a:r>
              </a:p>
            </p:txBody>
          </p:sp>
        </p:grp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6045FD08-0C1D-04FD-3267-FA591FD755B4}"/>
              </a:ext>
            </a:extLst>
          </p:cNvPr>
          <p:cNvGrpSpPr>
            <a:grpSpLocks noChangeAspect="1"/>
          </p:cNvGrpSpPr>
          <p:nvPr/>
        </p:nvGrpSpPr>
        <p:grpSpPr>
          <a:xfrm>
            <a:off x="7213929" y="-116539"/>
            <a:ext cx="2138983" cy="1120306"/>
            <a:chOff x="8256240" y="426402"/>
            <a:chExt cx="2675355" cy="1401234"/>
          </a:xfrm>
        </p:grpSpPr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15075462-3F05-0072-304D-D3AD0B244BB1}"/>
                </a:ext>
              </a:extLst>
            </p:cNvPr>
            <p:cNvSpPr/>
            <p:nvPr/>
          </p:nvSpPr>
          <p:spPr bwMode="auto">
            <a:xfrm>
              <a:off x="10319269" y="918553"/>
              <a:ext cx="377922" cy="377922"/>
            </a:xfrm>
            <a:prstGeom prst="ellipse">
              <a:avLst/>
            </a:prstGeom>
            <a:gradFill flip="none" rotWithShape="1">
              <a:gsLst>
                <a:gs pos="0">
                  <a:srgbClr val="009900"/>
                </a:gs>
                <a:gs pos="100000">
                  <a:srgbClr val="92D050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16" name="Agrupar 15">
              <a:extLst>
                <a:ext uri="{FF2B5EF4-FFF2-40B4-BE49-F238E27FC236}">
                  <a16:creationId xmlns:a16="http://schemas.microsoft.com/office/drawing/2014/main" id="{6F36D713-518C-881C-6AA3-DAF41159660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56240" y="557843"/>
              <a:ext cx="2675355" cy="1269156"/>
              <a:chOff x="7248128" y="747392"/>
              <a:chExt cx="3821935" cy="1813080"/>
            </a:xfrm>
          </p:grpSpPr>
          <p:pic>
            <p:nvPicPr>
              <p:cNvPr id="18" name="Imagem 17">
                <a:extLst>
                  <a:ext uri="{FF2B5EF4-FFF2-40B4-BE49-F238E27FC236}">
                    <a16:creationId xmlns:a16="http://schemas.microsoft.com/office/drawing/2014/main" id="{A0B3A655-B122-82CB-B948-2805F8239D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248128" y="2028530"/>
                <a:ext cx="3821935" cy="531942"/>
              </a:xfrm>
              <a:prstGeom prst="rect">
                <a:avLst/>
              </a:prstGeom>
            </p:spPr>
          </p:pic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3236AF7A-706D-0C68-DC96-B4CA4349A9E9}"/>
                  </a:ext>
                </a:extLst>
              </p:cNvPr>
              <p:cNvSpPr txBox="1"/>
              <p:nvPr/>
            </p:nvSpPr>
            <p:spPr>
              <a:xfrm>
                <a:off x="8006026" y="747392"/>
                <a:ext cx="1079549" cy="494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dirty="0"/>
                  <a:t>DPBP</a:t>
                </a:r>
              </a:p>
            </p:txBody>
          </p:sp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03E94595-0F83-2F15-3F13-60A68EEA5E96}"/>
                  </a:ext>
                </a:extLst>
              </p:cNvPr>
              <p:cNvSpPr txBox="1"/>
              <p:nvPr/>
            </p:nvSpPr>
            <p:spPr>
              <a:xfrm>
                <a:off x="10080222" y="747394"/>
                <a:ext cx="769443" cy="494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Dy</a:t>
                </a:r>
              </a:p>
            </p:txBody>
          </p:sp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322AA59D-5186-01C9-48FC-8CD4624C7083}"/>
                  </a:ext>
                </a:extLst>
              </p:cNvPr>
              <p:cNvSpPr txBox="1"/>
              <p:nvPr/>
            </p:nvSpPr>
            <p:spPr>
              <a:xfrm>
                <a:off x="9566702" y="1100458"/>
                <a:ext cx="389334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+</a:t>
                </a:r>
              </a:p>
            </p:txBody>
          </p:sp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22362793-414D-0028-A823-D46C21F933EC}"/>
                  </a:ext>
                </a:extLst>
              </p:cNvPr>
              <p:cNvSpPr txBox="1"/>
              <p:nvPr/>
            </p:nvSpPr>
            <p:spPr>
              <a:xfrm>
                <a:off x="8570582" y="1919107"/>
                <a:ext cx="1259953" cy="494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dirty="0" err="1"/>
                  <a:t>Au</a:t>
                </a:r>
                <a:r>
                  <a:rPr lang="pt-BR" sz="1200" dirty="0"/>
                  <a:t>(111)</a:t>
                </a:r>
              </a:p>
            </p:txBody>
          </p:sp>
        </p:grpSp>
        <p:pic>
          <p:nvPicPr>
            <p:cNvPr id="17" name="Imagen 9">
              <a:extLst>
                <a:ext uri="{FF2B5EF4-FFF2-40B4-BE49-F238E27FC236}">
                  <a16:creationId xmlns:a16="http://schemas.microsoft.com/office/drawing/2014/main" id="{6D038C58-89BC-F635-AA91-2899FA304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8459466" y="898419"/>
              <a:ext cx="1401234" cy="457200"/>
            </a:xfrm>
            <a:prstGeom prst="rect">
              <a:avLst/>
            </a:prstGeom>
            <a:scene3d>
              <a:camera prst="orthographicFront">
                <a:rot lat="0" lon="0" rev="5400000"/>
              </a:camera>
              <a:lightRig rig="threePt" dir="t"/>
            </a:scene3d>
          </p:spPr>
        </p:pic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EFC1AA7D-74B1-9A9A-556F-8076CCD40506}"/>
              </a:ext>
            </a:extLst>
          </p:cNvPr>
          <p:cNvGrpSpPr>
            <a:grpSpLocks noChangeAspect="1"/>
          </p:cNvGrpSpPr>
          <p:nvPr/>
        </p:nvGrpSpPr>
        <p:grpSpPr>
          <a:xfrm>
            <a:off x="5597774" y="3504722"/>
            <a:ext cx="2137539" cy="970870"/>
            <a:chOff x="1127448" y="824550"/>
            <a:chExt cx="3821935" cy="1735922"/>
          </a:xfrm>
        </p:grpSpPr>
        <p:pic>
          <p:nvPicPr>
            <p:cNvPr id="24" name="Imagen 4" descr="Imagen que contiene interior, accesorio, pequeño, tabla&#10;&#10;Descripción generada automáticamente">
              <a:extLst>
                <a:ext uri="{FF2B5EF4-FFF2-40B4-BE49-F238E27FC236}">
                  <a16:creationId xmlns:a16="http://schemas.microsoft.com/office/drawing/2014/main" id="{BAC450FC-C479-2138-DB06-B9F15A59D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4064" y="1208154"/>
              <a:ext cx="2313134" cy="650891"/>
            </a:xfrm>
            <a:prstGeom prst="rect">
              <a:avLst/>
            </a:prstGeom>
          </p:spPr>
        </p:pic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5E79E2AC-45BD-3C12-B974-C5586CEC3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7448" y="2028530"/>
              <a:ext cx="3821935" cy="531942"/>
            </a:xfrm>
            <a:prstGeom prst="rect">
              <a:avLst/>
            </a:prstGeom>
          </p:spPr>
        </p:pic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71A7FF23-6F21-AA91-5C85-19885B6BB6A1}"/>
                </a:ext>
              </a:extLst>
            </p:cNvPr>
            <p:cNvSpPr txBox="1"/>
            <p:nvPr/>
          </p:nvSpPr>
          <p:spPr>
            <a:xfrm>
              <a:off x="1962406" y="824550"/>
              <a:ext cx="936451" cy="495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TDA</a:t>
              </a:r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75FBACE7-0D24-8DB8-1E08-D138045077EA}"/>
                </a:ext>
              </a:extLst>
            </p:cNvPr>
            <p:cNvSpPr/>
            <p:nvPr/>
          </p:nvSpPr>
          <p:spPr bwMode="auto">
            <a:xfrm>
              <a:off x="4079775" y="1264226"/>
              <a:ext cx="540000" cy="540000"/>
            </a:xfrm>
            <a:prstGeom prst="ellipse">
              <a:avLst/>
            </a:prstGeom>
            <a:gradFill flip="none" rotWithShape="1">
              <a:gsLst>
                <a:gs pos="0">
                  <a:srgbClr val="009900"/>
                </a:gs>
                <a:gs pos="100000">
                  <a:srgbClr val="92D050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65F34AC5-4FEC-3A67-B358-E82966AC1618}"/>
                </a:ext>
              </a:extLst>
            </p:cNvPr>
            <p:cNvSpPr txBox="1"/>
            <p:nvPr/>
          </p:nvSpPr>
          <p:spPr>
            <a:xfrm>
              <a:off x="3965055" y="824986"/>
              <a:ext cx="769442" cy="495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Dy</a:t>
              </a: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5B93EA97-808A-83DC-E5FA-AC253D53564F}"/>
                </a:ext>
              </a:extLst>
            </p:cNvPr>
            <p:cNvSpPr txBox="1"/>
            <p:nvPr/>
          </p:nvSpPr>
          <p:spPr>
            <a:xfrm>
              <a:off x="3444152" y="1106310"/>
              <a:ext cx="3893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+</a:t>
              </a: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5067C691-5AF2-AD9A-86A5-75C8831BA9B3}"/>
                </a:ext>
              </a:extLst>
            </p:cNvPr>
            <p:cNvSpPr txBox="1"/>
            <p:nvPr/>
          </p:nvSpPr>
          <p:spPr>
            <a:xfrm>
              <a:off x="2432334" y="1919325"/>
              <a:ext cx="1370034" cy="495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Cu(111)</a:t>
              </a:r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443A8128-6243-CCFE-D241-3A7433E05B89}"/>
              </a:ext>
            </a:extLst>
          </p:cNvPr>
          <p:cNvGrpSpPr>
            <a:grpSpLocks noChangeAspect="1"/>
          </p:cNvGrpSpPr>
          <p:nvPr/>
        </p:nvGrpSpPr>
        <p:grpSpPr>
          <a:xfrm>
            <a:off x="9144052" y="3501008"/>
            <a:ext cx="2137982" cy="970820"/>
            <a:chOff x="7248128" y="824998"/>
            <a:chExt cx="3821935" cy="1735474"/>
          </a:xfrm>
        </p:grpSpPr>
        <p:pic>
          <p:nvPicPr>
            <p:cNvPr id="32" name="Imagen 4" descr="Imagen que contiene interior, accesorio, pequeño, tabla&#10;&#10;Descripción generada automáticamente">
              <a:extLst>
                <a:ext uri="{FF2B5EF4-FFF2-40B4-BE49-F238E27FC236}">
                  <a16:creationId xmlns:a16="http://schemas.microsoft.com/office/drawing/2014/main" id="{139F6CAC-CA40-48B9-E553-4A9B811D0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8447" y="1208154"/>
              <a:ext cx="2313134" cy="650891"/>
            </a:xfrm>
            <a:prstGeom prst="rect">
              <a:avLst/>
            </a:prstGeom>
          </p:spPr>
        </p:pic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EAC3185B-EF41-7471-828C-4CC1B266346C}"/>
                </a:ext>
              </a:extLst>
            </p:cNvPr>
            <p:cNvSpPr/>
            <p:nvPr/>
          </p:nvSpPr>
          <p:spPr bwMode="auto">
            <a:xfrm>
              <a:off x="10195200" y="1263600"/>
              <a:ext cx="540000" cy="540000"/>
            </a:xfrm>
            <a:prstGeom prst="ellipse">
              <a:avLst/>
            </a:prstGeom>
            <a:gradFill flip="none" rotWithShape="1">
              <a:gsLst>
                <a:gs pos="0">
                  <a:srgbClr val="903730"/>
                </a:gs>
                <a:gs pos="100000">
                  <a:srgbClr val="CC0000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34" name="Imagem 33">
              <a:extLst>
                <a:ext uri="{FF2B5EF4-FFF2-40B4-BE49-F238E27FC236}">
                  <a16:creationId xmlns:a16="http://schemas.microsoft.com/office/drawing/2014/main" id="{A279311E-B34D-87A1-004B-BFC376427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48128" y="2028530"/>
              <a:ext cx="3821935" cy="531942"/>
            </a:xfrm>
            <a:prstGeom prst="rect">
              <a:avLst/>
            </a:prstGeom>
          </p:spPr>
        </p:pic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11C8F523-FFE4-7D7D-773D-5F80982C2B6C}"/>
                </a:ext>
              </a:extLst>
            </p:cNvPr>
            <p:cNvSpPr txBox="1"/>
            <p:nvPr/>
          </p:nvSpPr>
          <p:spPr>
            <a:xfrm>
              <a:off x="8099953" y="824998"/>
              <a:ext cx="912787" cy="495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TDA</a:t>
              </a:r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C7DE9FF2-03EE-B9E8-4B3A-140FBA2C7D09}"/>
                </a:ext>
              </a:extLst>
            </p:cNvPr>
            <p:cNvSpPr txBox="1"/>
            <p:nvPr/>
          </p:nvSpPr>
          <p:spPr>
            <a:xfrm>
              <a:off x="10080224" y="825000"/>
              <a:ext cx="769444" cy="495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Er</a:t>
              </a: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63FB22B5-B011-A019-63E4-5A0CA11BB217}"/>
                </a:ext>
              </a:extLst>
            </p:cNvPr>
            <p:cNvSpPr txBox="1"/>
            <p:nvPr/>
          </p:nvSpPr>
          <p:spPr>
            <a:xfrm>
              <a:off x="9566702" y="1100458"/>
              <a:ext cx="38933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+</a:t>
              </a: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3D392B4A-23B9-7126-5927-DB5734163975}"/>
                </a:ext>
              </a:extLst>
            </p:cNvPr>
            <p:cNvSpPr txBox="1"/>
            <p:nvPr/>
          </p:nvSpPr>
          <p:spPr>
            <a:xfrm>
              <a:off x="8545798" y="1919107"/>
              <a:ext cx="1410236" cy="495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Cu(111)</a:t>
              </a:r>
            </a:p>
          </p:txBody>
        </p:sp>
      </p:grp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35C25170-2655-87C8-E0B9-EBB2CF5BE1D2}"/>
              </a:ext>
            </a:extLst>
          </p:cNvPr>
          <p:cNvGrpSpPr>
            <a:grpSpLocks noChangeAspect="1"/>
          </p:cNvGrpSpPr>
          <p:nvPr/>
        </p:nvGrpSpPr>
        <p:grpSpPr>
          <a:xfrm>
            <a:off x="1928148" y="3504722"/>
            <a:ext cx="2140284" cy="971829"/>
            <a:chOff x="8256240" y="612214"/>
            <a:chExt cx="2675355" cy="1214786"/>
          </a:xfrm>
        </p:grpSpPr>
        <p:sp>
          <p:nvSpPr>
            <p:cNvPr id="40" name="Elipse 39">
              <a:extLst>
                <a:ext uri="{FF2B5EF4-FFF2-40B4-BE49-F238E27FC236}">
                  <a16:creationId xmlns:a16="http://schemas.microsoft.com/office/drawing/2014/main" id="{4BDB75D6-8A00-9999-9926-B89E243B1877}"/>
                </a:ext>
              </a:extLst>
            </p:cNvPr>
            <p:cNvSpPr/>
            <p:nvPr/>
          </p:nvSpPr>
          <p:spPr bwMode="auto">
            <a:xfrm>
              <a:off x="10319269" y="919267"/>
              <a:ext cx="377922" cy="377922"/>
            </a:xfrm>
            <a:prstGeom prst="ellipse">
              <a:avLst/>
            </a:prstGeom>
            <a:gradFill flip="none" rotWithShape="1">
              <a:gsLst>
                <a:gs pos="0">
                  <a:srgbClr val="009900"/>
                </a:gs>
                <a:gs pos="100000">
                  <a:srgbClr val="92D050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41" name="Agrupar 40">
              <a:extLst>
                <a:ext uri="{FF2B5EF4-FFF2-40B4-BE49-F238E27FC236}">
                  <a16:creationId xmlns:a16="http://schemas.microsoft.com/office/drawing/2014/main" id="{126917E3-132D-5A21-B9F2-5C0378275E4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56240" y="612214"/>
              <a:ext cx="2675355" cy="1214786"/>
              <a:chOff x="7248128" y="825064"/>
              <a:chExt cx="3821935" cy="1735408"/>
            </a:xfrm>
          </p:grpSpPr>
          <p:pic>
            <p:nvPicPr>
              <p:cNvPr id="43" name="Imagem 42">
                <a:extLst>
                  <a:ext uri="{FF2B5EF4-FFF2-40B4-BE49-F238E27FC236}">
                    <a16:creationId xmlns:a16="http://schemas.microsoft.com/office/drawing/2014/main" id="{8D162663-66DF-FF08-B089-FF1A74AB7F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48128" y="2028530"/>
                <a:ext cx="3821935" cy="531942"/>
              </a:xfrm>
              <a:prstGeom prst="rect">
                <a:avLst/>
              </a:prstGeom>
            </p:spPr>
          </p:pic>
          <p:sp>
            <p:nvSpPr>
              <p:cNvPr id="44" name="CaixaDeTexto 43">
                <a:extLst>
                  <a:ext uri="{FF2B5EF4-FFF2-40B4-BE49-F238E27FC236}">
                    <a16:creationId xmlns:a16="http://schemas.microsoft.com/office/drawing/2014/main" id="{5AD807F0-C6EC-1A93-BC44-BA2311EAF47A}"/>
                  </a:ext>
                </a:extLst>
              </p:cNvPr>
              <p:cNvSpPr txBox="1"/>
              <p:nvPr/>
            </p:nvSpPr>
            <p:spPr>
              <a:xfrm>
                <a:off x="8010596" y="825064"/>
                <a:ext cx="1070409" cy="494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dirty="0"/>
                  <a:t>TPA</a:t>
                </a:r>
              </a:p>
            </p:txBody>
          </p:sp>
          <p:sp>
            <p:nvSpPr>
              <p:cNvPr id="45" name="CaixaDeTexto 44">
                <a:extLst>
                  <a:ext uri="{FF2B5EF4-FFF2-40B4-BE49-F238E27FC236}">
                    <a16:creationId xmlns:a16="http://schemas.microsoft.com/office/drawing/2014/main" id="{01CBC6FA-AFF9-9A90-3D5A-56E242C565A5}"/>
                  </a:ext>
                </a:extLst>
              </p:cNvPr>
              <p:cNvSpPr txBox="1"/>
              <p:nvPr/>
            </p:nvSpPr>
            <p:spPr>
              <a:xfrm>
                <a:off x="10080222" y="825064"/>
                <a:ext cx="769443" cy="494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Dy</a:t>
                </a:r>
              </a:p>
            </p:txBody>
          </p:sp>
          <p:sp>
            <p:nvSpPr>
              <p:cNvPr id="46" name="CaixaDeTexto 45">
                <a:extLst>
                  <a:ext uri="{FF2B5EF4-FFF2-40B4-BE49-F238E27FC236}">
                    <a16:creationId xmlns:a16="http://schemas.microsoft.com/office/drawing/2014/main" id="{3989BB88-7C63-62CB-FFF4-87BCA4BABA2A}"/>
                  </a:ext>
                </a:extLst>
              </p:cNvPr>
              <p:cNvSpPr txBox="1"/>
              <p:nvPr/>
            </p:nvSpPr>
            <p:spPr>
              <a:xfrm>
                <a:off x="9566702" y="1100458"/>
                <a:ext cx="389334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+</a:t>
                </a:r>
              </a:p>
            </p:txBody>
          </p:sp>
          <p:sp>
            <p:nvSpPr>
              <p:cNvPr id="47" name="CaixaDeTexto 46">
                <a:extLst>
                  <a:ext uri="{FF2B5EF4-FFF2-40B4-BE49-F238E27FC236}">
                    <a16:creationId xmlns:a16="http://schemas.microsoft.com/office/drawing/2014/main" id="{1A500B6B-D7B8-BAA3-D9D4-8088A065ABFA}"/>
                  </a:ext>
                </a:extLst>
              </p:cNvPr>
              <p:cNvSpPr txBox="1"/>
              <p:nvPr/>
            </p:nvSpPr>
            <p:spPr>
              <a:xfrm>
                <a:off x="8545801" y="1919107"/>
                <a:ext cx="1275282" cy="494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dirty="0"/>
                  <a:t>Cu(111)</a:t>
                </a:r>
              </a:p>
            </p:txBody>
          </p:sp>
        </p:grpSp>
        <p:pic>
          <p:nvPicPr>
            <p:cNvPr id="42" name="Imagem 41">
              <a:extLst>
                <a:ext uri="{FF2B5EF4-FFF2-40B4-BE49-F238E27FC236}">
                  <a16:creationId xmlns:a16="http://schemas.microsoft.com/office/drawing/2014/main" id="{540E5822-75D3-D1D8-06C1-F08857DCF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18262" y="877287"/>
              <a:ext cx="892697" cy="457200"/>
            </a:xfrm>
            <a:prstGeom prst="rect">
              <a:avLst/>
            </a:prstGeom>
          </p:spPr>
        </p:pic>
      </p:grpSp>
      <p:graphicFrame>
        <p:nvGraphicFramePr>
          <p:cNvPr id="81" name="Objeto 80">
            <a:extLst>
              <a:ext uri="{FF2B5EF4-FFF2-40B4-BE49-F238E27FC236}">
                <a16:creationId xmlns:a16="http://schemas.microsoft.com/office/drawing/2014/main" id="{86C355D8-582A-D556-724D-D9882B87EB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0709248"/>
              </p:ext>
            </p:extLst>
          </p:nvPr>
        </p:nvGraphicFramePr>
        <p:xfrm>
          <a:off x="1558290" y="4569017"/>
          <a:ext cx="2880000" cy="201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2879640" imgH="2016000" progId="Origin50.Graph">
                  <p:embed/>
                </p:oleObj>
              </mc:Choice>
              <mc:Fallback>
                <p:oleObj name="Graph" r:id="rId8" imgW="2879640" imgH="2016000" progId="Origin50.Graph">
                  <p:embed/>
                  <p:pic>
                    <p:nvPicPr>
                      <p:cNvPr id="18" name="Objeto 17">
                        <a:extLst>
                          <a:ext uri="{FF2B5EF4-FFF2-40B4-BE49-F238E27FC236}">
                            <a16:creationId xmlns:a16="http://schemas.microsoft.com/office/drawing/2014/main" id="{44F5EEBB-BC8B-424F-97B8-FEA17FC625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58290" y="4569017"/>
                        <a:ext cx="2880000" cy="2016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" name="Rectángulo 9">
            <a:extLst>
              <a:ext uri="{FF2B5EF4-FFF2-40B4-BE49-F238E27FC236}">
                <a16:creationId xmlns:a16="http://schemas.microsoft.com/office/drawing/2014/main" id="{37E88A1B-0964-FE11-6DE7-07F44AA56BA1}"/>
              </a:ext>
            </a:extLst>
          </p:cNvPr>
          <p:cNvSpPr>
            <a:spLocks noChangeAspect="1"/>
          </p:cNvSpPr>
          <p:nvPr/>
        </p:nvSpPr>
        <p:spPr>
          <a:xfrm>
            <a:off x="2428262" y="6433145"/>
            <a:ext cx="10038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Energy (eV)</a:t>
            </a:r>
          </a:p>
        </p:txBody>
      </p:sp>
      <p:sp>
        <p:nvSpPr>
          <p:cNvPr id="86" name="CuadroTexto 18">
            <a:extLst>
              <a:ext uri="{FF2B5EF4-FFF2-40B4-BE49-F238E27FC236}">
                <a16:creationId xmlns:a16="http://schemas.microsoft.com/office/drawing/2014/main" id="{AAE6BDAD-C379-F303-FAD3-6B224731F63D}"/>
              </a:ext>
            </a:extLst>
          </p:cNvPr>
          <p:cNvSpPr txBox="1"/>
          <p:nvPr/>
        </p:nvSpPr>
        <p:spPr>
          <a:xfrm>
            <a:off x="2142488" y="4657982"/>
            <a:ext cx="401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E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GB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CuadroTexto 18">
            <a:extLst>
              <a:ext uri="{FF2B5EF4-FFF2-40B4-BE49-F238E27FC236}">
                <a16:creationId xmlns:a16="http://schemas.microsoft.com/office/drawing/2014/main" id="{93B64066-02EC-9134-FA23-4198794F962F}"/>
              </a:ext>
            </a:extLst>
          </p:cNvPr>
          <p:cNvSpPr txBox="1"/>
          <p:nvPr/>
        </p:nvSpPr>
        <p:spPr>
          <a:xfrm>
            <a:off x="3113677" y="4590933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0.01 T</a:t>
            </a:r>
            <a:endParaRPr lang="en-GB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Rectángulo 10">
            <a:extLst>
              <a:ext uri="{FF2B5EF4-FFF2-40B4-BE49-F238E27FC236}">
                <a16:creationId xmlns:a16="http://schemas.microsoft.com/office/drawing/2014/main" id="{E095783E-81E9-FEF8-2C4F-EDFC773D595E}"/>
              </a:ext>
            </a:extLst>
          </p:cNvPr>
          <p:cNvSpPr/>
          <p:nvPr/>
        </p:nvSpPr>
        <p:spPr>
          <a:xfrm rot="16200000">
            <a:off x="959704" y="4810747"/>
            <a:ext cx="894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XAS</a:t>
            </a:r>
          </a:p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(norm. u.)</a:t>
            </a:r>
          </a:p>
        </p:txBody>
      </p:sp>
      <p:sp>
        <p:nvSpPr>
          <p:cNvPr id="108" name="Rectángulo 11">
            <a:extLst>
              <a:ext uri="{FF2B5EF4-FFF2-40B4-BE49-F238E27FC236}">
                <a16:creationId xmlns:a16="http://schemas.microsoft.com/office/drawing/2014/main" id="{E0ACF29E-D3DA-FD11-4788-49C527AEA60D}"/>
              </a:ext>
            </a:extLst>
          </p:cNvPr>
          <p:cNvSpPr/>
          <p:nvPr/>
        </p:nvSpPr>
        <p:spPr>
          <a:xfrm rot="16200000">
            <a:off x="959707" y="5746851"/>
            <a:ext cx="894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XNLD</a:t>
            </a:r>
          </a:p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(norm. u.)</a:t>
            </a:r>
          </a:p>
        </p:txBody>
      </p:sp>
      <p:sp>
        <p:nvSpPr>
          <p:cNvPr id="78" name="Rectángulo 10">
            <a:extLst>
              <a:ext uri="{FF2B5EF4-FFF2-40B4-BE49-F238E27FC236}">
                <a16:creationId xmlns:a16="http://schemas.microsoft.com/office/drawing/2014/main" id="{540A77A7-2F05-F629-44E5-5B40090A4BE3}"/>
              </a:ext>
            </a:extLst>
          </p:cNvPr>
          <p:cNvSpPr/>
          <p:nvPr/>
        </p:nvSpPr>
        <p:spPr>
          <a:xfrm rot="16200000">
            <a:off x="4607187" y="4749064"/>
            <a:ext cx="894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XAS</a:t>
            </a:r>
          </a:p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(norm. u.)</a:t>
            </a:r>
          </a:p>
        </p:txBody>
      </p:sp>
      <p:sp>
        <p:nvSpPr>
          <p:cNvPr id="79" name="Rectángulo 11">
            <a:extLst>
              <a:ext uri="{FF2B5EF4-FFF2-40B4-BE49-F238E27FC236}">
                <a16:creationId xmlns:a16="http://schemas.microsoft.com/office/drawing/2014/main" id="{16B60758-9B4A-CDA1-3669-8F8196489B3F}"/>
              </a:ext>
            </a:extLst>
          </p:cNvPr>
          <p:cNvSpPr/>
          <p:nvPr/>
        </p:nvSpPr>
        <p:spPr>
          <a:xfrm rot="16200000">
            <a:off x="4607190" y="5685168"/>
            <a:ext cx="894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XNLD</a:t>
            </a:r>
          </a:p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(norm. u.)</a:t>
            </a:r>
          </a:p>
        </p:txBody>
      </p:sp>
      <p:graphicFrame>
        <p:nvGraphicFramePr>
          <p:cNvPr id="80" name="Objeto 79">
            <a:extLst>
              <a:ext uri="{FF2B5EF4-FFF2-40B4-BE49-F238E27FC236}">
                <a16:creationId xmlns:a16="http://schemas.microsoft.com/office/drawing/2014/main" id="{4F4B12CA-9B92-A401-4E74-9DBCB570F6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3505850"/>
              </p:ext>
            </p:extLst>
          </p:nvPr>
        </p:nvGraphicFramePr>
        <p:xfrm>
          <a:off x="5225023" y="4572735"/>
          <a:ext cx="2880000" cy="201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0" imgW="2879640" imgH="2016000" progId="Origin50.Graph">
                  <p:embed/>
                </p:oleObj>
              </mc:Choice>
              <mc:Fallback>
                <p:oleObj name="Graph" r:id="rId10" imgW="2879640" imgH="2016000" progId="Origin50.Graph">
                  <p:embed/>
                  <p:pic>
                    <p:nvPicPr>
                      <p:cNvPr id="14" name="Objeto 13">
                        <a:extLst>
                          <a:ext uri="{FF2B5EF4-FFF2-40B4-BE49-F238E27FC236}">
                            <a16:creationId xmlns:a16="http://schemas.microsoft.com/office/drawing/2014/main" id="{4A57B155-33AE-4343-A3EF-F426D1DC61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25023" y="4572735"/>
                        <a:ext cx="2880000" cy="2016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Rectángulo 9">
            <a:extLst>
              <a:ext uri="{FF2B5EF4-FFF2-40B4-BE49-F238E27FC236}">
                <a16:creationId xmlns:a16="http://schemas.microsoft.com/office/drawing/2014/main" id="{51020781-2E13-97E5-D248-5EBC8E45A816}"/>
              </a:ext>
            </a:extLst>
          </p:cNvPr>
          <p:cNvSpPr>
            <a:spLocks noChangeAspect="1"/>
          </p:cNvSpPr>
          <p:nvPr/>
        </p:nvSpPr>
        <p:spPr>
          <a:xfrm>
            <a:off x="6099112" y="6435164"/>
            <a:ext cx="10038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Energy (eV)</a:t>
            </a:r>
          </a:p>
        </p:txBody>
      </p:sp>
      <p:sp>
        <p:nvSpPr>
          <p:cNvPr id="84" name="CuadroTexto 18">
            <a:extLst>
              <a:ext uri="{FF2B5EF4-FFF2-40B4-BE49-F238E27FC236}">
                <a16:creationId xmlns:a16="http://schemas.microsoft.com/office/drawing/2014/main" id="{0575E887-3EAD-B13D-15D1-A36D56877483}"/>
              </a:ext>
            </a:extLst>
          </p:cNvPr>
          <p:cNvSpPr txBox="1"/>
          <p:nvPr/>
        </p:nvSpPr>
        <p:spPr>
          <a:xfrm>
            <a:off x="5829025" y="4657799"/>
            <a:ext cx="401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E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GB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CuadroTexto 18">
            <a:extLst>
              <a:ext uri="{FF2B5EF4-FFF2-40B4-BE49-F238E27FC236}">
                <a16:creationId xmlns:a16="http://schemas.microsoft.com/office/drawing/2014/main" id="{7F8128F6-EAF9-9C10-64A7-79DAD9843311}"/>
              </a:ext>
            </a:extLst>
          </p:cNvPr>
          <p:cNvSpPr txBox="1"/>
          <p:nvPr/>
        </p:nvSpPr>
        <p:spPr>
          <a:xfrm>
            <a:off x="6800214" y="4590750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0.01 T</a:t>
            </a:r>
            <a:endParaRPr lang="en-GB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0" name="Objeto 109">
            <a:extLst>
              <a:ext uri="{FF2B5EF4-FFF2-40B4-BE49-F238E27FC236}">
                <a16:creationId xmlns:a16="http://schemas.microsoft.com/office/drawing/2014/main" id="{699DF4A5-C638-A412-696B-CD0164FA48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1142559"/>
              </p:ext>
            </p:extLst>
          </p:nvPr>
        </p:nvGraphicFramePr>
        <p:xfrm>
          <a:off x="8760891" y="4565417"/>
          <a:ext cx="2879725" cy="201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2" imgW="2880000" imgH="2016000" progId="Origin50.Graph">
                  <p:embed/>
                </p:oleObj>
              </mc:Choice>
              <mc:Fallback>
                <p:oleObj name="Graph" r:id="rId12" imgW="2880000" imgH="20160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760891" y="4565417"/>
                        <a:ext cx="2879725" cy="2016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" name="Rectángulo 9">
            <a:extLst>
              <a:ext uri="{FF2B5EF4-FFF2-40B4-BE49-F238E27FC236}">
                <a16:creationId xmlns:a16="http://schemas.microsoft.com/office/drawing/2014/main" id="{5834AEDE-FBCD-7A58-AE27-B4C1E1CD6ED8}"/>
              </a:ext>
            </a:extLst>
          </p:cNvPr>
          <p:cNvSpPr>
            <a:spLocks noChangeAspect="1"/>
          </p:cNvSpPr>
          <p:nvPr/>
        </p:nvSpPr>
        <p:spPr>
          <a:xfrm>
            <a:off x="9630237" y="6404381"/>
            <a:ext cx="10038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Energy (eV)</a:t>
            </a:r>
          </a:p>
        </p:txBody>
      </p:sp>
      <p:sp>
        <p:nvSpPr>
          <p:cNvPr id="112" name="Rectángulo 10">
            <a:extLst>
              <a:ext uri="{FF2B5EF4-FFF2-40B4-BE49-F238E27FC236}">
                <a16:creationId xmlns:a16="http://schemas.microsoft.com/office/drawing/2014/main" id="{8E9E348D-764A-C6EB-5FCC-C3D72C5751CE}"/>
              </a:ext>
            </a:extLst>
          </p:cNvPr>
          <p:cNvSpPr/>
          <p:nvPr/>
        </p:nvSpPr>
        <p:spPr>
          <a:xfrm rot="16200000">
            <a:off x="8161679" y="4781983"/>
            <a:ext cx="894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XAS</a:t>
            </a:r>
          </a:p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(norm. u.)</a:t>
            </a:r>
          </a:p>
        </p:txBody>
      </p:sp>
      <p:sp>
        <p:nvSpPr>
          <p:cNvPr id="113" name="Rectángulo 11">
            <a:extLst>
              <a:ext uri="{FF2B5EF4-FFF2-40B4-BE49-F238E27FC236}">
                <a16:creationId xmlns:a16="http://schemas.microsoft.com/office/drawing/2014/main" id="{7B92E167-D2DB-A554-8554-029294A7D73D}"/>
              </a:ext>
            </a:extLst>
          </p:cNvPr>
          <p:cNvSpPr/>
          <p:nvPr/>
        </p:nvSpPr>
        <p:spPr>
          <a:xfrm rot="16200000">
            <a:off x="8161682" y="5718087"/>
            <a:ext cx="894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XNLD</a:t>
            </a:r>
          </a:p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(norm. u.)</a:t>
            </a:r>
          </a:p>
        </p:txBody>
      </p:sp>
      <p:sp>
        <p:nvSpPr>
          <p:cNvPr id="114" name="CuadroTexto 18">
            <a:extLst>
              <a:ext uri="{FF2B5EF4-FFF2-40B4-BE49-F238E27FC236}">
                <a16:creationId xmlns:a16="http://schemas.microsoft.com/office/drawing/2014/main" id="{56FB49B6-B88C-DB6C-B18B-2A40D26BD796}"/>
              </a:ext>
            </a:extLst>
          </p:cNvPr>
          <p:cNvSpPr txBox="1"/>
          <p:nvPr/>
        </p:nvSpPr>
        <p:spPr>
          <a:xfrm>
            <a:off x="9289316" y="4614649"/>
            <a:ext cx="401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E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GB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CuadroTexto 18">
            <a:extLst>
              <a:ext uri="{FF2B5EF4-FFF2-40B4-BE49-F238E27FC236}">
                <a16:creationId xmlns:a16="http://schemas.microsoft.com/office/drawing/2014/main" id="{E9A5B6B9-9908-BBD4-5F97-969DD1DDD118}"/>
              </a:ext>
            </a:extLst>
          </p:cNvPr>
          <p:cNvSpPr txBox="1"/>
          <p:nvPr/>
        </p:nvSpPr>
        <p:spPr>
          <a:xfrm>
            <a:off x="10495257" y="4547600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0.01 T</a:t>
            </a:r>
            <a:endParaRPr lang="en-GB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2" name="Objeto 121">
            <a:extLst>
              <a:ext uri="{FF2B5EF4-FFF2-40B4-BE49-F238E27FC236}">
                <a16:creationId xmlns:a16="http://schemas.microsoft.com/office/drawing/2014/main" id="{150D6F64-5153-7C19-2015-9E1D13E64B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4294202"/>
              </p:ext>
            </p:extLst>
          </p:nvPr>
        </p:nvGraphicFramePr>
        <p:xfrm>
          <a:off x="3062385" y="1126687"/>
          <a:ext cx="2880000" cy="2018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4" imgW="2880000" imgH="2016000" progId="Origin50.Graph">
                  <p:embed/>
                </p:oleObj>
              </mc:Choice>
              <mc:Fallback>
                <p:oleObj name="Graph" r:id="rId14" imgW="2880000" imgH="2016000" progId="Origin50.Graph">
                  <p:embed/>
                  <p:pic>
                    <p:nvPicPr>
                      <p:cNvPr id="92" name="Objeto 91">
                        <a:extLst>
                          <a:ext uri="{FF2B5EF4-FFF2-40B4-BE49-F238E27FC236}">
                            <a16:creationId xmlns:a16="http://schemas.microsoft.com/office/drawing/2014/main" id="{9F6FE42D-03E7-48DF-A7CE-D3C103227F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062385" y="1126687"/>
                        <a:ext cx="2880000" cy="2018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" name="CuadroTexto 18">
            <a:extLst>
              <a:ext uri="{FF2B5EF4-FFF2-40B4-BE49-F238E27FC236}">
                <a16:creationId xmlns:a16="http://schemas.microsoft.com/office/drawing/2014/main" id="{B458B0AD-3508-BD1C-E468-DE73AEAB309D}"/>
              </a:ext>
            </a:extLst>
          </p:cNvPr>
          <p:cNvSpPr txBox="1"/>
          <p:nvPr/>
        </p:nvSpPr>
        <p:spPr>
          <a:xfrm>
            <a:off x="4257152" y="1208665"/>
            <a:ext cx="401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E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GB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CuadroTexto 18">
            <a:extLst>
              <a:ext uri="{FF2B5EF4-FFF2-40B4-BE49-F238E27FC236}">
                <a16:creationId xmlns:a16="http://schemas.microsoft.com/office/drawing/2014/main" id="{4B1A9260-6EA0-20E0-F047-76DB0023F850}"/>
              </a:ext>
            </a:extLst>
          </p:cNvPr>
          <p:cNvSpPr txBox="1"/>
          <p:nvPr/>
        </p:nvSpPr>
        <p:spPr>
          <a:xfrm>
            <a:off x="3287688" y="2564904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0.05 T</a:t>
            </a:r>
            <a:endParaRPr lang="en-GB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Rectángulo 9">
            <a:extLst>
              <a:ext uri="{FF2B5EF4-FFF2-40B4-BE49-F238E27FC236}">
                <a16:creationId xmlns:a16="http://schemas.microsoft.com/office/drawing/2014/main" id="{4F327F47-DB71-00BE-9963-EE1A90330A97}"/>
              </a:ext>
            </a:extLst>
          </p:cNvPr>
          <p:cNvSpPr>
            <a:spLocks noChangeAspect="1"/>
          </p:cNvSpPr>
          <p:nvPr/>
        </p:nvSpPr>
        <p:spPr>
          <a:xfrm>
            <a:off x="3920998" y="2974754"/>
            <a:ext cx="10038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Energy (eV)</a:t>
            </a:r>
          </a:p>
        </p:txBody>
      </p:sp>
      <p:sp>
        <p:nvSpPr>
          <p:cNvPr id="186" name="Rectángulo 10">
            <a:extLst>
              <a:ext uri="{FF2B5EF4-FFF2-40B4-BE49-F238E27FC236}">
                <a16:creationId xmlns:a16="http://schemas.microsoft.com/office/drawing/2014/main" id="{1529F4F8-F66C-1A92-3E81-C3545700F7CB}"/>
              </a:ext>
            </a:extLst>
          </p:cNvPr>
          <p:cNvSpPr/>
          <p:nvPr/>
        </p:nvSpPr>
        <p:spPr>
          <a:xfrm rot="16200000">
            <a:off x="2452440" y="1352356"/>
            <a:ext cx="894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XAS</a:t>
            </a:r>
          </a:p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(norm. u.)</a:t>
            </a:r>
          </a:p>
        </p:txBody>
      </p:sp>
      <p:sp>
        <p:nvSpPr>
          <p:cNvPr id="187" name="Rectángulo 11">
            <a:extLst>
              <a:ext uri="{FF2B5EF4-FFF2-40B4-BE49-F238E27FC236}">
                <a16:creationId xmlns:a16="http://schemas.microsoft.com/office/drawing/2014/main" id="{FB4C05B1-5C24-0359-1B74-7D283825FE68}"/>
              </a:ext>
            </a:extLst>
          </p:cNvPr>
          <p:cNvSpPr/>
          <p:nvPr/>
        </p:nvSpPr>
        <p:spPr>
          <a:xfrm rot="16200000">
            <a:off x="2452443" y="2288460"/>
            <a:ext cx="894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XNLD</a:t>
            </a:r>
          </a:p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(norm. u.)</a:t>
            </a:r>
          </a:p>
        </p:txBody>
      </p:sp>
      <p:graphicFrame>
        <p:nvGraphicFramePr>
          <p:cNvPr id="123" name="Objeto 122">
            <a:extLst>
              <a:ext uri="{FF2B5EF4-FFF2-40B4-BE49-F238E27FC236}">
                <a16:creationId xmlns:a16="http://schemas.microsoft.com/office/drawing/2014/main" id="{61277464-F072-4A02-0D42-AEFC49D52D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0966797"/>
              </p:ext>
            </p:extLst>
          </p:nvPr>
        </p:nvGraphicFramePr>
        <p:xfrm>
          <a:off x="6810388" y="1129307"/>
          <a:ext cx="2880000" cy="2016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6" imgW="2880000" imgH="2016000" progId="Origin50.Graph">
                  <p:embed/>
                </p:oleObj>
              </mc:Choice>
              <mc:Fallback>
                <p:oleObj name="Graph" r:id="rId16" imgW="2880000" imgH="2016000" progId="Origin50.Graph">
                  <p:embed/>
                  <p:pic>
                    <p:nvPicPr>
                      <p:cNvPr id="78" name="Objeto 77">
                        <a:extLst>
                          <a:ext uri="{FF2B5EF4-FFF2-40B4-BE49-F238E27FC236}">
                            <a16:creationId xmlns:a16="http://schemas.microsoft.com/office/drawing/2014/main" id="{B3BFAA4C-C289-4D2E-9D1E-2FFE0C6912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810388" y="1129307"/>
                        <a:ext cx="2880000" cy="2016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4" name="CuadroTexto 18">
            <a:extLst>
              <a:ext uri="{FF2B5EF4-FFF2-40B4-BE49-F238E27FC236}">
                <a16:creationId xmlns:a16="http://schemas.microsoft.com/office/drawing/2014/main" id="{6FF4FED7-E4A8-EA80-0C31-29596D04FCB6}"/>
              </a:ext>
            </a:extLst>
          </p:cNvPr>
          <p:cNvSpPr txBox="1"/>
          <p:nvPr/>
        </p:nvSpPr>
        <p:spPr>
          <a:xfrm>
            <a:off x="8005614" y="1187846"/>
            <a:ext cx="401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E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GB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CuadroTexto 18">
            <a:extLst>
              <a:ext uri="{FF2B5EF4-FFF2-40B4-BE49-F238E27FC236}">
                <a16:creationId xmlns:a16="http://schemas.microsoft.com/office/drawing/2014/main" id="{7CF18A8A-1356-9B75-DBC4-B92C584F5930}"/>
              </a:ext>
            </a:extLst>
          </p:cNvPr>
          <p:cNvSpPr txBox="1"/>
          <p:nvPr/>
        </p:nvSpPr>
        <p:spPr>
          <a:xfrm>
            <a:off x="7032104" y="2564904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0.05 T</a:t>
            </a:r>
            <a:endParaRPr lang="en-GB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Rectángulo 9">
            <a:extLst>
              <a:ext uri="{FF2B5EF4-FFF2-40B4-BE49-F238E27FC236}">
                <a16:creationId xmlns:a16="http://schemas.microsoft.com/office/drawing/2014/main" id="{A66EC299-2411-A9A6-D5F5-936A1EAC3700}"/>
              </a:ext>
            </a:extLst>
          </p:cNvPr>
          <p:cNvSpPr>
            <a:spLocks noChangeAspect="1"/>
          </p:cNvSpPr>
          <p:nvPr/>
        </p:nvSpPr>
        <p:spPr>
          <a:xfrm>
            <a:off x="7653581" y="2965421"/>
            <a:ext cx="10038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Energy (eV)</a:t>
            </a:r>
          </a:p>
        </p:txBody>
      </p:sp>
      <p:sp>
        <p:nvSpPr>
          <p:cNvPr id="189" name="Rectángulo 10">
            <a:extLst>
              <a:ext uri="{FF2B5EF4-FFF2-40B4-BE49-F238E27FC236}">
                <a16:creationId xmlns:a16="http://schemas.microsoft.com/office/drawing/2014/main" id="{D7609117-AEFB-84E5-0A07-F53919AA5341}"/>
              </a:ext>
            </a:extLst>
          </p:cNvPr>
          <p:cNvSpPr/>
          <p:nvPr/>
        </p:nvSpPr>
        <p:spPr>
          <a:xfrm rot="16200000">
            <a:off x="6185023" y="1343023"/>
            <a:ext cx="894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XAS</a:t>
            </a:r>
          </a:p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(norm. u.)</a:t>
            </a:r>
          </a:p>
        </p:txBody>
      </p:sp>
      <p:sp>
        <p:nvSpPr>
          <p:cNvPr id="190" name="Rectángulo 11">
            <a:extLst>
              <a:ext uri="{FF2B5EF4-FFF2-40B4-BE49-F238E27FC236}">
                <a16:creationId xmlns:a16="http://schemas.microsoft.com/office/drawing/2014/main" id="{B05AB5BC-E517-8D72-E04A-41EEFEF1AA1D}"/>
              </a:ext>
            </a:extLst>
          </p:cNvPr>
          <p:cNvSpPr/>
          <p:nvPr/>
        </p:nvSpPr>
        <p:spPr>
          <a:xfrm rot="16200000">
            <a:off x="6185026" y="2279127"/>
            <a:ext cx="894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XNLD</a:t>
            </a:r>
          </a:p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(norm. u.)</a:t>
            </a:r>
          </a:p>
        </p:txBody>
      </p:sp>
      <p:grpSp>
        <p:nvGrpSpPr>
          <p:cNvPr id="196" name="Grupo 183">
            <a:extLst>
              <a:ext uri="{FF2B5EF4-FFF2-40B4-BE49-F238E27FC236}">
                <a16:creationId xmlns:a16="http://schemas.microsoft.com/office/drawing/2014/main" id="{F61550BA-17EB-AE18-4F8C-11FB3DED4F05}"/>
              </a:ext>
            </a:extLst>
          </p:cNvPr>
          <p:cNvGrpSpPr/>
          <p:nvPr/>
        </p:nvGrpSpPr>
        <p:grpSpPr>
          <a:xfrm>
            <a:off x="3622382" y="1973988"/>
            <a:ext cx="517054" cy="355642"/>
            <a:chOff x="754677" y="2801522"/>
            <a:chExt cx="646317" cy="444553"/>
          </a:xfrm>
        </p:grpSpPr>
        <p:sp>
          <p:nvSpPr>
            <p:cNvPr id="197" name="CaixaDeTexto 196">
              <a:extLst>
                <a:ext uri="{FF2B5EF4-FFF2-40B4-BE49-F238E27FC236}">
                  <a16:creationId xmlns:a16="http://schemas.microsoft.com/office/drawing/2014/main" id="{A8AC88DE-612E-5915-8339-D1CD69A7B654}"/>
                </a:ext>
              </a:extLst>
            </p:cNvPr>
            <p:cNvSpPr txBox="1"/>
            <p:nvPr/>
          </p:nvSpPr>
          <p:spPr>
            <a:xfrm>
              <a:off x="754677" y="2801522"/>
              <a:ext cx="646317" cy="317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dirty="0">
                  <a:latin typeface="Arial" panose="020B0604020202020204" pitchFamily="34" charset="0"/>
                  <a:cs typeface="Arial" panose="020B0604020202020204" pitchFamily="34" charset="0"/>
                </a:rPr>
                <a:t>70°</a:t>
              </a:r>
            </a:p>
          </p:txBody>
        </p:sp>
        <p:grpSp>
          <p:nvGrpSpPr>
            <p:cNvPr id="198" name="Grupo 218">
              <a:extLst>
                <a:ext uri="{FF2B5EF4-FFF2-40B4-BE49-F238E27FC236}">
                  <a16:creationId xmlns:a16="http://schemas.microsoft.com/office/drawing/2014/main" id="{7C865ACC-DFED-E593-418A-8E505A9A3635}"/>
                </a:ext>
              </a:extLst>
            </p:cNvPr>
            <p:cNvGrpSpPr/>
            <p:nvPr/>
          </p:nvGrpSpPr>
          <p:grpSpPr>
            <a:xfrm rot="4216308">
              <a:off x="980514" y="2903459"/>
              <a:ext cx="263590" cy="337561"/>
              <a:chOff x="256897" y="2481002"/>
              <a:chExt cx="726171" cy="967093"/>
            </a:xfrm>
          </p:grpSpPr>
          <p:sp>
            <p:nvSpPr>
              <p:cNvPr id="200" name="Retângulo 199">
                <a:extLst>
                  <a:ext uri="{FF2B5EF4-FFF2-40B4-BE49-F238E27FC236}">
                    <a16:creationId xmlns:a16="http://schemas.microsoft.com/office/drawing/2014/main" id="{8B3B5461-25A5-B459-A96F-4729554C6513}"/>
                  </a:ext>
                </a:extLst>
              </p:cNvPr>
              <p:cNvSpPr/>
              <p:nvPr/>
            </p:nvSpPr>
            <p:spPr>
              <a:xfrm>
                <a:off x="850860" y="2481002"/>
                <a:ext cx="132208" cy="687324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01" name="Conector reto 200">
                <a:extLst>
                  <a:ext uri="{FF2B5EF4-FFF2-40B4-BE49-F238E27FC236}">
                    <a16:creationId xmlns:a16="http://schemas.microsoft.com/office/drawing/2014/main" id="{EFB0F437-7077-E463-E183-B04D6E660C39}"/>
                  </a:ext>
                </a:extLst>
              </p:cNvPr>
              <p:cNvCxnSpPr/>
              <p:nvPr/>
            </p:nvCxnSpPr>
            <p:spPr>
              <a:xfrm>
                <a:off x="256897" y="2796538"/>
                <a:ext cx="614692" cy="76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onector de seta reta 231">
                <a:extLst>
                  <a:ext uri="{FF2B5EF4-FFF2-40B4-BE49-F238E27FC236}">
                    <a16:creationId xmlns:a16="http://schemas.microsoft.com/office/drawing/2014/main" id="{A39248E0-2855-98DA-8E47-C967C0A0BD11}"/>
                  </a:ext>
                </a:extLst>
              </p:cNvPr>
              <p:cNvCxnSpPr/>
              <p:nvPr/>
            </p:nvCxnSpPr>
            <p:spPr>
              <a:xfrm rot="12004107">
                <a:off x="724069" y="2786124"/>
                <a:ext cx="891" cy="66197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3" name="Arco 202">
                <a:extLst>
                  <a:ext uri="{FF2B5EF4-FFF2-40B4-BE49-F238E27FC236}">
                    <a16:creationId xmlns:a16="http://schemas.microsoft.com/office/drawing/2014/main" id="{BF89D8EF-E3B4-D1D6-72FA-2B700C0775BC}"/>
                  </a:ext>
                </a:extLst>
              </p:cNvPr>
              <p:cNvSpPr/>
              <p:nvPr/>
            </p:nvSpPr>
            <p:spPr>
              <a:xfrm rot="10800000">
                <a:off x="583286" y="2541612"/>
                <a:ext cx="364498" cy="495300"/>
              </a:xfrm>
              <a:prstGeom prst="arc">
                <a:avLst>
                  <a:gd name="adj1" fmla="val 16200000"/>
                  <a:gd name="adj2" fmla="val 125162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99" name="Conector de seta reta 219">
              <a:extLst>
                <a:ext uri="{FF2B5EF4-FFF2-40B4-BE49-F238E27FC236}">
                  <a16:creationId xmlns:a16="http://schemas.microsoft.com/office/drawing/2014/main" id="{B96078D3-C674-45DC-9374-D52B6B2D6CB9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991749" y="3004384"/>
              <a:ext cx="9913" cy="241691"/>
            </a:xfrm>
            <a:prstGeom prst="straightConnector1">
              <a:avLst/>
            </a:prstGeom>
            <a:ln w="19050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4" name="Grupo 183">
            <a:extLst>
              <a:ext uri="{FF2B5EF4-FFF2-40B4-BE49-F238E27FC236}">
                <a16:creationId xmlns:a16="http://schemas.microsoft.com/office/drawing/2014/main" id="{6B34CAC8-4610-68E6-7D23-81D63D6E0415}"/>
              </a:ext>
            </a:extLst>
          </p:cNvPr>
          <p:cNvGrpSpPr/>
          <p:nvPr/>
        </p:nvGrpSpPr>
        <p:grpSpPr>
          <a:xfrm>
            <a:off x="7188104" y="2022434"/>
            <a:ext cx="517054" cy="355642"/>
            <a:chOff x="754677" y="2801522"/>
            <a:chExt cx="646317" cy="444553"/>
          </a:xfrm>
        </p:grpSpPr>
        <p:sp>
          <p:nvSpPr>
            <p:cNvPr id="205" name="CaixaDeTexto 204">
              <a:extLst>
                <a:ext uri="{FF2B5EF4-FFF2-40B4-BE49-F238E27FC236}">
                  <a16:creationId xmlns:a16="http://schemas.microsoft.com/office/drawing/2014/main" id="{27A047A7-4112-B450-AFBB-7B49452D8D8B}"/>
                </a:ext>
              </a:extLst>
            </p:cNvPr>
            <p:cNvSpPr txBox="1"/>
            <p:nvPr/>
          </p:nvSpPr>
          <p:spPr>
            <a:xfrm>
              <a:off x="754677" y="2801522"/>
              <a:ext cx="646317" cy="317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dirty="0">
                  <a:latin typeface="Arial" panose="020B0604020202020204" pitchFamily="34" charset="0"/>
                  <a:cs typeface="Arial" panose="020B0604020202020204" pitchFamily="34" charset="0"/>
                </a:rPr>
                <a:t>70°</a:t>
              </a:r>
            </a:p>
          </p:txBody>
        </p:sp>
        <p:grpSp>
          <p:nvGrpSpPr>
            <p:cNvPr id="206" name="Grupo 218">
              <a:extLst>
                <a:ext uri="{FF2B5EF4-FFF2-40B4-BE49-F238E27FC236}">
                  <a16:creationId xmlns:a16="http://schemas.microsoft.com/office/drawing/2014/main" id="{A419C092-0B78-5FDF-2F79-F0B5452D9F91}"/>
                </a:ext>
              </a:extLst>
            </p:cNvPr>
            <p:cNvGrpSpPr/>
            <p:nvPr/>
          </p:nvGrpSpPr>
          <p:grpSpPr>
            <a:xfrm rot="4216308">
              <a:off x="980514" y="2903459"/>
              <a:ext cx="263590" cy="337561"/>
              <a:chOff x="256897" y="2481002"/>
              <a:chExt cx="726171" cy="967093"/>
            </a:xfrm>
          </p:grpSpPr>
          <p:sp>
            <p:nvSpPr>
              <p:cNvPr id="208" name="Retângulo 207">
                <a:extLst>
                  <a:ext uri="{FF2B5EF4-FFF2-40B4-BE49-F238E27FC236}">
                    <a16:creationId xmlns:a16="http://schemas.microsoft.com/office/drawing/2014/main" id="{6361AE25-DB7E-F328-DEB2-32F5B2101178}"/>
                  </a:ext>
                </a:extLst>
              </p:cNvPr>
              <p:cNvSpPr/>
              <p:nvPr/>
            </p:nvSpPr>
            <p:spPr>
              <a:xfrm>
                <a:off x="850860" y="2481002"/>
                <a:ext cx="132208" cy="687324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09" name="Conector reto 208">
                <a:extLst>
                  <a:ext uri="{FF2B5EF4-FFF2-40B4-BE49-F238E27FC236}">
                    <a16:creationId xmlns:a16="http://schemas.microsoft.com/office/drawing/2014/main" id="{00BE196F-4A8B-0BC1-DBF5-46EF3522957A}"/>
                  </a:ext>
                </a:extLst>
              </p:cNvPr>
              <p:cNvCxnSpPr/>
              <p:nvPr/>
            </p:nvCxnSpPr>
            <p:spPr>
              <a:xfrm>
                <a:off x="256897" y="2796538"/>
                <a:ext cx="614692" cy="76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Conector de seta reta 231">
                <a:extLst>
                  <a:ext uri="{FF2B5EF4-FFF2-40B4-BE49-F238E27FC236}">
                    <a16:creationId xmlns:a16="http://schemas.microsoft.com/office/drawing/2014/main" id="{7BB1390D-8CE6-0813-2AAC-39A4BCD4747C}"/>
                  </a:ext>
                </a:extLst>
              </p:cNvPr>
              <p:cNvCxnSpPr/>
              <p:nvPr/>
            </p:nvCxnSpPr>
            <p:spPr>
              <a:xfrm rot="12004107">
                <a:off x="724069" y="2786124"/>
                <a:ext cx="891" cy="66197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1" name="Arco 210">
                <a:extLst>
                  <a:ext uri="{FF2B5EF4-FFF2-40B4-BE49-F238E27FC236}">
                    <a16:creationId xmlns:a16="http://schemas.microsoft.com/office/drawing/2014/main" id="{C53A7BD1-A60C-2320-2C9D-246511A317DA}"/>
                  </a:ext>
                </a:extLst>
              </p:cNvPr>
              <p:cNvSpPr/>
              <p:nvPr/>
            </p:nvSpPr>
            <p:spPr>
              <a:xfrm rot="10800000">
                <a:off x="583286" y="2541612"/>
                <a:ext cx="364498" cy="495300"/>
              </a:xfrm>
              <a:prstGeom prst="arc">
                <a:avLst>
                  <a:gd name="adj1" fmla="val 16200000"/>
                  <a:gd name="adj2" fmla="val 125162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207" name="Conector de seta reta 219">
              <a:extLst>
                <a:ext uri="{FF2B5EF4-FFF2-40B4-BE49-F238E27FC236}">
                  <a16:creationId xmlns:a16="http://schemas.microsoft.com/office/drawing/2014/main" id="{9435F5C0-2718-70B7-445F-1BDFA071C74F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991749" y="3004384"/>
              <a:ext cx="9913" cy="241691"/>
            </a:xfrm>
            <a:prstGeom prst="straightConnector1">
              <a:avLst/>
            </a:prstGeom>
            <a:ln w="19050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upo 183">
            <a:extLst>
              <a:ext uri="{FF2B5EF4-FFF2-40B4-BE49-F238E27FC236}">
                <a16:creationId xmlns:a16="http://schemas.microsoft.com/office/drawing/2014/main" id="{B3D10499-DCBD-FA38-91B9-503648395630}"/>
              </a:ext>
            </a:extLst>
          </p:cNvPr>
          <p:cNvGrpSpPr/>
          <p:nvPr/>
        </p:nvGrpSpPr>
        <p:grpSpPr>
          <a:xfrm>
            <a:off x="1907266" y="5501521"/>
            <a:ext cx="517054" cy="355642"/>
            <a:chOff x="754677" y="2801522"/>
            <a:chExt cx="646317" cy="444553"/>
          </a:xfrm>
        </p:grpSpPr>
        <p:sp>
          <p:nvSpPr>
            <p:cNvPr id="213" name="CaixaDeTexto 212">
              <a:extLst>
                <a:ext uri="{FF2B5EF4-FFF2-40B4-BE49-F238E27FC236}">
                  <a16:creationId xmlns:a16="http://schemas.microsoft.com/office/drawing/2014/main" id="{57401821-FCC2-9158-30B1-E4AC41738751}"/>
                </a:ext>
              </a:extLst>
            </p:cNvPr>
            <p:cNvSpPr txBox="1"/>
            <p:nvPr/>
          </p:nvSpPr>
          <p:spPr>
            <a:xfrm>
              <a:off x="754677" y="2801522"/>
              <a:ext cx="646317" cy="317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dirty="0">
                  <a:latin typeface="Arial" panose="020B0604020202020204" pitchFamily="34" charset="0"/>
                  <a:cs typeface="Arial" panose="020B0604020202020204" pitchFamily="34" charset="0"/>
                </a:rPr>
                <a:t>70°</a:t>
              </a:r>
            </a:p>
          </p:txBody>
        </p:sp>
        <p:grpSp>
          <p:nvGrpSpPr>
            <p:cNvPr id="214" name="Grupo 218">
              <a:extLst>
                <a:ext uri="{FF2B5EF4-FFF2-40B4-BE49-F238E27FC236}">
                  <a16:creationId xmlns:a16="http://schemas.microsoft.com/office/drawing/2014/main" id="{CE4CD3AA-A701-46A6-2D41-7AC64172B40C}"/>
                </a:ext>
              </a:extLst>
            </p:cNvPr>
            <p:cNvGrpSpPr/>
            <p:nvPr/>
          </p:nvGrpSpPr>
          <p:grpSpPr>
            <a:xfrm rot="4216308">
              <a:off x="980514" y="2903459"/>
              <a:ext cx="263590" cy="337561"/>
              <a:chOff x="256897" y="2481002"/>
              <a:chExt cx="726171" cy="967093"/>
            </a:xfrm>
          </p:grpSpPr>
          <p:sp>
            <p:nvSpPr>
              <p:cNvPr id="216" name="Retângulo 215">
                <a:extLst>
                  <a:ext uri="{FF2B5EF4-FFF2-40B4-BE49-F238E27FC236}">
                    <a16:creationId xmlns:a16="http://schemas.microsoft.com/office/drawing/2014/main" id="{6152A87D-CAC9-8F6E-182D-E63B22B2C0C2}"/>
                  </a:ext>
                </a:extLst>
              </p:cNvPr>
              <p:cNvSpPr/>
              <p:nvPr/>
            </p:nvSpPr>
            <p:spPr>
              <a:xfrm>
                <a:off x="850860" y="2481002"/>
                <a:ext cx="132208" cy="687324"/>
              </a:xfrm>
              <a:prstGeom prst="rect">
                <a:avLst/>
              </a:prstGeom>
              <a:solidFill>
                <a:srgbClr val="FF76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17" name="Conector reto 216">
                <a:extLst>
                  <a:ext uri="{FF2B5EF4-FFF2-40B4-BE49-F238E27FC236}">
                    <a16:creationId xmlns:a16="http://schemas.microsoft.com/office/drawing/2014/main" id="{7A45B493-1FC8-B3B7-4127-B5A5BF21B959}"/>
                  </a:ext>
                </a:extLst>
              </p:cNvPr>
              <p:cNvCxnSpPr/>
              <p:nvPr/>
            </p:nvCxnSpPr>
            <p:spPr>
              <a:xfrm>
                <a:off x="256897" y="2796538"/>
                <a:ext cx="614692" cy="76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Conector de seta reta 231">
                <a:extLst>
                  <a:ext uri="{FF2B5EF4-FFF2-40B4-BE49-F238E27FC236}">
                    <a16:creationId xmlns:a16="http://schemas.microsoft.com/office/drawing/2014/main" id="{6E9CAE25-062F-83D0-880F-64AF8D7F48B6}"/>
                  </a:ext>
                </a:extLst>
              </p:cNvPr>
              <p:cNvCxnSpPr/>
              <p:nvPr/>
            </p:nvCxnSpPr>
            <p:spPr>
              <a:xfrm rot="12004107">
                <a:off x="724069" y="2786124"/>
                <a:ext cx="891" cy="66197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9" name="Arco 218">
                <a:extLst>
                  <a:ext uri="{FF2B5EF4-FFF2-40B4-BE49-F238E27FC236}">
                    <a16:creationId xmlns:a16="http://schemas.microsoft.com/office/drawing/2014/main" id="{AA012204-3CF1-A16C-6F8A-7275773DAF1C}"/>
                  </a:ext>
                </a:extLst>
              </p:cNvPr>
              <p:cNvSpPr/>
              <p:nvPr/>
            </p:nvSpPr>
            <p:spPr>
              <a:xfrm rot="10800000">
                <a:off x="583286" y="2541612"/>
                <a:ext cx="364498" cy="495300"/>
              </a:xfrm>
              <a:prstGeom prst="arc">
                <a:avLst>
                  <a:gd name="adj1" fmla="val 16200000"/>
                  <a:gd name="adj2" fmla="val 125162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215" name="Conector de seta reta 219">
              <a:extLst>
                <a:ext uri="{FF2B5EF4-FFF2-40B4-BE49-F238E27FC236}">
                  <a16:creationId xmlns:a16="http://schemas.microsoft.com/office/drawing/2014/main" id="{10467EF0-610D-A92A-EF5A-FF6CD2941F16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991749" y="3004384"/>
              <a:ext cx="9913" cy="241691"/>
            </a:xfrm>
            <a:prstGeom prst="straightConnector1">
              <a:avLst/>
            </a:prstGeom>
            <a:ln w="19050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0" name="Grupo 183">
            <a:extLst>
              <a:ext uri="{FF2B5EF4-FFF2-40B4-BE49-F238E27FC236}">
                <a16:creationId xmlns:a16="http://schemas.microsoft.com/office/drawing/2014/main" id="{E33C6F65-7F7D-F55D-6438-9BDC4E84043F}"/>
              </a:ext>
            </a:extLst>
          </p:cNvPr>
          <p:cNvGrpSpPr/>
          <p:nvPr/>
        </p:nvGrpSpPr>
        <p:grpSpPr>
          <a:xfrm>
            <a:off x="5586080" y="5501521"/>
            <a:ext cx="517054" cy="355642"/>
            <a:chOff x="754677" y="2801522"/>
            <a:chExt cx="646317" cy="444553"/>
          </a:xfrm>
        </p:grpSpPr>
        <p:sp>
          <p:nvSpPr>
            <p:cNvPr id="221" name="CaixaDeTexto 220">
              <a:extLst>
                <a:ext uri="{FF2B5EF4-FFF2-40B4-BE49-F238E27FC236}">
                  <a16:creationId xmlns:a16="http://schemas.microsoft.com/office/drawing/2014/main" id="{6FAA8101-AD47-FB70-3475-53D8215B17C3}"/>
                </a:ext>
              </a:extLst>
            </p:cNvPr>
            <p:cNvSpPr txBox="1"/>
            <p:nvPr/>
          </p:nvSpPr>
          <p:spPr>
            <a:xfrm>
              <a:off x="754677" y="2801522"/>
              <a:ext cx="646317" cy="317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dirty="0">
                  <a:latin typeface="Arial" panose="020B0604020202020204" pitchFamily="34" charset="0"/>
                  <a:cs typeface="Arial" panose="020B0604020202020204" pitchFamily="34" charset="0"/>
                </a:rPr>
                <a:t>70°</a:t>
              </a:r>
            </a:p>
          </p:txBody>
        </p:sp>
        <p:grpSp>
          <p:nvGrpSpPr>
            <p:cNvPr id="222" name="Grupo 218">
              <a:extLst>
                <a:ext uri="{FF2B5EF4-FFF2-40B4-BE49-F238E27FC236}">
                  <a16:creationId xmlns:a16="http://schemas.microsoft.com/office/drawing/2014/main" id="{2A34DFED-BC5A-DDA2-D6E6-1A1F3B786788}"/>
                </a:ext>
              </a:extLst>
            </p:cNvPr>
            <p:cNvGrpSpPr/>
            <p:nvPr/>
          </p:nvGrpSpPr>
          <p:grpSpPr>
            <a:xfrm rot="4216308">
              <a:off x="980514" y="2903459"/>
              <a:ext cx="263590" cy="337561"/>
              <a:chOff x="256897" y="2481002"/>
              <a:chExt cx="726171" cy="967093"/>
            </a:xfrm>
          </p:grpSpPr>
          <p:sp>
            <p:nvSpPr>
              <p:cNvPr id="224" name="Retângulo 223">
                <a:extLst>
                  <a:ext uri="{FF2B5EF4-FFF2-40B4-BE49-F238E27FC236}">
                    <a16:creationId xmlns:a16="http://schemas.microsoft.com/office/drawing/2014/main" id="{EA17D596-CBAD-9686-B1CF-8D1701C1AE6D}"/>
                  </a:ext>
                </a:extLst>
              </p:cNvPr>
              <p:cNvSpPr/>
              <p:nvPr/>
            </p:nvSpPr>
            <p:spPr>
              <a:xfrm>
                <a:off x="850860" y="2481002"/>
                <a:ext cx="132208" cy="687324"/>
              </a:xfrm>
              <a:prstGeom prst="rect">
                <a:avLst/>
              </a:prstGeom>
              <a:solidFill>
                <a:srgbClr val="FF76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25" name="Conector reto 224">
                <a:extLst>
                  <a:ext uri="{FF2B5EF4-FFF2-40B4-BE49-F238E27FC236}">
                    <a16:creationId xmlns:a16="http://schemas.microsoft.com/office/drawing/2014/main" id="{B4CB7C99-5686-2898-C942-836921B9C96B}"/>
                  </a:ext>
                </a:extLst>
              </p:cNvPr>
              <p:cNvCxnSpPr/>
              <p:nvPr/>
            </p:nvCxnSpPr>
            <p:spPr>
              <a:xfrm>
                <a:off x="256897" y="2796538"/>
                <a:ext cx="614692" cy="76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Conector de seta reta 231">
                <a:extLst>
                  <a:ext uri="{FF2B5EF4-FFF2-40B4-BE49-F238E27FC236}">
                    <a16:creationId xmlns:a16="http://schemas.microsoft.com/office/drawing/2014/main" id="{8715E474-91DE-08CE-46D9-FFAB6D07F996}"/>
                  </a:ext>
                </a:extLst>
              </p:cNvPr>
              <p:cNvCxnSpPr/>
              <p:nvPr/>
            </p:nvCxnSpPr>
            <p:spPr>
              <a:xfrm rot="12004107">
                <a:off x="724069" y="2786124"/>
                <a:ext cx="891" cy="66197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" name="Arco 226">
                <a:extLst>
                  <a:ext uri="{FF2B5EF4-FFF2-40B4-BE49-F238E27FC236}">
                    <a16:creationId xmlns:a16="http://schemas.microsoft.com/office/drawing/2014/main" id="{40C24751-975D-DE10-BB98-968D8A02E165}"/>
                  </a:ext>
                </a:extLst>
              </p:cNvPr>
              <p:cNvSpPr/>
              <p:nvPr/>
            </p:nvSpPr>
            <p:spPr>
              <a:xfrm rot="10800000">
                <a:off x="583286" y="2541612"/>
                <a:ext cx="364498" cy="495300"/>
              </a:xfrm>
              <a:prstGeom prst="arc">
                <a:avLst>
                  <a:gd name="adj1" fmla="val 16200000"/>
                  <a:gd name="adj2" fmla="val 125162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223" name="Conector de seta reta 219">
              <a:extLst>
                <a:ext uri="{FF2B5EF4-FFF2-40B4-BE49-F238E27FC236}">
                  <a16:creationId xmlns:a16="http://schemas.microsoft.com/office/drawing/2014/main" id="{2796AEDA-8BC0-559D-0587-5720612BD4B9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991749" y="3004384"/>
              <a:ext cx="9913" cy="241691"/>
            </a:xfrm>
            <a:prstGeom prst="straightConnector1">
              <a:avLst/>
            </a:prstGeom>
            <a:ln w="19050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8" name="Grupo 183">
            <a:extLst>
              <a:ext uri="{FF2B5EF4-FFF2-40B4-BE49-F238E27FC236}">
                <a16:creationId xmlns:a16="http://schemas.microsoft.com/office/drawing/2014/main" id="{FA56672E-7C23-3610-14F5-D53E7E330A48}"/>
              </a:ext>
            </a:extLst>
          </p:cNvPr>
          <p:cNvGrpSpPr/>
          <p:nvPr/>
        </p:nvGrpSpPr>
        <p:grpSpPr>
          <a:xfrm>
            <a:off x="9246847" y="5460214"/>
            <a:ext cx="517054" cy="355642"/>
            <a:chOff x="754677" y="2801522"/>
            <a:chExt cx="646317" cy="444553"/>
          </a:xfrm>
        </p:grpSpPr>
        <p:sp>
          <p:nvSpPr>
            <p:cNvPr id="229" name="CaixaDeTexto 228">
              <a:extLst>
                <a:ext uri="{FF2B5EF4-FFF2-40B4-BE49-F238E27FC236}">
                  <a16:creationId xmlns:a16="http://schemas.microsoft.com/office/drawing/2014/main" id="{11FB0802-6DD7-7FF0-45B6-86A2051D2DCB}"/>
                </a:ext>
              </a:extLst>
            </p:cNvPr>
            <p:cNvSpPr txBox="1"/>
            <p:nvPr/>
          </p:nvSpPr>
          <p:spPr>
            <a:xfrm>
              <a:off x="754677" y="2801522"/>
              <a:ext cx="646317" cy="317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dirty="0">
                  <a:latin typeface="Arial" panose="020B0604020202020204" pitchFamily="34" charset="0"/>
                  <a:cs typeface="Arial" panose="020B0604020202020204" pitchFamily="34" charset="0"/>
                </a:rPr>
                <a:t>70°</a:t>
              </a:r>
            </a:p>
          </p:txBody>
        </p:sp>
        <p:grpSp>
          <p:nvGrpSpPr>
            <p:cNvPr id="230" name="Grupo 218">
              <a:extLst>
                <a:ext uri="{FF2B5EF4-FFF2-40B4-BE49-F238E27FC236}">
                  <a16:creationId xmlns:a16="http://schemas.microsoft.com/office/drawing/2014/main" id="{DEC51D5C-29FC-80E8-18DD-C7AF29BD2209}"/>
                </a:ext>
              </a:extLst>
            </p:cNvPr>
            <p:cNvGrpSpPr/>
            <p:nvPr/>
          </p:nvGrpSpPr>
          <p:grpSpPr>
            <a:xfrm rot="4216308">
              <a:off x="980514" y="2903459"/>
              <a:ext cx="263590" cy="337561"/>
              <a:chOff x="256897" y="2481002"/>
              <a:chExt cx="726171" cy="967093"/>
            </a:xfrm>
          </p:grpSpPr>
          <p:sp>
            <p:nvSpPr>
              <p:cNvPr id="232" name="Retângulo 231">
                <a:extLst>
                  <a:ext uri="{FF2B5EF4-FFF2-40B4-BE49-F238E27FC236}">
                    <a16:creationId xmlns:a16="http://schemas.microsoft.com/office/drawing/2014/main" id="{5B8B953F-F899-814B-B640-40359F1414CC}"/>
                  </a:ext>
                </a:extLst>
              </p:cNvPr>
              <p:cNvSpPr/>
              <p:nvPr/>
            </p:nvSpPr>
            <p:spPr>
              <a:xfrm>
                <a:off x="850860" y="2481002"/>
                <a:ext cx="132208" cy="687324"/>
              </a:xfrm>
              <a:prstGeom prst="rect">
                <a:avLst/>
              </a:prstGeom>
              <a:solidFill>
                <a:srgbClr val="FF76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33" name="Conector reto 232">
                <a:extLst>
                  <a:ext uri="{FF2B5EF4-FFF2-40B4-BE49-F238E27FC236}">
                    <a16:creationId xmlns:a16="http://schemas.microsoft.com/office/drawing/2014/main" id="{39691F82-E99F-D470-F230-5ECA7153D1A5}"/>
                  </a:ext>
                </a:extLst>
              </p:cNvPr>
              <p:cNvCxnSpPr/>
              <p:nvPr/>
            </p:nvCxnSpPr>
            <p:spPr>
              <a:xfrm>
                <a:off x="256897" y="2796538"/>
                <a:ext cx="614692" cy="76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Conector de seta reta 231">
                <a:extLst>
                  <a:ext uri="{FF2B5EF4-FFF2-40B4-BE49-F238E27FC236}">
                    <a16:creationId xmlns:a16="http://schemas.microsoft.com/office/drawing/2014/main" id="{92FC0057-25C4-EDEC-B030-26D101A95905}"/>
                  </a:ext>
                </a:extLst>
              </p:cNvPr>
              <p:cNvCxnSpPr/>
              <p:nvPr/>
            </p:nvCxnSpPr>
            <p:spPr>
              <a:xfrm rot="12004107">
                <a:off x="724069" y="2786124"/>
                <a:ext cx="891" cy="66197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5" name="Arco 234">
                <a:extLst>
                  <a:ext uri="{FF2B5EF4-FFF2-40B4-BE49-F238E27FC236}">
                    <a16:creationId xmlns:a16="http://schemas.microsoft.com/office/drawing/2014/main" id="{B238704E-6C89-E935-983E-2457987A694F}"/>
                  </a:ext>
                </a:extLst>
              </p:cNvPr>
              <p:cNvSpPr/>
              <p:nvPr/>
            </p:nvSpPr>
            <p:spPr>
              <a:xfrm rot="10800000">
                <a:off x="583286" y="2541612"/>
                <a:ext cx="364498" cy="495300"/>
              </a:xfrm>
              <a:prstGeom prst="arc">
                <a:avLst>
                  <a:gd name="adj1" fmla="val 16200000"/>
                  <a:gd name="adj2" fmla="val 125162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231" name="Conector de seta reta 219">
              <a:extLst>
                <a:ext uri="{FF2B5EF4-FFF2-40B4-BE49-F238E27FC236}">
                  <a16:creationId xmlns:a16="http://schemas.microsoft.com/office/drawing/2014/main" id="{2EEF1032-623B-56F7-B0E2-D379696AD0A8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991749" y="3004384"/>
              <a:ext cx="9913" cy="241691"/>
            </a:xfrm>
            <a:prstGeom prst="straightConnector1">
              <a:avLst/>
            </a:prstGeom>
            <a:ln w="19050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63837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Agrupar 86">
            <a:extLst>
              <a:ext uri="{FF2B5EF4-FFF2-40B4-BE49-F238E27FC236}">
                <a16:creationId xmlns:a16="http://schemas.microsoft.com/office/drawing/2014/main" id="{DB695FEB-3413-24C7-CA94-9F0ED6FE73F3}"/>
              </a:ext>
            </a:extLst>
          </p:cNvPr>
          <p:cNvGrpSpPr/>
          <p:nvPr/>
        </p:nvGrpSpPr>
        <p:grpSpPr>
          <a:xfrm>
            <a:off x="1769468" y="4383795"/>
            <a:ext cx="2137539" cy="970870"/>
            <a:chOff x="5432041" y="942650"/>
            <a:chExt cx="2137539" cy="970870"/>
          </a:xfrm>
        </p:grpSpPr>
        <p:grpSp>
          <p:nvGrpSpPr>
            <p:cNvPr id="88" name="Agrupar 87">
              <a:extLst>
                <a:ext uri="{FF2B5EF4-FFF2-40B4-BE49-F238E27FC236}">
                  <a16:creationId xmlns:a16="http://schemas.microsoft.com/office/drawing/2014/main" id="{96FA53CC-2BE6-2AD6-C36B-7CBC416E210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32041" y="942650"/>
              <a:ext cx="2137539" cy="970870"/>
              <a:chOff x="1127448" y="824550"/>
              <a:chExt cx="3821935" cy="1735922"/>
            </a:xfrm>
          </p:grpSpPr>
          <p:pic>
            <p:nvPicPr>
              <p:cNvPr id="90" name="Imagem 89">
                <a:extLst>
                  <a:ext uri="{FF2B5EF4-FFF2-40B4-BE49-F238E27FC236}">
                    <a16:creationId xmlns:a16="http://schemas.microsoft.com/office/drawing/2014/main" id="{DDC58A79-BCD0-BBC4-2E4F-2019E54FD0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27448" y="2028530"/>
                <a:ext cx="3821935" cy="531942"/>
              </a:xfrm>
              <a:prstGeom prst="rect">
                <a:avLst/>
              </a:prstGeom>
            </p:spPr>
          </p:pic>
          <p:sp>
            <p:nvSpPr>
              <p:cNvPr id="91" name="CaixaDeTexto 90">
                <a:extLst>
                  <a:ext uri="{FF2B5EF4-FFF2-40B4-BE49-F238E27FC236}">
                    <a16:creationId xmlns:a16="http://schemas.microsoft.com/office/drawing/2014/main" id="{57E55A34-E158-0DDE-D273-B3D30872F33A}"/>
                  </a:ext>
                </a:extLst>
              </p:cNvPr>
              <p:cNvSpPr txBox="1"/>
              <p:nvPr/>
            </p:nvSpPr>
            <p:spPr>
              <a:xfrm>
                <a:off x="1962406" y="824550"/>
                <a:ext cx="936451" cy="495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dirty="0"/>
                  <a:t>TPA</a:t>
                </a:r>
              </a:p>
            </p:txBody>
          </p:sp>
          <p:sp>
            <p:nvSpPr>
              <p:cNvPr id="92" name="Elipse 91">
                <a:extLst>
                  <a:ext uri="{FF2B5EF4-FFF2-40B4-BE49-F238E27FC236}">
                    <a16:creationId xmlns:a16="http://schemas.microsoft.com/office/drawing/2014/main" id="{5F44E318-0EBC-3395-A2F9-211DA46304C1}"/>
                  </a:ext>
                </a:extLst>
              </p:cNvPr>
              <p:cNvSpPr/>
              <p:nvPr/>
            </p:nvSpPr>
            <p:spPr bwMode="auto">
              <a:xfrm>
                <a:off x="4079775" y="1264226"/>
                <a:ext cx="540000" cy="540000"/>
              </a:xfrm>
              <a:prstGeom prst="ellipse">
                <a:avLst/>
              </a:prstGeom>
              <a:gradFill flip="none" rotWithShape="1">
                <a:gsLst>
                  <a:gs pos="0">
                    <a:srgbClr val="009900"/>
                  </a:gs>
                  <a:gs pos="100000">
                    <a:srgbClr val="92D050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14" name="CaixaDeTexto 113">
                <a:extLst>
                  <a:ext uri="{FF2B5EF4-FFF2-40B4-BE49-F238E27FC236}">
                    <a16:creationId xmlns:a16="http://schemas.microsoft.com/office/drawing/2014/main" id="{5788166A-9AA6-52ED-BC81-275249701C61}"/>
                  </a:ext>
                </a:extLst>
              </p:cNvPr>
              <p:cNvSpPr txBox="1"/>
              <p:nvPr/>
            </p:nvSpPr>
            <p:spPr>
              <a:xfrm>
                <a:off x="3965055" y="824986"/>
                <a:ext cx="769442" cy="495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Dy</a:t>
                </a:r>
              </a:p>
            </p:txBody>
          </p:sp>
          <p:sp>
            <p:nvSpPr>
              <p:cNvPr id="132" name="CaixaDeTexto 131">
                <a:extLst>
                  <a:ext uri="{FF2B5EF4-FFF2-40B4-BE49-F238E27FC236}">
                    <a16:creationId xmlns:a16="http://schemas.microsoft.com/office/drawing/2014/main" id="{2A1BA0CC-F02A-A6EE-987D-CF1C0743F476}"/>
                  </a:ext>
                </a:extLst>
              </p:cNvPr>
              <p:cNvSpPr txBox="1"/>
              <p:nvPr/>
            </p:nvSpPr>
            <p:spPr>
              <a:xfrm>
                <a:off x="3184380" y="988682"/>
                <a:ext cx="38933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+</a:t>
                </a:r>
              </a:p>
            </p:txBody>
          </p:sp>
          <p:sp>
            <p:nvSpPr>
              <p:cNvPr id="133" name="CaixaDeTexto 132">
                <a:extLst>
                  <a:ext uri="{FF2B5EF4-FFF2-40B4-BE49-F238E27FC236}">
                    <a16:creationId xmlns:a16="http://schemas.microsoft.com/office/drawing/2014/main" id="{CC6A3102-F153-0CAD-0B4F-B9FCD17E2957}"/>
                  </a:ext>
                </a:extLst>
              </p:cNvPr>
              <p:cNvSpPr txBox="1"/>
              <p:nvPr/>
            </p:nvSpPr>
            <p:spPr>
              <a:xfrm>
                <a:off x="2432334" y="1919325"/>
                <a:ext cx="1370034" cy="495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dirty="0"/>
                  <a:t>Cu(111)</a:t>
                </a:r>
              </a:p>
            </p:txBody>
          </p:sp>
        </p:grpSp>
        <p:pic>
          <p:nvPicPr>
            <p:cNvPr id="89" name="Imagem 88">
              <a:extLst>
                <a:ext uri="{FF2B5EF4-FFF2-40B4-BE49-F238E27FC236}">
                  <a16:creationId xmlns:a16="http://schemas.microsoft.com/office/drawing/2014/main" id="{86F351C5-D4D6-B97D-D957-56E38C9A8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5598" y="1187530"/>
              <a:ext cx="714158" cy="365760"/>
            </a:xfrm>
            <a:prstGeom prst="rect">
              <a:avLst/>
            </a:prstGeom>
          </p:spPr>
        </p:pic>
      </p:grpSp>
      <p:grpSp>
        <p:nvGrpSpPr>
          <p:cNvPr id="79" name="Agrupar 78">
            <a:extLst>
              <a:ext uri="{FF2B5EF4-FFF2-40B4-BE49-F238E27FC236}">
                <a16:creationId xmlns:a16="http://schemas.microsoft.com/office/drawing/2014/main" id="{2EA8115F-B109-92A9-521E-A5FE6740C786}"/>
              </a:ext>
            </a:extLst>
          </p:cNvPr>
          <p:cNvGrpSpPr>
            <a:grpSpLocks noChangeAspect="1"/>
          </p:cNvGrpSpPr>
          <p:nvPr/>
        </p:nvGrpSpPr>
        <p:grpSpPr>
          <a:xfrm>
            <a:off x="1775520" y="1268760"/>
            <a:ext cx="2137539" cy="970870"/>
            <a:chOff x="1127448" y="824550"/>
            <a:chExt cx="3821935" cy="1735922"/>
          </a:xfrm>
        </p:grpSpPr>
        <p:pic>
          <p:nvPicPr>
            <p:cNvPr id="80" name="Imagen 4" descr="Imagen que contiene interior, accesorio, pequeño, tabla&#10;&#10;Descripción generada automáticamente">
              <a:extLst>
                <a:ext uri="{FF2B5EF4-FFF2-40B4-BE49-F238E27FC236}">
                  <a16:creationId xmlns:a16="http://schemas.microsoft.com/office/drawing/2014/main" id="{06F76556-336E-8629-319A-F14DBF1FB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4064" y="1208154"/>
              <a:ext cx="2313134" cy="650891"/>
            </a:xfrm>
            <a:prstGeom prst="rect">
              <a:avLst/>
            </a:prstGeom>
          </p:spPr>
        </p:pic>
        <p:pic>
          <p:nvPicPr>
            <p:cNvPr id="81" name="Imagem 80">
              <a:extLst>
                <a:ext uri="{FF2B5EF4-FFF2-40B4-BE49-F238E27FC236}">
                  <a16:creationId xmlns:a16="http://schemas.microsoft.com/office/drawing/2014/main" id="{EE34EA69-7118-FBB7-5A5E-394738F3D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7448" y="2028530"/>
              <a:ext cx="3821935" cy="531942"/>
            </a:xfrm>
            <a:prstGeom prst="rect">
              <a:avLst/>
            </a:prstGeom>
          </p:spPr>
        </p:pic>
        <p:sp>
          <p:nvSpPr>
            <p:cNvPr id="82" name="CaixaDeTexto 81">
              <a:extLst>
                <a:ext uri="{FF2B5EF4-FFF2-40B4-BE49-F238E27FC236}">
                  <a16:creationId xmlns:a16="http://schemas.microsoft.com/office/drawing/2014/main" id="{3F84BD36-B51E-FE29-0B7F-B62622AC0E22}"/>
                </a:ext>
              </a:extLst>
            </p:cNvPr>
            <p:cNvSpPr txBox="1"/>
            <p:nvPr/>
          </p:nvSpPr>
          <p:spPr>
            <a:xfrm>
              <a:off x="1962406" y="824550"/>
              <a:ext cx="936451" cy="495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TDA</a:t>
              </a:r>
            </a:p>
          </p:txBody>
        </p:sp>
        <p:sp>
          <p:nvSpPr>
            <p:cNvPr id="83" name="Elipse 82">
              <a:extLst>
                <a:ext uri="{FF2B5EF4-FFF2-40B4-BE49-F238E27FC236}">
                  <a16:creationId xmlns:a16="http://schemas.microsoft.com/office/drawing/2014/main" id="{CD7662DF-554E-446C-E169-85B38BBD0ADA}"/>
                </a:ext>
              </a:extLst>
            </p:cNvPr>
            <p:cNvSpPr/>
            <p:nvPr/>
          </p:nvSpPr>
          <p:spPr bwMode="auto">
            <a:xfrm>
              <a:off x="4079775" y="1264226"/>
              <a:ext cx="540000" cy="540000"/>
            </a:xfrm>
            <a:prstGeom prst="ellipse">
              <a:avLst/>
            </a:prstGeom>
            <a:gradFill flip="none" rotWithShape="1">
              <a:gsLst>
                <a:gs pos="0">
                  <a:srgbClr val="009900"/>
                </a:gs>
                <a:gs pos="100000">
                  <a:srgbClr val="92D050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4" name="CaixaDeTexto 83">
              <a:extLst>
                <a:ext uri="{FF2B5EF4-FFF2-40B4-BE49-F238E27FC236}">
                  <a16:creationId xmlns:a16="http://schemas.microsoft.com/office/drawing/2014/main" id="{F1032325-7133-928F-DD6B-27F6518898E8}"/>
                </a:ext>
              </a:extLst>
            </p:cNvPr>
            <p:cNvSpPr txBox="1"/>
            <p:nvPr/>
          </p:nvSpPr>
          <p:spPr>
            <a:xfrm>
              <a:off x="3965055" y="824986"/>
              <a:ext cx="769442" cy="495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Dy</a:t>
              </a:r>
            </a:p>
          </p:txBody>
        </p:sp>
        <p:sp>
          <p:nvSpPr>
            <p:cNvPr id="85" name="CaixaDeTexto 84">
              <a:extLst>
                <a:ext uri="{FF2B5EF4-FFF2-40B4-BE49-F238E27FC236}">
                  <a16:creationId xmlns:a16="http://schemas.microsoft.com/office/drawing/2014/main" id="{83FB5FB2-2A08-E346-AAAB-8451B4BCAA08}"/>
                </a:ext>
              </a:extLst>
            </p:cNvPr>
            <p:cNvSpPr txBox="1"/>
            <p:nvPr/>
          </p:nvSpPr>
          <p:spPr>
            <a:xfrm>
              <a:off x="3371456" y="988682"/>
              <a:ext cx="3893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+</a:t>
              </a:r>
            </a:p>
          </p:txBody>
        </p:sp>
        <p:sp>
          <p:nvSpPr>
            <p:cNvPr id="86" name="CaixaDeTexto 85">
              <a:extLst>
                <a:ext uri="{FF2B5EF4-FFF2-40B4-BE49-F238E27FC236}">
                  <a16:creationId xmlns:a16="http://schemas.microsoft.com/office/drawing/2014/main" id="{2E8DE6E2-3997-73FB-8A73-CDF3CA41AAF8}"/>
                </a:ext>
              </a:extLst>
            </p:cNvPr>
            <p:cNvSpPr txBox="1"/>
            <p:nvPr/>
          </p:nvSpPr>
          <p:spPr>
            <a:xfrm>
              <a:off x="2432334" y="1919325"/>
              <a:ext cx="1370034" cy="495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Cu(111)</a:t>
              </a:r>
            </a:p>
          </p:txBody>
        </p:sp>
      </p:grp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F91915FE-5F09-41E6-A06F-A8BD1ABF9808}"/>
              </a:ext>
            </a:extLst>
          </p:cNvPr>
          <p:cNvSpPr txBox="1"/>
          <p:nvPr/>
        </p:nvSpPr>
        <p:spPr>
          <a:xfrm>
            <a:off x="8679406" y="3152364"/>
            <a:ext cx="2327843" cy="83099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  <a:ea typeface="+mj-ea"/>
                <a:cs typeface="+mj-cs"/>
              </a:rPr>
              <a:t>Nearly in-plane</a:t>
            </a:r>
          </a:p>
          <a:p>
            <a:pPr algn="ctr"/>
            <a:r>
              <a:rPr lang="en-US" dirty="0">
                <a:latin typeface="+mj-lt"/>
                <a:ea typeface="+mj-ea"/>
                <a:cs typeface="+mj-cs"/>
              </a:rPr>
              <a:t>anisotropy</a:t>
            </a: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F5784BFD-EC59-C120-C6E4-33CA6C2162C0}"/>
              </a:ext>
            </a:extLst>
          </p:cNvPr>
          <p:cNvGrpSpPr/>
          <p:nvPr/>
        </p:nvGrpSpPr>
        <p:grpSpPr>
          <a:xfrm>
            <a:off x="4450401" y="677567"/>
            <a:ext cx="3321974" cy="3039465"/>
            <a:chOff x="4450401" y="677567"/>
            <a:chExt cx="3321974" cy="3039465"/>
          </a:xfrm>
        </p:grpSpPr>
        <p:graphicFrame>
          <p:nvGraphicFramePr>
            <p:cNvPr id="42" name="Objeto 41">
              <a:extLst>
                <a:ext uri="{FF2B5EF4-FFF2-40B4-BE49-F238E27FC236}">
                  <a16:creationId xmlns:a16="http://schemas.microsoft.com/office/drawing/2014/main" id="{8C08877F-C971-2073-79E3-B37D46E7B70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892375" y="677567"/>
            <a:ext cx="2880000" cy="288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5" imgW="2879640" imgH="2879640" progId="Origin50.Graph">
                    <p:embed/>
                  </p:oleObj>
                </mc:Choice>
                <mc:Fallback>
                  <p:oleObj name="Graph" r:id="rId5" imgW="2879640" imgH="2879640" progId="Origin50.Graph">
                    <p:embed/>
                    <p:pic>
                      <p:nvPicPr>
                        <p:cNvPr id="42" name="Objeto 41">
                          <a:extLst>
                            <a:ext uri="{FF2B5EF4-FFF2-40B4-BE49-F238E27FC236}">
                              <a16:creationId xmlns:a16="http://schemas.microsoft.com/office/drawing/2014/main" id="{8C08877F-C971-2073-79E3-B37D46E7B70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892375" y="677567"/>
                          <a:ext cx="2880000" cy="2880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9" name="Agrupar 18">
              <a:extLst>
                <a:ext uri="{FF2B5EF4-FFF2-40B4-BE49-F238E27FC236}">
                  <a16:creationId xmlns:a16="http://schemas.microsoft.com/office/drawing/2014/main" id="{B654B34B-E304-D54D-8316-54456E424CA0}"/>
                </a:ext>
              </a:extLst>
            </p:cNvPr>
            <p:cNvGrpSpPr/>
            <p:nvPr/>
          </p:nvGrpSpPr>
          <p:grpSpPr>
            <a:xfrm>
              <a:off x="5321817" y="732230"/>
              <a:ext cx="2283124" cy="1584550"/>
              <a:chOff x="5321817" y="732230"/>
              <a:chExt cx="2283124" cy="1584550"/>
            </a:xfrm>
          </p:grpSpPr>
          <p:grpSp>
            <p:nvGrpSpPr>
              <p:cNvPr id="43" name="Grupo 46">
                <a:extLst>
                  <a:ext uri="{FF2B5EF4-FFF2-40B4-BE49-F238E27FC236}">
                    <a16:creationId xmlns:a16="http://schemas.microsoft.com/office/drawing/2014/main" id="{0F3A4234-CD5D-4B86-F9F4-92DF0F1F58C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2373" y="1974602"/>
                <a:ext cx="530766" cy="342178"/>
                <a:chOff x="8318235" y="1645313"/>
                <a:chExt cx="1070459" cy="690108"/>
              </a:xfrm>
            </p:grpSpPr>
            <p:cxnSp>
              <p:nvCxnSpPr>
                <p:cNvPr id="44" name="Conector de seta reta 47">
                  <a:extLst>
                    <a:ext uri="{FF2B5EF4-FFF2-40B4-BE49-F238E27FC236}">
                      <a16:creationId xmlns:a16="http://schemas.microsoft.com/office/drawing/2014/main" id="{8A483DB9-B3F6-F96D-191E-626131E66060}"/>
                    </a:ext>
                  </a:extLst>
                </p:cNvPr>
                <p:cNvCxnSpPr/>
                <p:nvPr/>
              </p:nvCxnSpPr>
              <p:spPr>
                <a:xfrm rot="16220415">
                  <a:off x="8552179" y="1950022"/>
                  <a:ext cx="522" cy="372803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Retângulo 44">
                  <a:extLst>
                    <a:ext uri="{FF2B5EF4-FFF2-40B4-BE49-F238E27FC236}">
                      <a16:creationId xmlns:a16="http://schemas.microsoft.com/office/drawing/2014/main" id="{6E4AC7A3-D229-318C-17E5-08B830724E43}"/>
                    </a:ext>
                  </a:extLst>
                </p:cNvPr>
                <p:cNvSpPr/>
                <p:nvPr/>
              </p:nvSpPr>
              <p:spPr>
                <a:xfrm rot="14926">
                  <a:off x="8741009" y="1948338"/>
                  <a:ext cx="77429" cy="387083"/>
                </a:xfrm>
                <a:prstGeom prst="rect">
                  <a:avLst/>
                </a:prstGeom>
                <a:solidFill>
                  <a:srgbClr val="FF76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" name="CaixaDeTexto 45">
                  <a:extLst>
                    <a:ext uri="{FF2B5EF4-FFF2-40B4-BE49-F238E27FC236}">
                      <a16:creationId xmlns:a16="http://schemas.microsoft.com/office/drawing/2014/main" id="{205C85E3-2F7E-6DF4-DEB0-87183CB1F0C8}"/>
                    </a:ext>
                  </a:extLst>
                </p:cNvPr>
                <p:cNvSpPr txBox="1"/>
                <p:nvPr/>
              </p:nvSpPr>
              <p:spPr>
                <a:xfrm>
                  <a:off x="8320629" y="1645313"/>
                  <a:ext cx="1068065" cy="512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0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0°</a:t>
                  </a:r>
                </a:p>
              </p:txBody>
            </p:sp>
            <p:sp>
              <p:nvSpPr>
                <p:cNvPr id="47" name="Elipse 46">
                  <a:extLst>
                    <a:ext uri="{FF2B5EF4-FFF2-40B4-BE49-F238E27FC236}">
                      <a16:creationId xmlns:a16="http://schemas.microsoft.com/office/drawing/2014/main" id="{3015089F-C501-5351-E072-57CC1E5CD8EF}"/>
                    </a:ext>
                  </a:extLst>
                </p:cNvPr>
                <p:cNvSpPr/>
                <p:nvPr/>
              </p:nvSpPr>
              <p:spPr>
                <a:xfrm rot="16200000">
                  <a:off x="8213079" y="2081075"/>
                  <a:ext cx="320040" cy="109728"/>
                </a:xfrm>
                <a:prstGeom prst="ellipse">
                  <a:avLst/>
                </a:prstGeom>
                <a:noFill/>
                <a:ln w="1905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" name="Triângulo isósceles 47">
                  <a:extLst>
                    <a:ext uri="{FF2B5EF4-FFF2-40B4-BE49-F238E27FC236}">
                      <a16:creationId xmlns:a16="http://schemas.microsoft.com/office/drawing/2014/main" id="{5CE60A9C-2B6F-32D2-35C5-0395B7A25C3B}"/>
                    </a:ext>
                  </a:extLst>
                </p:cNvPr>
                <p:cNvSpPr/>
                <p:nvPr/>
              </p:nvSpPr>
              <p:spPr>
                <a:xfrm rot="960000">
                  <a:off x="8384387" y="2185954"/>
                  <a:ext cx="73152" cy="72009"/>
                </a:xfrm>
                <a:prstGeom prst="triangl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9" name="Grupo 52">
                <a:extLst>
                  <a:ext uri="{FF2B5EF4-FFF2-40B4-BE49-F238E27FC236}">
                    <a16:creationId xmlns:a16="http://schemas.microsoft.com/office/drawing/2014/main" id="{A4EBDF89-27C8-FE0C-67A6-8BFA45CA86B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230381" y="906773"/>
                <a:ext cx="474772" cy="339859"/>
                <a:chOff x="8703983" y="1609644"/>
                <a:chExt cx="957524" cy="685432"/>
              </a:xfrm>
            </p:grpSpPr>
            <p:sp>
              <p:nvSpPr>
                <p:cNvPr id="50" name="CaixaDeTexto 49">
                  <a:extLst>
                    <a:ext uri="{FF2B5EF4-FFF2-40B4-BE49-F238E27FC236}">
                      <a16:creationId xmlns:a16="http://schemas.microsoft.com/office/drawing/2014/main" id="{6654FD86-2A08-B6E1-881C-4785C2F650C0}"/>
                    </a:ext>
                  </a:extLst>
                </p:cNvPr>
                <p:cNvSpPr txBox="1"/>
                <p:nvPr/>
              </p:nvSpPr>
              <p:spPr>
                <a:xfrm>
                  <a:off x="8703983" y="1609644"/>
                  <a:ext cx="957524" cy="5121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0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70°</a:t>
                  </a:r>
                </a:p>
              </p:txBody>
            </p:sp>
            <p:grpSp>
              <p:nvGrpSpPr>
                <p:cNvPr id="51" name="Grupo 54">
                  <a:extLst>
                    <a:ext uri="{FF2B5EF4-FFF2-40B4-BE49-F238E27FC236}">
                      <a16:creationId xmlns:a16="http://schemas.microsoft.com/office/drawing/2014/main" id="{D3F5E306-3B38-DBE8-F481-281D3A64F6D5}"/>
                    </a:ext>
                  </a:extLst>
                </p:cNvPr>
                <p:cNvGrpSpPr/>
                <p:nvPr/>
              </p:nvGrpSpPr>
              <p:grpSpPr>
                <a:xfrm rot="4216308">
                  <a:off x="9070752" y="1777476"/>
                  <a:ext cx="425289" cy="544639"/>
                  <a:chOff x="256897" y="2481002"/>
                  <a:chExt cx="726171" cy="967093"/>
                </a:xfrm>
              </p:grpSpPr>
              <p:sp>
                <p:nvSpPr>
                  <p:cNvPr id="54" name="Retângulo 53">
                    <a:extLst>
                      <a:ext uri="{FF2B5EF4-FFF2-40B4-BE49-F238E27FC236}">
                        <a16:creationId xmlns:a16="http://schemas.microsoft.com/office/drawing/2014/main" id="{68982ABC-12A8-D4EA-5A5F-618FDF957F72}"/>
                      </a:ext>
                    </a:extLst>
                  </p:cNvPr>
                  <p:cNvSpPr/>
                  <p:nvPr/>
                </p:nvSpPr>
                <p:spPr>
                  <a:xfrm>
                    <a:off x="850860" y="2481002"/>
                    <a:ext cx="132208" cy="687324"/>
                  </a:xfrm>
                  <a:prstGeom prst="rect">
                    <a:avLst/>
                  </a:prstGeom>
                  <a:solidFill>
                    <a:srgbClr val="FF76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14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cxnSp>
                <p:nvCxnSpPr>
                  <p:cNvPr id="55" name="Conector reto 54">
                    <a:extLst>
                      <a:ext uri="{FF2B5EF4-FFF2-40B4-BE49-F238E27FC236}">
                        <a16:creationId xmlns:a16="http://schemas.microsoft.com/office/drawing/2014/main" id="{5BC78D7E-CDD2-FD93-BE1F-845AD75873AD}"/>
                      </a:ext>
                    </a:extLst>
                  </p:cNvPr>
                  <p:cNvCxnSpPr/>
                  <p:nvPr/>
                </p:nvCxnSpPr>
                <p:spPr>
                  <a:xfrm>
                    <a:off x="256897" y="2796538"/>
                    <a:ext cx="614692" cy="762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50000"/>
                      </a:schemeClr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Conector de seta reta 59">
                    <a:extLst>
                      <a:ext uri="{FF2B5EF4-FFF2-40B4-BE49-F238E27FC236}">
                        <a16:creationId xmlns:a16="http://schemas.microsoft.com/office/drawing/2014/main" id="{B5ED504B-3690-02CC-EF75-54E14DEE0959}"/>
                      </a:ext>
                    </a:extLst>
                  </p:cNvPr>
                  <p:cNvCxnSpPr/>
                  <p:nvPr/>
                </p:nvCxnSpPr>
                <p:spPr>
                  <a:xfrm rot="12004107">
                    <a:off x="724069" y="2786124"/>
                    <a:ext cx="891" cy="661971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7" name="Arco 56">
                    <a:extLst>
                      <a:ext uri="{FF2B5EF4-FFF2-40B4-BE49-F238E27FC236}">
                        <a16:creationId xmlns:a16="http://schemas.microsoft.com/office/drawing/2014/main" id="{96687F2E-AA2B-82AD-C5B3-C16044D2A9D7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583286" y="2541612"/>
                    <a:ext cx="364498" cy="495300"/>
                  </a:xfrm>
                  <a:prstGeom prst="arc">
                    <a:avLst>
                      <a:gd name="adj1" fmla="val 16200000"/>
                      <a:gd name="adj2" fmla="val 125162"/>
                    </a:avLst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14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52" name="Elipse 51">
                  <a:extLst>
                    <a:ext uri="{FF2B5EF4-FFF2-40B4-BE49-F238E27FC236}">
                      <a16:creationId xmlns:a16="http://schemas.microsoft.com/office/drawing/2014/main" id="{C06E44A7-46E8-0E39-634B-E773DB25FDFA}"/>
                    </a:ext>
                  </a:extLst>
                </p:cNvPr>
                <p:cNvSpPr/>
                <p:nvPr/>
              </p:nvSpPr>
              <p:spPr>
                <a:xfrm rot="16200000">
                  <a:off x="8882340" y="2080192"/>
                  <a:ext cx="320040" cy="109728"/>
                </a:xfrm>
                <a:prstGeom prst="ellipse">
                  <a:avLst/>
                </a:prstGeom>
                <a:noFill/>
                <a:ln w="1905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" name="Triângulo isósceles 52">
                  <a:extLst>
                    <a:ext uri="{FF2B5EF4-FFF2-40B4-BE49-F238E27FC236}">
                      <a16:creationId xmlns:a16="http://schemas.microsoft.com/office/drawing/2014/main" id="{B683F7A7-9169-73DF-0253-6E6C00CC290B}"/>
                    </a:ext>
                  </a:extLst>
                </p:cNvPr>
                <p:cNvSpPr/>
                <p:nvPr/>
              </p:nvSpPr>
              <p:spPr>
                <a:xfrm rot="960000">
                  <a:off x="9053648" y="2185070"/>
                  <a:ext cx="73152" cy="72009"/>
                </a:xfrm>
                <a:prstGeom prst="triangl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8" name="CuadroTexto 18">
                <a:extLst>
                  <a:ext uri="{FF2B5EF4-FFF2-40B4-BE49-F238E27FC236}">
                    <a16:creationId xmlns:a16="http://schemas.microsoft.com/office/drawing/2014/main" id="{8271DB6D-F4FD-FB89-8EAC-57C06086D4FD}"/>
                  </a:ext>
                </a:extLst>
              </p:cNvPr>
              <p:cNvSpPr txBox="1"/>
              <p:nvPr/>
            </p:nvSpPr>
            <p:spPr>
              <a:xfrm>
                <a:off x="5321817" y="830217"/>
                <a:ext cx="40107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s-ES" sz="14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en-GB" sz="14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CuadroTexto 18">
                <a:extLst>
                  <a:ext uri="{FF2B5EF4-FFF2-40B4-BE49-F238E27FC236}">
                    <a16:creationId xmlns:a16="http://schemas.microsoft.com/office/drawing/2014/main" id="{F646D0FD-8E75-E0C1-7E09-5BDBDCE59B87}"/>
                  </a:ext>
                </a:extLst>
              </p:cNvPr>
              <p:cNvSpPr txBox="1"/>
              <p:nvPr/>
            </p:nvSpPr>
            <p:spPr>
              <a:xfrm>
                <a:off x="7162191" y="732230"/>
                <a:ext cx="4427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6 T</a:t>
                </a:r>
                <a:endParaRPr lang="en-GB" sz="1400" b="1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CuadroTexto 18">
                <a:extLst>
                  <a:ext uri="{FF2B5EF4-FFF2-40B4-BE49-F238E27FC236}">
                    <a16:creationId xmlns:a16="http://schemas.microsoft.com/office/drawing/2014/main" id="{4A82BB27-F49F-620F-461E-3998877863B3}"/>
                  </a:ext>
                </a:extLst>
              </p:cNvPr>
              <p:cNvSpPr txBox="1"/>
              <p:nvPr/>
            </p:nvSpPr>
            <p:spPr>
              <a:xfrm>
                <a:off x="6859773" y="1084184"/>
                <a:ext cx="40107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s-ES" sz="14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en-GB" sz="14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1" name="Rectángulo 9">
              <a:extLst>
                <a:ext uri="{FF2B5EF4-FFF2-40B4-BE49-F238E27FC236}">
                  <a16:creationId xmlns:a16="http://schemas.microsoft.com/office/drawing/2014/main" id="{2111F1C9-6A00-3A06-AA3F-653E3CC1321C}"/>
                </a:ext>
              </a:extLst>
            </p:cNvPr>
            <p:cNvSpPr/>
            <p:nvPr/>
          </p:nvSpPr>
          <p:spPr>
            <a:xfrm>
              <a:off x="5883575" y="3440033"/>
              <a:ext cx="100380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Energy (eV)</a:t>
              </a:r>
            </a:p>
          </p:txBody>
        </p:sp>
        <p:sp>
          <p:nvSpPr>
            <p:cNvPr id="63" name="Rectángulo 10">
              <a:extLst>
                <a:ext uri="{FF2B5EF4-FFF2-40B4-BE49-F238E27FC236}">
                  <a16:creationId xmlns:a16="http://schemas.microsoft.com/office/drawing/2014/main" id="{A66A1785-0EEA-2596-975A-D45461A9D6B0}"/>
                </a:ext>
              </a:extLst>
            </p:cNvPr>
            <p:cNvSpPr/>
            <p:nvPr/>
          </p:nvSpPr>
          <p:spPr>
            <a:xfrm rot="16200000">
              <a:off x="4135750" y="1475099"/>
              <a:ext cx="12458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XAS  (norm. u.)</a:t>
              </a:r>
            </a:p>
          </p:txBody>
        </p:sp>
        <p:sp>
          <p:nvSpPr>
            <p:cNvPr id="64" name="Rectángulo 11">
              <a:extLst>
                <a:ext uri="{FF2B5EF4-FFF2-40B4-BE49-F238E27FC236}">
                  <a16:creationId xmlns:a16="http://schemas.microsoft.com/office/drawing/2014/main" id="{E8AD396D-7D4A-7D7E-7BA2-A8FAF63EED51}"/>
                </a:ext>
              </a:extLst>
            </p:cNvPr>
            <p:cNvSpPr/>
            <p:nvPr/>
          </p:nvSpPr>
          <p:spPr>
            <a:xfrm rot="16200000">
              <a:off x="4233835" y="2688519"/>
              <a:ext cx="89479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XMCD</a:t>
              </a:r>
            </a:p>
            <a:p>
              <a:pPr algn="ctr"/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 (norm. u.)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98388727-6163-FA3E-E407-927DD8D391F7}"/>
              </a:ext>
            </a:extLst>
          </p:cNvPr>
          <p:cNvGrpSpPr/>
          <p:nvPr/>
        </p:nvGrpSpPr>
        <p:grpSpPr>
          <a:xfrm>
            <a:off x="8349570" y="1096388"/>
            <a:ext cx="2598202" cy="1914157"/>
            <a:chOff x="4636878" y="1039964"/>
            <a:chExt cx="2598202" cy="1914157"/>
          </a:xfrm>
        </p:grpSpPr>
        <p:graphicFrame>
          <p:nvGraphicFramePr>
            <p:cNvPr id="12" name="Objeto 11">
              <a:extLst>
                <a:ext uri="{FF2B5EF4-FFF2-40B4-BE49-F238E27FC236}">
                  <a16:creationId xmlns:a16="http://schemas.microsoft.com/office/drawing/2014/main" id="{38AA7091-6F64-46DC-B019-B127E04DC2C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841870" y="1039964"/>
            <a:ext cx="2393210" cy="17091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7" imgW="4031640" imgH="2879640" progId="Origin50.Graph">
                    <p:embed/>
                  </p:oleObj>
                </mc:Choice>
                <mc:Fallback>
                  <p:oleObj name="Graph" r:id="rId7" imgW="4031640" imgH="2879640" progId="Origin50.Graph">
                    <p:embed/>
                    <p:pic>
                      <p:nvPicPr>
                        <p:cNvPr id="12" name="Objeto 11">
                          <a:extLst>
                            <a:ext uri="{FF2B5EF4-FFF2-40B4-BE49-F238E27FC236}">
                              <a16:creationId xmlns:a16="http://schemas.microsoft.com/office/drawing/2014/main" id="{38AA7091-6F64-46DC-B019-B127E04DC2C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841870" y="1039964"/>
                          <a:ext cx="2393210" cy="170916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Rectángulo 9">
              <a:extLst>
                <a:ext uri="{FF2B5EF4-FFF2-40B4-BE49-F238E27FC236}">
                  <a16:creationId xmlns:a16="http://schemas.microsoft.com/office/drawing/2014/main" id="{3A94B143-EDAF-44E0-8971-07B2CCB525B1}"/>
                </a:ext>
              </a:extLst>
            </p:cNvPr>
            <p:cNvSpPr/>
            <p:nvPr/>
          </p:nvSpPr>
          <p:spPr>
            <a:xfrm>
              <a:off x="5417934" y="2677122"/>
              <a:ext cx="142218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Magnetic Field (T)</a:t>
              </a:r>
            </a:p>
          </p:txBody>
        </p:sp>
        <p:sp>
          <p:nvSpPr>
            <p:cNvPr id="65" name="Rectángulo 11">
              <a:extLst>
                <a:ext uri="{FF2B5EF4-FFF2-40B4-BE49-F238E27FC236}">
                  <a16:creationId xmlns:a16="http://schemas.microsoft.com/office/drawing/2014/main" id="{3104588C-0E2E-BBD1-2076-7012DEBBB4A8}"/>
                </a:ext>
              </a:extLst>
            </p:cNvPr>
            <p:cNvSpPr/>
            <p:nvPr/>
          </p:nvSpPr>
          <p:spPr>
            <a:xfrm rot="16200000">
              <a:off x="4396909" y="1692956"/>
              <a:ext cx="75693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Intensity</a:t>
              </a: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495B0379-19EA-D787-F155-8B9B7BC9DA80}"/>
              </a:ext>
            </a:extLst>
          </p:cNvPr>
          <p:cNvGrpSpPr/>
          <p:nvPr/>
        </p:nvGrpSpPr>
        <p:grpSpPr>
          <a:xfrm>
            <a:off x="8363673" y="4191421"/>
            <a:ext cx="2604978" cy="1881327"/>
            <a:chOff x="7157158" y="1189741"/>
            <a:chExt cx="2604978" cy="1881327"/>
          </a:xfrm>
        </p:grpSpPr>
        <p:graphicFrame>
          <p:nvGraphicFramePr>
            <p:cNvPr id="11" name="Objeto 10">
              <a:extLst>
                <a:ext uri="{FF2B5EF4-FFF2-40B4-BE49-F238E27FC236}">
                  <a16:creationId xmlns:a16="http://schemas.microsoft.com/office/drawing/2014/main" id="{21A87014-FDF8-42F0-BC82-A92B98422DE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368926" y="1189741"/>
            <a:ext cx="2393210" cy="17091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9" imgW="4031640" imgH="2879640" progId="Origin50.Graph">
                    <p:embed/>
                  </p:oleObj>
                </mc:Choice>
                <mc:Fallback>
                  <p:oleObj name="Graph" r:id="rId9" imgW="4031640" imgH="2879640" progId="Origin50.Graph">
                    <p:embed/>
                    <p:pic>
                      <p:nvPicPr>
                        <p:cNvPr id="11" name="Objeto 10">
                          <a:extLst>
                            <a:ext uri="{FF2B5EF4-FFF2-40B4-BE49-F238E27FC236}">
                              <a16:creationId xmlns:a16="http://schemas.microsoft.com/office/drawing/2014/main" id="{21A87014-FDF8-42F0-BC82-A92B98422DE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7368926" y="1189741"/>
                          <a:ext cx="2393210" cy="170916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" name="Rectángulo 9">
              <a:extLst>
                <a:ext uri="{FF2B5EF4-FFF2-40B4-BE49-F238E27FC236}">
                  <a16:creationId xmlns:a16="http://schemas.microsoft.com/office/drawing/2014/main" id="{397A88AC-6C48-4EEA-B6D5-BE264A2B560E}"/>
                </a:ext>
              </a:extLst>
            </p:cNvPr>
            <p:cNvSpPr/>
            <p:nvPr/>
          </p:nvSpPr>
          <p:spPr>
            <a:xfrm>
              <a:off x="7938214" y="2794069"/>
              <a:ext cx="142218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Magnetic Field (T)</a:t>
              </a:r>
            </a:p>
          </p:txBody>
        </p:sp>
        <p:sp>
          <p:nvSpPr>
            <p:cNvPr id="66" name="Rectángulo 11">
              <a:extLst>
                <a:ext uri="{FF2B5EF4-FFF2-40B4-BE49-F238E27FC236}">
                  <a16:creationId xmlns:a16="http://schemas.microsoft.com/office/drawing/2014/main" id="{95E34E1D-7049-A8CE-E198-36BE754093FE}"/>
                </a:ext>
              </a:extLst>
            </p:cNvPr>
            <p:cNvSpPr/>
            <p:nvPr/>
          </p:nvSpPr>
          <p:spPr>
            <a:xfrm rot="16200000">
              <a:off x="6917189" y="1845052"/>
              <a:ext cx="75693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Intensity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1A884C15-C902-2370-3725-21A1EDA0154A}"/>
              </a:ext>
            </a:extLst>
          </p:cNvPr>
          <p:cNvGrpSpPr/>
          <p:nvPr/>
        </p:nvGrpSpPr>
        <p:grpSpPr>
          <a:xfrm>
            <a:off x="4434963" y="3807713"/>
            <a:ext cx="3356692" cy="3056030"/>
            <a:chOff x="4434963" y="3807713"/>
            <a:chExt cx="3356692" cy="3056030"/>
          </a:xfrm>
        </p:grpSpPr>
        <p:sp>
          <p:nvSpPr>
            <p:cNvPr id="67" name="Rectángulo 10">
              <a:extLst>
                <a:ext uri="{FF2B5EF4-FFF2-40B4-BE49-F238E27FC236}">
                  <a16:creationId xmlns:a16="http://schemas.microsoft.com/office/drawing/2014/main" id="{33AB59B8-B3FF-506B-374F-462429A44D30}"/>
                </a:ext>
              </a:extLst>
            </p:cNvPr>
            <p:cNvSpPr/>
            <p:nvPr/>
          </p:nvSpPr>
          <p:spPr>
            <a:xfrm rot="16200000">
              <a:off x="4120312" y="4658625"/>
              <a:ext cx="12458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XAS  (norm. u.)</a:t>
              </a:r>
            </a:p>
          </p:txBody>
        </p:sp>
        <p:sp>
          <p:nvSpPr>
            <p:cNvPr id="68" name="Rectángulo 11">
              <a:extLst>
                <a:ext uri="{FF2B5EF4-FFF2-40B4-BE49-F238E27FC236}">
                  <a16:creationId xmlns:a16="http://schemas.microsoft.com/office/drawing/2014/main" id="{52054B71-5C52-9EEC-BEE8-0756D2E8A24D}"/>
                </a:ext>
              </a:extLst>
            </p:cNvPr>
            <p:cNvSpPr/>
            <p:nvPr/>
          </p:nvSpPr>
          <p:spPr>
            <a:xfrm rot="16200000">
              <a:off x="4218397" y="5872045"/>
              <a:ext cx="89479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XMCD</a:t>
              </a:r>
            </a:p>
            <a:p>
              <a:pPr algn="ctr"/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 (norm. u.)</a:t>
              </a:r>
            </a:p>
          </p:txBody>
        </p:sp>
        <p:sp>
          <p:nvSpPr>
            <p:cNvPr id="69" name="Rectángulo 9">
              <a:extLst>
                <a:ext uri="{FF2B5EF4-FFF2-40B4-BE49-F238E27FC236}">
                  <a16:creationId xmlns:a16="http://schemas.microsoft.com/office/drawing/2014/main" id="{B29336B0-062D-C57A-A316-CF19848E6B69}"/>
                </a:ext>
              </a:extLst>
            </p:cNvPr>
            <p:cNvSpPr/>
            <p:nvPr/>
          </p:nvSpPr>
          <p:spPr>
            <a:xfrm>
              <a:off x="5899435" y="6586744"/>
              <a:ext cx="100380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Energy (eV)</a:t>
              </a:r>
            </a:p>
          </p:txBody>
        </p:sp>
        <p:graphicFrame>
          <p:nvGraphicFramePr>
            <p:cNvPr id="70" name="Objeto 69">
              <a:extLst>
                <a:ext uri="{FF2B5EF4-FFF2-40B4-BE49-F238E27FC236}">
                  <a16:creationId xmlns:a16="http://schemas.microsoft.com/office/drawing/2014/main" id="{17037432-4CC7-9A24-74A4-347C5075A2C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911655" y="3807713"/>
            <a:ext cx="2880000" cy="288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11" imgW="2879640" imgH="2879640" progId="Origin50.Graph">
                    <p:embed/>
                  </p:oleObj>
                </mc:Choice>
                <mc:Fallback>
                  <p:oleObj name="Graph" r:id="rId11" imgW="2879640" imgH="2879640" progId="Origin50.Graph">
                    <p:embed/>
                    <p:pic>
                      <p:nvPicPr>
                        <p:cNvPr id="70" name="Objeto 69">
                          <a:extLst>
                            <a:ext uri="{FF2B5EF4-FFF2-40B4-BE49-F238E27FC236}">
                              <a16:creationId xmlns:a16="http://schemas.microsoft.com/office/drawing/2014/main" id="{17037432-4CC7-9A24-74A4-347C5075A2C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4911655" y="3807713"/>
                          <a:ext cx="2880000" cy="2880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828EAC5A-1397-55F7-C8E9-19C2A6AAB48B}"/>
                </a:ext>
              </a:extLst>
            </p:cNvPr>
            <p:cNvGrpSpPr/>
            <p:nvPr/>
          </p:nvGrpSpPr>
          <p:grpSpPr>
            <a:xfrm>
              <a:off x="5326205" y="3848534"/>
              <a:ext cx="2283124" cy="1584550"/>
              <a:chOff x="5334851" y="3863215"/>
              <a:chExt cx="2283124" cy="1584550"/>
            </a:xfrm>
          </p:grpSpPr>
          <p:grpSp>
            <p:nvGrpSpPr>
              <p:cNvPr id="93" name="Grupo 46">
                <a:extLst>
                  <a:ext uri="{FF2B5EF4-FFF2-40B4-BE49-F238E27FC236}">
                    <a16:creationId xmlns:a16="http://schemas.microsoft.com/office/drawing/2014/main" id="{9534B062-4380-A1E1-FAC5-A743410D211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65407" y="5105587"/>
                <a:ext cx="530766" cy="342178"/>
                <a:chOff x="8318235" y="1645313"/>
                <a:chExt cx="1070459" cy="690108"/>
              </a:xfrm>
            </p:grpSpPr>
            <p:cxnSp>
              <p:nvCxnSpPr>
                <p:cNvPr id="94" name="Conector de seta reta 47">
                  <a:extLst>
                    <a:ext uri="{FF2B5EF4-FFF2-40B4-BE49-F238E27FC236}">
                      <a16:creationId xmlns:a16="http://schemas.microsoft.com/office/drawing/2014/main" id="{41D54ACE-4298-3971-69AD-C6E63D05078B}"/>
                    </a:ext>
                  </a:extLst>
                </p:cNvPr>
                <p:cNvCxnSpPr/>
                <p:nvPr/>
              </p:nvCxnSpPr>
              <p:spPr>
                <a:xfrm rot="16220415">
                  <a:off x="8552179" y="1950022"/>
                  <a:ext cx="522" cy="372803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5" name="Retângulo 94">
                  <a:extLst>
                    <a:ext uri="{FF2B5EF4-FFF2-40B4-BE49-F238E27FC236}">
                      <a16:creationId xmlns:a16="http://schemas.microsoft.com/office/drawing/2014/main" id="{8FF6B258-7FE4-C0BD-6E19-B9AF6D931745}"/>
                    </a:ext>
                  </a:extLst>
                </p:cNvPr>
                <p:cNvSpPr/>
                <p:nvPr/>
              </p:nvSpPr>
              <p:spPr>
                <a:xfrm rot="14926">
                  <a:off x="8741009" y="1948338"/>
                  <a:ext cx="77429" cy="387083"/>
                </a:xfrm>
                <a:prstGeom prst="rect">
                  <a:avLst/>
                </a:prstGeom>
                <a:solidFill>
                  <a:srgbClr val="FF76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6" name="CaixaDeTexto 95">
                  <a:extLst>
                    <a:ext uri="{FF2B5EF4-FFF2-40B4-BE49-F238E27FC236}">
                      <a16:creationId xmlns:a16="http://schemas.microsoft.com/office/drawing/2014/main" id="{592FE7F1-8D79-4481-CDBA-46FBC480D0A2}"/>
                    </a:ext>
                  </a:extLst>
                </p:cNvPr>
                <p:cNvSpPr txBox="1"/>
                <p:nvPr/>
              </p:nvSpPr>
              <p:spPr>
                <a:xfrm>
                  <a:off x="8320629" y="1645313"/>
                  <a:ext cx="1068065" cy="512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0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0°</a:t>
                  </a:r>
                </a:p>
              </p:txBody>
            </p:sp>
            <p:sp>
              <p:nvSpPr>
                <p:cNvPr id="97" name="Elipse 96">
                  <a:extLst>
                    <a:ext uri="{FF2B5EF4-FFF2-40B4-BE49-F238E27FC236}">
                      <a16:creationId xmlns:a16="http://schemas.microsoft.com/office/drawing/2014/main" id="{605DA455-EF67-88A1-1EE2-0500ADACB174}"/>
                    </a:ext>
                  </a:extLst>
                </p:cNvPr>
                <p:cNvSpPr/>
                <p:nvPr/>
              </p:nvSpPr>
              <p:spPr>
                <a:xfrm rot="16200000">
                  <a:off x="8213079" y="2081075"/>
                  <a:ext cx="320040" cy="109728"/>
                </a:xfrm>
                <a:prstGeom prst="ellipse">
                  <a:avLst/>
                </a:prstGeom>
                <a:noFill/>
                <a:ln w="1905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8" name="Triângulo isósceles 97">
                  <a:extLst>
                    <a:ext uri="{FF2B5EF4-FFF2-40B4-BE49-F238E27FC236}">
                      <a16:creationId xmlns:a16="http://schemas.microsoft.com/office/drawing/2014/main" id="{8CAC195F-AC41-B493-2D7C-FB66E5A64B9C}"/>
                    </a:ext>
                  </a:extLst>
                </p:cNvPr>
                <p:cNvSpPr/>
                <p:nvPr/>
              </p:nvSpPr>
              <p:spPr>
                <a:xfrm rot="960000">
                  <a:off x="8384387" y="2185954"/>
                  <a:ext cx="73152" cy="72009"/>
                </a:xfrm>
                <a:prstGeom prst="triangl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9" name="Grupo 52">
                <a:extLst>
                  <a:ext uri="{FF2B5EF4-FFF2-40B4-BE49-F238E27FC236}">
                    <a16:creationId xmlns:a16="http://schemas.microsoft.com/office/drawing/2014/main" id="{3AFAD4B5-4522-39C3-5178-B6F058B5DE1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243415" y="4037758"/>
                <a:ext cx="474772" cy="339859"/>
                <a:chOff x="8703983" y="1609644"/>
                <a:chExt cx="957524" cy="685432"/>
              </a:xfrm>
            </p:grpSpPr>
            <p:sp>
              <p:nvSpPr>
                <p:cNvPr id="100" name="CaixaDeTexto 99">
                  <a:extLst>
                    <a:ext uri="{FF2B5EF4-FFF2-40B4-BE49-F238E27FC236}">
                      <a16:creationId xmlns:a16="http://schemas.microsoft.com/office/drawing/2014/main" id="{4C92FC59-1378-44AA-5365-DE4A3FF337B9}"/>
                    </a:ext>
                  </a:extLst>
                </p:cNvPr>
                <p:cNvSpPr txBox="1"/>
                <p:nvPr/>
              </p:nvSpPr>
              <p:spPr>
                <a:xfrm>
                  <a:off x="8703983" y="1609644"/>
                  <a:ext cx="957524" cy="5121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0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70°</a:t>
                  </a:r>
                </a:p>
              </p:txBody>
            </p:sp>
            <p:grpSp>
              <p:nvGrpSpPr>
                <p:cNvPr id="101" name="Grupo 54">
                  <a:extLst>
                    <a:ext uri="{FF2B5EF4-FFF2-40B4-BE49-F238E27FC236}">
                      <a16:creationId xmlns:a16="http://schemas.microsoft.com/office/drawing/2014/main" id="{FC9EE7BB-E8D0-8016-5531-1A1DE96EAB2D}"/>
                    </a:ext>
                  </a:extLst>
                </p:cNvPr>
                <p:cNvGrpSpPr/>
                <p:nvPr/>
              </p:nvGrpSpPr>
              <p:grpSpPr>
                <a:xfrm rot="4216308">
                  <a:off x="9070752" y="1777476"/>
                  <a:ext cx="425289" cy="544639"/>
                  <a:chOff x="256897" y="2481002"/>
                  <a:chExt cx="726171" cy="967093"/>
                </a:xfrm>
              </p:grpSpPr>
              <p:sp>
                <p:nvSpPr>
                  <p:cNvPr id="104" name="Retângulo 103">
                    <a:extLst>
                      <a:ext uri="{FF2B5EF4-FFF2-40B4-BE49-F238E27FC236}">
                        <a16:creationId xmlns:a16="http://schemas.microsoft.com/office/drawing/2014/main" id="{4D914186-CC53-72D6-E71E-BB236B4F6D84}"/>
                      </a:ext>
                    </a:extLst>
                  </p:cNvPr>
                  <p:cNvSpPr/>
                  <p:nvPr/>
                </p:nvSpPr>
                <p:spPr>
                  <a:xfrm>
                    <a:off x="850860" y="2481002"/>
                    <a:ext cx="132208" cy="687324"/>
                  </a:xfrm>
                  <a:prstGeom prst="rect">
                    <a:avLst/>
                  </a:prstGeom>
                  <a:solidFill>
                    <a:srgbClr val="FF76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14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cxnSp>
                <p:nvCxnSpPr>
                  <p:cNvPr id="105" name="Conector reto 104">
                    <a:extLst>
                      <a:ext uri="{FF2B5EF4-FFF2-40B4-BE49-F238E27FC236}">
                        <a16:creationId xmlns:a16="http://schemas.microsoft.com/office/drawing/2014/main" id="{FA1212BF-F8B8-A0D2-8016-65815A4D8BE6}"/>
                      </a:ext>
                    </a:extLst>
                  </p:cNvPr>
                  <p:cNvCxnSpPr/>
                  <p:nvPr/>
                </p:nvCxnSpPr>
                <p:spPr>
                  <a:xfrm>
                    <a:off x="256897" y="2796538"/>
                    <a:ext cx="614692" cy="762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50000"/>
                      </a:schemeClr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Conector de seta reta 59">
                    <a:extLst>
                      <a:ext uri="{FF2B5EF4-FFF2-40B4-BE49-F238E27FC236}">
                        <a16:creationId xmlns:a16="http://schemas.microsoft.com/office/drawing/2014/main" id="{9C97F611-6F7F-004D-31E8-1A2233579D3F}"/>
                      </a:ext>
                    </a:extLst>
                  </p:cNvPr>
                  <p:cNvCxnSpPr/>
                  <p:nvPr/>
                </p:nvCxnSpPr>
                <p:spPr>
                  <a:xfrm rot="12004107">
                    <a:off x="724069" y="2786124"/>
                    <a:ext cx="891" cy="661971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7" name="Arco 106">
                    <a:extLst>
                      <a:ext uri="{FF2B5EF4-FFF2-40B4-BE49-F238E27FC236}">
                        <a16:creationId xmlns:a16="http://schemas.microsoft.com/office/drawing/2014/main" id="{5E4EE3A1-9AFD-D7F2-030A-E4B0328A0E9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583286" y="2541612"/>
                    <a:ext cx="364498" cy="495300"/>
                  </a:xfrm>
                  <a:prstGeom prst="arc">
                    <a:avLst>
                      <a:gd name="adj1" fmla="val 16200000"/>
                      <a:gd name="adj2" fmla="val 125162"/>
                    </a:avLst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14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02" name="Elipse 101">
                  <a:extLst>
                    <a:ext uri="{FF2B5EF4-FFF2-40B4-BE49-F238E27FC236}">
                      <a16:creationId xmlns:a16="http://schemas.microsoft.com/office/drawing/2014/main" id="{4FF10635-7DFA-895F-2846-CDE611E9F0C9}"/>
                    </a:ext>
                  </a:extLst>
                </p:cNvPr>
                <p:cNvSpPr/>
                <p:nvPr/>
              </p:nvSpPr>
              <p:spPr>
                <a:xfrm rot="16200000">
                  <a:off x="8882340" y="2080192"/>
                  <a:ext cx="320040" cy="109728"/>
                </a:xfrm>
                <a:prstGeom prst="ellipse">
                  <a:avLst/>
                </a:prstGeom>
                <a:noFill/>
                <a:ln w="1905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" name="Triângulo isósceles 102">
                  <a:extLst>
                    <a:ext uri="{FF2B5EF4-FFF2-40B4-BE49-F238E27FC236}">
                      <a16:creationId xmlns:a16="http://schemas.microsoft.com/office/drawing/2014/main" id="{137750D9-4076-0E2A-3A9E-B9275B847182}"/>
                    </a:ext>
                  </a:extLst>
                </p:cNvPr>
                <p:cNvSpPr/>
                <p:nvPr/>
              </p:nvSpPr>
              <p:spPr>
                <a:xfrm rot="960000">
                  <a:off x="9053648" y="2185070"/>
                  <a:ext cx="73152" cy="72009"/>
                </a:xfrm>
                <a:prstGeom prst="triangl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8" name="CuadroTexto 18">
                <a:extLst>
                  <a:ext uri="{FF2B5EF4-FFF2-40B4-BE49-F238E27FC236}">
                    <a16:creationId xmlns:a16="http://schemas.microsoft.com/office/drawing/2014/main" id="{AB74C064-225F-5200-AF08-F059992515D9}"/>
                  </a:ext>
                </a:extLst>
              </p:cNvPr>
              <p:cNvSpPr txBox="1"/>
              <p:nvPr/>
            </p:nvSpPr>
            <p:spPr>
              <a:xfrm>
                <a:off x="5334851" y="3961202"/>
                <a:ext cx="40107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s-ES" sz="14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en-GB" sz="14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CuadroTexto 18">
                <a:extLst>
                  <a:ext uri="{FF2B5EF4-FFF2-40B4-BE49-F238E27FC236}">
                    <a16:creationId xmlns:a16="http://schemas.microsoft.com/office/drawing/2014/main" id="{DF8A820D-2204-B173-98B3-75E00EA41139}"/>
                  </a:ext>
                </a:extLst>
              </p:cNvPr>
              <p:cNvSpPr txBox="1"/>
              <p:nvPr/>
            </p:nvSpPr>
            <p:spPr>
              <a:xfrm>
                <a:off x="7175225" y="3863215"/>
                <a:ext cx="4427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6 T</a:t>
                </a:r>
                <a:endParaRPr lang="en-GB" sz="1400" b="1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CuadroTexto 18">
                <a:extLst>
                  <a:ext uri="{FF2B5EF4-FFF2-40B4-BE49-F238E27FC236}">
                    <a16:creationId xmlns:a16="http://schemas.microsoft.com/office/drawing/2014/main" id="{D54D5161-C684-6DFD-77FA-BF141A562EAF}"/>
                  </a:ext>
                </a:extLst>
              </p:cNvPr>
              <p:cNvSpPr txBox="1"/>
              <p:nvPr/>
            </p:nvSpPr>
            <p:spPr>
              <a:xfrm>
                <a:off x="6872807" y="4215169"/>
                <a:ext cx="40107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s-ES" sz="14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en-GB" sz="14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11" name="Título 1">
            <a:extLst>
              <a:ext uri="{FF2B5EF4-FFF2-40B4-BE49-F238E27FC236}">
                <a16:creationId xmlns:a16="http://schemas.microsoft.com/office/drawing/2014/main" id="{902006B7-D343-8E28-3AB8-E3A4DA32E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939" y="-10671"/>
            <a:ext cx="10094912" cy="703367"/>
          </a:xfrm>
        </p:spPr>
        <p:txBody>
          <a:bodyPr/>
          <a:lstStyle/>
          <a:p>
            <a:r>
              <a:rPr lang="en-US" sz="3200" dirty="0"/>
              <a:t>Magnetic properties: Dy-TDA and Dy-TPA</a:t>
            </a:r>
          </a:p>
        </p:txBody>
      </p:sp>
      <p:sp>
        <p:nvSpPr>
          <p:cNvPr id="112" name="CaixaDeTexto 111">
            <a:extLst>
              <a:ext uri="{FF2B5EF4-FFF2-40B4-BE49-F238E27FC236}">
                <a16:creationId xmlns:a16="http://schemas.microsoft.com/office/drawing/2014/main" id="{19B9D1F1-7786-EEC9-5F71-91BC7815362D}"/>
              </a:ext>
            </a:extLst>
          </p:cNvPr>
          <p:cNvSpPr txBox="1"/>
          <p:nvPr/>
        </p:nvSpPr>
        <p:spPr>
          <a:xfrm>
            <a:off x="8898471" y="4442712"/>
            <a:ext cx="127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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= 72.9°</a:t>
            </a:r>
          </a:p>
        </p:txBody>
      </p:sp>
      <p:sp>
        <p:nvSpPr>
          <p:cNvPr id="113" name="CaixaDeTexto 112">
            <a:extLst>
              <a:ext uri="{FF2B5EF4-FFF2-40B4-BE49-F238E27FC236}">
                <a16:creationId xmlns:a16="http://schemas.microsoft.com/office/drawing/2014/main" id="{03C6AC8E-93F3-1FEB-1179-931D3724EAEA}"/>
              </a:ext>
            </a:extLst>
          </p:cNvPr>
          <p:cNvSpPr txBox="1"/>
          <p:nvPr/>
        </p:nvSpPr>
        <p:spPr>
          <a:xfrm>
            <a:off x="8928406" y="1375885"/>
            <a:ext cx="1218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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= 71.2°</a:t>
            </a:r>
          </a:p>
        </p:txBody>
      </p:sp>
    </p:spTree>
    <p:extLst>
      <p:ext uri="{BB962C8B-B14F-4D97-AF65-F5344CB8AC3E}">
        <p14:creationId xmlns:p14="http://schemas.microsoft.com/office/powerpoint/2010/main" val="49058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12" grpId="0"/>
      <p:bldP spid="1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ela 1"/>
              <p:cNvGraphicFramePr>
                <a:graphicFrameLocks noGrp="1"/>
              </p:cNvGraphicFramePr>
              <p:nvPr/>
            </p:nvGraphicFramePr>
            <p:xfrm>
              <a:off x="1575959" y="1752564"/>
              <a:ext cx="9560601" cy="308697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55033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003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0120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800319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801203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801203">
                      <a:extLst>
                        <a:ext uri="{9D8B030D-6E8A-4147-A177-3AD203B41FA5}">
                          <a16:colId xmlns:a16="http://schemas.microsoft.com/office/drawing/2014/main" val="447425962"/>
                        </a:ext>
                      </a:extLst>
                    </a:gridCol>
                    <a:gridCol w="801203">
                      <a:extLst>
                        <a:ext uri="{9D8B030D-6E8A-4147-A177-3AD203B41FA5}">
                          <a16:colId xmlns:a16="http://schemas.microsoft.com/office/drawing/2014/main" val="2412007783"/>
                        </a:ext>
                      </a:extLst>
                    </a:gridCol>
                    <a:gridCol w="801203">
                      <a:extLst>
                        <a:ext uri="{9D8B030D-6E8A-4147-A177-3AD203B41FA5}">
                          <a16:colId xmlns:a16="http://schemas.microsoft.com/office/drawing/2014/main" val="2505470432"/>
                        </a:ext>
                      </a:extLst>
                    </a:gridCol>
                    <a:gridCol w="801203">
                      <a:extLst>
                        <a:ext uri="{9D8B030D-6E8A-4147-A177-3AD203B41FA5}">
                          <a16:colId xmlns:a16="http://schemas.microsoft.com/office/drawing/2014/main" val="3675239913"/>
                        </a:ext>
                      </a:extLst>
                    </a:gridCol>
                    <a:gridCol w="801203">
                      <a:extLst>
                        <a:ext uri="{9D8B030D-6E8A-4147-A177-3AD203B41FA5}">
                          <a16:colId xmlns:a16="http://schemas.microsoft.com/office/drawing/2014/main" val="3257960595"/>
                        </a:ext>
                      </a:extLst>
                    </a:gridCol>
                    <a:gridCol w="801203">
                      <a:extLst>
                        <a:ext uri="{9D8B030D-6E8A-4147-A177-3AD203B41FA5}">
                          <a16:colId xmlns:a16="http://schemas.microsoft.com/office/drawing/2014/main" val="533168342"/>
                        </a:ext>
                      </a:extLst>
                    </a:gridCol>
                  </a:tblGrid>
                  <a:tr h="440997"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Incidence angle 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Dy centers on TDA net</a:t>
                          </a: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wor</a:t>
                          </a: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ks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Dy centers on TPA networks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Dy</a:t>
                          </a: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single </a:t>
                          </a:r>
                          <a:r>
                            <a:rPr lang="pt-BR" sz="1400" b="0" i="0" kern="1200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atoms</a:t>
                          </a: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pt-BR" sz="1400" b="0" i="0" kern="1200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on</a:t>
                          </a: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Cu(111)*</a:t>
                          </a: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pt-BR" sz="2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Er centers on TDA net</a:t>
                          </a: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wor</a:t>
                          </a: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ks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Er</a:t>
                          </a: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single </a:t>
                          </a:r>
                          <a:r>
                            <a:rPr lang="pt-BR" sz="1400" b="0" i="0" kern="1200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atoms</a:t>
                          </a: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pt-BR" sz="1400" b="0" i="0" kern="1200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on</a:t>
                          </a: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Cu(111)*</a:t>
                          </a:r>
                        </a:p>
                      </a:txBody>
                      <a:tcPr marL="42230" marR="4223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pt-BR" sz="2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40997">
                    <a:tc vMerge="1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pt-BR" sz="280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0º (</a:t>
                          </a:r>
                          <a14:m>
                            <m:oMath xmlns:m="http://schemas.openxmlformats.org/officeDocument/2006/math">
                              <m:r>
                                <a:rPr lang="pt-BR" sz="1400" b="0" i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oMath>
                          </a14:m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)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70º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0º (</a:t>
                          </a:r>
                          <a14:m>
                            <m:oMath xmlns:m="http://schemas.openxmlformats.org/officeDocument/2006/math">
                              <m:r>
                                <a:rPr lang="pt-BR" sz="1400" b="0" i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oMath>
                          </a14:m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)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70º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0º (</a:t>
                          </a:r>
                          <a14:m>
                            <m:oMath xmlns:m="http://schemas.openxmlformats.org/officeDocument/2006/math">
                              <m:r>
                                <a:rPr lang="pt-BR" sz="1400" b="0" i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oMath>
                          </a14:m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)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60º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0º (</a:t>
                          </a:r>
                          <a14:m>
                            <m:oMath xmlns:m="http://schemas.openxmlformats.org/officeDocument/2006/math">
                              <m:r>
                                <a:rPr lang="pt-BR" sz="1400" b="0" i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oMath>
                          </a14:m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)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70º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0º (</a:t>
                          </a:r>
                          <a14:m>
                            <m:oMath xmlns:m="http://schemas.openxmlformats.org/officeDocument/2006/math">
                              <m:r>
                                <a:rPr lang="pt-BR" sz="1400" b="0" i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oMath>
                          </a14:m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)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60º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4099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pt-BR" sz="14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1400" b="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pt-BR" sz="1400" b="0" i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L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pt-BR" sz="1400" b="0" i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z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 (ħ)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1.36 (14)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2.35 (24)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1.00 (10)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2.77 (28)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4.7 (2)</a:t>
                          </a: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4.4 (2)</a:t>
                          </a: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6.08(61)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3.05(31)</a:t>
                          </a: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0.7(1)</a:t>
                          </a: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4.0(2)</a:t>
                          </a: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4099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pt-BR" sz="14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1400" b="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pt-BR" sz="1400" b="0" i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S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pt-BR" sz="1400" b="0" i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z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 (ħ)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0.44 (4)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1.14 (11)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0.60 (6)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1.18 (11)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1.6 (1)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1.5 (0)</a:t>
                          </a: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1.79(18)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0.91(9)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0.3(0)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1.0(1)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40997"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〈"/>
                                    <m:endChr m:val="〉"/>
                                    <m:ctrlPr>
                                      <a:rPr lang="pt-BR" sz="14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pt-BR" sz="1400" b="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pt-BR" sz="1400" b="0" i="0" kern="12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J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pt-BR" sz="1400" b="0" i="0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z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m:rPr>
                                    <m:nor/>
                                  </m:rPr>
                                  <a:rPr lang="en-US" sz="1400" b="0" i="0" kern="1200" dirty="0">
                                    <a:solidFill>
                                      <a:schemeClr val="tx1"/>
                                    </a:solidFill>
                                    <a:effectLst/>
                                    <a:latin typeface="+mn-lt"/>
                                    <a:ea typeface="+mn-ea"/>
                                    <a:cs typeface="+mn-cs"/>
                                  </a:rPr>
                                  <m:t> (</m:t>
                                </m:r>
                                <m:r>
                                  <m:rPr>
                                    <m:nor/>
                                  </m:rPr>
                                  <a:rPr lang="en-US" sz="1400" b="0" i="0" kern="1200" dirty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+mn-lt"/>
                                    <a:ea typeface="+mn-ea"/>
                                    <a:cs typeface="+mn-cs"/>
                                  </a:rPr>
                                  <m:t>ħ</m:t>
                                </m:r>
                                <m:r>
                                  <m:rPr>
                                    <m:nor/>
                                  </m:rPr>
                                  <a:rPr lang="en-US" sz="1400" b="0" i="0" kern="1200" dirty="0">
                                    <a:solidFill>
                                      <a:schemeClr val="tx1"/>
                                    </a:solidFill>
                                    <a:effectLst/>
                                    <a:latin typeface="+mn-lt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pt-BR" sz="1400" b="0" i="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1.80 (18)</a:t>
                          </a:r>
                          <a:endParaRPr lang="pt-BR" sz="1400" b="0" i="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3.49 (35)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1.60 (16)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3.95 (40)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6.3 (2)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5.9 (2)</a:t>
                          </a: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7.87(79)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3.96(40)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1.0(1)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5.0(2)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62188680"/>
                      </a:ext>
                    </a:extLst>
                  </a:tr>
                  <a:tr h="440997"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pt-BR" sz="14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400" b="0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(</a:t>
                          </a: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</a:t>
                          </a:r>
                          <a:r>
                            <a:rPr lang="en-US" sz="1400" b="0" i="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</a:t>
                          </a: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/atom)</a:t>
                          </a: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2.24 (22)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4.63 (46)</a:t>
                          </a:r>
                        </a:p>
                      </a:txBody>
                      <a:tcPr marL="42230" marR="4223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2.20 (22)</a:t>
                          </a:r>
                        </a:p>
                      </a:txBody>
                      <a:tcPr marL="42230" marR="4223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5.13 (51)</a:t>
                          </a:r>
                        </a:p>
                      </a:txBody>
                      <a:tcPr marL="42230" marR="4223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7.9 (3)</a:t>
                          </a:r>
                        </a:p>
                      </a:txBody>
                      <a:tcPr marL="42230" marR="4223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7.4 (2)</a:t>
                          </a: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9.66(97)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4.87(49)</a:t>
                          </a:r>
                        </a:p>
                      </a:txBody>
                      <a:tcPr marL="42230" marR="4223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1.3(1)</a:t>
                          </a:r>
                        </a:p>
                      </a:txBody>
                      <a:tcPr marL="42230" marR="4223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6.0(3)</a:t>
                          </a:r>
                        </a:p>
                      </a:txBody>
                      <a:tcPr marL="42230" marR="4223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40997"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400" b="0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sz="14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pt-BR" sz="14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400" b="0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(</a:t>
                          </a: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</a:t>
                          </a:r>
                          <a:r>
                            <a:rPr lang="en-US" sz="1400" b="0" i="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</a:t>
                          </a: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/atom)</a:t>
                          </a:r>
                          <a:endParaRPr lang="pt-BR" sz="1400" b="0" i="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2.4 (7)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2.9 (7)</a:t>
                          </a: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-0.5 (5)</a:t>
                          </a: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endParaRPr lang="pt-BR" sz="1400" b="0" i="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-4.8(1.5)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4.7(4)</a:t>
                          </a: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endParaRPr lang="pt-BR" sz="1400" b="0" i="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ela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0887718"/>
                  </p:ext>
                </p:extLst>
              </p:nvPr>
            </p:nvGraphicFramePr>
            <p:xfrm>
              <a:off x="1575959" y="1752564"/>
              <a:ext cx="9560601" cy="308697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55033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003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0120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800319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801203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801203">
                      <a:extLst>
                        <a:ext uri="{9D8B030D-6E8A-4147-A177-3AD203B41FA5}">
                          <a16:colId xmlns:a16="http://schemas.microsoft.com/office/drawing/2014/main" val="447425962"/>
                        </a:ext>
                      </a:extLst>
                    </a:gridCol>
                    <a:gridCol w="801203">
                      <a:extLst>
                        <a:ext uri="{9D8B030D-6E8A-4147-A177-3AD203B41FA5}">
                          <a16:colId xmlns:a16="http://schemas.microsoft.com/office/drawing/2014/main" val="2412007783"/>
                        </a:ext>
                      </a:extLst>
                    </a:gridCol>
                    <a:gridCol w="801203">
                      <a:extLst>
                        <a:ext uri="{9D8B030D-6E8A-4147-A177-3AD203B41FA5}">
                          <a16:colId xmlns:a16="http://schemas.microsoft.com/office/drawing/2014/main" val="2505470432"/>
                        </a:ext>
                      </a:extLst>
                    </a:gridCol>
                    <a:gridCol w="801203">
                      <a:extLst>
                        <a:ext uri="{9D8B030D-6E8A-4147-A177-3AD203B41FA5}">
                          <a16:colId xmlns:a16="http://schemas.microsoft.com/office/drawing/2014/main" val="3675239913"/>
                        </a:ext>
                      </a:extLst>
                    </a:gridCol>
                    <a:gridCol w="801203">
                      <a:extLst>
                        <a:ext uri="{9D8B030D-6E8A-4147-A177-3AD203B41FA5}">
                          <a16:colId xmlns:a16="http://schemas.microsoft.com/office/drawing/2014/main" val="3257960595"/>
                        </a:ext>
                      </a:extLst>
                    </a:gridCol>
                    <a:gridCol w="801203">
                      <a:extLst>
                        <a:ext uri="{9D8B030D-6E8A-4147-A177-3AD203B41FA5}">
                          <a16:colId xmlns:a16="http://schemas.microsoft.com/office/drawing/2014/main" val="533168342"/>
                        </a:ext>
                      </a:extLst>
                    </a:gridCol>
                  </a:tblGrid>
                  <a:tr h="440997"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Incidence angle 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Dy centers on TDA net</a:t>
                          </a: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wor</a:t>
                          </a: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ks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Dy centers on TPA networks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Dy</a:t>
                          </a: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single </a:t>
                          </a:r>
                          <a:r>
                            <a:rPr lang="pt-BR" sz="1400" b="0" i="0" kern="1200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atoms</a:t>
                          </a: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pt-BR" sz="1400" b="0" i="0" kern="1200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on</a:t>
                          </a: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Cu(111)*</a:t>
                          </a: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pt-BR" sz="2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Er centers on TDA net</a:t>
                          </a: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wor</a:t>
                          </a: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ks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Er</a:t>
                          </a: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single </a:t>
                          </a:r>
                          <a:r>
                            <a:rPr lang="pt-BR" sz="1400" b="0" i="0" kern="1200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atoms</a:t>
                          </a: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pt-BR" sz="1400" b="0" i="0" kern="1200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on</a:t>
                          </a: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Cu(111)*</a:t>
                          </a:r>
                        </a:p>
                      </a:txBody>
                      <a:tcPr marL="42230" marR="4223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pt-BR" sz="2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40997">
                    <a:tc vMerge="1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pt-BR" sz="280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93182" t="-109589" r="-897727" b="-498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70º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92424" t="-109589" r="-698485" b="-498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70º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591667" t="-109589" r="-499242" b="-498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60º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790909" t="-109589" r="-300000" b="-498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70º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990152" t="-109589" r="-100758" b="-498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60º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409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l="-394" t="-212500" r="-518504" b="-40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1.36 (14)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2.35 (24)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1.00 (10)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2.77 (28)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4.7 (2)</a:t>
                          </a: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4.4 (2)</a:t>
                          </a: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6.08(61)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3.05(31)</a:t>
                          </a: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0.7(1)</a:t>
                          </a: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4.0(2)</a:t>
                          </a: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409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l="-394" t="-308219" r="-518504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0.44 (4)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1.14 (11)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0.60 (6)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1.18 (11)</a:t>
                          </a:r>
                          <a:endParaRPr lang="pt-BR" sz="1400" b="0" i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1.6 (1)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1.5 (0)</a:t>
                          </a: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1.79(18)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0.91(9)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0.3(0)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1.0(1)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409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l="-394" t="-413889" r="-518504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1.80 (18)</a:t>
                          </a:r>
                          <a:endParaRPr lang="pt-BR" sz="1400" b="0" i="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3.49 (35)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1.60 (16)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3.95 (40)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6.3 (2)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5.9 (2)</a:t>
                          </a: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7.87(79)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3.96(40)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1.0(1)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5.0(2)</a:t>
                          </a:r>
                        </a:p>
                      </a:txBody>
                      <a:tcPr marL="42230" marR="42230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62188680"/>
                      </a:ext>
                    </a:extLst>
                  </a:tr>
                  <a:tr h="4409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94" t="-506849" r="-518504" b="-1013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2.24 (22)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4.63 (46)</a:t>
                          </a:r>
                        </a:p>
                      </a:txBody>
                      <a:tcPr marL="42230" marR="4223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2.20 (22)</a:t>
                          </a:r>
                        </a:p>
                      </a:txBody>
                      <a:tcPr marL="42230" marR="4223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5.13 (51)</a:t>
                          </a:r>
                        </a:p>
                      </a:txBody>
                      <a:tcPr marL="42230" marR="4223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7.9 (3)</a:t>
                          </a:r>
                        </a:p>
                      </a:txBody>
                      <a:tcPr marL="42230" marR="4223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7.4 (2)</a:t>
                          </a: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9.66(97)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4.87(49)</a:t>
                          </a:r>
                        </a:p>
                      </a:txBody>
                      <a:tcPr marL="42230" marR="4223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1.3(1)</a:t>
                          </a:r>
                        </a:p>
                      </a:txBody>
                      <a:tcPr marL="42230" marR="4223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6.0(3)</a:t>
                          </a:r>
                        </a:p>
                      </a:txBody>
                      <a:tcPr marL="42230" marR="4223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409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l="-394" t="-615278" r="-518504" b="-2778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2.4 (7)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2.9 (7)</a:t>
                          </a: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-0.5 (5)</a:t>
                          </a:r>
                        </a:p>
                      </a:txBody>
                      <a:tcPr marL="42230" marR="4223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endParaRPr lang="pt-BR" sz="1400" b="0" i="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-4.8(1.5)</a:t>
                          </a:r>
                        </a:p>
                      </a:txBody>
                      <a:tcPr marL="42230" marR="422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pt-BR" sz="14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4.7(4)</a:t>
                          </a: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algn="ctr" defTabSz="457200" rtl="0" eaLnBrk="1" latinLnBrk="0" hangingPunct="1">
                            <a:spcAft>
                              <a:spcPts val="0"/>
                            </a:spcAft>
                          </a:pPr>
                          <a:endParaRPr lang="pt-BR" sz="1400" b="0" i="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2230" marR="4223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271464" y="3767"/>
            <a:ext cx="10513168" cy="1143000"/>
          </a:xfrm>
        </p:spPr>
        <p:txBody>
          <a:bodyPr/>
          <a:lstStyle/>
          <a:p>
            <a:r>
              <a:rPr lang="en-US" sz="3200" dirty="0"/>
              <a:t>Expectation values of magnetic moments</a:t>
            </a:r>
          </a:p>
        </p:txBody>
      </p:sp>
      <p:sp>
        <p:nvSpPr>
          <p:cNvPr id="9" name="Retângulo 8"/>
          <p:cNvSpPr/>
          <p:nvPr/>
        </p:nvSpPr>
        <p:spPr bwMode="auto">
          <a:xfrm>
            <a:off x="9624392" y="4411741"/>
            <a:ext cx="1512168" cy="427799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711624" y="4896742"/>
            <a:ext cx="4104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+mj-lt"/>
                <a:ea typeface="+mj-ea"/>
                <a:cs typeface="+mj-cs"/>
              </a:rPr>
              <a:t>Strong moment anisotropy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8040216" y="6397890"/>
            <a:ext cx="4223792" cy="378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18745" algn="just">
              <a:lnSpc>
                <a:spcPct val="200000"/>
              </a:lnSpc>
              <a:spcAft>
                <a:spcPts val="1000"/>
              </a:spcAft>
            </a:pPr>
            <a:r>
              <a:rPr lang="en-US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*A. </a:t>
            </a:r>
            <a:r>
              <a:rPr lang="en-US" sz="11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Singha</a:t>
            </a:r>
            <a:r>
              <a:rPr lang="en-US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en-US" sz="1100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Phys. Rev. B</a:t>
            </a:r>
            <a:r>
              <a:rPr lang="en-US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en-US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96, 224418</a:t>
            </a:r>
            <a:endParaRPr lang="pt-BR" sz="11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CFDD97D0-E6F2-6816-EEB4-E79124174ED9}"/>
                  </a:ext>
                </a:extLst>
              </p:cNvPr>
              <p:cNvSpPr/>
              <p:nvPr/>
            </p:nvSpPr>
            <p:spPr>
              <a:xfrm>
                <a:off x="1991544" y="5877272"/>
                <a:ext cx="224087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i="1"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pt-BR" sz="16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pt-BR" sz="1600" i="0">
                          <a:latin typeface="Cambria Math" panose="02040503050406030204" pitchFamily="18" charset="0"/>
                        </a:rPr>
                        <m:t>(70°)−</m:t>
                      </m:r>
                      <m:d>
                        <m:dPr>
                          <m:begChr m:val=""/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pt-BR" sz="1600">
                              <a:latin typeface="Cambria Math" panose="02040503050406030204" pitchFamily="18" charset="0"/>
                            </a:rPr>
                            <m:t>(0°</m:t>
                          </m:r>
                        </m:e>
                      </m:d>
                    </m:oMath>
                  </m:oMathPara>
                </a14:m>
                <a:endParaRPr lang="pt-BR" sz="1600" dirty="0">
                  <a:latin typeface="+mn-lt"/>
                </a:endParaRPr>
              </a:p>
            </p:txBody>
          </p:sp>
        </mc:Choice>
        <mc:Fallback xmlns=""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CFDD97D0-E6F2-6816-EEB4-E79124174E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1544" y="5877272"/>
                <a:ext cx="2240870" cy="338554"/>
              </a:xfrm>
              <a:prstGeom prst="rect">
                <a:avLst/>
              </a:prstGeom>
              <a:blipFill>
                <a:blip r:embed="rId3"/>
                <a:stretch>
                  <a:fillRect t="-107143" r="-18529" b="-169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tângulo 11">
            <a:extLst>
              <a:ext uri="{FF2B5EF4-FFF2-40B4-BE49-F238E27FC236}">
                <a16:creationId xmlns:a16="http://schemas.microsoft.com/office/drawing/2014/main" id="{F73ECAA6-AF59-C005-C22F-9FF52192E62C}"/>
              </a:ext>
            </a:extLst>
          </p:cNvPr>
          <p:cNvSpPr/>
          <p:nvPr/>
        </p:nvSpPr>
        <p:spPr bwMode="auto">
          <a:xfrm>
            <a:off x="3143672" y="4411742"/>
            <a:ext cx="3168352" cy="427799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63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99456" y="-2500"/>
            <a:ext cx="10657184" cy="1143000"/>
          </a:xfrm>
        </p:spPr>
        <p:txBody>
          <a:bodyPr/>
          <a:lstStyle/>
          <a:p>
            <a:r>
              <a:rPr lang="en-US" sz="3200"/>
              <a:t>Theoretical fitting of magnetization curves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ela 5">
                <a:extLst>
                  <a:ext uri="{FF2B5EF4-FFF2-40B4-BE49-F238E27FC236}">
                    <a16:creationId xmlns:a16="http://schemas.microsoft.com/office/drawing/2014/main" id="{3BABF558-79C4-4018-83E6-E47C092AD43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90538267"/>
                  </p:ext>
                </p:extLst>
              </p:nvPr>
            </p:nvGraphicFramePr>
            <p:xfrm>
              <a:off x="2809146" y="1235503"/>
              <a:ext cx="7437804" cy="1260475"/>
            </p:xfrm>
            <a:graphic>
              <a:graphicData uri="http://schemas.openxmlformats.org/drawingml/2006/table">
                <a:tbl>
                  <a:tblPr firstRow="1" firstCol="1" bandRow="1">
                    <a:tableStyleId>{69C7853C-536D-4A76-A0AE-DD22124D55A5}</a:tableStyleId>
                  </a:tblPr>
                  <a:tblGrid>
                    <a:gridCol w="1101100">
                      <a:extLst>
                        <a:ext uri="{9D8B030D-6E8A-4147-A177-3AD203B41FA5}">
                          <a16:colId xmlns:a16="http://schemas.microsoft.com/office/drawing/2014/main" val="1396314687"/>
                        </a:ext>
                      </a:extLst>
                    </a:gridCol>
                    <a:gridCol w="1800200">
                      <a:extLst>
                        <a:ext uri="{9D8B030D-6E8A-4147-A177-3AD203B41FA5}">
                          <a16:colId xmlns:a16="http://schemas.microsoft.com/office/drawing/2014/main" val="3242272867"/>
                        </a:ext>
                      </a:extLst>
                    </a:gridCol>
                    <a:gridCol w="2232248">
                      <a:extLst>
                        <a:ext uri="{9D8B030D-6E8A-4147-A177-3AD203B41FA5}">
                          <a16:colId xmlns:a16="http://schemas.microsoft.com/office/drawing/2014/main" val="1637437878"/>
                        </a:ext>
                      </a:extLst>
                    </a:gridCol>
                    <a:gridCol w="2304256">
                      <a:extLst>
                        <a:ext uri="{9D8B030D-6E8A-4147-A177-3AD203B41FA5}">
                          <a16:colId xmlns:a16="http://schemas.microsoft.com/office/drawing/2014/main" val="1200335595"/>
                        </a:ext>
                      </a:extLst>
                    </a:gridCol>
                  </a:tblGrid>
                  <a:tr h="252095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1200"/>
                            </a:spcAft>
                          </a:pP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Parameter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1200"/>
                            </a:spcAft>
                          </a:pP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Dy clusters in Cu(111)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1200"/>
                            </a:spcAft>
                          </a:pP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Dy centers in TDA networks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1200"/>
                            </a:spcAft>
                          </a:pPr>
                          <a:r>
                            <a:rPr lang="en-US" sz="1200">
                              <a:solidFill>
                                <a:schemeClr val="tx1"/>
                              </a:solidFill>
                              <a:effectLst/>
                            </a:rPr>
                            <a:t>Dy centers in TPA	 networks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99869888"/>
                      </a:ext>
                    </a:extLst>
                  </a:tr>
                  <a:tr h="252095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1200"/>
                            </a:spcAft>
                          </a:pP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T (K)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1200"/>
                            </a:spcAft>
                          </a:pPr>
                          <a:r>
                            <a:rPr lang="en-US" sz="1200">
                              <a:solidFill>
                                <a:schemeClr val="tx1"/>
                              </a:solidFill>
                              <a:effectLst/>
                            </a:rPr>
                            <a:t>6.8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1200"/>
                            </a:spcAft>
                          </a:pP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6.0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1200"/>
                            </a:spcAft>
                          </a:pP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6.3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472739123"/>
                      </a:ext>
                    </a:extLst>
                  </a:tr>
                  <a:tr h="252095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1200"/>
                            </a:spcAft>
                          </a:pPr>
                          <a:r>
                            <a:rPr lang="en-US" sz="1200">
                              <a:solidFill>
                                <a:schemeClr val="tx1"/>
                              </a:solidFill>
                              <a:effectLst/>
                              <a:sym typeface="Symbol" panose="05050102010706020507" pitchFamily="18" charset="2"/>
                            </a:rPr>
                            <a:t></a:t>
                          </a:r>
                          <a:r>
                            <a:rPr lang="en-US" sz="1200">
                              <a:solidFill>
                                <a:schemeClr val="tx1"/>
                              </a:solidFill>
                              <a:effectLst/>
                            </a:rPr>
                            <a:t> (°)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1200"/>
                            </a:spcAft>
                          </a:pP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65.0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1200"/>
                            </a:spcAft>
                          </a:pPr>
                          <a:r>
                            <a:rPr lang="en-US" sz="1200">
                              <a:solidFill>
                                <a:schemeClr val="tx1"/>
                              </a:solidFill>
                              <a:effectLst/>
                            </a:rPr>
                            <a:t>71.2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1200"/>
                            </a:spcAft>
                          </a:pPr>
                          <a:r>
                            <a:rPr lang="en-US" sz="1200">
                              <a:solidFill>
                                <a:schemeClr val="tx1"/>
                              </a:solidFill>
                              <a:effectLst/>
                            </a:rPr>
                            <a:t>72.9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782386079"/>
                      </a:ext>
                    </a:extLst>
                  </a:tr>
                  <a:tr h="252095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1200"/>
                            </a:spcAft>
                          </a:pP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D (</a:t>
                          </a:r>
                          <a:r>
                            <a:rPr lang="en-US" sz="12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meV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)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1200"/>
                            </a:spcAft>
                          </a:pP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-9.98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1200"/>
                            </a:spcAft>
                          </a:pPr>
                          <a:r>
                            <a:rPr lang="en-US" sz="1200">
                              <a:solidFill>
                                <a:schemeClr val="tx1"/>
                              </a:solidFill>
                              <a:effectLst/>
                            </a:rPr>
                            <a:t>-10 (-</a:t>
                          </a: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r>
                            <a:rPr lang="en-US" sz="1200">
                              <a:solidFill>
                                <a:schemeClr val="tx1"/>
                              </a:solidFill>
                              <a:effectLst/>
                            </a:rPr>
                            <a:t>)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1200"/>
                            </a:spcAft>
                          </a:pPr>
                          <a:r>
                            <a:rPr lang="en-US" sz="1200">
                              <a:solidFill>
                                <a:schemeClr val="tx1"/>
                              </a:solidFill>
                              <a:effectLst/>
                            </a:rPr>
                            <a:t>-10 (-</a:t>
                          </a: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r>
                            <a:rPr lang="en-US" sz="1200">
                              <a:solidFill>
                                <a:schemeClr val="tx1"/>
                              </a:solidFill>
                              <a:effectLst/>
                            </a:rPr>
                            <a:t>)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179625637"/>
                      </a:ext>
                    </a:extLst>
                  </a:tr>
                  <a:tr h="252095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1200"/>
                            </a:spcAft>
                          </a:pP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a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1200"/>
                            </a:spcAft>
                          </a:pP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0.58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1200"/>
                            </a:spcAft>
                          </a:pPr>
                          <a:r>
                            <a:rPr lang="en-US" sz="1200">
                              <a:solidFill>
                                <a:schemeClr val="tx1"/>
                              </a:solidFill>
                              <a:effectLst/>
                            </a:rPr>
                            <a:t>0.57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1200"/>
                            </a:spcAft>
                          </a:pP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0.56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0619183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ela 5">
                <a:extLst>
                  <a:ext uri="{FF2B5EF4-FFF2-40B4-BE49-F238E27FC236}">
                    <a16:creationId xmlns:a16="http://schemas.microsoft.com/office/drawing/2014/main" id="{3BABF558-79C4-4018-83E6-E47C092AD43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90538267"/>
                  </p:ext>
                </p:extLst>
              </p:nvPr>
            </p:nvGraphicFramePr>
            <p:xfrm>
              <a:off x="2809146" y="1235503"/>
              <a:ext cx="7437804" cy="1260475"/>
            </p:xfrm>
            <a:graphic>
              <a:graphicData uri="http://schemas.openxmlformats.org/drawingml/2006/table">
                <a:tbl>
                  <a:tblPr firstRow="1" firstCol="1" bandRow="1">
                    <a:tableStyleId>{69C7853C-536D-4A76-A0AE-DD22124D55A5}</a:tableStyleId>
                  </a:tblPr>
                  <a:tblGrid>
                    <a:gridCol w="1101100">
                      <a:extLst>
                        <a:ext uri="{9D8B030D-6E8A-4147-A177-3AD203B41FA5}">
                          <a16:colId xmlns:a16="http://schemas.microsoft.com/office/drawing/2014/main" val="1396314687"/>
                        </a:ext>
                      </a:extLst>
                    </a:gridCol>
                    <a:gridCol w="1800200">
                      <a:extLst>
                        <a:ext uri="{9D8B030D-6E8A-4147-A177-3AD203B41FA5}">
                          <a16:colId xmlns:a16="http://schemas.microsoft.com/office/drawing/2014/main" val="3242272867"/>
                        </a:ext>
                      </a:extLst>
                    </a:gridCol>
                    <a:gridCol w="2232248">
                      <a:extLst>
                        <a:ext uri="{9D8B030D-6E8A-4147-A177-3AD203B41FA5}">
                          <a16:colId xmlns:a16="http://schemas.microsoft.com/office/drawing/2014/main" val="1637437878"/>
                        </a:ext>
                      </a:extLst>
                    </a:gridCol>
                    <a:gridCol w="2304256">
                      <a:extLst>
                        <a:ext uri="{9D8B030D-6E8A-4147-A177-3AD203B41FA5}">
                          <a16:colId xmlns:a16="http://schemas.microsoft.com/office/drawing/2014/main" val="1200335595"/>
                        </a:ext>
                      </a:extLst>
                    </a:gridCol>
                  </a:tblGrid>
                  <a:tr h="252095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1200"/>
                            </a:spcAft>
                          </a:pP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Parameter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1200"/>
                            </a:spcAft>
                          </a:pP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Dy clusters in Cu(111)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1200"/>
                            </a:spcAft>
                          </a:pP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Dy centers in TDA networks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1200"/>
                            </a:spcAft>
                          </a:pPr>
                          <a:r>
                            <a:rPr lang="en-US" sz="1200">
                              <a:solidFill>
                                <a:schemeClr val="tx1"/>
                              </a:solidFill>
                              <a:effectLst/>
                            </a:rPr>
                            <a:t>Dy centers in TPA	 networks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99869888"/>
                      </a:ext>
                    </a:extLst>
                  </a:tr>
                  <a:tr h="252095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1200"/>
                            </a:spcAft>
                          </a:pP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T (K)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1200"/>
                            </a:spcAft>
                          </a:pPr>
                          <a:r>
                            <a:rPr lang="en-US" sz="1200">
                              <a:solidFill>
                                <a:schemeClr val="tx1"/>
                              </a:solidFill>
                              <a:effectLst/>
                            </a:rPr>
                            <a:t>6.8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1200"/>
                            </a:spcAft>
                          </a:pP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6.0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1200"/>
                            </a:spcAft>
                          </a:pP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6.3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472739123"/>
                      </a:ext>
                    </a:extLst>
                  </a:tr>
                  <a:tr h="252095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1200"/>
                            </a:spcAft>
                          </a:pPr>
                          <a:r>
                            <a:rPr lang="en-US" sz="1200">
                              <a:solidFill>
                                <a:schemeClr val="tx1"/>
                              </a:solidFill>
                              <a:effectLst/>
                              <a:sym typeface="Symbol" panose="05050102010706020507" pitchFamily="18" charset="2"/>
                            </a:rPr>
                            <a:t></a:t>
                          </a:r>
                          <a:r>
                            <a:rPr lang="en-US" sz="1200">
                              <a:solidFill>
                                <a:schemeClr val="tx1"/>
                              </a:solidFill>
                              <a:effectLst/>
                            </a:rPr>
                            <a:t> (°)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1200"/>
                            </a:spcAft>
                          </a:pPr>
                          <a:r>
                            <a:rPr lang="en-US" sz="1200">
                              <a:solidFill>
                                <a:schemeClr val="tx1"/>
                              </a:solidFill>
                              <a:effectLst/>
                            </a:rPr>
                            <a:t>65.0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1200"/>
                            </a:spcAft>
                          </a:pPr>
                          <a:r>
                            <a:rPr lang="en-US" sz="1200">
                              <a:solidFill>
                                <a:schemeClr val="tx1"/>
                              </a:solidFill>
                              <a:effectLst/>
                            </a:rPr>
                            <a:t>71.2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1200"/>
                            </a:spcAft>
                          </a:pPr>
                          <a:r>
                            <a:rPr lang="en-US" sz="1200">
                              <a:solidFill>
                                <a:schemeClr val="tx1"/>
                              </a:solidFill>
                              <a:effectLst/>
                            </a:rPr>
                            <a:t>72.9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782386079"/>
                      </a:ext>
                    </a:extLst>
                  </a:tr>
                  <a:tr h="252095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1200"/>
                            </a:spcAft>
                          </a:pP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D (</a:t>
                          </a:r>
                          <a:r>
                            <a:rPr lang="en-US" sz="12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meV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)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1200"/>
                            </a:spcAft>
                          </a:pPr>
                          <a:r>
                            <a:rPr lang="en-US" sz="1200">
                              <a:solidFill>
                                <a:schemeClr val="tx1"/>
                              </a:solidFill>
                              <a:effectLst/>
                            </a:rPr>
                            <a:t>-9.98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131608" t="-314634" r="-105450" b="-1341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24868" t="-314634" r="-2381" b="-1341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79625637"/>
                      </a:ext>
                    </a:extLst>
                  </a:tr>
                  <a:tr h="252095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1200"/>
                            </a:spcAft>
                          </a:pP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a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1200"/>
                            </a:spcAft>
                          </a:pPr>
                          <a:r>
                            <a:rPr lang="en-US" sz="1200">
                              <a:solidFill>
                                <a:schemeClr val="tx1"/>
                              </a:solidFill>
                              <a:effectLst/>
                            </a:rPr>
                            <a:t>0.58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1200"/>
                            </a:spcAft>
                          </a:pPr>
                          <a:r>
                            <a:rPr lang="en-US" sz="1200">
                              <a:solidFill>
                                <a:schemeClr val="tx1"/>
                              </a:solidFill>
                              <a:effectLst/>
                            </a:rPr>
                            <a:t>0.57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1200"/>
                            </a:spcAft>
                          </a:pP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0.56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061918387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703FFE99-CE61-422C-88B6-2BC811BF30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2034562"/>
              </p:ext>
            </p:extLst>
          </p:nvPr>
        </p:nvGraphicFramePr>
        <p:xfrm>
          <a:off x="5245468" y="3211742"/>
          <a:ext cx="2506716" cy="1709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031640" imgH="2879640" progId="Origin50.Graph">
                  <p:embed/>
                </p:oleObj>
              </mc:Choice>
              <mc:Fallback>
                <p:oleObj name="Graph" r:id="rId4" imgW="4031640" imgH="2879640" progId="Origin50.Graph">
                  <p:embed/>
                  <p:pic>
                    <p:nvPicPr>
                      <p:cNvPr id="12" name="Objeto 11">
                        <a:extLst>
                          <a:ext uri="{FF2B5EF4-FFF2-40B4-BE49-F238E27FC236}">
                            <a16:creationId xmlns:a16="http://schemas.microsoft.com/office/drawing/2014/main" id="{38AA7091-6F64-46DC-B019-B127E04DC2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45468" y="3211742"/>
                        <a:ext cx="2506716" cy="17091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E75E748D-B44E-462D-BF60-67A5B947BE20}"/>
              </a:ext>
            </a:extLst>
          </p:cNvPr>
          <p:cNvSpPr txBox="1"/>
          <p:nvPr/>
        </p:nvSpPr>
        <p:spPr>
          <a:xfrm>
            <a:off x="5884842" y="2999856"/>
            <a:ext cx="1442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Dy-TDA</a:t>
            </a:r>
          </a:p>
        </p:txBody>
      </p:sp>
      <p:sp>
        <p:nvSpPr>
          <p:cNvPr id="9" name="Rectángulo 9">
            <a:extLst>
              <a:ext uri="{FF2B5EF4-FFF2-40B4-BE49-F238E27FC236}">
                <a16:creationId xmlns:a16="http://schemas.microsoft.com/office/drawing/2014/main" id="{CE954613-5C85-4694-B35D-32A3A4E3F212}"/>
              </a:ext>
            </a:extLst>
          </p:cNvPr>
          <p:cNvSpPr/>
          <p:nvPr/>
        </p:nvSpPr>
        <p:spPr>
          <a:xfrm>
            <a:off x="5873670" y="4920107"/>
            <a:ext cx="17028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Magnetic Field (T)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15F520B-79F2-43F5-AF71-E25B9CDE2D5C}"/>
              </a:ext>
            </a:extLst>
          </p:cNvPr>
          <p:cNvSpPr txBox="1"/>
          <p:nvPr/>
        </p:nvSpPr>
        <p:spPr>
          <a:xfrm>
            <a:off x="5689731" y="3656428"/>
            <a:ext cx="1276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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= 71.2°</a:t>
            </a:r>
          </a:p>
        </p:txBody>
      </p:sp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C471805A-D1EE-4877-8024-0E92529E1E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6094528"/>
              </p:ext>
            </p:extLst>
          </p:nvPr>
        </p:nvGraphicFramePr>
        <p:xfrm>
          <a:off x="7765748" y="3211517"/>
          <a:ext cx="2506716" cy="1709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4031640" imgH="2879640" progId="Origin50.Graph">
                  <p:embed/>
                </p:oleObj>
              </mc:Choice>
              <mc:Fallback>
                <p:oleObj name="Graph" r:id="rId6" imgW="4031640" imgH="2879640" progId="Origin50.Graph">
                  <p:embed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21A87014-FDF8-42F0-BC82-A92B98422D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765748" y="3211517"/>
                        <a:ext cx="2506716" cy="17091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aixaDeTexto 11">
            <a:extLst>
              <a:ext uri="{FF2B5EF4-FFF2-40B4-BE49-F238E27FC236}">
                <a16:creationId xmlns:a16="http://schemas.microsoft.com/office/drawing/2014/main" id="{826A7DF9-D9B7-4CF4-826D-DB934A5E0F35}"/>
              </a:ext>
            </a:extLst>
          </p:cNvPr>
          <p:cNvSpPr txBox="1"/>
          <p:nvPr/>
        </p:nvSpPr>
        <p:spPr>
          <a:xfrm>
            <a:off x="8397754" y="2996656"/>
            <a:ext cx="1442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Dy-TPA</a:t>
            </a:r>
          </a:p>
        </p:txBody>
      </p:sp>
      <p:sp>
        <p:nvSpPr>
          <p:cNvPr id="13" name="Rectángulo 9">
            <a:extLst>
              <a:ext uri="{FF2B5EF4-FFF2-40B4-BE49-F238E27FC236}">
                <a16:creationId xmlns:a16="http://schemas.microsoft.com/office/drawing/2014/main" id="{581F3A76-A90B-4F8B-9EF0-344C3B5CA21C}"/>
              </a:ext>
            </a:extLst>
          </p:cNvPr>
          <p:cNvSpPr/>
          <p:nvPr/>
        </p:nvSpPr>
        <p:spPr>
          <a:xfrm>
            <a:off x="8387221" y="4920107"/>
            <a:ext cx="17028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Magnetic Field (T)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24BFAF2-3DBE-4793-9F71-6CCCCCF2D7A9}"/>
              </a:ext>
            </a:extLst>
          </p:cNvPr>
          <p:cNvSpPr txBox="1"/>
          <p:nvPr/>
        </p:nvSpPr>
        <p:spPr>
          <a:xfrm>
            <a:off x="8189708" y="3656428"/>
            <a:ext cx="1339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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= 72.9°</a:t>
            </a:r>
          </a:p>
        </p:txBody>
      </p:sp>
      <p:graphicFrame>
        <p:nvGraphicFramePr>
          <p:cNvPr id="15" name="Objeto 14">
            <a:extLst>
              <a:ext uri="{FF2B5EF4-FFF2-40B4-BE49-F238E27FC236}">
                <a16:creationId xmlns:a16="http://schemas.microsoft.com/office/drawing/2014/main" id="{D11B71FC-2476-407C-98CF-978BDA4E90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1550976"/>
              </p:ext>
            </p:extLst>
          </p:nvPr>
        </p:nvGraphicFramePr>
        <p:xfrm>
          <a:off x="2705487" y="3211517"/>
          <a:ext cx="2506716" cy="1709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4031640" imgH="2879640" progId="Origin50.Graph">
                  <p:embed/>
                </p:oleObj>
              </mc:Choice>
              <mc:Fallback>
                <p:oleObj name="Graph" r:id="rId8" imgW="4031640" imgH="2879640" progId="Origin50.Graph">
                  <p:embed/>
                  <p:pic>
                    <p:nvPicPr>
                      <p:cNvPr id="10" name="Objeto 9">
                        <a:extLst>
                          <a:ext uri="{FF2B5EF4-FFF2-40B4-BE49-F238E27FC236}">
                            <a16:creationId xmlns:a16="http://schemas.microsoft.com/office/drawing/2014/main" id="{6F402237-BF47-448D-856D-44FC35D3C8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705487" y="3211517"/>
                        <a:ext cx="2506716" cy="17091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aixaDeTexto 15">
            <a:extLst>
              <a:ext uri="{FF2B5EF4-FFF2-40B4-BE49-F238E27FC236}">
                <a16:creationId xmlns:a16="http://schemas.microsoft.com/office/drawing/2014/main" id="{8F753EF3-D53A-42FB-9647-5DC283CA82DE}"/>
              </a:ext>
            </a:extLst>
          </p:cNvPr>
          <p:cNvSpPr txBox="1"/>
          <p:nvPr/>
        </p:nvSpPr>
        <p:spPr>
          <a:xfrm>
            <a:off x="3360980" y="3003569"/>
            <a:ext cx="1442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Dy clusters</a:t>
            </a:r>
          </a:p>
        </p:txBody>
      </p:sp>
      <p:sp>
        <p:nvSpPr>
          <p:cNvPr id="17" name="Rectángulo 9">
            <a:extLst>
              <a:ext uri="{FF2B5EF4-FFF2-40B4-BE49-F238E27FC236}">
                <a16:creationId xmlns:a16="http://schemas.microsoft.com/office/drawing/2014/main" id="{0C081316-3359-468C-8F41-28216401B5EC}"/>
              </a:ext>
            </a:extLst>
          </p:cNvPr>
          <p:cNvSpPr/>
          <p:nvPr/>
        </p:nvSpPr>
        <p:spPr>
          <a:xfrm>
            <a:off x="3351708" y="4920107"/>
            <a:ext cx="17028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Magnetic Field (T)</a:t>
            </a:r>
          </a:p>
        </p:txBody>
      </p:sp>
      <p:sp>
        <p:nvSpPr>
          <p:cNvPr id="18" name="Rectángulo 11">
            <a:extLst>
              <a:ext uri="{FF2B5EF4-FFF2-40B4-BE49-F238E27FC236}">
                <a16:creationId xmlns:a16="http://schemas.microsoft.com/office/drawing/2014/main" id="{9F1154C3-AA2D-4DF8-B3B3-A03609284A37}"/>
              </a:ext>
            </a:extLst>
          </p:cNvPr>
          <p:cNvSpPr/>
          <p:nvPr/>
        </p:nvSpPr>
        <p:spPr>
          <a:xfrm rot="16200000">
            <a:off x="2223731" y="3847790"/>
            <a:ext cx="8515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59ADE5A-786D-4CB2-8DB1-D10AE6AF14F1}"/>
              </a:ext>
            </a:extLst>
          </p:cNvPr>
          <p:cNvSpPr txBox="1"/>
          <p:nvPr/>
        </p:nvSpPr>
        <p:spPr>
          <a:xfrm>
            <a:off x="3016961" y="3656428"/>
            <a:ext cx="11209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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= 65.0°</a:t>
            </a:r>
          </a:p>
        </p:txBody>
      </p:sp>
    </p:spTree>
    <p:extLst>
      <p:ext uri="{BB962C8B-B14F-4D97-AF65-F5344CB8AC3E}">
        <p14:creationId xmlns:p14="http://schemas.microsoft.com/office/powerpoint/2010/main" val="3520173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3913" y="636"/>
            <a:ext cx="10190923" cy="764068"/>
          </a:xfrm>
        </p:spPr>
        <p:txBody>
          <a:bodyPr/>
          <a:lstStyle/>
          <a:p>
            <a:r>
              <a:rPr lang="en-US" sz="3200" dirty="0"/>
              <a:t>Experimental setups</a:t>
            </a: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3"/>
          </p:nvPr>
        </p:nvSpPr>
        <p:spPr>
          <a:xfrm>
            <a:off x="7680176" y="1143636"/>
            <a:ext cx="4058128" cy="864095"/>
          </a:xfrm>
        </p:spPr>
        <p:txBody>
          <a:bodyPr/>
          <a:lstStyle/>
          <a:p>
            <a:pPr algn="ctr"/>
            <a:r>
              <a:rPr lang="en-US" sz="1800" dirty="0"/>
              <a:t>XAS</a:t>
            </a:r>
            <a:r>
              <a:rPr lang="en-US" sz="1800"/>
              <a:t>, XLD</a:t>
            </a:r>
            <a:r>
              <a:rPr lang="en-US" sz="1800" dirty="0"/>
              <a:t>, XMCD, STM</a:t>
            </a:r>
          </a:p>
          <a:p>
            <a:pPr algn="ctr"/>
            <a:r>
              <a:rPr lang="en-US" sz="1800" dirty="0"/>
              <a:t>ALBA synchrotron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913" y="4215858"/>
            <a:ext cx="2686093" cy="1800000"/>
          </a:xfrm>
          <a:prstGeom prst="rect">
            <a:avLst/>
          </a:prstGeom>
        </p:spPr>
      </p:pic>
      <p:pic>
        <p:nvPicPr>
          <p:cNvPr id="9" name="Picture 7" descr="C:\Users\Usuario\Desktop\ins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1379" y="2169000"/>
            <a:ext cx="2771159" cy="1800000"/>
          </a:xfrm>
          <a:prstGeom prst="rect">
            <a:avLst/>
          </a:prstGeom>
          <a:noFill/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176" y="2169000"/>
            <a:ext cx="4058128" cy="2520000"/>
          </a:xfrm>
          <a:prstGeom prst="rect">
            <a:avLst/>
          </a:prstGeom>
        </p:spPr>
      </p:pic>
      <p:sp>
        <p:nvSpPr>
          <p:cNvPr id="11" name="Espaço Reservado para Texto 3"/>
          <p:cNvSpPr txBox="1">
            <a:spLocks/>
          </p:cNvSpPr>
          <p:nvPr/>
        </p:nvSpPr>
        <p:spPr>
          <a:xfrm>
            <a:off x="1596087" y="1337740"/>
            <a:ext cx="4605040" cy="639762"/>
          </a:xfrm>
          <a:prstGeom prst="rect">
            <a:avLst/>
          </a:prstGeom>
        </p:spPr>
        <p:txBody>
          <a:bodyPr vert="horz" anchor="b"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US" sz="1800" kern="0" dirty="0"/>
              <a:t>STM, STS, </a:t>
            </a:r>
            <a:r>
              <a:rPr lang="en-US" sz="1800" kern="0" dirty="0" err="1"/>
              <a:t>nc</a:t>
            </a:r>
            <a:r>
              <a:rPr lang="en-US" sz="1800" kern="0" dirty="0"/>
              <a:t>-AFM</a:t>
            </a:r>
          </a:p>
          <a:p>
            <a:pPr algn="ctr"/>
            <a:r>
              <a:rPr lang="en-US" sz="1800" kern="0" dirty="0"/>
              <a:t>IMDEA Nanoscience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C22B2AA4-70F1-EC7A-72AB-232E4A9439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7808" y="4215858"/>
            <a:ext cx="2400000" cy="18000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BA5F6F13-582A-6FEF-027B-310099435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9240" y="4994364"/>
            <a:ext cx="2560000" cy="144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52A9F2-A81D-398F-F9AE-2B387C15C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67807" y="2169000"/>
            <a:ext cx="2400001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02720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910D620E-7727-7DC2-3EB6-382287002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cap="none" dirty="0"/>
              <a:t>π-</a:t>
            </a:r>
            <a:r>
              <a:rPr lang="en-US" sz="4000" cap="none" dirty="0"/>
              <a:t>conjugated metal-organic networks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524189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7440D13-B080-BCCB-C25C-DA70172EC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7032" y="1279301"/>
            <a:ext cx="4565352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Exotic quantum phases of matter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Superconductivity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Quantum anomalous Hall effect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Flat-band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Antiferromagnetic ground-states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Absence of stray fields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Magnetic robustness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Ultrafast dynamics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Truly 2D systems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Networks prepared by on-surface synthesis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Reduction of the coordination of number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Route to unquenched orbital moment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800" dirty="0"/>
          </a:p>
          <a:p>
            <a:endParaRPr lang="en-US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4FC1E6CF-2D5C-2649-FD34-7C15076F3BFE}"/>
              </a:ext>
            </a:extLst>
          </p:cNvPr>
          <p:cNvSpPr txBox="1">
            <a:spLocks/>
          </p:cNvSpPr>
          <p:nvPr/>
        </p:nvSpPr>
        <p:spPr>
          <a:xfrm>
            <a:off x="911424" y="-10671"/>
            <a:ext cx="10664427" cy="703367"/>
          </a:xfrm>
          <a:prstGeom prst="rect">
            <a:avLst/>
          </a:prstGeom>
        </p:spPr>
        <p:txBody>
          <a:bodyPr vert="horz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l"/>
            <a:r>
              <a:rPr lang="pt-BR" sz="3200" dirty="0"/>
              <a:t>	</a:t>
            </a:r>
            <a:r>
              <a:rPr lang="el-GR" sz="3200" dirty="0"/>
              <a:t>π-</a:t>
            </a:r>
            <a:r>
              <a:rPr lang="en-US" sz="3200" dirty="0"/>
              <a:t>conjugated metal-organic networks</a:t>
            </a:r>
            <a:endParaRPr lang="en-US" sz="3200" kern="0" dirty="0"/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298B0080-A458-BD73-9C3E-D696ED7308FB}"/>
              </a:ext>
            </a:extLst>
          </p:cNvPr>
          <p:cNvGrpSpPr/>
          <p:nvPr/>
        </p:nvGrpSpPr>
        <p:grpSpPr>
          <a:xfrm>
            <a:off x="9392655" y="5261138"/>
            <a:ext cx="3241060" cy="1373076"/>
            <a:chOff x="9263652" y="1769608"/>
            <a:chExt cx="3241060" cy="1373076"/>
          </a:xfrm>
        </p:grpSpPr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B32F6878-28BC-825F-BB2E-21769C2D8254}"/>
                </a:ext>
              </a:extLst>
            </p:cNvPr>
            <p:cNvSpPr/>
            <p:nvPr/>
          </p:nvSpPr>
          <p:spPr bwMode="auto">
            <a:xfrm>
              <a:off x="10578527" y="2602684"/>
              <a:ext cx="540000" cy="540000"/>
            </a:xfrm>
            <a:prstGeom prst="ellipse">
              <a:avLst/>
            </a:prstGeom>
            <a:gradFill flip="none" rotWithShape="1">
              <a:gsLst>
                <a:gs pos="0">
                  <a:srgbClr val="0066FF"/>
                </a:gs>
                <a:gs pos="100000">
                  <a:srgbClr val="00B0F0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25" name="Agrupar 24">
              <a:extLst>
                <a:ext uri="{FF2B5EF4-FFF2-40B4-BE49-F238E27FC236}">
                  <a16:creationId xmlns:a16="http://schemas.microsoft.com/office/drawing/2014/main" id="{3E7994FD-8BFF-DCDE-B42C-190D34DDAF22}"/>
                </a:ext>
              </a:extLst>
            </p:cNvPr>
            <p:cNvGrpSpPr/>
            <p:nvPr/>
          </p:nvGrpSpPr>
          <p:grpSpPr>
            <a:xfrm>
              <a:off x="9263652" y="1769608"/>
              <a:ext cx="3241060" cy="813160"/>
              <a:chOff x="5087188" y="1913624"/>
              <a:chExt cx="3241060" cy="813160"/>
            </a:xfrm>
          </p:grpSpPr>
          <p:sp>
            <p:nvSpPr>
              <p:cNvPr id="26" name="CaixaDeTexto 25">
                <a:extLst>
                  <a:ext uri="{FF2B5EF4-FFF2-40B4-BE49-F238E27FC236}">
                    <a16:creationId xmlns:a16="http://schemas.microsoft.com/office/drawing/2014/main" id="{BD273AF7-F76E-F04C-A19D-4FF2DB8BE676}"/>
                  </a:ext>
                </a:extLst>
              </p:cNvPr>
              <p:cNvSpPr txBox="1"/>
              <p:nvPr/>
            </p:nvSpPr>
            <p:spPr>
              <a:xfrm>
                <a:off x="5087188" y="1913624"/>
                <a:ext cx="32410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3d metal:</a:t>
                </a:r>
              </a:p>
            </p:txBody>
          </p:sp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id="{03A0C090-E103-F79D-D0E6-0966BDECE295}"/>
                  </a:ext>
                </a:extLst>
              </p:cNvPr>
              <p:cNvSpPr txBox="1"/>
              <p:nvPr/>
            </p:nvSpPr>
            <p:spPr>
              <a:xfrm>
                <a:off x="6287342" y="2357452"/>
                <a:ext cx="7694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/>
                  <a:t>Co</a:t>
                </a:r>
              </a:p>
            </p:txBody>
          </p:sp>
        </p:grpSp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0C95C7FF-B753-DC1D-AEC1-3CA300A18070}"/>
              </a:ext>
            </a:extLst>
          </p:cNvPr>
          <p:cNvGrpSpPr/>
          <p:nvPr/>
        </p:nvGrpSpPr>
        <p:grpSpPr>
          <a:xfrm>
            <a:off x="9264352" y="82150"/>
            <a:ext cx="3241060" cy="4816627"/>
            <a:chOff x="5807968" y="1196752"/>
            <a:chExt cx="3241060" cy="4816627"/>
          </a:xfrm>
        </p:grpSpPr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24A90FC3-CE5D-E987-F546-24BAF6AC40CA}"/>
                </a:ext>
              </a:extLst>
            </p:cNvPr>
            <p:cNvGrpSpPr/>
            <p:nvPr/>
          </p:nvGrpSpPr>
          <p:grpSpPr>
            <a:xfrm>
              <a:off x="5807968" y="1196752"/>
              <a:ext cx="3241060" cy="4816627"/>
              <a:chOff x="1631504" y="1340768"/>
              <a:chExt cx="3241060" cy="4816627"/>
            </a:xfrm>
          </p:grpSpPr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71C0C2EA-9EFE-33AB-906F-463F7A2FD0BD}"/>
                  </a:ext>
                </a:extLst>
              </p:cNvPr>
              <p:cNvSpPr txBox="1"/>
              <p:nvPr/>
            </p:nvSpPr>
            <p:spPr>
              <a:xfrm>
                <a:off x="1891386" y="5695730"/>
                <a:ext cx="27198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Light blue: carbon; Gray: hydrogen; Red: oxygen</a:t>
                </a:r>
              </a:p>
            </p:txBody>
          </p:sp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FBF8678F-5DBD-A0AA-0DCC-CF902B07BA12}"/>
                  </a:ext>
                </a:extLst>
              </p:cNvPr>
              <p:cNvSpPr txBox="1"/>
              <p:nvPr/>
            </p:nvSpPr>
            <p:spPr>
              <a:xfrm>
                <a:off x="2866614" y="3150190"/>
                <a:ext cx="7694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pt-BR" sz="2800" dirty="0"/>
              </a:p>
            </p:txBody>
          </p:sp>
          <p:grpSp>
            <p:nvGrpSpPr>
              <p:cNvPr id="13" name="Agrupar 12">
                <a:extLst>
                  <a:ext uri="{FF2B5EF4-FFF2-40B4-BE49-F238E27FC236}">
                    <a16:creationId xmlns:a16="http://schemas.microsoft.com/office/drawing/2014/main" id="{C3309B2F-7DC9-B468-2874-4A860A00866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79714" y="3607498"/>
                <a:ext cx="2943242" cy="551175"/>
                <a:chOff x="6836180" y="3763407"/>
                <a:chExt cx="4883618" cy="914545"/>
              </a:xfrm>
            </p:grpSpPr>
            <p:sp>
              <p:nvSpPr>
                <p:cNvPr id="19" name="CaixaDeTexto 18">
                  <a:extLst>
                    <a:ext uri="{FF2B5EF4-FFF2-40B4-BE49-F238E27FC236}">
                      <a16:creationId xmlns:a16="http://schemas.microsoft.com/office/drawing/2014/main" id="{5BCA25B5-3983-ECDB-7A9A-D8B9D3FBCEE7}"/>
                    </a:ext>
                  </a:extLst>
                </p:cNvPr>
                <p:cNvSpPr txBox="1"/>
                <p:nvPr/>
              </p:nvSpPr>
              <p:spPr>
                <a:xfrm>
                  <a:off x="8639633" y="3763407"/>
                  <a:ext cx="1276710" cy="5617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1600" dirty="0"/>
                    <a:t>HOTP</a:t>
                  </a:r>
                </a:p>
              </p:txBody>
            </p:sp>
            <p:sp>
              <p:nvSpPr>
                <p:cNvPr id="20" name="Retângulo 19">
                  <a:extLst>
                    <a:ext uri="{FF2B5EF4-FFF2-40B4-BE49-F238E27FC236}">
                      <a16:creationId xmlns:a16="http://schemas.microsoft.com/office/drawing/2014/main" id="{3E404E8C-8A9C-36A9-9F63-57251E46A291}"/>
                    </a:ext>
                  </a:extLst>
                </p:cNvPr>
                <p:cNvSpPr/>
                <p:nvPr/>
              </p:nvSpPr>
              <p:spPr>
                <a:xfrm>
                  <a:off x="6836180" y="4218337"/>
                  <a:ext cx="4883618" cy="4596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+mn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2,3,6,7,10,11-Hexahydroxytriphenylene</a:t>
                  </a:r>
                  <a:endParaRPr lang="pt-BR" sz="1200" dirty="0">
                    <a:latin typeface="+mn-lt"/>
                  </a:endParaRPr>
                </a:p>
              </p:txBody>
            </p:sp>
          </p:grpSp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EB18647A-275E-2B47-F2A4-76DC95B3EF4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064252" y="1879306"/>
                <a:ext cx="2417650" cy="556063"/>
                <a:chOff x="1968618" y="-2266887"/>
                <a:chExt cx="4011521" cy="922656"/>
              </a:xfrm>
            </p:grpSpPr>
            <p:sp>
              <p:nvSpPr>
                <p:cNvPr id="17" name="CaixaDeTexto 16">
                  <a:extLst>
                    <a:ext uri="{FF2B5EF4-FFF2-40B4-BE49-F238E27FC236}">
                      <a16:creationId xmlns:a16="http://schemas.microsoft.com/office/drawing/2014/main" id="{81866AA7-4C15-40AF-E486-D46AC149056E}"/>
                    </a:ext>
                  </a:extLst>
                </p:cNvPr>
                <p:cNvSpPr txBox="1"/>
                <p:nvPr/>
              </p:nvSpPr>
              <p:spPr>
                <a:xfrm>
                  <a:off x="3336026" y="-2266887"/>
                  <a:ext cx="1276710" cy="5617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1600" dirty="0"/>
                    <a:t>HOB</a:t>
                  </a:r>
                </a:p>
              </p:txBody>
            </p:sp>
            <p:sp>
              <p:nvSpPr>
                <p:cNvPr id="18" name="Retângulo 17">
                  <a:extLst>
                    <a:ext uri="{FF2B5EF4-FFF2-40B4-BE49-F238E27FC236}">
                      <a16:creationId xmlns:a16="http://schemas.microsoft.com/office/drawing/2014/main" id="{9B0808BA-42B1-EDC7-C393-1D305F202559}"/>
                    </a:ext>
                  </a:extLst>
                </p:cNvPr>
                <p:cNvSpPr/>
                <p:nvPr/>
              </p:nvSpPr>
              <p:spPr>
                <a:xfrm>
                  <a:off x="1968618" y="-1803846"/>
                  <a:ext cx="4011521" cy="4596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+mn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1,2,3,4,5,6-hexahydroxybenzene</a:t>
                  </a:r>
                </a:p>
              </p:txBody>
            </p:sp>
          </p:grpSp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4B82ADF0-69F5-470A-2647-B7A2CCE38566}"/>
                  </a:ext>
                </a:extLst>
              </p:cNvPr>
              <p:cNvSpPr txBox="1"/>
              <p:nvPr/>
            </p:nvSpPr>
            <p:spPr>
              <a:xfrm>
                <a:off x="1631504" y="1340768"/>
                <a:ext cx="32410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Molecular linkers:</a:t>
                </a:r>
              </a:p>
            </p:txBody>
          </p:sp>
        </p:grpSp>
        <p:pic>
          <p:nvPicPr>
            <p:cNvPr id="34" name="Imagem 33">
              <a:extLst>
                <a:ext uri="{FF2B5EF4-FFF2-40B4-BE49-F238E27FC236}">
                  <a16:creationId xmlns:a16="http://schemas.microsoft.com/office/drawing/2014/main" id="{A5CF008B-2818-A7D0-A88D-78A625AC4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7798" y="3967538"/>
              <a:ext cx="1440000" cy="1322450"/>
            </a:xfrm>
            <a:prstGeom prst="rect">
              <a:avLst/>
            </a:prstGeom>
          </p:spPr>
        </p:pic>
        <p:pic>
          <p:nvPicPr>
            <p:cNvPr id="36" name="Imagem 35">
              <a:extLst>
                <a:ext uri="{FF2B5EF4-FFF2-40B4-BE49-F238E27FC236}">
                  <a16:creationId xmlns:a16="http://schemas.microsoft.com/office/drawing/2014/main" id="{FF607C08-EFBD-5285-B051-A8D7E205B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99539" y="2239346"/>
              <a:ext cx="900000" cy="842553"/>
            </a:xfrm>
            <a:prstGeom prst="rect">
              <a:avLst/>
            </a:prstGeom>
          </p:spPr>
        </p:pic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7402B951-C10F-7B9B-85DB-6743ADAE3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182" y="1124744"/>
            <a:ext cx="3482642" cy="527349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A5E232F-59EC-4107-7E35-CAE2F7361CF3}"/>
              </a:ext>
            </a:extLst>
          </p:cNvPr>
          <p:cNvSpPr txBox="1"/>
          <p:nvPr/>
        </p:nvSpPr>
        <p:spPr>
          <a:xfrm>
            <a:off x="1091487" y="6428517"/>
            <a:ext cx="3420337" cy="275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latin typeface="+mn-lt"/>
                <a:ea typeface="Yu Mincho" panose="02020400000000000000" pitchFamily="18" charset="-128"/>
                <a:cs typeface="Times New Roman" panose="02020603050405020304" pitchFamily="18" charset="0"/>
              </a:rPr>
              <a:t>M. Ko et al., </a:t>
            </a:r>
            <a:r>
              <a:rPr lang="en-US" sz="1200" i="1" dirty="0" err="1">
                <a:latin typeface="+mn-lt"/>
                <a:ea typeface="Yu Mincho" panose="02020400000000000000" pitchFamily="18" charset="-128"/>
                <a:cs typeface="Times New Roman" panose="02020603050405020304" pitchFamily="18" charset="0"/>
              </a:rPr>
              <a:t>Chem.Commun</a:t>
            </a:r>
            <a:r>
              <a:rPr lang="en-US" sz="1200" i="1" dirty="0">
                <a:latin typeface="+mn-lt"/>
                <a:ea typeface="Yu Mincho" panose="02020400000000000000" pitchFamily="18" charset="-128"/>
                <a:cs typeface="Times New Roman" panose="02020603050405020304" pitchFamily="18" charset="0"/>
              </a:rPr>
              <a:t>., </a:t>
            </a:r>
            <a:r>
              <a:rPr lang="en-US" sz="1200" b="1" dirty="0">
                <a:effectLst/>
                <a:latin typeface="+mn-lt"/>
                <a:ea typeface="Yu Mincho" panose="02020400000000000000" pitchFamily="18" charset="-128"/>
                <a:cs typeface="Times New Roman" panose="02020603050405020304" pitchFamily="18" charset="0"/>
              </a:rPr>
              <a:t>2018</a:t>
            </a:r>
            <a:r>
              <a:rPr lang="en-US" sz="1200" dirty="0">
                <a:effectLst/>
                <a:latin typeface="+mn-lt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sz="1200" i="1" dirty="0">
                <a:effectLst/>
                <a:latin typeface="+mn-lt"/>
                <a:ea typeface="Yu Mincho" panose="02020400000000000000" pitchFamily="18" charset="-128"/>
                <a:cs typeface="Times New Roman" panose="02020603050405020304" pitchFamily="18" charset="0"/>
              </a:rPr>
              <a:t>54</a:t>
            </a:r>
            <a:r>
              <a:rPr lang="en-US" sz="1200" dirty="0">
                <a:effectLst/>
                <a:latin typeface="+mn-lt"/>
                <a:ea typeface="Yu Mincho" panose="02020400000000000000" pitchFamily="18" charset="-128"/>
                <a:cs typeface="Times New Roman" panose="02020603050405020304" pitchFamily="18" charset="0"/>
              </a:rPr>
              <a:t>, 7873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151A860-7618-D4B8-3D01-B093597862AC}"/>
              </a:ext>
            </a:extLst>
          </p:cNvPr>
          <p:cNvSpPr txBox="1"/>
          <p:nvPr/>
        </p:nvSpPr>
        <p:spPr>
          <a:xfrm>
            <a:off x="1014638" y="740345"/>
            <a:ext cx="32410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2D layered networks</a:t>
            </a:r>
          </a:p>
        </p:txBody>
      </p:sp>
    </p:spTree>
    <p:extLst>
      <p:ext uri="{BB962C8B-B14F-4D97-AF65-F5344CB8AC3E}">
        <p14:creationId xmlns:p14="http://schemas.microsoft.com/office/powerpoint/2010/main" val="189694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aixaDeTexto 32">
            <a:extLst>
              <a:ext uri="{FF2B5EF4-FFF2-40B4-BE49-F238E27FC236}">
                <a16:creationId xmlns:a16="http://schemas.microsoft.com/office/drawing/2014/main" id="{E5F8531E-6E7C-46DD-A062-35AF9503F780}"/>
              </a:ext>
            </a:extLst>
          </p:cNvPr>
          <p:cNvSpPr txBox="1"/>
          <p:nvPr/>
        </p:nvSpPr>
        <p:spPr>
          <a:xfrm>
            <a:off x="1838509" y="3289181"/>
            <a:ext cx="2529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STM image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94F2D78C-0844-430C-B6C8-9FC839C24144}"/>
              </a:ext>
            </a:extLst>
          </p:cNvPr>
          <p:cNvSpPr txBox="1"/>
          <p:nvPr/>
        </p:nvSpPr>
        <p:spPr>
          <a:xfrm>
            <a:off x="4874044" y="3289181"/>
            <a:ext cx="2527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STM image + model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2B86D8A6-EA6B-4125-925D-9B9210EDE80E}"/>
              </a:ext>
            </a:extLst>
          </p:cNvPr>
          <p:cNvSpPr txBox="1"/>
          <p:nvPr/>
        </p:nvSpPr>
        <p:spPr>
          <a:xfrm>
            <a:off x="8194890" y="3289181"/>
            <a:ext cx="211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nc</a:t>
            </a:r>
            <a:r>
              <a:rPr lang="en-US" sz="1400" dirty="0"/>
              <a:t>-AFM image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18631A3B-ADE3-9C9C-303D-3BE3E7265C11}"/>
              </a:ext>
            </a:extLst>
          </p:cNvPr>
          <p:cNvSpPr txBox="1">
            <a:spLocks/>
          </p:cNvSpPr>
          <p:nvPr/>
        </p:nvSpPr>
        <p:spPr>
          <a:xfrm>
            <a:off x="911424" y="-10671"/>
            <a:ext cx="10664427" cy="703367"/>
          </a:xfrm>
          <a:prstGeom prst="rect">
            <a:avLst/>
          </a:prstGeom>
        </p:spPr>
        <p:txBody>
          <a:bodyPr vert="horz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3200" kern="0" dirty="0"/>
              <a:t>Co-HOB metal-organic network</a:t>
            </a: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E41235A3-04C4-9B01-0E92-87742DCE98CE}"/>
              </a:ext>
            </a:extLst>
          </p:cNvPr>
          <p:cNvSpPr/>
          <p:nvPr/>
        </p:nvSpPr>
        <p:spPr>
          <a:xfrm>
            <a:off x="4874044" y="6180311"/>
            <a:ext cx="21754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V</a:t>
            </a:r>
            <a:r>
              <a:rPr lang="en-US" sz="1200" baseline="-25000" dirty="0" err="1"/>
              <a:t>b</a:t>
            </a:r>
            <a:r>
              <a:rPr lang="en-US" sz="1200" dirty="0"/>
              <a:t> = -500 mV, I = 800 </a:t>
            </a:r>
            <a:r>
              <a:rPr lang="en-US" sz="1200" dirty="0" err="1"/>
              <a:t>pA</a:t>
            </a:r>
            <a:r>
              <a:rPr lang="en-US" sz="1200" dirty="0"/>
              <a:t>, </a:t>
            </a:r>
          </a:p>
          <a:p>
            <a:r>
              <a:rPr lang="en-US" sz="1200" dirty="0"/>
              <a:t>T = 4 K, 5 nm x 5 nm</a:t>
            </a: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5077F4DC-42C3-5ECE-02A0-EA515B585D17}"/>
              </a:ext>
            </a:extLst>
          </p:cNvPr>
          <p:cNvSpPr/>
          <p:nvPr/>
        </p:nvSpPr>
        <p:spPr>
          <a:xfrm>
            <a:off x="1838509" y="6178731"/>
            <a:ext cx="21754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V</a:t>
            </a:r>
            <a:r>
              <a:rPr lang="en-US" sz="1200" baseline="-25000" dirty="0" err="1"/>
              <a:t>b</a:t>
            </a:r>
            <a:r>
              <a:rPr lang="en-US" sz="1200" dirty="0"/>
              <a:t> = -500 mV, I = 800 </a:t>
            </a:r>
            <a:r>
              <a:rPr lang="en-US" sz="1200" dirty="0" err="1"/>
              <a:t>pA</a:t>
            </a:r>
            <a:r>
              <a:rPr lang="en-US" sz="1200" dirty="0"/>
              <a:t>, </a:t>
            </a:r>
          </a:p>
          <a:p>
            <a:r>
              <a:rPr lang="en-US" sz="1200" dirty="0"/>
              <a:t>T = 4 K, 5 nm x 5 nm</a:t>
            </a: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337E2291-A06B-F6E6-5BC9-6D9AA9B6B12A}"/>
              </a:ext>
            </a:extLst>
          </p:cNvPr>
          <p:cNvSpPr/>
          <p:nvPr/>
        </p:nvSpPr>
        <p:spPr>
          <a:xfrm>
            <a:off x="7938487" y="6184508"/>
            <a:ext cx="29753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Constant height, </a:t>
            </a:r>
          </a:p>
          <a:p>
            <a:r>
              <a:rPr lang="en-US" sz="1200" dirty="0" err="1"/>
              <a:t>V</a:t>
            </a:r>
            <a:r>
              <a:rPr lang="en-US" sz="1200" baseline="-25000" dirty="0" err="1"/>
              <a:t>b</a:t>
            </a:r>
            <a:r>
              <a:rPr lang="en-US" sz="1200" dirty="0"/>
              <a:t> = 5mV, T = 4 K, 2 nm x 2 nm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FED97CB6-A989-59AA-5542-D3726C418FE2}"/>
              </a:ext>
            </a:extLst>
          </p:cNvPr>
          <p:cNvGrpSpPr/>
          <p:nvPr/>
        </p:nvGrpSpPr>
        <p:grpSpPr>
          <a:xfrm>
            <a:off x="4367808" y="980728"/>
            <a:ext cx="3387002" cy="1796246"/>
            <a:chOff x="1343472" y="980728"/>
            <a:chExt cx="3387002" cy="1796246"/>
          </a:xfrm>
        </p:grpSpPr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88DF2D16-4562-B01B-EDE3-7C2619956553}"/>
                </a:ext>
              </a:extLst>
            </p:cNvPr>
            <p:cNvGrpSpPr/>
            <p:nvPr/>
          </p:nvGrpSpPr>
          <p:grpSpPr>
            <a:xfrm>
              <a:off x="1343472" y="980728"/>
              <a:ext cx="3387002" cy="1796246"/>
              <a:chOff x="1703512" y="1125867"/>
              <a:chExt cx="3387002" cy="1796246"/>
            </a:xfrm>
          </p:grpSpPr>
          <p:sp>
            <p:nvSpPr>
              <p:cNvPr id="22" name="Elipse 21">
                <a:extLst>
                  <a:ext uri="{FF2B5EF4-FFF2-40B4-BE49-F238E27FC236}">
                    <a16:creationId xmlns:a16="http://schemas.microsoft.com/office/drawing/2014/main" id="{020C0C82-7687-E439-4A0B-29CF24F2FF3D}"/>
                  </a:ext>
                </a:extLst>
              </p:cNvPr>
              <p:cNvSpPr/>
              <p:nvPr/>
            </p:nvSpPr>
            <p:spPr bwMode="auto">
              <a:xfrm>
                <a:off x="4253866" y="1593992"/>
                <a:ext cx="478648" cy="478647"/>
              </a:xfrm>
              <a:prstGeom prst="ellipse">
                <a:avLst/>
              </a:prstGeom>
              <a:gradFill flip="none" rotWithShape="1">
                <a:gsLst>
                  <a:gs pos="0">
                    <a:srgbClr val="0066FF"/>
                  </a:gs>
                  <a:gs pos="100000">
                    <a:srgbClr val="00B0F0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pic>
            <p:nvPicPr>
              <p:cNvPr id="23" name="Imagem 22">
                <a:extLst>
                  <a:ext uri="{FF2B5EF4-FFF2-40B4-BE49-F238E27FC236}">
                    <a16:creationId xmlns:a16="http://schemas.microsoft.com/office/drawing/2014/main" id="{D452A638-97AD-3569-4120-8C6CA31551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703512" y="2450706"/>
                <a:ext cx="3387002" cy="471407"/>
              </a:xfrm>
              <a:prstGeom prst="rect">
                <a:avLst/>
              </a:prstGeom>
            </p:spPr>
          </p:pic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F4BACF4F-2233-D92D-55F1-192E64A26D52}"/>
                  </a:ext>
                </a:extLst>
              </p:cNvPr>
              <p:cNvSpPr txBox="1"/>
              <p:nvPr/>
            </p:nvSpPr>
            <p:spPr>
              <a:xfrm>
                <a:off x="2294293" y="1125867"/>
                <a:ext cx="9841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dirty="0"/>
                  <a:t>HOB</a:t>
                </a:r>
              </a:p>
            </p:txBody>
          </p:sp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C6D897E9-1338-F4E0-4E92-8D0C3D6CAB81}"/>
                  </a:ext>
                </a:extLst>
              </p:cNvPr>
              <p:cNvSpPr txBox="1"/>
              <p:nvPr/>
            </p:nvSpPr>
            <p:spPr>
              <a:xfrm>
                <a:off x="4152250" y="1268760"/>
                <a:ext cx="6818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Co</a:t>
                </a:r>
              </a:p>
            </p:txBody>
          </p:sp>
          <p:sp>
            <p:nvSpPr>
              <p:cNvPr id="39" name="CaixaDeTexto 38">
                <a:extLst>
                  <a:ext uri="{FF2B5EF4-FFF2-40B4-BE49-F238E27FC236}">
                    <a16:creationId xmlns:a16="http://schemas.microsoft.com/office/drawing/2014/main" id="{8FF60E51-66F5-E685-720A-AA543C0F9135}"/>
                  </a:ext>
                </a:extLst>
              </p:cNvPr>
              <p:cNvSpPr txBox="1"/>
              <p:nvPr/>
            </p:nvSpPr>
            <p:spPr>
              <a:xfrm>
                <a:off x="3567851" y="1549441"/>
                <a:ext cx="345028" cy="518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+</a:t>
                </a:r>
              </a:p>
            </p:txBody>
          </p:sp>
          <p:sp>
            <p:nvSpPr>
              <p:cNvPr id="41" name="CaixaDeTexto 40">
                <a:extLst>
                  <a:ext uri="{FF2B5EF4-FFF2-40B4-BE49-F238E27FC236}">
                    <a16:creationId xmlns:a16="http://schemas.microsoft.com/office/drawing/2014/main" id="{852FA82C-9672-7972-6CB4-363C5D0838A2}"/>
                  </a:ext>
                </a:extLst>
              </p:cNvPr>
              <p:cNvSpPr txBox="1"/>
              <p:nvPr/>
            </p:nvSpPr>
            <p:spPr>
              <a:xfrm>
                <a:off x="2824419" y="2420888"/>
                <a:ext cx="1145187" cy="438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dirty="0" err="1"/>
                  <a:t>Au</a:t>
                </a:r>
                <a:r>
                  <a:rPr lang="pt-BR" sz="1200" dirty="0"/>
                  <a:t>(111)</a:t>
                </a:r>
              </a:p>
            </p:txBody>
          </p:sp>
        </p:grpSp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9AFF07E3-F8A4-A101-E634-CCCD474D9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6350" y="1268760"/>
              <a:ext cx="900000" cy="842553"/>
            </a:xfrm>
            <a:prstGeom prst="rect">
              <a:avLst/>
            </a:prstGeom>
          </p:spPr>
        </p:pic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C5FB363E-D9C0-DA8D-8B78-9351600394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8509" y="3611077"/>
            <a:ext cx="2515603" cy="2520000"/>
          </a:xfrm>
          <a:prstGeom prst="rect">
            <a:avLst/>
          </a:prstGeom>
        </p:spPr>
      </p:pic>
      <p:pic>
        <p:nvPicPr>
          <p:cNvPr id="5" name="Imagen 19">
            <a:extLst>
              <a:ext uri="{FF2B5EF4-FFF2-40B4-BE49-F238E27FC236}">
                <a16:creationId xmlns:a16="http://schemas.microsoft.com/office/drawing/2014/main" id="{0E21B321-F52F-4CBC-FF01-AB58D6C20E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51" t="1013"/>
          <a:stretch/>
        </p:blipFill>
        <p:spPr>
          <a:xfrm>
            <a:off x="4871864" y="3611077"/>
            <a:ext cx="2529674" cy="252000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5B8A884F-6BC1-CF60-59DC-D62D3B3A691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586" t="12438" r="23269" b="12146"/>
          <a:stretch/>
        </p:blipFill>
        <p:spPr>
          <a:xfrm>
            <a:off x="7919290" y="3596958"/>
            <a:ext cx="2465924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9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44" grpId="0"/>
      <p:bldP spid="45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Agrupar 11">
            <a:extLst>
              <a:ext uri="{FF2B5EF4-FFF2-40B4-BE49-F238E27FC236}">
                <a16:creationId xmlns:a16="http://schemas.microsoft.com/office/drawing/2014/main" id="{EF7AE5E0-6ABA-3D63-9E0E-2C9496200B0F}"/>
              </a:ext>
            </a:extLst>
          </p:cNvPr>
          <p:cNvGrpSpPr/>
          <p:nvPr/>
        </p:nvGrpSpPr>
        <p:grpSpPr>
          <a:xfrm>
            <a:off x="2434403" y="1069295"/>
            <a:ext cx="7766053" cy="5400000"/>
            <a:chOff x="2434403" y="1069295"/>
            <a:chExt cx="7766053" cy="5400000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2859A1EB-E440-F5AB-6C88-A467082BD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34403" y="1069295"/>
              <a:ext cx="7766053" cy="5400000"/>
            </a:xfrm>
            <a:prstGeom prst="rect">
              <a:avLst/>
            </a:prstGeom>
          </p:spPr>
        </p:pic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4B85703D-1EBC-AE1F-D429-C728572E93C3}"/>
                </a:ext>
              </a:extLst>
            </p:cNvPr>
            <p:cNvSpPr/>
            <p:nvPr/>
          </p:nvSpPr>
          <p:spPr bwMode="auto">
            <a:xfrm>
              <a:off x="2639616" y="1069295"/>
              <a:ext cx="216024" cy="34348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BB5EEF0E-029D-2164-F2A5-56F7A157F96C}"/>
                </a:ext>
              </a:extLst>
            </p:cNvPr>
            <p:cNvSpPr/>
            <p:nvPr/>
          </p:nvSpPr>
          <p:spPr bwMode="auto">
            <a:xfrm>
              <a:off x="6960096" y="1077477"/>
              <a:ext cx="216024" cy="34348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2428D5A8-8209-0F33-82D2-5B9E0FC8C307}"/>
                </a:ext>
              </a:extLst>
            </p:cNvPr>
            <p:cNvSpPr/>
            <p:nvPr/>
          </p:nvSpPr>
          <p:spPr bwMode="auto">
            <a:xfrm>
              <a:off x="6965435" y="3597554"/>
              <a:ext cx="216024" cy="34348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33" name="Título 1">
            <a:extLst>
              <a:ext uri="{FF2B5EF4-FFF2-40B4-BE49-F238E27FC236}">
                <a16:creationId xmlns:a16="http://schemas.microsoft.com/office/drawing/2014/main" id="{D2EE7015-B971-44E7-B52C-90423E9DEDCE}"/>
              </a:ext>
            </a:extLst>
          </p:cNvPr>
          <p:cNvSpPr txBox="1">
            <a:spLocks/>
          </p:cNvSpPr>
          <p:nvPr/>
        </p:nvSpPr>
        <p:spPr>
          <a:xfrm>
            <a:off x="911424" y="-1759"/>
            <a:ext cx="10670976" cy="622076"/>
          </a:xfrm>
          <a:prstGeom prst="rect">
            <a:avLst/>
          </a:prstGeom>
        </p:spPr>
        <p:txBody>
          <a:bodyPr vert="horz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3200" kern="0" dirty="0"/>
              <a:t>Electronic properties: Co-HOB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221C2C2D-1264-03ED-CB16-A798FA6B8EDE}"/>
              </a:ext>
            </a:extLst>
          </p:cNvPr>
          <p:cNvSpPr txBox="1"/>
          <p:nvPr/>
        </p:nvSpPr>
        <p:spPr>
          <a:xfrm>
            <a:off x="8106261" y="4742571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0.14 V</a:t>
            </a:r>
          </a:p>
        </p:txBody>
      </p:sp>
      <p:cxnSp>
        <p:nvCxnSpPr>
          <p:cNvPr id="37" name="Conector de Seta Reta 36">
            <a:extLst>
              <a:ext uri="{FF2B5EF4-FFF2-40B4-BE49-F238E27FC236}">
                <a16:creationId xmlns:a16="http://schemas.microsoft.com/office/drawing/2014/main" id="{A558B07C-191A-12F5-B2B8-96183B900B39}"/>
              </a:ext>
            </a:extLst>
          </p:cNvPr>
          <p:cNvCxnSpPr>
            <a:cxnSpLocks/>
          </p:cNvCxnSpPr>
          <p:nvPr/>
        </p:nvCxnSpPr>
        <p:spPr bwMode="auto">
          <a:xfrm>
            <a:off x="8070373" y="4725144"/>
            <a:ext cx="10440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2F4BD017-C23F-15E7-DD3E-65D8FE58E06E}"/>
              </a:ext>
            </a:extLst>
          </p:cNvPr>
          <p:cNvSpPr txBox="1"/>
          <p:nvPr/>
        </p:nvSpPr>
        <p:spPr>
          <a:xfrm>
            <a:off x="9463106" y="3617869"/>
            <a:ext cx="2246848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Semiconductor with very low </a:t>
            </a:r>
            <a:r>
              <a:rPr lang="en-US" sz="1800" dirty="0" err="1"/>
              <a:t>bangap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2911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F3C013-3C37-434E-AE42-7BFEB8CDA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1779"/>
            <a:ext cx="10670975" cy="606338"/>
          </a:xfrm>
        </p:spPr>
        <p:txBody>
          <a:bodyPr/>
          <a:lstStyle/>
          <a:p>
            <a:r>
              <a:rPr lang="en-US" sz="3200" dirty="0"/>
              <a:t>Magnetic properties</a:t>
            </a:r>
            <a:r>
              <a:rPr lang="en-US" sz="3200" kern="0" dirty="0"/>
              <a:t>: Co-HOB</a:t>
            </a:r>
            <a:endParaRPr lang="en-US" sz="3200" dirty="0"/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C4E2D109-A708-2144-F8CD-5820787B40D0}"/>
              </a:ext>
            </a:extLst>
          </p:cNvPr>
          <p:cNvGrpSpPr/>
          <p:nvPr/>
        </p:nvGrpSpPr>
        <p:grpSpPr>
          <a:xfrm>
            <a:off x="1318138" y="1340768"/>
            <a:ext cx="3049670" cy="4320480"/>
            <a:chOff x="1318138" y="836712"/>
            <a:chExt cx="3049670" cy="4320480"/>
          </a:xfrm>
        </p:grpSpPr>
        <p:graphicFrame>
          <p:nvGraphicFramePr>
            <p:cNvPr id="11" name="Objeto 10">
              <a:extLst>
                <a:ext uri="{FF2B5EF4-FFF2-40B4-BE49-F238E27FC236}">
                  <a16:creationId xmlns:a16="http://schemas.microsoft.com/office/drawing/2014/main" id="{8AA5DBC1-E331-86A7-3C0D-F0E2E7D3AA4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88083" y="837604"/>
            <a:ext cx="2879725" cy="43195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2" imgW="2880000" imgH="4320000" progId="Origin50.Graph">
                    <p:embed/>
                  </p:oleObj>
                </mc:Choice>
                <mc:Fallback>
                  <p:oleObj name="Graph" r:id="rId2" imgW="2880000" imgH="4320000" progId="Origin50.Graph">
                    <p:embed/>
                    <p:pic>
                      <p:nvPicPr>
                        <p:cNvPr id="11" name="Objeto 10">
                          <a:extLst>
                            <a:ext uri="{FF2B5EF4-FFF2-40B4-BE49-F238E27FC236}">
                              <a16:creationId xmlns:a16="http://schemas.microsoft.com/office/drawing/2014/main" id="{8AA5DBC1-E331-86A7-3C0D-F0E2E7D3AA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488083" y="837604"/>
                          <a:ext cx="2879725" cy="43195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0" name="Agrupar 49">
              <a:extLst>
                <a:ext uri="{FF2B5EF4-FFF2-40B4-BE49-F238E27FC236}">
                  <a16:creationId xmlns:a16="http://schemas.microsoft.com/office/drawing/2014/main" id="{15B12264-8D35-499F-BDEF-313ECC8BD77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18138" y="836712"/>
              <a:ext cx="2817024" cy="4320000"/>
              <a:chOff x="2434979" y="355398"/>
              <a:chExt cx="2749309" cy="4353826"/>
            </a:xfrm>
          </p:grpSpPr>
          <p:grpSp>
            <p:nvGrpSpPr>
              <p:cNvPr id="52" name="Agrupar 51">
                <a:extLst>
                  <a:ext uri="{FF2B5EF4-FFF2-40B4-BE49-F238E27FC236}">
                    <a16:creationId xmlns:a16="http://schemas.microsoft.com/office/drawing/2014/main" id="{7F8C42D9-8595-4004-B6A9-4CA38DF81519}"/>
                  </a:ext>
                </a:extLst>
              </p:cNvPr>
              <p:cNvGrpSpPr/>
              <p:nvPr/>
            </p:nvGrpSpPr>
            <p:grpSpPr>
              <a:xfrm>
                <a:off x="3574235" y="355398"/>
                <a:ext cx="1610053" cy="2026413"/>
                <a:chOff x="3574235" y="355398"/>
                <a:chExt cx="1610053" cy="2026413"/>
              </a:xfrm>
            </p:grpSpPr>
            <p:grpSp>
              <p:nvGrpSpPr>
                <p:cNvPr id="56" name="Grupo 158">
                  <a:extLst>
                    <a:ext uri="{FF2B5EF4-FFF2-40B4-BE49-F238E27FC236}">
                      <a16:creationId xmlns:a16="http://schemas.microsoft.com/office/drawing/2014/main" id="{CD70538A-04DE-4B55-ADCF-0E7CDE9F5D6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246676" y="2014280"/>
                  <a:ext cx="498022" cy="367531"/>
                  <a:chOff x="8318235" y="1758886"/>
                  <a:chExt cx="781231" cy="576535"/>
                </a:xfrm>
              </p:grpSpPr>
              <p:cxnSp>
                <p:nvCxnSpPr>
                  <p:cNvPr id="69" name="Conector de seta reta 159">
                    <a:extLst>
                      <a:ext uri="{FF2B5EF4-FFF2-40B4-BE49-F238E27FC236}">
                        <a16:creationId xmlns:a16="http://schemas.microsoft.com/office/drawing/2014/main" id="{5C4ABC4C-AEFA-46B4-992F-918B8962CC15}"/>
                      </a:ext>
                    </a:extLst>
                  </p:cNvPr>
                  <p:cNvCxnSpPr/>
                  <p:nvPr/>
                </p:nvCxnSpPr>
                <p:spPr>
                  <a:xfrm rot="16220415">
                    <a:off x="8552179" y="1950022"/>
                    <a:ext cx="522" cy="372803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0" name="Retângulo 69">
                    <a:extLst>
                      <a:ext uri="{FF2B5EF4-FFF2-40B4-BE49-F238E27FC236}">
                        <a16:creationId xmlns:a16="http://schemas.microsoft.com/office/drawing/2014/main" id="{3535BA97-1DDA-415A-B43C-723931C96271}"/>
                      </a:ext>
                    </a:extLst>
                  </p:cNvPr>
                  <p:cNvSpPr/>
                  <p:nvPr/>
                </p:nvSpPr>
                <p:spPr>
                  <a:xfrm rot="14926">
                    <a:off x="8741009" y="1948338"/>
                    <a:ext cx="77429" cy="387083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2015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" name="CaixaDeTexto 70">
                    <a:extLst>
                      <a:ext uri="{FF2B5EF4-FFF2-40B4-BE49-F238E27FC236}">
                        <a16:creationId xmlns:a16="http://schemas.microsoft.com/office/drawing/2014/main" id="{E32A95A1-1E67-43D0-B8F7-3AEBE37D970E}"/>
                      </a:ext>
                    </a:extLst>
                  </p:cNvPr>
                  <p:cNvSpPr txBox="1"/>
                  <p:nvPr/>
                </p:nvSpPr>
                <p:spPr>
                  <a:xfrm>
                    <a:off x="8318235" y="1758886"/>
                    <a:ext cx="781231" cy="4146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pt-BR" sz="1104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0°</a:t>
                    </a:r>
                  </a:p>
                </p:txBody>
              </p:sp>
              <p:sp>
                <p:nvSpPr>
                  <p:cNvPr id="72" name="Elipse 71">
                    <a:extLst>
                      <a:ext uri="{FF2B5EF4-FFF2-40B4-BE49-F238E27FC236}">
                        <a16:creationId xmlns:a16="http://schemas.microsoft.com/office/drawing/2014/main" id="{88EE1979-6E4A-4A52-8DC9-F2451E73E4CF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8213079" y="2081075"/>
                    <a:ext cx="320040" cy="109728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2015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3" name="Triângulo isósceles 72">
                    <a:extLst>
                      <a:ext uri="{FF2B5EF4-FFF2-40B4-BE49-F238E27FC236}">
                        <a16:creationId xmlns:a16="http://schemas.microsoft.com/office/drawing/2014/main" id="{E45E74DA-5774-4810-A76E-6534273E6E5D}"/>
                      </a:ext>
                    </a:extLst>
                  </p:cNvPr>
                  <p:cNvSpPr/>
                  <p:nvPr/>
                </p:nvSpPr>
                <p:spPr>
                  <a:xfrm rot="960000">
                    <a:off x="8384387" y="2185954"/>
                    <a:ext cx="73152" cy="72009"/>
                  </a:xfrm>
                  <a:prstGeom prst="triangle">
                    <a:avLst/>
                  </a:prstGeom>
                  <a:solidFill>
                    <a:schemeClr val="accent1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2015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7" name="Grupo 164">
                  <a:extLst>
                    <a:ext uri="{FF2B5EF4-FFF2-40B4-BE49-F238E27FC236}">
                      <a16:creationId xmlns:a16="http://schemas.microsoft.com/office/drawing/2014/main" id="{742C3810-8CA9-4B21-9EFC-3F99F641244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132495" y="819346"/>
                  <a:ext cx="612202" cy="394275"/>
                  <a:chOff x="8822893" y="1676588"/>
                  <a:chExt cx="960343" cy="618488"/>
                </a:xfrm>
              </p:grpSpPr>
              <p:sp>
                <p:nvSpPr>
                  <p:cNvPr id="61" name="CaixaDeTexto 60">
                    <a:extLst>
                      <a:ext uri="{FF2B5EF4-FFF2-40B4-BE49-F238E27FC236}">
                        <a16:creationId xmlns:a16="http://schemas.microsoft.com/office/drawing/2014/main" id="{B81DFA78-77A1-4670-BBE1-82F904347FBC}"/>
                      </a:ext>
                    </a:extLst>
                  </p:cNvPr>
                  <p:cNvSpPr txBox="1"/>
                  <p:nvPr/>
                </p:nvSpPr>
                <p:spPr>
                  <a:xfrm>
                    <a:off x="8822893" y="1676588"/>
                    <a:ext cx="960343" cy="4024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pt-BR" sz="1054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70°</a:t>
                    </a:r>
                  </a:p>
                </p:txBody>
              </p:sp>
              <p:grpSp>
                <p:nvGrpSpPr>
                  <p:cNvPr id="62" name="Grupo 166">
                    <a:extLst>
                      <a:ext uri="{FF2B5EF4-FFF2-40B4-BE49-F238E27FC236}">
                        <a16:creationId xmlns:a16="http://schemas.microsoft.com/office/drawing/2014/main" id="{C04DF51B-2EA4-4305-83EF-7D9AE5713C92}"/>
                      </a:ext>
                    </a:extLst>
                  </p:cNvPr>
                  <p:cNvGrpSpPr/>
                  <p:nvPr/>
                </p:nvGrpSpPr>
                <p:grpSpPr>
                  <a:xfrm rot="4216308">
                    <a:off x="9061985" y="1771306"/>
                    <a:ext cx="438398" cy="544639"/>
                    <a:chOff x="234514" y="2481002"/>
                    <a:chExt cx="748554" cy="967093"/>
                  </a:xfrm>
                </p:grpSpPr>
                <p:sp>
                  <p:nvSpPr>
                    <p:cNvPr id="65" name="Retângulo 64">
                      <a:extLst>
                        <a:ext uri="{FF2B5EF4-FFF2-40B4-BE49-F238E27FC236}">
                          <a16:creationId xmlns:a16="http://schemas.microsoft.com/office/drawing/2014/main" id="{4837DFA8-6513-4C9B-A669-965E956879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0860" y="2481002"/>
                      <a:ext cx="132208" cy="687324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sz="2015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66" name="Conector reto 65">
                      <a:extLst>
                        <a:ext uri="{FF2B5EF4-FFF2-40B4-BE49-F238E27FC236}">
                          <a16:creationId xmlns:a16="http://schemas.microsoft.com/office/drawing/2014/main" id="{AADC79AF-0879-423A-8044-FC9C7AC02C9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34514" y="2788190"/>
                      <a:ext cx="614693" cy="763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7" name="Conector de seta reta 171">
                      <a:extLst>
                        <a:ext uri="{FF2B5EF4-FFF2-40B4-BE49-F238E27FC236}">
                          <a16:creationId xmlns:a16="http://schemas.microsoft.com/office/drawing/2014/main" id="{28C4A175-CEEF-4F95-8C8C-8354999D7193}"/>
                        </a:ext>
                      </a:extLst>
                    </p:cNvPr>
                    <p:cNvCxnSpPr/>
                    <p:nvPr/>
                  </p:nvCxnSpPr>
                  <p:spPr>
                    <a:xfrm rot="12004107">
                      <a:off x="724069" y="2786124"/>
                      <a:ext cx="891" cy="661971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8" name="Arco 67">
                      <a:extLst>
                        <a:ext uri="{FF2B5EF4-FFF2-40B4-BE49-F238E27FC236}">
                          <a16:creationId xmlns:a16="http://schemas.microsoft.com/office/drawing/2014/main" id="{6CBAF8E6-E3F0-4F8D-9AD7-B1AC25CECDD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583286" y="2541612"/>
                      <a:ext cx="364498" cy="495300"/>
                    </a:xfrm>
                    <a:prstGeom prst="arc">
                      <a:avLst>
                        <a:gd name="adj1" fmla="val 16200000"/>
                        <a:gd name="adj2" fmla="val 125162"/>
                      </a:avLst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sz="2015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63" name="Elipse 62">
                    <a:extLst>
                      <a:ext uri="{FF2B5EF4-FFF2-40B4-BE49-F238E27FC236}">
                        <a16:creationId xmlns:a16="http://schemas.microsoft.com/office/drawing/2014/main" id="{C73CE2B0-FCF1-4978-8993-6AB5200752C6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8882340" y="2080192"/>
                    <a:ext cx="320040" cy="109728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2015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4" name="Triângulo isósceles 63">
                    <a:extLst>
                      <a:ext uri="{FF2B5EF4-FFF2-40B4-BE49-F238E27FC236}">
                        <a16:creationId xmlns:a16="http://schemas.microsoft.com/office/drawing/2014/main" id="{AC88C262-148E-43B8-AF1D-C3B67C0241CE}"/>
                      </a:ext>
                    </a:extLst>
                  </p:cNvPr>
                  <p:cNvSpPr/>
                  <p:nvPr/>
                </p:nvSpPr>
                <p:spPr>
                  <a:xfrm rot="960000">
                    <a:off x="9053648" y="2185070"/>
                    <a:ext cx="73152" cy="72009"/>
                  </a:xfrm>
                  <a:prstGeom prst="triangle">
                    <a:avLst/>
                  </a:prstGeom>
                  <a:solidFill>
                    <a:schemeClr val="accent1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2015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58" name="CuadroTexto 18">
                  <a:extLst>
                    <a:ext uri="{FF2B5EF4-FFF2-40B4-BE49-F238E27FC236}">
                      <a16:creationId xmlns:a16="http://schemas.microsoft.com/office/drawing/2014/main" id="{526427E7-9CE0-4DDF-893C-41C20366AE72}"/>
                    </a:ext>
                  </a:extLst>
                </p:cNvPr>
                <p:cNvSpPr txBox="1"/>
                <p:nvPr/>
              </p:nvSpPr>
              <p:spPr>
                <a:xfrm>
                  <a:off x="3574235" y="555124"/>
                  <a:ext cx="277970" cy="2509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1405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L</a:t>
                  </a:r>
                  <a:r>
                    <a:rPr lang="es-ES" sz="1405" baseline="-25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  <a:endParaRPr lang="en-GB" sz="1405" baseline="-25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" name="CuadroTexto 19">
                  <a:extLst>
                    <a:ext uri="{FF2B5EF4-FFF2-40B4-BE49-F238E27FC236}">
                      <a16:creationId xmlns:a16="http://schemas.microsoft.com/office/drawing/2014/main" id="{F71578E7-5F9E-4907-8F68-EA44FBC8D873}"/>
                    </a:ext>
                  </a:extLst>
                </p:cNvPr>
                <p:cNvSpPr txBox="1"/>
                <p:nvPr/>
              </p:nvSpPr>
              <p:spPr>
                <a:xfrm>
                  <a:off x="4891046" y="1144676"/>
                  <a:ext cx="277970" cy="2509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1405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L</a:t>
                  </a:r>
                  <a:r>
                    <a:rPr lang="es-ES" sz="1405" baseline="-25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endParaRPr lang="en-GB" sz="1405" baseline="-25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" name="CuadroTexto 18">
                  <a:extLst>
                    <a:ext uri="{FF2B5EF4-FFF2-40B4-BE49-F238E27FC236}">
                      <a16:creationId xmlns:a16="http://schemas.microsoft.com/office/drawing/2014/main" id="{CB1F629F-202D-4537-A563-A7FC807D5D47}"/>
                    </a:ext>
                  </a:extLst>
                </p:cNvPr>
                <p:cNvSpPr txBox="1"/>
                <p:nvPr/>
              </p:nvSpPr>
              <p:spPr>
                <a:xfrm>
                  <a:off x="4833102" y="355398"/>
                  <a:ext cx="351186" cy="2509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1405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6 T</a:t>
                  </a:r>
                  <a:endParaRPr lang="en-GB" sz="1405" b="1" baseline="-25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3" name="CaixaDeTexto 52">
                <a:extLst>
                  <a:ext uri="{FF2B5EF4-FFF2-40B4-BE49-F238E27FC236}">
                    <a16:creationId xmlns:a16="http://schemas.microsoft.com/office/drawing/2014/main" id="{CACA3969-9574-4CD0-83A5-F8D831A25041}"/>
                  </a:ext>
                </a:extLst>
              </p:cNvPr>
              <p:cNvSpPr txBox="1"/>
              <p:nvPr/>
            </p:nvSpPr>
            <p:spPr>
              <a:xfrm>
                <a:off x="3409813" y="4483342"/>
                <a:ext cx="1445360" cy="22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5" dirty="0">
                    <a:latin typeface="Arial" panose="020B0604020202020204" pitchFamily="34" charset="0"/>
                    <a:cs typeface="Arial" panose="020B0604020202020204" pitchFamily="34" charset="0"/>
                  </a:rPr>
                  <a:t>Energy (eV)</a:t>
                </a:r>
              </a:p>
            </p:txBody>
          </p:sp>
          <p:sp>
            <p:nvSpPr>
              <p:cNvPr id="54" name="CaixaDeTexto 53">
                <a:extLst>
                  <a:ext uri="{FF2B5EF4-FFF2-40B4-BE49-F238E27FC236}">
                    <a16:creationId xmlns:a16="http://schemas.microsoft.com/office/drawing/2014/main" id="{E004BB9C-0927-48B3-845E-B1FB81409E89}"/>
                  </a:ext>
                </a:extLst>
              </p:cNvPr>
              <p:cNvSpPr txBox="1"/>
              <p:nvPr/>
            </p:nvSpPr>
            <p:spPr>
              <a:xfrm rot="16200000">
                <a:off x="1343025" y="1504152"/>
                <a:ext cx="2402647" cy="218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5" dirty="0">
                    <a:latin typeface="Arial" panose="020B0604020202020204" pitchFamily="34" charset="0"/>
                    <a:cs typeface="Arial" panose="020B0604020202020204" pitchFamily="34" charset="0"/>
                  </a:rPr>
                  <a:t>Total Electron Yield (norm. unit)</a:t>
                </a:r>
              </a:p>
            </p:txBody>
          </p:sp>
          <p:sp>
            <p:nvSpPr>
              <p:cNvPr id="55" name="CaixaDeTexto 54">
                <a:extLst>
                  <a:ext uri="{FF2B5EF4-FFF2-40B4-BE49-F238E27FC236}">
                    <a16:creationId xmlns:a16="http://schemas.microsoft.com/office/drawing/2014/main" id="{BC9ECECC-7ED0-4177-84F5-8D8AEE46EF1C}"/>
                  </a:ext>
                </a:extLst>
              </p:cNvPr>
              <p:cNvSpPr txBox="1"/>
              <p:nvPr/>
            </p:nvSpPr>
            <p:spPr>
              <a:xfrm rot="16200000">
                <a:off x="1804579" y="3609149"/>
                <a:ext cx="1493440" cy="218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5" dirty="0">
                    <a:latin typeface="Arial" panose="020B0604020202020204" pitchFamily="34" charset="0"/>
                    <a:cs typeface="Arial" panose="020B0604020202020204" pitchFamily="34" charset="0"/>
                  </a:rPr>
                  <a:t>XMCD (norm. unit)</a:t>
                </a:r>
              </a:p>
            </p:txBody>
          </p:sp>
        </p:grpSp>
      </p:grpSp>
      <p:sp>
        <p:nvSpPr>
          <p:cNvPr id="98" name="CaixaDeTexto 97">
            <a:extLst>
              <a:ext uri="{FF2B5EF4-FFF2-40B4-BE49-F238E27FC236}">
                <a16:creationId xmlns:a16="http://schemas.microsoft.com/office/drawing/2014/main" id="{7E21B845-2A63-4B8D-9A28-A12BEA420DF3}"/>
              </a:ext>
            </a:extLst>
          </p:cNvPr>
          <p:cNvSpPr txBox="1"/>
          <p:nvPr/>
        </p:nvSpPr>
        <p:spPr>
          <a:xfrm>
            <a:off x="5836586" y="4221088"/>
            <a:ext cx="3385908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Magnetic moments (</a:t>
            </a:r>
            <a:r>
              <a:rPr lang="en-US" sz="1400" dirty="0" err="1"/>
              <a:t>n</a:t>
            </a:r>
            <a:r>
              <a:rPr lang="en-US" sz="1400" baseline="-25000" dirty="0" err="1"/>
              <a:t>H</a:t>
            </a:r>
            <a:r>
              <a:rPr lang="en-US" sz="1400" dirty="0"/>
              <a:t>=3)</a:t>
            </a:r>
          </a:p>
        </p:txBody>
      </p:sp>
      <p:sp>
        <p:nvSpPr>
          <p:cNvPr id="99" name="5 CuadroTexto">
            <a:extLst>
              <a:ext uri="{FF2B5EF4-FFF2-40B4-BE49-F238E27FC236}">
                <a16:creationId xmlns:a16="http://schemas.microsoft.com/office/drawing/2014/main" id="{B7A21497-FEFC-46AB-8615-457D6426302E}"/>
              </a:ext>
            </a:extLst>
          </p:cNvPr>
          <p:cNvSpPr txBox="1"/>
          <p:nvPr/>
        </p:nvSpPr>
        <p:spPr>
          <a:xfrm>
            <a:off x="4666393" y="1438905"/>
            <a:ext cx="40833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dirty="0">
                <a:latin typeface="+mn-lt"/>
              </a:rPr>
              <a:t>Strong in-plane magnetic anisotropy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US" sz="1600" kern="105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Unquenched orbital moment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US" sz="1600" kern="1050" dirty="0">
                <a:ea typeface="Times New Roman" panose="02020603050405020304" pitchFamily="18" charset="0"/>
                <a:cs typeface="Times New Roman" panose="02020603050405020304" pitchFamily="18" charset="0"/>
              </a:rPr>
              <a:t>Large orbital to effective spin moment </a:t>
            </a:r>
            <a:endParaRPr lang="en-US" sz="1600" dirty="0">
              <a:latin typeface="+mn-l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600" dirty="0">
              <a:latin typeface="+mn-l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dirty="0">
                <a:latin typeface="+mn-lt"/>
              </a:rPr>
              <a:t>Magnetization curves compatible with </a:t>
            </a:r>
            <a:r>
              <a:rPr lang="en-US" sz="1600" dirty="0" err="1">
                <a:latin typeface="+mn-lt"/>
              </a:rPr>
              <a:t>paramagnetism</a:t>
            </a:r>
            <a:r>
              <a:rPr lang="en-US" sz="1600" dirty="0">
                <a:latin typeface="+mn-lt"/>
              </a:rPr>
              <a:t> or antiferromagnetism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6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ela 2">
                <a:extLst>
                  <a:ext uri="{FF2B5EF4-FFF2-40B4-BE49-F238E27FC236}">
                    <a16:creationId xmlns:a16="http://schemas.microsoft.com/office/drawing/2014/main" id="{F496CBF7-7538-1E00-135F-88DE6484123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15593583"/>
                  </p:ext>
                </p:extLst>
              </p:nvPr>
            </p:nvGraphicFramePr>
            <p:xfrm>
              <a:off x="5485890" y="4545232"/>
              <a:ext cx="6024940" cy="972000"/>
            </p:xfrm>
            <a:graphic>
              <a:graphicData uri="http://schemas.openxmlformats.org/drawingml/2006/table">
                <a:tbl>
                  <a:tblPr firstRow="1" firstCol="1" bandRow="1">
                    <a:tableStyleId>{EB344D84-9AFB-497E-A393-DC336BA19D2E}</a:tableStyleId>
                  </a:tblPr>
                  <a:tblGrid>
                    <a:gridCol w="974588">
                      <a:extLst>
                        <a:ext uri="{9D8B030D-6E8A-4147-A177-3AD203B41FA5}">
                          <a16:colId xmlns:a16="http://schemas.microsoft.com/office/drawing/2014/main" val="832619416"/>
                        </a:ext>
                      </a:extLst>
                    </a:gridCol>
                    <a:gridCol w="974588">
                      <a:extLst>
                        <a:ext uri="{9D8B030D-6E8A-4147-A177-3AD203B41FA5}">
                          <a16:colId xmlns:a16="http://schemas.microsoft.com/office/drawing/2014/main" val="3825412213"/>
                        </a:ext>
                      </a:extLst>
                    </a:gridCol>
                    <a:gridCol w="974588">
                      <a:extLst>
                        <a:ext uri="{9D8B030D-6E8A-4147-A177-3AD203B41FA5}">
                          <a16:colId xmlns:a16="http://schemas.microsoft.com/office/drawing/2014/main" val="3139692240"/>
                        </a:ext>
                      </a:extLst>
                    </a:gridCol>
                    <a:gridCol w="974588">
                      <a:extLst>
                        <a:ext uri="{9D8B030D-6E8A-4147-A177-3AD203B41FA5}">
                          <a16:colId xmlns:a16="http://schemas.microsoft.com/office/drawing/2014/main" val="1895698409"/>
                        </a:ext>
                      </a:extLst>
                    </a:gridCol>
                    <a:gridCol w="974588">
                      <a:extLst>
                        <a:ext uri="{9D8B030D-6E8A-4147-A177-3AD203B41FA5}">
                          <a16:colId xmlns:a16="http://schemas.microsoft.com/office/drawing/2014/main" val="2874786405"/>
                        </a:ext>
                      </a:extLst>
                    </a:gridCol>
                    <a:gridCol w="1152000">
                      <a:extLst>
                        <a:ext uri="{9D8B030D-6E8A-4147-A177-3AD203B41FA5}">
                          <a16:colId xmlns:a16="http://schemas.microsoft.com/office/drawing/2014/main" val="4256057904"/>
                        </a:ext>
                      </a:extLst>
                    </a:gridCol>
                  </a:tblGrid>
                  <a:tr h="46800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Incidence angle (º)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US" sz="1400" b="0" i="1" kern="10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400" b="0" i="1" kern="10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kern="1000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1400" b="0" kern="1000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𝑒𝑓𝑓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 (ℏ)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US" sz="1400" b="0" i="1" kern="10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400" b="0" i="1" kern="10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kern="1000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1400" b="0" kern="1000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 (ℏ)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0" i="1" kern="10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kern="10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1400" b="0" i="1" kern="10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kern="1000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1400" b="0" kern="1000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𝑒𝑓𝑓</m:t>
                                      </m:r>
                                    </m:sub>
                                  </m:sSub>
                                </m:sub>
                              </m:sSub>
                            </m:oMath>
                          </a14:m>
                          <a:r>
                            <a:rPr lang="en-US" sz="1400" b="0" kern="1000" baseline="-250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(</a:t>
                          </a:r>
                          <a:r>
                            <a:rPr lang="en-US" sz="1400" b="0" kern="10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μ</a:t>
                          </a:r>
                          <a:r>
                            <a:rPr lang="en-US" sz="1400" b="0" kern="1000" baseline="-250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B</a:t>
                          </a: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0" i="1" kern="10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kern="10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400" b="0" kern="10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b="0" kern="1000" baseline="-250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(</a:t>
                          </a:r>
                          <a:r>
                            <a:rPr lang="en-US" sz="1400" b="0" kern="10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μ</a:t>
                          </a:r>
                          <a:r>
                            <a:rPr lang="en-US" sz="1400" b="0" kern="1000" baseline="-250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B</a:t>
                          </a: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lin"/>
                                  <m:ctrlPr>
                                    <a:rPr lang="en-US" sz="1400" b="0" i="1" kern="10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〈"/>
                                      <m:endChr m:val="〉"/>
                                      <m:ctrlPr>
                                        <a:rPr lang="en-US" sz="1400" b="0" i="1" kern="10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b="0" i="1" kern="100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b="0" kern="1000" smtClean="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en-US" sz="1400" b="0" kern="1000" smtClean="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a:rPr lang="en-US" sz="1400" b="0" kern="10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d>
                                    <m:dPr>
                                      <m:begChr m:val="〈"/>
                                      <m:endChr m:val="〉"/>
                                      <m:ctrlPr>
                                        <a:rPr lang="en-US" sz="1400" b="0" i="1" kern="10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b="0" i="1" kern="100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b="0" kern="1000" smtClean="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  <m:sub>
                                          <m:r>
                                            <a:rPr lang="en-US" sz="1400" b="0" kern="1000" smtClean="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𝑒𝑓𝑓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</m:oMath>
                          </a14:m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90509234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70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0.22 (2)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0.29 (3)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0.43 (4)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0.29 (3)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0.67(7)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26747939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>
                              <a:solidFill>
                                <a:schemeClr val="tx1"/>
                              </a:solidFill>
                              <a:effectLst/>
                            </a:rPr>
                            <a:t>0</a:t>
                          </a:r>
                          <a:endParaRPr lang="en-US" sz="1600" b="0" kern="100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0.06 (1)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0.07 (1)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0.12 (2)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0.07 (1)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0.58(8)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604907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ela 2">
                <a:extLst>
                  <a:ext uri="{FF2B5EF4-FFF2-40B4-BE49-F238E27FC236}">
                    <a16:creationId xmlns:a16="http://schemas.microsoft.com/office/drawing/2014/main" id="{F496CBF7-7538-1E00-135F-88DE6484123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15593583"/>
                  </p:ext>
                </p:extLst>
              </p:nvPr>
            </p:nvGraphicFramePr>
            <p:xfrm>
              <a:off x="5485890" y="4545232"/>
              <a:ext cx="6024940" cy="972000"/>
            </p:xfrm>
            <a:graphic>
              <a:graphicData uri="http://schemas.openxmlformats.org/drawingml/2006/table">
                <a:tbl>
                  <a:tblPr firstRow="1" firstCol="1" bandRow="1">
                    <a:tableStyleId>{EB344D84-9AFB-497E-A393-DC336BA19D2E}</a:tableStyleId>
                  </a:tblPr>
                  <a:tblGrid>
                    <a:gridCol w="974588">
                      <a:extLst>
                        <a:ext uri="{9D8B030D-6E8A-4147-A177-3AD203B41FA5}">
                          <a16:colId xmlns:a16="http://schemas.microsoft.com/office/drawing/2014/main" val="832619416"/>
                        </a:ext>
                      </a:extLst>
                    </a:gridCol>
                    <a:gridCol w="974588">
                      <a:extLst>
                        <a:ext uri="{9D8B030D-6E8A-4147-A177-3AD203B41FA5}">
                          <a16:colId xmlns:a16="http://schemas.microsoft.com/office/drawing/2014/main" val="3825412213"/>
                        </a:ext>
                      </a:extLst>
                    </a:gridCol>
                    <a:gridCol w="974588">
                      <a:extLst>
                        <a:ext uri="{9D8B030D-6E8A-4147-A177-3AD203B41FA5}">
                          <a16:colId xmlns:a16="http://schemas.microsoft.com/office/drawing/2014/main" val="3139692240"/>
                        </a:ext>
                      </a:extLst>
                    </a:gridCol>
                    <a:gridCol w="974588">
                      <a:extLst>
                        <a:ext uri="{9D8B030D-6E8A-4147-A177-3AD203B41FA5}">
                          <a16:colId xmlns:a16="http://schemas.microsoft.com/office/drawing/2014/main" val="1895698409"/>
                        </a:ext>
                      </a:extLst>
                    </a:gridCol>
                    <a:gridCol w="974588">
                      <a:extLst>
                        <a:ext uri="{9D8B030D-6E8A-4147-A177-3AD203B41FA5}">
                          <a16:colId xmlns:a16="http://schemas.microsoft.com/office/drawing/2014/main" val="2874786405"/>
                        </a:ext>
                      </a:extLst>
                    </a:gridCol>
                    <a:gridCol w="1152000">
                      <a:extLst>
                        <a:ext uri="{9D8B030D-6E8A-4147-A177-3AD203B41FA5}">
                          <a16:colId xmlns:a16="http://schemas.microsoft.com/office/drawing/2014/main" val="4256057904"/>
                        </a:ext>
                      </a:extLst>
                    </a:gridCol>
                  </a:tblGrid>
                  <a:tr h="46800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Incidence angle (º)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100000" t="-43590" r="-420000" b="-1243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200000" t="-43590" r="-320000" b="-1243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298137" t="-43590" r="-218012" b="-1243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400625" t="-43590" r="-119375" b="-1243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423810" t="-43590" r="-1058" b="-1243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90509234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70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0.22 (2)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0.29 (3)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0.43 (4)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0.29 (3)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0.67(7)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26747939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>
                              <a:solidFill>
                                <a:schemeClr val="tx1"/>
                              </a:solidFill>
                              <a:effectLst/>
                            </a:rPr>
                            <a:t>0</a:t>
                          </a:r>
                          <a:endParaRPr lang="en-US" sz="1600" b="0" kern="100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0.06 (1)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0.07 (1)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0.12 (2)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0.07 (1)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400" b="0" kern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0.58(8)</a:t>
                          </a:r>
                          <a:endParaRPr lang="en-US" sz="1600" b="0" kern="1000" dirty="0">
                            <a:solidFill>
                              <a:schemeClr val="tx1"/>
                            </a:solidFill>
                            <a:effectLst/>
                            <a:latin typeface="Arno Pro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6049074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5" name="Retângulo 94">
            <a:extLst>
              <a:ext uri="{FF2B5EF4-FFF2-40B4-BE49-F238E27FC236}">
                <a16:creationId xmlns:a16="http://schemas.microsoft.com/office/drawing/2014/main" id="{2DCE367F-0A71-724F-E870-CF70CED66BA7}"/>
              </a:ext>
            </a:extLst>
          </p:cNvPr>
          <p:cNvSpPr/>
          <p:nvPr/>
        </p:nvSpPr>
        <p:spPr bwMode="auto">
          <a:xfrm>
            <a:off x="10546621" y="5013176"/>
            <a:ext cx="768670" cy="216024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EE8CC654-2C5F-BAC6-8A1E-16335E04F0F2}"/>
              </a:ext>
            </a:extLst>
          </p:cNvPr>
          <p:cNvGrpSpPr/>
          <p:nvPr/>
        </p:nvGrpSpPr>
        <p:grpSpPr>
          <a:xfrm>
            <a:off x="9048328" y="1230624"/>
            <a:ext cx="2965790" cy="2918456"/>
            <a:chOff x="5356394" y="2636912"/>
            <a:chExt cx="2965790" cy="2918456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BF574C0F-4C92-191A-8118-B313B01A4E9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56394" y="2636912"/>
              <a:ext cx="1938441" cy="2918456"/>
              <a:chOff x="8116992" y="1813645"/>
              <a:chExt cx="3091512" cy="4654485"/>
            </a:xfrm>
          </p:grpSpPr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15606567-9F9E-108B-67DF-9C06DA9512B9}"/>
                  </a:ext>
                </a:extLst>
              </p:cNvPr>
              <p:cNvSpPr txBox="1"/>
              <p:nvPr/>
            </p:nvSpPr>
            <p:spPr>
              <a:xfrm>
                <a:off x="9985598" y="6025133"/>
                <a:ext cx="1222906" cy="44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5" dirty="0">
                    <a:latin typeface="Arial" panose="020B0604020202020204" pitchFamily="34" charset="0"/>
                    <a:cs typeface="Arial" panose="020B0604020202020204" pitchFamily="34" charset="0"/>
                  </a:rPr>
                  <a:t>Field (T)</a:t>
                </a:r>
              </a:p>
            </p:txBody>
          </p:sp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899F9D3D-BA63-2C54-FA70-A0EAB07A5C43}"/>
                  </a:ext>
                </a:extLst>
              </p:cNvPr>
              <p:cNvSpPr txBox="1"/>
              <p:nvPr/>
            </p:nvSpPr>
            <p:spPr>
              <a:xfrm rot="16200000">
                <a:off x="6087040" y="3843597"/>
                <a:ext cx="4337671" cy="277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5" dirty="0">
                    <a:latin typeface="Arial" panose="020B0604020202020204" pitchFamily="34" charset="0"/>
                    <a:cs typeface="Arial" panose="020B0604020202020204" pitchFamily="34" charset="0"/>
                  </a:rPr>
                  <a:t>Intensity (norm. unit)</a:t>
                </a:r>
              </a:p>
            </p:txBody>
          </p:sp>
        </p:grpSp>
        <p:graphicFrame>
          <p:nvGraphicFramePr>
            <p:cNvPr id="14" name="Objeto 13">
              <a:extLst>
                <a:ext uri="{FF2B5EF4-FFF2-40B4-BE49-F238E27FC236}">
                  <a16:creationId xmlns:a16="http://schemas.microsoft.com/office/drawing/2014/main" id="{2F3288C5-31A2-C811-658F-07016BD94C9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622184" y="2745224"/>
            <a:ext cx="2700000" cy="270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5" imgW="2880000" imgH="2880000" progId="Origin50.Graph">
                    <p:embed/>
                  </p:oleObj>
                </mc:Choice>
                <mc:Fallback>
                  <p:oleObj name="Graph" r:id="rId5" imgW="2880000" imgH="2880000" progId="Origin50.Graph">
                    <p:embed/>
                    <p:pic>
                      <p:nvPicPr>
                        <p:cNvPr id="14" name="Objeto 13">
                          <a:extLst>
                            <a:ext uri="{FF2B5EF4-FFF2-40B4-BE49-F238E27FC236}">
                              <a16:creationId xmlns:a16="http://schemas.microsoft.com/office/drawing/2014/main" id="{2F3288C5-31A2-C811-658F-07016BD94C9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622184" y="2745224"/>
                          <a:ext cx="2700000" cy="2700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" name="Retângulo 3">
            <a:extLst>
              <a:ext uri="{FF2B5EF4-FFF2-40B4-BE49-F238E27FC236}">
                <a16:creationId xmlns:a16="http://schemas.microsoft.com/office/drawing/2014/main" id="{2CC25875-6D9F-B0F0-AA44-5DF8F252811F}"/>
              </a:ext>
            </a:extLst>
          </p:cNvPr>
          <p:cNvSpPr/>
          <p:nvPr/>
        </p:nvSpPr>
        <p:spPr bwMode="auto">
          <a:xfrm>
            <a:off x="9480421" y="5013176"/>
            <a:ext cx="768670" cy="216024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926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5" grpId="0" animBg="1"/>
      <p:bldP spid="4" grpId="0" animBg="1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12217</TotalTime>
  <Words>2816</Words>
  <Application>Microsoft Office PowerPoint</Application>
  <PresentationFormat>Widescreen</PresentationFormat>
  <Paragraphs>783</Paragraphs>
  <Slides>38</Slides>
  <Notes>9</Notes>
  <HiddenSlides>0</HiddenSlides>
  <MMClips>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38</vt:i4>
      </vt:variant>
    </vt:vector>
  </HeadingPairs>
  <TitlesOfParts>
    <vt:vector size="47" baseType="lpstr">
      <vt:lpstr>Arial</vt:lpstr>
      <vt:lpstr>Arno Pro</vt:lpstr>
      <vt:lpstr>Cambria Math</vt:lpstr>
      <vt:lpstr>Times</vt:lpstr>
      <vt:lpstr>Times New Roman</vt:lpstr>
      <vt:lpstr>Wingdings</vt:lpstr>
      <vt:lpstr>Blank Presentation</vt:lpstr>
      <vt:lpstr>CorelDRAW</vt:lpstr>
      <vt:lpstr>Graph</vt:lpstr>
      <vt:lpstr> Magnetic and electronic properties of 2D metal-organic networks</vt:lpstr>
      <vt:lpstr>Molecular magnetism </vt:lpstr>
      <vt:lpstr>Magnetism of metal-organic networks </vt:lpstr>
      <vt:lpstr>Experimental setups</vt:lpstr>
      <vt:lpstr>π-conjugated metal-organic networks</vt:lpstr>
      <vt:lpstr>Apresentação do PowerPoint</vt:lpstr>
      <vt:lpstr>Apresentação do PowerPoint</vt:lpstr>
      <vt:lpstr>Apresentação do PowerPoint</vt:lpstr>
      <vt:lpstr>Magnetic properties: Co-HOB</vt:lpstr>
      <vt:lpstr>Apresentação do PowerPoint</vt:lpstr>
      <vt:lpstr>Apresentação do PowerPoint</vt:lpstr>
      <vt:lpstr>Magnetic properties: Co-HOTP</vt:lpstr>
      <vt:lpstr>Magnetic properties:  Co-HOTP</vt:lpstr>
      <vt:lpstr>Magnetic properties: Co-HOTP</vt:lpstr>
      <vt:lpstr>Summary: π-conjugated metal-organic networks</vt:lpstr>
      <vt:lpstr>Apresentação do PowerPoint</vt:lpstr>
      <vt:lpstr>Lanthanides metal-organic networks</vt:lpstr>
      <vt:lpstr>Magnetism of lanthanides</vt:lpstr>
      <vt:lpstr>Lanthanide metal-organic networks</vt:lpstr>
      <vt:lpstr>Dinuclear networks: Dy-DPBP and Er-DPBP</vt:lpstr>
      <vt:lpstr>Electronic properties: Dy-DPBP and Er-DPBP</vt:lpstr>
      <vt:lpstr>Magnetic properties: Rhombic networks</vt:lpstr>
      <vt:lpstr>Magnetic properties: Rhombic networks</vt:lpstr>
      <vt:lpstr>Mononuclear networks: Dy-TDA and Er-TDA</vt:lpstr>
      <vt:lpstr>Apresentação do PowerPoint</vt:lpstr>
      <vt:lpstr>Expectation values of magnetic moments</vt:lpstr>
      <vt:lpstr>Summary: Lanthanides metal-organic networks</vt:lpstr>
      <vt:lpstr>Apresentação do PowerPoint</vt:lpstr>
      <vt:lpstr>Thanks for your attention!</vt:lpstr>
      <vt:lpstr>Apresentação do PowerPoint</vt:lpstr>
      <vt:lpstr>Oxidation state</vt:lpstr>
      <vt:lpstr>Electronic properties: Dy-TDA and Er-TDA</vt:lpstr>
      <vt:lpstr>Dy-TDA: Background subtraction</vt:lpstr>
      <vt:lpstr>Mononuclear networks: Dy-TDA and Dy-TPA</vt:lpstr>
      <vt:lpstr>Apresentação do PowerPoint</vt:lpstr>
      <vt:lpstr>Magnetic properties: Dy-TDA and Dy-TPA</vt:lpstr>
      <vt:lpstr>Expectation values of magnetic moments</vt:lpstr>
      <vt:lpstr>Theoretical fitting of magnetization curves</vt:lpstr>
    </vt:vector>
  </TitlesOfParts>
  <Company>abelfg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abelfg</dc:creator>
  <cp:lastModifiedBy>Sofia de Oliveira Parreiras</cp:lastModifiedBy>
  <cp:revision>263</cp:revision>
  <dcterms:created xsi:type="dcterms:W3CDTF">2010-07-26T07:44:11Z</dcterms:created>
  <dcterms:modified xsi:type="dcterms:W3CDTF">2022-09-08T13:40:56Z</dcterms:modified>
</cp:coreProperties>
</file>