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9" r:id="rId2"/>
    <p:sldId id="263" r:id="rId3"/>
    <p:sldId id="482" r:id="rId4"/>
    <p:sldId id="483" r:id="rId5"/>
    <p:sldId id="484" r:id="rId6"/>
    <p:sldId id="455" r:id="rId7"/>
    <p:sldId id="456" r:id="rId8"/>
    <p:sldId id="457" r:id="rId9"/>
    <p:sldId id="485" r:id="rId10"/>
    <p:sldId id="481" r:id="rId11"/>
    <p:sldId id="471" r:id="rId12"/>
    <p:sldId id="472" r:id="rId13"/>
    <p:sldId id="473" r:id="rId14"/>
    <p:sldId id="474" r:id="rId15"/>
    <p:sldId id="475" r:id="rId16"/>
    <p:sldId id="476" r:id="rId17"/>
    <p:sldId id="478" r:id="rId18"/>
    <p:sldId id="486" r:id="rId19"/>
    <p:sldId id="459" r:id="rId20"/>
    <p:sldId id="460" r:id="rId21"/>
    <p:sldId id="480" r:id="rId22"/>
    <p:sldId id="462" r:id="rId23"/>
    <p:sldId id="463" r:id="rId24"/>
    <p:sldId id="464" r:id="rId25"/>
    <p:sldId id="466" r:id="rId26"/>
    <p:sldId id="467" r:id="rId27"/>
    <p:sldId id="487" r:id="rId28"/>
    <p:sldId id="440" r:id="rId29"/>
    <p:sldId id="437" r:id="rId30"/>
    <p:sldId id="488" r:id="rId31"/>
    <p:sldId id="428" r:id="rId32"/>
    <p:sldId id="489" r:id="rId33"/>
    <p:sldId id="468" r:id="rId34"/>
  </p:sldIdLst>
  <p:sldSz cx="9144000" cy="6858000" type="screen4x3"/>
  <p:notesSz cx="6858000" cy="9144000"/>
  <p:defaultTextStyle>
    <a:defPPr>
      <a:defRPr lang="en-E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642"/>
    <a:srgbClr val="008000"/>
    <a:srgbClr val="0B1F71"/>
    <a:srgbClr val="00B050"/>
    <a:srgbClr val="1874FF"/>
    <a:srgbClr val="CF3E3E"/>
    <a:srgbClr val="FFFFFF"/>
    <a:srgbClr val="FF6600"/>
    <a:srgbClr val="FF9900"/>
    <a:srgbClr val="007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2" autoAdjust="0"/>
    <p:restoredTop sz="74970" autoAdjust="0"/>
  </p:normalViewPr>
  <p:slideViewPr>
    <p:cSldViewPr snapToGrid="0" snapToObjects="1">
      <p:cViewPr varScale="1">
        <p:scale>
          <a:sx n="52" d="100"/>
          <a:sy n="52" d="100"/>
        </p:scale>
        <p:origin x="1948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7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3E0B7-2FD5-2C4B-AF32-5304450E56CB}" type="datetimeFigureOut">
              <a:t>05/09/2022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5942-2586-4944-9F7F-924AE0B7AF2F}" type="slidenum"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0778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4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6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487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420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963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374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06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149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497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1029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79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693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303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243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945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764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97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1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026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878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295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38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647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30050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199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232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95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14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137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63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42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D5942-2586-4944-9F7F-924AE0B7AF2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47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CBEA-47AA-0F4A-9A6E-AA063BE89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3376" y="1035190"/>
            <a:ext cx="4400549" cy="1163637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b="1" i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B4D02-DE04-9445-97D4-568180C33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3376" y="2497544"/>
            <a:ext cx="4400549" cy="826682"/>
          </a:xfr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None/>
              <a:defRPr sz="1200" b="0" i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  <a:endParaRPr lang="en-ES" dirty="0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5FCB4D12-F552-4C03-B363-554059DCD8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1899" y="5466098"/>
            <a:ext cx="4739164" cy="7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0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B185-74FE-C14F-8C9E-4B4C27C7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295354"/>
            <a:ext cx="4338708" cy="2885997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 b="1" i="0">
                <a:latin typeface="Ubuntu" panose="020B0504030602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E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86DC84-9EEC-F942-B7DC-C534AA9E9CF1}"/>
              </a:ext>
            </a:extLst>
          </p:cNvPr>
          <p:cNvCxnSpPr/>
          <p:nvPr userDrawn="1"/>
        </p:nvCxnSpPr>
        <p:spPr>
          <a:xfrm>
            <a:off x="642938" y="3248025"/>
            <a:ext cx="44577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670224-7B28-D045-BA1B-46CA86C82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6" y="3676652"/>
            <a:ext cx="4338708" cy="1536081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lang="en-ES" sz="1200" b="0" i="0" kern="1200">
                <a:solidFill>
                  <a:schemeClr val="accent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171446" lvl="0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</a:pPr>
            <a:r>
              <a:rPr lang="es-ES" dirty="0"/>
              <a:t>Editar los estilos de texto del patrón</a:t>
            </a:r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9224AC61-00C5-4480-8C81-E2A27E3B2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1899" y="5466098"/>
            <a:ext cx="4739164" cy="7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0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7">
            <a:extLst>
              <a:ext uri="{FF2B5EF4-FFF2-40B4-BE49-F238E27FC236}">
                <a16:creationId xmlns:a16="http://schemas.microsoft.com/office/drawing/2014/main" id="{DC687001-1209-49D5-9ACF-7C6416617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2567" y="6331723"/>
            <a:ext cx="1582731" cy="191319"/>
          </a:xfrm>
          <a:prstGeom prst="rect">
            <a:avLst/>
          </a:prstGeom>
        </p:spPr>
      </p:pic>
      <p:pic>
        <p:nvPicPr>
          <p:cNvPr id="14" name="Graphic 15">
            <a:extLst>
              <a:ext uri="{FF2B5EF4-FFF2-40B4-BE49-F238E27FC236}">
                <a16:creationId xmlns:a16="http://schemas.microsoft.com/office/drawing/2014/main" id="{083C3882-B47B-45B2-AF0D-2BB37FF473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5042" y="315911"/>
            <a:ext cx="806451" cy="246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2BB185-74FE-C14F-8C9E-4B4C27C7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474" y="1542197"/>
            <a:ext cx="3977876" cy="97619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1350" b="1" i="0">
                <a:latin typeface="Ubuntu" panose="020B0504030602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7C40C-D830-C943-AC6D-94349B80F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473" y="2561488"/>
            <a:ext cx="3977877" cy="19716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825"/>
            </a:lvl1pPr>
            <a:lvl2pPr marL="342892" indent="0">
              <a:buNone/>
              <a:defRPr sz="788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3808F-71C4-9F46-BA41-B811823F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469" y="315912"/>
            <a:ext cx="3389710" cy="365125"/>
          </a:xfrm>
        </p:spPr>
        <p:txBody>
          <a:bodyPr/>
          <a:lstStyle>
            <a:lvl1pPr>
              <a:defRPr sz="788"/>
            </a:lvl1pPr>
          </a:lstStyle>
          <a:p>
            <a:r>
              <a:rPr lang="en-GB"/>
              <a:t>Título Principal en zona superior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C1512-A529-BE41-9D80-67C3F6DA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7588" y="6307526"/>
            <a:ext cx="2057400" cy="365125"/>
          </a:xfrm>
        </p:spPr>
        <p:txBody>
          <a:bodyPr/>
          <a:lstStyle>
            <a:lvl1pPr>
              <a:defRPr sz="825" b="0" i="0">
                <a:latin typeface="Ubuntu Light" panose="020B0304030602030204" pitchFamily="34" charset="0"/>
              </a:defRPr>
            </a:lvl1pPr>
          </a:lstStyle>
          <a:p>
            <a:fld id="{B6F9BCC4-DEEE-4D45-8699-B193491230A1}" type="slidenum">
              <a:rPr lang="en-ES"/>
              <a:pPr/>
              <a:t>‹Nº›</a:t>
            </a:fld>
            <a:endParaRPr lang="en-E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4F54C4-07A4-0641-A5CA-B18E68C87A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2374" y="4930167"/>
            <a:ext cx="2273409" cy="96333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350" b="0" i="1">
                <a:solidFill>
                  <a:schemeClr val="accent1"/>
                </a:solidFill>
                <a:latin typeface="Ubuntu Light" panose="020B0304030602030204" pitchFamily="34" charset="0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23A8586-CDD3-8F45-B3AC-87A372258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64819" y="683235"/>
            <a:ext cx="2057400" cy="733425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ES"/>
              <a:t>02_</a:t>
            </a:r>
          </a:p>
        </p:txBody>
      </p:sp>
      <p:pic>
        <p:nvPicPr>
          <p:cNvPr id="13" name="Graphic 9">
            <a:extLst>
              <a:ext uri="{FF2B5EF4-FFF2-40B4-BE49-F238E27FC236}">
                <a16:creationId xmlns:a16="http://schemas.microsoft.com/office/drawing/2014/main" id="{BA0CBC61-278B-4913-B701-99210B92DF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4831556"/>
            <a:ext cx="2146935" cy="20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0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78F251-78D6-5F4B-9132-1E2332FC8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469" y="315912"/>
            <a:ext cx="3389710" cy="365125"/>
          </a:xfrm>
        </p:spPr>
        <p:txBody>
          <a:bodyPr/>
          <a:lstStyle>
            <a:lvl1pPr>
              <a:defRPr sz="788"/>
            </a:lvl1pPr>
          </a:lstStyle>
          <a:p>
            <a:r>
              <a:rPr lang="en-GB"/>
              <a:t>Título Principal en zona superior</a:t>
            </a:r>
            <a:endParaRPr lang="en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B2B37A-CD1A-2647-8C34-CCDBB028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7588" y="6307526"/>
            <a:ext cx="2057400" cy="365125"/>
          </a:xfrm>
        </p:spPr>
        <p:txBody>
          <a:bodyPr/>
          <a:lstStyle>
            <a:lvl1pPr>
              <a:defRPr sz="825" b="0" i="0">
                <a:latin typeface="Ubuntu Light" panose="020B0304030602030204" pitchFamily="34" charset="0"/>
              </a:defRPr>
            </a:lvl1pPr>
          </a:lstStyle>
          <a:p>
            <a:fld id="{B6F9BCC4-DEEE-4D45-8699-B193491230A1}" type="slidenum">
              <a:rPr lang="en-ES"/>
              <a:pPr/>
              <a:t>‹Nº›</a:t>
            </a:fld>
            <a:endParaRPr lang="en-ES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66317993-6467-4941-B0D5-96BECD29BC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2567" y="6331723"/>
            <a:ext cx="1582731" cy="191319"/>
          </a:xfrm>
          <a:prstGeom prst="rect">
            <a:avLst/>
          </a:prstGeom>
        </p:spPr>
      </p:pic>
      <p:pic>
        <p:nvPicPr>
          <p:cNvPr id="12" name="Graphic 15">
            <a:extLst>
              <a:ext uri="{FF2B5EF4-FFF2-40B4-BE49-F238E27FC236}">
                <a16:creationId xmlns:a16="http://schemas.microsoft.com/office/drawing/2014/main" id="{7F78A12E-D6D1-42DC-825E-6DD6B0C80B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5042" y="315911"/>
            <a:ext cx="806451" cy="246872"/>
          </a:xfrm>
          <a:prstGeom prst="rect">
            <a:avLst/>
          </a:prstGeom>
        </p:spPr>
      </p:pic>
      <p:pic>
        <p:nvPicPr>
          <p:cNvPr id="13" name="Graphic 10">
            <a:extLst>
              <a:ext uri="{FF2B5EF4-FFF2-40B4-BE49-F238E27FC236}">
                <a16:creationId xmlns:a16="http://schemas.microsoft.com/office/drawing/2014/main" id="{D2D1383B-AE7A-4CF0-B547-1C8BB000F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" y="5335429"/>
            <a:ext cx="3286125" cy="15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6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78F251-78D6-5F4B-9132-1E2332FC8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469" y="315912"/>
            <a:ext cx="3389710" cy="365125"/>
          </a:xfrm>
        </p:spPr>
        <p:txBody>
          <a:bodyPr/>
          <a:lstStyle>
            <a:lvl1pPr>
              <a:defRPr sz="788"/>
            </a:lvl1pPr>
          </a:lstStyle>
          <a:p>
            <a:r>
              <a:rPr lang="en-GB"/>
              <a:t>Título Principal en zona superior</a:t>
            </a:r>
            <a:endParaRPr lang="en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B2B37A-CD1A-2647-8C34-CCDBB028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7588" y="6307526"/>
            <a:ext cx="2057400" cy="365125"/>
          </a:xfrm>
        </p:spPr>
        <p:txBody>
          <a:bodyPr/>
          <a:lstStyle>
            <a:lvl1pPr>
              <a:defRPr sz="825" b="0" i="0">
                <a:latin typeface="Ubuntu Light" panose="020B0304030602030204" pitchFamily="34" charset="0"/>
              </a:defRPr>
            </a:lvl1pPr>
          </a:lstStyle>
          <a:p>
            <a:fld id="{B6F9BCC4-DEEE-4D45-8699-B193491230A1}" type="slidenum">
              <a:rPr lang="en-ES"/>
              <a:pPr/>
              <a:t>‹Nº›</a:t>
            </a:fld>
            <a:endParaRPr lang="en-ES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F3AC5589-F619-45C2-BFD3-667AD352F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2567" y="6331723"/>
            <a:ext cx="1582731" cy="191319"/>
          </a:xfrm>
          <a:prstGeom prst="rect">
            <a:avLst/>
          </a:prstGeom>
        </p:spPr>
      </p:pic>
      <p:pic>
        <p:nvPicPr>
          <p:cNvPr id="11" name="Graphic 15">
            <a:extLst>
              <a:ext uri="{FF2B5EF4-FFF2-40B4-BE49-F238E27FC236}">
                <a16:creationId xmlns:a16="http://schemas.microsoft.com/office/drawing/2014/main" id="{04EE8481-6242-4BB2-A85D-D97F7520F1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5042" y="315911"/>
            <a:ext cx="806451" cy="2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78F251-78D6-5F4B-9132-1E2332FC8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469" y="315912"/>
            <a:ext cx="3389710" cy="365125"/>
          </a:xfrm>
        </p:spPr>
        <p:txBody>
          <a:bodyPr/>
          <a:lstStyle>
            <a:lvl1pPr>
              <a:defRPr sz="788"/>
            </a:lvl1pPr>
          </a:lstStyle>
          <a:p>
            <a:r>
              <a:rPr lang="en-GB"/>
              <a:t>Título Principal en zona superior</a:t>
            </a:r>
            <a:endParaRPr lang="en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B2B37A-CD1A-2647-8C34-CCDBB028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57588" y="6307526"/>
            <a:ext cx="2057400" cy="365125"/>
          </a:xfrm>
        </p:spPr>
        <p:txBody>
          <a:bodyPr/>
          <a:lstStyle>
            <a:lvl1pPr>
              <a:defRPr sz="825" b="0" i="0">
                <a:latin typeface="Ubuntu Light" panose="020B0304030602030204" pitchFamily="34" charset="0"/>
              </a:defRPr>
            </a:lvl1pPr>
          </a:lstStyle>
          <a:p>
            <a:fld id="{B6F9BCC4-DEEE-4D45-8699-B193491230A1}" type="slidenum">
              <a:rPr lang="en-ES"/>
              <a:pPr/>
              <a:t>‹Nº›</a:t>
            </a:fld>
            <a:endParaRPr lang="en-ES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170A0A99-77A7-4821-8BD3-6CB837493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2567" y="6331723"/>
            <a:ext cx="1582731" cy="191319"/>
          </a:xfrm>
          <a:prstGeom prst="rect">
            <a:avLst/>
          </a:prstGeom>
        </p:spPr>
      </p:pic>
      <p:pic>
        <p:nvPicPr>
          <p:cNvPr id="11" name="Graphic 15">
            <a:extLst>
              <a:ext uri="{FF2B5EF4-FFF2-40B4-BE49-F238E27FC236}">
                <a16:creationId xmlns:a16="http://schemas.microsoft.com/office/drawing/2014/main" id="{FE79E90F-02CB-4E79-A87E-1790773284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5042" y="315911"/>
            <a:ext cx="806451" cy="246872"/>
          </a:xfrm>
          <a:prstGeom prst="rect">
            <a:avLst/>
          </a:prstGeom>
        </p:spPr>
      </p:pic>
      <p:pic>
        <p:nvPicPr>
          <p:cNvPr id="12" name="Graphic 3">
            <a:extLst>
              <a:ext uri="{FF2B5EF4-FFF2-40B4-BE49-F238E27FC236}">
                <a16:creationId xmlns:a16="http://schemas.microsoft.com/office/drawing/2014/main" id="{0B0D82E5-4543-4522-B483-F96C452FD2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4738" y="6084138"/>
            <a:ext cx="1873091" cy="7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1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99E9-09EC-8D4B-8A67-714724CDC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687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FE903-3E1F-034B-ABB0-8435461DA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636644"/>
            <a:ext cx="7886700" cy="354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03B9F-5A17-F147-BC67-0BCEF3C80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498475"/>
            <a:ext cx="3943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r>
              <a:rPr lang="en-GB"/>
              <a:t>Título Principal en zona superior</a:t>
            </a:r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C1E7E-1C3E-6148-B450-263ACA252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300" y="63688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B6F9BCC4-DEEE-4D45-8699-B193491230A1}" type="slidenum">
              <a:rPr lang="en-ES"/>
              <a:pPr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0347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5" r:id="rId4"/>
    <p:sldLayoutId id="2147483657" r:id="rId5"/>
    <p:sldLayoutId id="2147483658" r:id="rId6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2"/>
          </a:solidFill>
          <a:latin typeface="Ubuntu" panose="020B0504030602030204" pitchFamily="34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buntu" panose="020B0504030602030204" pitchFamily="34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2"/>
          </a:solidFill>
          <a:latin typeface="Ubuntu" panose="020B0504030602030204" pitchFamily="34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Ubuntu" panose="020B0504030602030204" pitchFamily="34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Ubuntu" panose="020B050403060203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emf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emf"/><Relationship Id="rId9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png"/><Relationship Id="rId11" Type="http://schemas.openxmlformats.org/officeDocument/2006/relationships/image" Target="../media/image66.gif"/><Relationship Id="rId5" Type="http://schemas.openxmlformats.org/officeDocument/2006/relationships/image" Target="../media/image64.png"/><Relationship Id="rId10" Type="http://schemas.openxmlformats.org/officeDocument/2006/relationships/image" Target="../media/image62.wmf"/><Relationship Id="rId4" Type="http://schemas.openxmlformats.org/officeDocument/2006/relationships/image" Target="../media/image63.png"/><Relationship Id="rId9" Type="http://schemas.openxmlformats.org/officeDocument/2006/relationships/oleObject" Target="../embeddings/oleObject1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2.w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lls.es/en/beamlines/bl22-claess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emf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27178C9-D770-4063-A988-ADBE794ABABE}"/>
              </a:ext>
            </a:extLst>
          </p:cNvPr>
          <p:cNvSpPr/>
          <p:nvPr/>
        </p:nvSpPr>
        <p:spPr>
          <a:xfrm>
            <a:off x="1717958" y="6543501"/>
            <a:ext cx="5737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X AUSE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Conference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 &amp; V ALBA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User’s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 Meeting 5 – 8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September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 2022 ALBA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Synchrotron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, Barcelona (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Spain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A90E3E3-09A1-459A-9385-1D96BEDE0902}"/>
              </a:ext>
            </a:extLst>
          </p:cNvPr>
          <p:cNvSpPr txBox="1"/>
          <p:nvPr/>
        </p:nvSpPr>
        <p:spPr>
          <a:xfrm>
            <a:off x="3148652" y="1267058"/>
            <a:ext cx="58020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Ubuntu" panose="020B0504030602030204"/>
              </a:rPr>
              <a:t>New possibilities of hard X-ray photon-in/photon-out spectroscopies</a:t>
            </a:r>
          </a:p>
        </p:txBody>
      </p:sp>
      <p:pic>
        <p:nvPicPr>
          <p:cNvPr id="24" name="Picture 862" descr="http://intranet.esrf.fr/files/live/sites/intranet/files/Directorate/CommunicationUnit/BrandGuidelines/logo%202014/logo-with-baseline/ESRF-LogoBaseline-RGB.jpg">
            <a:extLst>
              <a:ext uri="{FF2B5EF4-FFF2-40B4-BE49-F238E27FC236}">
                <a16:creationId xmlns:a16="http://schemas.microsoft.com/office/drawing/2014/main" id="{C9BFD288-2947-41B4-B285-9BFDC337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194" y="4519725"/>
            <a:ext cx="1320942" cy="17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F4556BDB-7469-47ED-8EC0-458BC7D54D02}"/>
              </a:ext>
            </a:extLst>
          </p:cNvPr>
          <p:cNvSpPr/>
          <p:nvPr/>
        </p:nvSpPr>
        <p:spPr>
          <a:xfrm>
            <a:off x="3148652" y="4429974"/>
            <a:ext cx="5896494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1400" i="1" baseline="30000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ESRF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 – The 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Synchrotron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s-ES" sz="1400" dirty="0">
              <a:solidFill>
                <a:schemeClr val="tx2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ES" sz="1400" i="1" baseline="30000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Instituto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 de Nanociencia y Materiales de Aragón (INMA);</a:t>
            </a:r>
            <a:endParaRPr lang="es-ES" sz="1400" dirty="0">
              <a:solidFill>
                <a:schemeClr val="tx2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ES" sz="1400" i="1" baseline="30000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Departamento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 de Física de la Materia Condensada, Universidad de Zaragoza</a:t>
            </a:r>
            <a:endParaRPr lang="es-ES" sz="1400" dirty="0">
              <a:solidFill>
                <a:schemeClr val="tx2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8D8423B-DF6A-4059-9B44-0830970F27ED}"/>
              </a:ext>
            </a:extLst>
          </p:cNvPr>
          <p:cNvSpPr txBox="1"/>
          <p:nvPr/>
        </p:nvSpPr>
        <p:spPr>
          <a:xfrm>
            <a:off x="4700754" y="3556183"/>
            <a:ext cx="264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Sara </a:t>
            </a:r>
            <a:r>
              <a:rPr lang="es-ES" sz="2800" dirty="0" err="1">
                <a:solidFill>
                  <a:schemeClr val="bg1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Lafuerza</a:t>
            </a:r>
            <a:r>
              <a:rPr lang="es-ES" sz="2800" i="1" baseline="30000" dirty="0" err="1">
                <a:solidFill>
                  <a:schemeClr val="bg1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a,b,c</a:t>
            </a:r>
            <a:endParaRPr lang="es-ES" sz="2400" i="1" dirty="0">
              <a:solidFill>
                <a:schemeClr val="bg1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44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5A7C6BE-7A29-49D0-9B2F-3B8FEB4A6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1" t="15471" r="10623" b="5526"/>
          <a:stretch/>
        </p:blipFill>
        <p:spPr>
          <a:xfrm>
            <a:off x="160880" y="2929317"/>
            <a:ext cx="4479175" cy="26574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10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807089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Extended X-ray absorption Fine Structure (EXAFS): 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</a:rPr>
              <a:t>Quantitative information of the </a:t>
            </a:r>
            <a:r>
              <a:rPr lang="en-US" b="1" dirty="0">
                <a:latin typeface="Ubuntu" panose="020B0504030602030204"/>
                <a:cs typeface="Times New Roman" pitchFamily="18" charset="0"/>
              </a:rPr>
              <a:t>local geometrical structure </a:t>
            </a:r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713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The edge interference problem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386F6C8C-7E4C-4CFE-AFF8-CECDB462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83" y="1624897"/>
            <a:ext cx="4846320" cy="76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5">
            <a:extLst>
              <a:ext uri="{FF2B5EF4-FFF2-40B4-BE49-F238E27FC236}">
                <a16:creationId xmlns:a16="http://schemas.microsoft.com/office/drawing/2014/main" id="{C9372804-D657-47FF-833E-C48B943DF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00" y="1681650"/>
            <a:ext cx="3311525" cy="78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Tx/>
              <a:buChar char="•"/>
            </a:pP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Coordination</a:t>
            </a:r>
            <a:r>
              <a:rPr lang="es-ES" altLang="es-ES" sz="1600" dirty="0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number</a:t>
            </a:r>
            <a:r>
              <a:rPr lang="es-ES" altLang="es-ES" sz="1600" dirty="0">
                <a:solidFill>
                  <a:srgbClr val="CC0000"/>
                </a:solidFill>
                <a:latin typeface="Ubuntu" panose="020B0504030602030204"/>
                <a:sym typeface="Wingdings" panose="05000000000000000000" pitchFamily="2" charset="2"/>
              </a:rPr>
              <a:t> </a:t>
            </a:r>
            <a:r>
              <a:rPr lang="es-ES" altLang="es-ES" sz="1600" b="1" dirty="0" err="1">
                <a:latin typeface="Ubuntu" panose="020B0504030602030204"/>
                <a:sym typeface="Wingdings" panose="05000000000000000000" pitchFamily="2" charset="2"/>
              </a:rPr>
              <a:t>N</a:t>
            </a:r>
            <a:r>
              <a:rPr lang="es-ES" altLang="es-ES" sz="1600" b="1" baseline="-25000" dirty="0" err="1">
                <a:latin typeface="Ubuntu" panose="020B0504030602030204"/>
                <a:sym typeface="Wingdings" panose="05000000000000000000" pitchFamily="2" charset="2"/>
              </a:rPr>
              <a:t>j</a:t>
            </a:r>
            <a:endParaRPr lang="es-ES" altLang="es-ES" sz="1600" b="1" baseline="-25000" dirty="0">
              <a:latin typeface="Ubuntu" panose="020B0504030602030204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Tx/>
              <a:buChar char="•"/>
            </a:pP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Interatomic</a:t>
            </a:r>
            <a:r>
              <a:rPr lang="es-ES" altLang="es-ES" sz="1600" dirty="0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distances</a:t>
            </a:r>
            <a:r>
              <a:rPr lang="es-ES" altLang="es-ES" sz="1600" dirty="0">
                <a:solidFill>
                  <a:srgbClr val="CC0000"/>
                </a:solidFill>
                <a:latin typeface="Ubuntu" panose="020B0504030602030204"/>
                <a:sym typeface="Wingdings" panose="05000000000000000000" pitchFamily="2" charset="2"/>
              </a:rPr>
              <a:t> </a:t>
            </a:r>
            <a:r>
              <a:rPr lang="es-ES" altLang="es-ES" sz="1600" b="1" dirty="0" err="1">
                <a:latin typeface="Ubuntu" panose="020B0504030602030204"/>
                <a:sym typeface="Wingdings" panose="05000000000000000000" pitchFamily="2" charset="2"/>
              </a:rPr>
              <a:t>R</a:t>
            </a:r>
            <a:r>
              <a:rPr lang="es-ES" altLang="es-ES" sz="1600" b="1" baseline="-25000" dirty="0" err="1">
                <a:latin typeface="Ubuntu" panose="020B0504030602030204"/>
                <a:sym typeface="Wingdings" panose="05000000000000000000" pitchFamily="2" charset="2"/>
              </a:rPr>
              <a:t>j</a:t>
            </a:r>
            <a:endParaRPr lang="es-ES" altLang="es-ES" sz="1600" b="1" baseline="-25000" dirty="0">
              <a:latin typeface="Ubuntu" panose="020B0504030602030204"/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80000"/>
              <a:buFontTx/>
              <a:buChar char="•"/>
            </a:pP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Thermal</a:t>
            </a:r>
            <a:r>
              <a:rPr lang="es-ES" altLang="es-ES" sz="1600" dirty="0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 and </a:t>
            </a: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static</a:t>
            </a:r>
            <a:r>
              <a:rPr lang="es-ES" altLang="es-ES" sz="1600" dirty="0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olidFill>
                  <a:schemeClr val="tx2"/>
                </a:solidFill>
                <a:latin typeface="Ubuntu" panose="020B0504030602030204"/>
                <a:sym typeface="Wingdings" panose="05000000000000000000" pitchFamily="2" charset="2"/>
              </a:rPr>
              <a:t>disorder</a:t>
            </a:r>
            <a:r>
              <a:rPr lang="es-ES" altLang="es-ES" sz="1600" dirty="0">
                <a:solidFill>
                  <a:srgbClr val="CC0000"/>
                </a:solidFill>
                <a:latin typeface="Ubuntu" panose="020B0504030602030204"/>
                <a:sym typeface="Wingdings" panose="05000000000000000000" pitchFamily="2" charset="2"/>
              </a:rPr>
              <a:t> </a:t>
            </a:r>
            <a:r>
              <a:rPr lang="el-GR" altLang="es-ES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s-ES" altLang="es-ES" sz="1600" b="1" baseline="-25000" dirty="0">
                <a:latin typeface="Ubuntu" panose="020B0504030602030204"/>
                <a:cs typeface="Times New Roman" panose="02020603050405020304" pitchFamily="18" charset="0"/>
                <a:sym typeface="Wingdings" panose="05000000000000000000" pitchFamily="2" charset="2"/>
              </a:rPr>
              <a:t>j</a:t>
            </a:r>
            <a:r>
              <a:rPr lang="es-ES" altLang="es-ES" sz="1600" b="1" baseline="30000" dirty="0">
                <a:latin typeface="Ubuntu" panose="020B0504030602030204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s-ES" altLang="es-ES" sz="1600" b="1" baseline="30000" dirty="0">
              <a:latin typeface="Ubuntu" panose="020B0504030602030204"/>
            </a:endParaRP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B7895841-89E0-419C-898E-D5F039091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420" y="5631445"/>
            <a:ext cx="2927212" cy="3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s-ES" altLang="es-ES" dirty="0" err="1">
                <a:latin typeface="Ubuntu" panose="020B0504030602030204"/>
              </a:rPr>
              <a:t>Photon</a:t>
            </a:r>
            <a:r>
              <a:rPr lang="es-ES" altLang="es-ES" dirty="0">
                <a:latin typeface="Ubuntu" panose="020B0504030602030204"/>
              </a:rPr>
              <a:t> E </a:t>
            </a:r>
            <a:r>
              <a:rPr lang="es-ES" altLang="es-ES" dirty="0">
                <a:latin typeface="Ubuntu" panose="020B0504030602030204"/>
                <a:sym typeface="Wingdings" panose="05000000000000000000" pitchFamily="2" charset="2"/>
              </a:rPr>
              <a:t> </a:t>
            </a:r>
            <a:r>
              <a:rPr lang="es-ES" altLang="es-ES" dirty="0" err="1">
                <a:latin typeface="Ubuntu" panose="020B0504030602030204"/>
                <a:sym typeface="Wingdings" panose="05000000000000000000" pitchFamily="2" charset="2"/>
              </a:rPr>
              <a:t>Photo-electron</a:t>
            </a:r>
            <a:r>
              <a:rPr lang="es-ES" altLang="es-ES" dirty="0">
                <a:latin typeface="Ubuntu" panose="020B0504030602030204"/>
                <a:sym typeface="Wingdings" panose="05000000000000000000" pitchFamily="2" charset="2"/>
              </a:rPr>
              <a:t> k</a:t>
            </a:r>
            <a:endParaRPr lang="es-ES" altLang="es-ES" dirty="0">
              <a:latin typeface="Ubuntu" panose="020B0504030602030204"/>
            </a:endParaRP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798D43C1-4626-4894-8F23-146B18D4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962" y="3692325"/>
            <a:ext cx="1794525" cy="3179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s-ES" altLang="es-ES" b="1" dirty="0">
                <a:solidFill>
                  <a:schemeClr val="accent2"/>
                </a:solidFill>
                <a:latin typeface="Ubuntu" panose="020B0504030602030204"/>
              </a:rPr>
              <a:t>EXAFS </a:t>
            </a:r>
            <a:r>
              <a:rPr lang="es-ES" altLang="es-ES" b="1" dirty="0" err="1">
                <a:solidFill>
                  <a:schemeClr val="accent2"/>
                </a:solidFill>
                <a:latin typeface="Ubuntu" panose="020B0504030602030204"/>
              </a:rPr>
              <a:t>signal</a:t>
            </a:r>
            <a:r>
              <a:rPr lang="es-ES" altLang="es-ES" b="1" dirty="0">
                <a:solidFill>
                  <a:schemeClr val="accent2"/>
                </a:solidFill>
                <a:latin typeface="Ubuntu" panose="020B0504030602030204"/>
              </a:rPr>
              <a:t> </a:t>
            </a:r>
            <a:r>
              <a:rPr lang="el-GR" altLang="es-ES" b="1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χ</a:t>
            </a:r>
            <a:r>
              <a:rPr lang="es-ES" altLang="es-ES" b="1" dirty="0">
                <a:solidFill>
                  <a:schemeClr val="accent2"/>
                </a:solidFill>
                <a:latin typeface="Ubuntu" panose="020B0504030602030204"/>
              </a:rPr>
              <a:t>(k)</a:t>
            </a:r>
          </a:p>
        </p:txBody>
      </p:sp>
      <p:sp>
        <p:nvSpPr>
          <p:cNvPr id="51" name="AutoShape 20">
            <a:extLst>
              <a:ext uri="{FF2B5EF4-FFF2-40B4-BE49-F238E27FC236}">
                <a16:creationId xmlns:a16="http://schemas.microsoft.com/office/drawing/2014/main" id="{389DF9BF-32E0-45CA-B408-CF057E2B0034}"/>
              </a:ext>
            </a:extLst>
          </p:cNvPr>
          <p:cNvSpPr>
            <a:spLocks noChangeArrowheads="1"/>
          </p:cNvSpPr>
          <p:nvPr/>
        </p:nvSpPr>
        <p:spPr bwMode="auto">
          <a:xfrm rot="19093063">
            <a:off x="4499047" y="3603833"/>
            <a:ext cx="649287" cy="3587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C73E39-7454-4BAD-B999-8DBA1A51B3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53" t="14261" r="11213" b="6688"/>
          <a:stretch/>
        </p:blipFill>
        <p:spPr>
          <a:xfrm>
            <a:off x="5144180" y="2715327"/>
            <a:ext cx="3006584" cy="1838071"/>
          </a:xfrm>
          <a:prstGeom prst="rect">
            <a:avLst/>
          </a:prstGeom>
        </p:spPr>
      </p:pic>
      <p:sp>
        <p:nvSpPr>
          <p:cNvPr id="31" name="Rectangle 19">
            <a:extLst>
              <a:ext uri="{FF2B5EF4-FFF2-40B4-BE49-F238E27FC236}">
                <a16:creationId xmlns:a16="http://schemas.microsoft.com/office/drawing/2014/main" id="{C37B1A21-5E0C-4C42-98EA-3CB5BB2C047C}"/>
              </a:ext>
            </a:extLst>
          </p:cNvPr>
          <p:cNvSpPr/>
          <p:nvPr/>
        </p:nvSpPr>
        <p:spPr>
          <a:xfrm>
            <a:off x="2963342" y="3077621"/>
            <a:ext cx="141872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Fe K edge XAS</a:t>
            </a:r>
            <a:endParaRPr kumimoji="0" lang="en-GB" sz="1600" b="1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1BF41D76-6DBD-4072-BAA9-B9EEC1CBB318}"/>
              </a:ext>
            </a:extLst>
          </p:cNvPr>
          <p:cNvSpPr/>
          <p:nvPr/>
        </p:nvSpPr>
        <p:spPr>
          <a:xfrm>
            <a:off x="3727533" y="4630771"/>
            <a:ext cx="56595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FeO</a:t>
            </a:r>
            <a:endParaRPr kumimoji="0" lang="en-GB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D9C195CE-B95A-4A20-BCA9-596285FFB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98" y="2940958"/>
            <a:ext cx="889013" cy="3179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s-ES" altLang="es-ES" b="1" dirty="0">
                <a:solidFill>
                  <a:schemeClr val="accent2"/>
                </a:solidFill>
                <a:latin typeface="Ubuntu" panose="020B0504030602030204"/>
              </a:rPr>
              <a:t>XANES</a:t>
            </a:r>
          </a:p>
        </p:txBody>
      </p:sp>
      <p:sp>
        <p:nvSpPr>
          <p:cNvPr id="41" name="AutoShape 5">
            <a:extLst>
              <a:ext uri="{FF2B5EF4-FFF2-40B4-BE49-F238E27FC236}">
                <a16:creationId xmlns:a16="http://schemas.microsoft.com/office/drawing/2014/main" id="{282C25B8-6988-47B4-87B2-EF13923D2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449" y="3541985"/>
            <a:ext cx="2919787" cy="936625"/>
          </a:xfrm>
          <a:prstGeom prst="roundRect">
            <a:avLst>
              <a:gd name="adj" fmla="val 16667"/>
            </a:avLst>
          </a:prstGeom>
          <a:solidFill>
            <a:schemeClr val="accent2">
              <a:alpha val="8000"/>
            </a:schemeClr>
          </a:solidFill>
          <a:ln w="19050" algn="ctr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endParaRPr lang="es-ES" altLang="es-ES" sz="2000">
              <a:solidFill>
                <a:srgbClr val="CC0000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5370250-91CD-4E68-88F7-2AD12A4575EE}"/>
              </a:ext>
            </a:extLst>
          </p:cNvPr>
          <p:cNvGrpSpPr/>
          <p:nvPr/>
        </p:nvGrpSpPr>
        <p:grpSpPr>
          <a:xfrm>
            <a:off x="5205471" y="4567222"/>
            <a:ext cx="3034820" cy="1846662"/>
            <a:chOff x="5566422" y="4531126"/>
            <a:chExt cx="3034820" cy="184666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967BFCE-D99E-4060-BEAA-104C32BB7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136" t="10786" r="14772" b="9065"/>
            <a:stretch/>
          </p:blipFill>
          <p:spPr>
            <a:xfrm>
              <a:off x="5566422" y="4531126"/>
              <a:ext cx="3034820" cy="1846662"/>
            </a:xfrm>
            <a:prstGeom prst="rect">
              <a:avLst/>
            </a:prstGeom>
          </p:spPr>
        </p:pic>
        <p:grpSp>
          <p:nvGrpSpPr>
            <p:cNvPr id="45" name="Group 13">
              <a:extLst>
                <a:ext uri="{FF2B5EF4-FFF2-40B4-BE49-F238E27FC236}">
                  <a16:creationId xmlns:a16="http://schemas.microsoft.com/office/drawing/2014/main" id="{00960C9B-9431-4389-9EE9-26164B51A6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6102" y="4762583"/>
              <a:ext cx="628650" cy="449263"/>
              <a:chOff x="3591" y="2572"/>
              <a:chExt cx="396" cy="283"/>
            </a:xfrm>
          </p:grpSpPr>
          <p:sp>
            <p:nvSpPr>
              <p:cNvPr id="46" name="Text Box 14">
                <a:extLst>
                  <a:ext uri="{FF2B5EF4-FFF2-40B4-BE49-F238E27FC236}">
                    <a16:creationId xmlns:a16="http://schemas.microsoft.com/office/drawing/2014/main" id="{4403115B-F90A-4F1B-9E0C-16F9E31C1C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1" y="2572"/>
                <a:ext cx="396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s-ES" altLang="es-ES" b="1" dirty="0">
                    <a:latin typeface="Ubuntu" panose="020B0504030602030204"/>
                  </a:rPr>
                  <a:t>Fe-O</a:t>
                </a:r>
                <a:endParaRPr lang="es-ES" altLang="es-ES" b="1" baseline="30000" dirty="0">
                  <a:latin typeface="Ubuntu" panose="020B0504030602030204"/>
                </a:endParaRPr>
              </a:p>
            </p:txBody>
          </p:sp>
          <p:sp>
            <p:nvSpPr>
              <p:cNvPr id="47" name="Line 15">
                <a:extLst>
                  <a:ext uri="{FF2B5EF4-FFF2-40B4-BE49-F238E27FC236}">
                    <a16:creationId xmlns:a16="http://schemas.microsoft.com/office/drawing/2014/main" id="{FB201C8C-B0BF-466D-A590-C6525CA0D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0" y="2719"/>
                <a:ext cx="91" cy="13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34" name="Group 13">
              <a:extLst>
                <a:ext uri="{FF2B5EF4-FFF2-40B4-BE49-F238E27FC236}">
                  <a16:creationId xmlns:a16="http://schemas.microsoft.com/office/drawing/2014/main" id="{4A2568DB-42DF-43F8-A56C-024794254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0989" y="4737132"/>
              <a:ext cx="736601" cy="476251"/>
              <a:chOff x="3588" y="2661"/>
              <a:chExt cx="464" cy="300"/>
            </a:xfrm>
          </p:grpSpPr>
          <p:sp>
            <p:nvSpPr>
              <p:cNvPr id="35" name="Text Box 14">
                <a:extLst>
                  <a:ext uri="{FF2B5EF4-FFF2-40B4-BE49-F238E27FC236}">
                    <a16:creationId xmlns:a16="http://schemas.microsoft.com/office/drawing/2014/main" id="{EC94E71F-E2A6-4039-B0B6-EEB1F327BD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7" y="2760"/>
                <a:ext cx="435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None/>
                </a:pPr>
                <a:r>
                  <a:rPr lang="es-ES" altLang="es-ES" b="1" dirty="0">
                    <a:latin typeface="Ubuntu" panose="020B0504030602030204"/>
                  </a:rPr>
                  <a:t>Fe-Fe</a:t>
                </a:r>
                <a:endParaRPr lang="es-ES" altLang="es-ES" b="1" baseline="30000" dirty="0">
                  <a:latin typeface="Ubuntu" panose="020B0504030602030204"/>
                </a:endParaRPr>
              </a:p>
            </p:txBody>
          </p:sp>
          <p:sp>
            <p:nvSpPr>
              <p:cNvPr id="54" name="Line 15">
                <a:extLst>
                  <a:ext uri="{FF2B5EF4-FFF2-40B4-BE49-F238E27FC236}">
                    <a16:creationId xmlns:a16="http://schemas.microsoft.com/office/drawing/2014/main" id="{4D8B2C91-6EED-4045-95E4-1EC831D026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88" y="2661"/>
                <a:ext cx="75" cy="133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0" name="Flecha: doblada 9">
            <a:extLst>
              <a:ext uri="{FF2B5EF4-FFF2-40B4-BE49-F238E27FC236}">
                <a16:creationId xmlns:a16="http://schemas.microsoft.com/office/drawing/2014/main" id="{F72623E5-2E22-450F-A992-2D51B375925C}"/>
              </a:ext>
            </a:extLst>
          </p:cNvPr>
          <p:cNvSpPr/>
          <p:nvPr/>
        </p:nvSpPr>
        <p:spPr>
          <a:xfrm rot="7711421">
            <a:off x="8117584" y="4166396"/>
            <a:ext cx="724277" cy="714803"/>
          </a:xfrm>
          <a:prstGeom prst="ben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6" name="Text Box 10">
            <a:extLst>
              <a:ext uri="{FF2B5EF4-FFF2-40B4-BE49-F238E27FC236}">
                <a16:creationId xmlns:a16="http://schemas.microsoft.com/office/drawing/2014/main" id="{3B7B23B9-4E71-4AE2-A323-46213178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2030" y="3624394"/>
            <a:ext cx="745717" cy="31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s-ES" altLang="es-ES" dirty="0">
                <a:latin typeface="Ubuntu" panose="020B0504030602030204"/>
              </a:rPr>
              <a:t>k </a:t>
            </a:r>
            <a:r>
              <a:rPr lang="es-ES" altLang="es-ES" dirty="0">
                <a:latin typeface="Ubuntu" panose="020B0504030602030204"/>
                <a:sym typeface="Wingdings" panose="05000000000000000000" pitchFamily="2" charset="2"/>
              </a:rPr>
              <a:t> R</a:t>
            </a:r>
            <a:endParaRPr lang="es-ES" altLang="es-ES" dirty="0">
              <a:latin typeface="Ubuntu" panose="020B0504030602030204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1B6D6D0-4774-4EC1-A2E0-E04B47A919ED}"/>
              </a:ext>
            </a:extLst>
          </p:cNvPr>
          <p:cNvSpPr/>
          <p:nvPr/>
        </p:nvSpPr>
        <p:spPr>
          <a:xfrm>
            <a:off x="483451" y="6021288"/>
            <a:ext cx="4210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Ubuntu" panose="020B0504030602030204"/>
              </a:rPr>
              <a:t>M. Newville, </a:t>
            </a:r>
            <a:r>
              <a:rPr lang="en-US" sz="1200" i="1" dirty="0">
                <a:latin typeface="Ubuntu" panose="020B0504030602030204"/>
              </a:rPr>
              <a:t>Fundamentals of XAFS</a:t>
            </a:r>
            <a:r>
              <a:rPr lang="en-US" sz="1200" dirty="0">
                <a:latin typeface="Ubuntu" panose="020B0504030602030204"/>
              </a:rPr>
              <a:t>, University of Chicago (2004)</a:t>
            </a:r>
            <a:endParaRPr lang="es-ES" sz="1200" dirty="0">
              <a:latin typeface="Ubuntu" panose="020B0504030602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688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11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807089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A challenging EXAFS signal extraction: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</a:rPr>
              <a:t>In multi-element compounds, unfortunate edge interference may occur…</a:t>
            </a:r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7137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The edge interference problem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C4B4CD6-7E38-4D7D-855B-74A12315074D}"/>
              </a:ext>
            </a:extLst>
          </p:cNvPr>
          <p:cNvGrpSpPr/>
          <p:nvPr/>
        </p:nvGrpSpPr>
        <p:grpSpPr>
          <a:xfrm>
            <a:off x="4548306" y="1730877"/>
            <a:ext cx="4182561" cy="3348919"/>
            <a:chOff x="430973" y="1561514"/>
            <a:chExt cx="4182561" cy="3348919"/>
          </a:xfrm>
        </p:grpSpPr>
        <p:pic>
          <p:nvPicPr>
            <p:cNvPr id="25" name="Picture 4" descr="IUCrfigure.png">
              <a:extLst>
                <a:ext uri="{FF2B5EF4-FFF2-40B4-BE49-F238E27FC236}">
                  <a16:creationId xmlns:a16="http://schemas.microsoft.com/office/drawing/2014/main" id="{46BD56BF-FA57-4ED8-82AA-3882FCB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b="51189"/>
            <a:stretch/>
          </p:blipFill>
          <p:spPr>
            <a:xfrm>
              <a:off x="430973" y="1944145"/>
              <a:ext cx="3997995" cy="2677326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Rectangle 19">
              <a:extLst>
                <a:ext uri="{FF2B5EF4-FFF2-40B4-BE49-F238E27FC236}">
                  <a16:creationId xmlns:a16="http://schemas.microsoft.com/office/drawing/2014/main" id="{2CFC52D0-1959-4CCE-B66C-61487029E6CF}"/>
                </a:ext>
              </a:extLst>
            </p:cNvPr>
            <p:cNvSpPr/>
            <p:nvPr/>
          </p:nvSpPr>
          <p:spPr>
            <a:xfrm>
              <a:off x="2154339" y="1561514"/>
              <a:ext cx="1007842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CoFe</a:t>
              </a:r>
              <a:r>
                <a:rPr lang="en-US" b="1" kern="0" baseline="-25000" dirty="0">
                  <a:solidFill>
                    <a:schemeClr val="bg1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2</a:t>
              </a:r>
              <a:r>
                <a:rPr kumimoji="0" lang="en-US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O</a:t>
              </a:r>
              <a:r>
                <a:rPr kumimoji="0" lang="en-US" b="1" u="none" strike="noStrike" kern="0" cap="none" spc="0" normalizeH="0" baseline="-25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4</a:t>
              </a:r>
              <a:endParaRPr kumimoji="0" lang="en-GB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F11ABD19-9B61-4D8C-ABD9-B046E1902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23" y="4633434"/>
              <a:ext cx="4045611" cy="276999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M. </a:t>
              </a:r>
              <a:r>
                <a:rPr kumimoji="0" lang="en-US" altLang="es-E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Bianchini</a:t>
              </a:r>
              <a:r>
                <a:rPr kumimoji="0" lang="en-US" alt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 and P. Glatzel</a:t>
              </a:r>
              <a:r>
                <a:rPr kumimoji="0" lang="en-GB" alt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, </a:t>
              </a:r>
              <a:r>
                <a:rPr kumimoji="0" lang="en-GB" altLang="es-E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J. Synchrotron. Rad. </a:t>
              </a:r>
              <a:r>
                <a:rPr kumimoji="0" lang="en-GB" alt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19</a:t>
              </a:r>
              <a:r>
                <a:rPr kumimoji="0" lang="en-GB" altLang="es-E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 911 (2012)</a:t>
              </a:r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264A0D4E-9EE9-41D0-9CD5-FDE158046EDA}"/>
                </a:ext>
              </a:extLst>
            </p:cNvPr>
            <p:cNvSpPr/>
            <p:nvPr/>
          </p:nvSpPr>
          <p:spPr>
            <a:xfrm>
              <a:off x="784745" y="2098443"/>
              <a:ext cx="14187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Fe K edge</a:t>
              </a:r>
              <a:endParaRPr kumimoji="0" lang="en-GB" sz="1600" b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79B35BB2-7504-4A3D-BCB9-E20038FC60EF}"/>
                </a:ext>
              </a:extLst>
            </p:cNvPr>
            <p:cNvSpPr/>
            <p:nvPr/>
          </p:nvSpPr>
          <p:spPr>
            <a:xfrm>
              <a:off x="2922141" y="3303773"/>
              <a:ext cx="14187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Co</a:t>
              </a:r>
              <a:r>
                <a:rPr kumimoji="0" lang="en-US" sz="16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 K edge</a:t>
              </a:r>
              <a:endParaRPr kumimoji="0" lang="en-GB" sz="1600" b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74C4CA81-6A5A-4176-B453-E532F252B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54" t="14261" r="15970" b="7081"/>
          <a:stretch/>
        </p:blipFill>
        <p:spPr>
          <a:xfrm>
            <a:off x="339207" y="1747849"/>
            <a:ext cx="3753349" cy="3031737"/>
          </a:xfrm>
          <a:prstGeom prst="rect">
            <a:avLst/>
          </a:prstGeom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id="{A599CDE2-2A38-4317-96CE-93E7DEA1E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7" y="4813838"/>
            <a:ext cx="4045611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B. 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Ravel </a:t>
            </a:r>
            <a:r>
              <a:rPr lang="en-US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kumimoji="0" lang="en-GB" alt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,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Ferroelectrics</a:t>
            </a:r>
            <a:r>
              <a:rPr kumimoji="0" lang="en-GB" altLang="es-E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 </a:t>
            </a:r>
            <a:r>
              <a:rPr kumimoji="0" lang="en-GB" alt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206</a:t>
            </a:r>
            <a:r>
              <a:rPr kumimoji="0" lang="en-GB" alt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 407 (1998)</a:t>
            </a:r>
          </a:p>
        </p:txBody>
      </p:sp>
      <p:sp>
        <p:nvSpPr>
          <p:cNvPr id="55" name="Rectangle 19">
            <a:extLst>
              <a:ext uri="{FF2B5EF4-FFF2-40B4-BE49-F238E27FC236}">
                <a16:creationId xmlns:a16="http://schemas.microsoft.com/office/drawing/2014/main" id="{ECC04CDE-8CFB-4F74-9E20-3F32666474CE}"/>
              </a:ext>
            </a:extLst>
          </p:cNvPr>
          <p:cNvSpPr/>
          <p:nvPr/>
        </p:nvSpPr>
        <p:spPr>
          <a:xfrm>
            <a:off x="973358" y="1985403"/>
            <a:ext cx="85544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err="1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BaTi</a:t>
            </a:r>
            <a:r>
              <a:rPr kumimoji="0" lang="en-US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O</a:t>
            </a:r>
            <a:r>
              <a:rPr lang="en-US" b="1" kern="0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endParaRPr kumimoji="0" lang="en-GB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884C99FA-DEF4-4D23-87AC-DF00431DC223}"/>
              </a:ext>
            </a:extLst>
          </p:cNvPr>
          <p:cNvSpPr txBox="1"/>
          <p:nvPr/>
        </p:nvSpPr>
        <p:spPr>
          <a:xfrm>
            <a:off x="715477" y="5312241"/>
            <a:ext cx="7742723" cy="92333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Ubuntu" panose="020B0504030602030204"/>
                <a:cs typeface="Times New Roman" pitchFamily="18" charset="0"/>
              </a:rPr>
              <a:t>Positive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 contribution in TFY &amp; </a:t>
            </a:r>
            <a:r>
              <a:rPr lang="en-US" b="1" dirty="0">
                <a:latin typeface="Ubuntu" panose="020B0504030602030204"/>
                <a:cs typeface="Times New Roman" pitchFamily="18" charset="0"/>
              </a:rPr>
              <a:t>negative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 contribution in HERFD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  <a:sym typeface="Wingdings"/>
              </a:rPr>
              <a:t></a:t>
            </a:r>
            <a:endParaRPr lang="en-US" dirty="0">
              <a:solidFill>
                <a:schemeClr val="accent2"/>
              </a:solidFill>
              <a:latin typeface="Ubuntu" panose="020B0504030602030204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HERFD-XAS can help to extend the EXAFS range beyond unwanted edges!</a:t>
            </a:r>
            <a:endParaRPr lang="en-GB" b="1" dirty="0">
              <a:solidFill>
                <a:schemeClr val="accent2"/>
              </a:solidFill>
              <a:latin typeface="Ubuntu" panose="020B050403060203020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12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035FEA44-187B-4F6C-B448-817EA5F9C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790618"/>
              </p:ext>
            </p:extLst>
          </p:nvPr>
        </p:nvGraphicFramePr>
        <p:xfrm>
          <a:off x="306903" y="2069601"/>
          <a:ext cx="4000098" cy="3143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7" name="Graph" r:id="rId4" imgW="3508858" imgH="2757830" progId="Origin50.Graph">
                  <p:embed/>
                </p:oleObj>
              </mc:Choice>
              <mc:Fallback>
                <p:oleObj name="Graph" r:id="rId4" imgW="3508858" imgH="2757830" progId="Origin50.Graph">
                  <p:embed/>
                  <p:pic>
                    <p:nvPicPr>
                      <p:cNvPr id="1167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903" y="2069601"/>
                        <a:ext cx="4000098" cy="3143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7 CuadroTexto">
            <a:extLst>
              <a:ext uri="{FF2B5EF4-FFF2-40B4-BE49-F238E27FC236}">
                <a16:creationId xmlns:a16="http://schemas.microsoft.com/office/drawing/2014/main" id="{A9497AB1-6669-40BC-A4FB-AE3036E49180}"/>
              </a:ext>
            </a:extLst>
          </p:cNvPr>
          <p:cNvSpPr txBox="1"/>
          <p:nvPr/>
        </p:nvSpPr>
        <p:spPr>
          <a:xfrm>
            <a:off x="3275746" y="3411285"/>
            <a:ext cx="1325479" cy="338554"/>
          </a:xfrm>
          <a:prstGeom prst="rect">
            <a:avLst/>
          </a:prstGeom>
          <a:solidFill>
            <a:srgbClr val="ED77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Ubuntu" panose="020B0504030602030204"/>
              </a:rPr>
              <a:t>T</a:t>
            </a:r>
            <a:r>
              <a:rPr lang="es-ES" sz="1600" baseline="-25000" dirty="0">
                <a:solidFill>
                  <a:schemeClr val="bg1"/>
                </a:solidFill>
                <a:latin typeface="Ubuntu" panose="020B0504030602030204"/>
              </a:rPr>
              <a:t>C</a:t>
            </a:r>
            <a:r>
              <a:rPr lang="es-ES" sz="1600" dirty="0">
                <a:solidFill>
                  <a:schemeClr val="bg1"/>
                </a:solidFill>
                <a:latin typeface="Ubuntu" panose="020B0504030602030204"/>
              </a:rPr>
              <a:t>≈T</a:t>
            </a:r>
            <a:r>
              <a:rPr lang="es-ES" sz="1600" baseline="-25000" dirty="0">
                <a:solidFill>
                  <a:schemeClr val="bg1"/>
                </a:solidFill>
                <a:latin typeface="Ubuntu" panose="020B0504030602030204"/>
              </a:rPr>
              <a:t>MI</a:t>
            </a:r>
            <a:r>
              <a:rPr lang="es-ES" sz="1600" dirty="0">
                <a:solidFill>
                  <a:schemeClr val="bg1"/>
                </a:solidFill>
                <a:latin typeface="Ubuntu" panose="020B0504030602030204"/>
              </a:rPr>
              <a:t>≈255 K</a:t>
            </a: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3141DEEF-416A-4645-BACC-CC3591649555}"/>
              </a:ext>
            </a:extLst>
          </p:cNvPr>
          <p:cNvSpPr txBox="1"/>
          <p:nvPr/>
        </p:nvSpPr>
        <p:spPr>
          <a:xfrm>
            <a:off x="1950267" y="2060546"/>
            <a:ext cx="1325479" cy="338554"/>
          </a:xfrm>
          <a:prstGeom prst="rect">
            <a:avLst/>
          </a:prstGeom>
          <a:solidFill>
            <a:srgbClr val="AF00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Ubuntu" panose="020B0504030602030204"/>
              </a:rPr>
              <a:t>T</a:t>
            </a:r>
            <a:r>
              <a:rPr lang="es-ES" sz="1600" baseline="-25000" dirty="0">
                <a:solidFill>
                  <a:schemeClr val="bg1"/>
                </a:solidFill>
                <a:latin typeface="Ubuntu" panose="020B0504030602030204"/>
              </a:rPr>
              <a:t>N</a:t>
            </a:r>
            <a:r>
              <a:rPr lang="es-ES" sz="1600" dirty="0">
                <a:solidFill>
                  <a:schemeClr val="bg1"/>
                </a:solidFill>
                <a:latin typeface="Ubuntu" panose="020B0504030602030204"/>
              </a:rPr>
              <a:t>≈T</a:t>
            </a:r>
            <a:r>
              <a:rPr lang="es-ES" sz="1600" baseline="-25000" dirty="0">
                <a:solidFill>
                  <a:schemeClr val="bg1"/>
                </a:solidFill>
                <a:latin typeface="Ubuntu" panose="020B0504030602030204"/>
              </a:rPr>
              <a:t>CO</a:t>
            </a:r>
            <a:r>
              <a:rPr lang="es-ES" sz="1600" dirty="0">
                <a:solidFill>
                  <a:schemeClr val="bg1"/>
                </a:solidFill>
                <a:latin typeface="Ubuntu" panose="020B0504030602030204"/>
              </a:rPr>
              <a:t>≈150 K</a:t>
            </a: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8830233E-4536-4D00-A161-38133F8AB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4529" y="3027604"/>
            <a:ext cx="941700" cy="138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">
            <a:extLst>
              <a:ext uri="{FF2B5EF4-FFF2-40B4-BE49-F238E27FC236}">
                <a16:creationId xmlns:a16="http://schemas.microsoft.com/office/drawing/2014/main" id="{6EE0D5DE-DB00-405C-A245-EB6B73D4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663" y="5218848"/>
            <a:ext cx="2896685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s-ES" sz="1200" dirty="0">
                <a:latin typeface="Ubuntu" panose="020B0504030602030204"/>
              </a:rPr>
              <a:t>H. </a:t>
            </a:r>
            <a:r>
              <a:rPr lang="en-US" altLang="es-ES" sz="1200" dirty="0" err="1">
                <a:latin typeface="Ubuntu" panose="020B0504030602030204"/>
              </a:rPr>
              <a:t>Kuwahara</a:t>
            </a:r>
            <a:r>
              <a:rPr lang="en-US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et al.</a:t>
            </a:r>
            <a:r>
              <a:rPr lang="en-GB" altLang="es-ES" sz="1200" dirty="0">
                <a:latin typeface="Ubuntu" panose="020B0504030602030204"/>
              </a:rPr>
              <a:t>, </a:t>
            </a:r>
            <a:r>
              <a:rPr lang="en-GB" altLang="es-ES" sz="1200" i="1" dirty="0">
                <a:latin typeface="Ubuntu" panose="020B0504030602030204"/>
              </a:rPr>
              <a:t>Science </a:t>
            </a:r>
            <a:r>
              <a:rPr lang="en-GB" altLang="es-ES" sz="1200" b="1" dirty="0">
                <a:latin typeface="Ubuntu" panose="020B0504030602030204"/>
              </a:rPr>
              <a:t>270</a:t>
            </a:r>
            <a:r>
              <a:rPr lang="en-GB" altLang="es-ES" sz="1200" dirty="0">
                <a:latin typeface="Ubuntu" panose="020B0504030602030204"/>
              </a:rPr>
              <a:t> 961 (1995)</a:t>
            </a:r>
            <a:endParaRPr lang="es-ES" altLang="es-ES" sz="1200" dirty="0">
              <a:latin typeface="Ubuntu" panose="020B0504030602030204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722EE0D-2EA6-4004-8FB4-E7A29AEA9CD3}"/>
              </a:ext>
            </a:extLst>
          </p:cNvPr>
          <p:cNvGrpSpPr/>
          <p:nvPr/>
        </p:nvGrpSpPr>
        <p:grpSpPr>
          <a:xfrm>
            <a:off x="4950911" y="3973072"/>
            <a:ext cx="3844597" cy="1831271"/>
            <a:chOff x="4974809" y="3818680"/>
            <a:chExt cx="3844597" cy="1831271"/>
          </a:xfrm>
        </p:grpSpPr>
        <p:pic>
          <p:nvPicPr>
            <p:cNvPr id="365" name="Picture 862" descr="http://intranet.esrf.fr/files/live/sites/intranet/files/Directorate/CommunicationUnit/BrandGuidelines/logo%202014/logo-with-baseline/ESRF-LogoBaseline-RGB.jpg">
              <a:extLst>
                <a:ext uri="{FF2B5EF4-FFF2-40B4-BE49-F238E27FC236}">
                  <a16:creationId xmlns:a16="http://schemas.microsoft.com/office/drawing/2014/main" id="{65CED945-EDB4-4E20-83BF-5F08F39A1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49704" y="4667852"/>
              <a:ext cx="669702" cy="904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2" name="Rectángulo 361">
              <a:extLst>
                <a:ext uri="{FF2B5EF4-FFF2-40B4-BE49-F238E27FC236}">
                  <a16:creationId xmlns:a16="http://schemas.microsoft.com/office/drawing/2014/main" id="{6AA2B698-1310-4232-9C1E-CDC88CBE66C0}"/>
                </a:ext>
              </a:extLst>
            </p:cNvPr>
            <p:cNvSpPr/>
            <p:nvPr/>
          </p:nvSpPr>
          <p:spPr>
            <a:xfrm>
              <a:off x="4974809" y="3818680"/>
              <a:ext cx="3514260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b="1" dirty="0">
                  <a:latin typeface="Ubuntu" panose="020B0504030602030204"/>
                  <a:cs typeface="Times New Roman" pitchFamily="18" charset="0"/>
                </a:rPr>
                <a:t>Experiment at ID26 beamline</a:t>
              </a:r>
              <a:endParaRPr lang="en-US" dirty="0">
                <a:latin typeface="Ubuntu" panose="020B0504030602030204"/>
                <a:cs typeface="Times New Roman" pitchFamily="18" charset="0"/>
              </a:endParaRPr>
            </a:p>
            <a:p>
              <a:pPr marL="285750" lvl="0" indent="-285750">
                <a:spcBef>
                  <a:spcPct val="0"/>
                </a:spcBef>
                <a:spcAft>
                  <a:spcPts val="600"/>
                </a:spcAft>
                <a:buFontTx/>
                <a:buChar char="-"/>
                <a:defRPr/>
              </a:pP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Simultaneous TFY- and HERFD-XAS at the Mn K</a:t>
              </a:r>
              <a:r>
                <a:rPr lang="el-GR" sz="1600" dirty="0">
                  <a:latin typeface="Ubuntu" panose="020B0504030602030204"/>
                  <a:cs typeface="Times New Roman" pitchFamily="18" charset="0"/>
                </a:rPr>
                <a:t>α</a:t>
              </a:r>
              <a:r>
                <a:rPr lang="en-US" sz="1600" baseline="-25000" dirty="0">
                  <a:latin typeface="Ubuntu" panose="020B0504030602030204"/>
                  <a:cs typeface="Times New Roman" pitchFamily="18" charset="0"/>
                </a:rPr>
                <a:t>1</a:t>
              </a: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 maximum </a:t>
              </a:r>
            </a:p>
            <a:p>
              <a:pPr marL="285750" lvl="0" indent="-285750">
                <a:spcBef>
                  <a:spcPct val="0"/>
                </a:spcBef>
                <a:spcAft>
                  <a:spcPts val="600"/>
                </a:spcAft>
                <a:buFontTx/>
                <a:buChar char="-"/>
                <a:defRPr/>
              </a:pP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Si(311) mono &amp; Ge(333) crystal analyzers </a:t>
              </a:r>
              <a:r>
                <a:rPr lang="en-US" sz="1600" dirty="0"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 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E ≈ 0.4 eV</a:t>
              </a:r>
            </a:p>
            <a:p>
              <a:pPr marL="285750" lvl="0" indent="-285750">
                <a:spcBef>
                  <a:spcPct val="0"/>
                </a:spcBef>
                <a:spcAft>
                  <a:spcPts val="600"/>
                </a:spcAft>
                <a:buFontTx/>
                <a:buChar char="-"/>
                <a:defRPr/>
              </a:pPr>
              <a:r>
                <a:rPr lang="en-US" sz="1600" dirty="0"/>
                <a:t>Continuous He-flow cryostat</a:t>
              </a:r>
              <a:endParaRPr lang="en-US" sz="1600" dirty="0">
                <a:latin typeface="Ubuntu" panose="020B0504030602030204"/>
                <a:cs typeface="Times New Roman" pitchFamily="18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B5ADE08-600A-43EB-AC99-1730FE64C41F}"/>
              </a:ext>
            </a:extLst>
          </p:cNvPr>
          <p:cNvGrpSpPr/>
          <p:nvPr/>
        </p:nvGrpSpPr>
        <p:grpSpPr>
          <a:xfrm>
            <a:off x="4902292" y="1757084"/>
            <a:ext cx="3773537" cy="1841610"/>
            <a:chOff x="4789548" y="1565966"/>
            <a:chExt cx="3773537" cy="1841610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BE784088-95EA-48E8-BC16-E7528FAD9BD9}"/>
                </a:ext>
              </a:extLst>
            </p:cNvPr>
            <p:cNvGrpSpPr/>
            <p:nvPr/>
          </p:nvGrpSpPr>
          <p:grpSpPr>
            <a:xfrm>
              <a:off x="4789548" y="1793914"/>
              <a:ext cx="3773537" cy="1613662"/>
              <a:chOff x="7309624" y="1713546"/>
              <a:chExt cx="3773537" cy="1613662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32DA9AA3-8393-4944-9217-F7CFA5DC7CE1}"/>
                  </a:ext>
                </a:extLst>
              </p:cNvPr>
              <p:cNvSpPr/>
              <p:nvPr/>
            </p:nvSpPr>
            <p:spPr>
              <a:xfrm>
                <a:off x="8725054" y="2403878"/>
                <a:ext cx="235810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b="1" dirty="0">
                    <a:solidFill>
                      <a:schemeClr val="accent2"/>
                    </a:solidFill>
                    <a:latin typeface="Ubuntu" panose="020B0504030602030204"/>
                    <a:cs typeface="Times New Roman" pitchFamily="18" charset="0"/>
                  </a:rPr>
                  <a:t>Mn local structure in the three magneto-electric phases?</a:t>
                </a:r>
              </a:p>
            </p:txBody>
          </p:sp>
          <p:grpSp>
            <p:nvGrpSpPr>
              <p:cNvPr id="297" name="131 Grupo">
                <a:extLst>
                  <a:ext uri="{FF2B5EF4-FFF2-40B4-BE49-F238E27FC236}">
                    <a16:creationId xmlns:a16="http://schemas.microsoft.com/office/drawing/2014/main" id="{C2CC747F-0C36-4FBF-8F39-3C54E38E23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09624" y="1713546"/>
                <a:ext cx="1179444" cy="1517142"/>
                <a:chOff x="5064125" y="1752600"/>
                <a:chExt cx="2251075" cy="2895600"/>
              </a:xfrm>
            </p:grpSpPr>
            <p:sp>
              <p:nvSpPr>
                <p:cNvPr id="298" name="Rectangle 1047">
                  <a:extLst>
                    <a:ext uri="{FF2B5EF4-FFF2-40B4-BE49-F238E27FC236}">
                      <a16:creationId xmlns:a16="http://schemas.microsoft.com/office/drawing/2014/main" id="{41DC6209-AC72-437B-BE1C-D10199B23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693089">
                  <a:off x="6857207" y="2212181"/>
                  <a:ext cx="23812" cy="5048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9" name="Rectangle 1048">
                  <a:extLst>
                    <a:ext uri="{FF2B5EF4-FFF2-40B4-BE49-F238E27FC236}">
                      <a16:creationId xmlns:a16="http://schemas.microsoft.com/office/drawing/2014/main" id="{86002D8E-ECAC-4373-84A4-F4D970B81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155951">
                  <a:off x="6248401" y="2241550"/>
                  <a:ext cx="23812" cy="458787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0" name="Rectangle 1049">
                  <a:extLst>
                    <a:ext uri="{FF2B5EF4-FFF2-40B4-BE49-F238E27FC236}">
                      <a16:creationId xmlns:a16="http://schemas.microsoft.com/office/drawing/2014/main" id="{EC7949FB-B08A-4091-AF11-EF14BB2CB9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7575160">
                  <a:off x="5649913" y="2119313"/>
                  <a:ext cx="23812" cy="50641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1" name="Rectangle 1050">
                  <a:extLst>
                    <a:ext uri="{FF2B5EF4-FFF2-40B4-BE49-F238E27FC236}">
                      <a16:creationId xmlns:a16="http://schemas.microsoft.com/office/drawing/2014/main" id="{5A3A45F2-1A1E-43D7-AE72-6219AEFC8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648779">
                  <a:off x="5416550" y="1828800"/>
                  <a:ext cx="25400" cy="509588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2" name="Oval 1051">
                  <a:extLst>
                    <a:ext uri="{FF2B5EF4-FFF2-40B4-BE49-F238E27FC236}">
                      <a16:creationId xmlns:a16="http://schemas.microsoft.com/office/drawing/2014/main" id="{4984BA46-FD28-4C75-BBB8-70232E68F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536450">
                  <a:off x="5422900" y="2152650"/>
                  <a:ext cx="311150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3" name="Rectangle 1052">
                  <a:extLst>
                    <a:ext uri="{FF2B5EF4-FFF2-40B4-BE49-F238E27FC236}">
                      <a16:creationId xmlns:a16="http://schemas.microsoft.com/office/drawing/2014/main" id="{BC3E5F86-2312-4B1F-A045-4F4D4430DB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7364659">
                  <a:off x="7004050" y="3419475"/>
                  <a:ext cx="25400" cy="52705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4" name="Rectangle 1053">
                  <a:extLst>
                    <a:ext uri="{FF2B5EF4-FFF2-40B4-BE49-F238E27FC236}">
                      <a16:creationId xmlns:a16="http://schemas.microsoft.com/office/drawing/2014/main" id="{089AA393-E8E2-4DCC-9461-8F2F5B346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29782">
                  <a:off x="6477000" y="2692400"/>
                  <a:ext cx="25400" cy="39370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5" name="Rectangle 1054">
                  <a:extLst>
                    <a:ext uri="{FF2B5EF4-FFF2-40B4-BE49-F238E27FC236}">
                      <a16:creationId xmlns:a16="http://schemas.microsoft.com/office/drawing/2014/main" id="{7C4458D5-9DC0-44D1-9BB0-151CDE542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274374">
                  <a:off x="6481763" y="2103438"/>
                  <a:ext cx="25400" cy="40640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6" name="Oval 1055">
                  <a:extLst>
                    <a:ext uri="{FF2B5EF4-FFF2-40B4-BE49-F238E27FC236}">
                      <a16:creationId xmlns:a16="http://schemas.microsoft.com/office/drawing/2014/main" id="{CB26EB43-DAF1-4CA5-884B-13F70E00A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6450">
                  <a:off x="6308725" y="2466975"/>
                  <a:ext cx="312738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7" name="Oval 1056">
                  <a:extLst>
                    <a:ext uri="{FF2B5EF4-FFF2-40B4-BE49-F238E27FC236}">
                      <a16:creationId xmlns:a16="http://schemas.microsoft.com/office/drawing/2014/main" id="{14012330-42AA-49DF-8636-49E778273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29314" y="2578101"/>
                  <a:ext cx="536575" cy="54133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D7703"/>
                    </a:gs>
                    <a:gs pos="100000">
                      <a:srgbClr val="ED7703">
                        <a:gamma/>
                        <a:shade val="6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8" name="Rectangle 1057">
                  <a:extLst>
                    <a:ext uri="{FF2B5EF4-FFF2-40B4-BE49-F238E27FC236}">
                      <a16:creationId xmlns:a16="http://schemas.microsoft.com/office/drawing/2014/main" id="{71577D6F-8BE8-4150-B4C8-5CBE29E20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493089">
                  <a:off x="5695156" y="2982119"/>
                  <a:ext cx="23813" cy="5048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9" name="Rectangle 1058">
                  <a:extLst>
                    <a:ext uri="{FF2B5EF4-FFF2-40B4-BE49-F238E27FC236}">
                      <a16:creationId xmlns:a16="http://schemas.microsoft.com/office/drawing/2014/main" id="{9B12668B-91B6-49E6-9620-1C12C320B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5955951">
                  <a:off x="6338094" y="2982119"/>
                  <a:ext cx="23813" cy="5048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0" name="Rectangle 1059">
                  <a:extLst>
                    <a:ext uri="{FF2B5EF4-FFF2-40B4-BE49-F238E27FC236}">
                      <a16:creationId xmlns:a16="http://schemas.microsoft.com/office/drawing/2014/main" id="{61FD1052-6657-4B5B-A67F-71E7210A2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493089">
                  <a:off x="5614195" y="1739106"/>
                  <a:ext cx="23812" cy="5048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1" name="Rectangle 1060">
                  <a:extLst>
                    <a:ext uri="{FF2B5EF4-FFF2-40B4-BE49-F238E27FC236}">
                      <a16:creationId xmlns:a16="http://schemas.microsoft.com/office/drawing/2014/main" id="{6E2679EE-DF83-4BA0-B10A-D7D247C66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5955951">
                  <a:off x="6221413" y="1755775"/>
                  <a:ext cx="23812" cy="458788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2" name="Rectangle 1061">
                  <a:extLst>
                    <a:ext uri="{FF2B5EF4-FFF2-40B4-BE49-F238E27FC236}">
                      <a16:creationId xmlns:a16="http://schemas.microsoft.com/office/drawing/2014/main" id="{CEF00E53-F733-400B-9012-C0FD5DA691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775160">
                  <a:off x="6819901" y="1830387"/>
                  <a:ext cx="23812" cy="50641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3" name="Rectangle 1062">
                  <a:extLst>
                    <a:ext uri="{FF2B5EF4-FFF2-40B4-BE49-F238E27FC236}">
                      <a16:creationId xmlns:a16="http://schemas.microsoft.com/office/drawing/2014/main" id="{91B46F6D-3D64-40EA-9665-81ACAB00BB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8848779">
                  <a:off x="7053263" y="2117725"/>
                  <a:ext cx="25400" cy="509588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4" name="Oval 1063">
                  <a:extLst>
                    <a:ext uri="{FF2B5EF4-FFF2-40B4-BE49-F238E27FC236}">
                      <a16:creationId xmlns:a16="http://schemas.microsoft.com/office/drawing/2014/main" id="{9A1099F9-A093-40FE-8005-3A2C449FE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6450">
                  <a:off x="5846763" y="3089275"/>
                  <a:ext cx="312737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5" name="Oval 1064">
                  <a:extLst>
                    <a:ext uri="{FF2B5EF4-FFF2-40B4-BE49-F238E27FC236}">
                      <a16:creationId xmlns:a16="http://schemas.microsoft.com/office/drawing/2014/main" id="{F02FFB27-8C0F-4463-B2F5-F94BB4DA0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4763" y="3028950"/>
                  <a:ext cx="363537" cy="3635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6" name="Rectangle 1065">
                  <a:extLst>
                    <a:ext uri="{FF2B5EF4-FFF2-40B4-BE49-F238E27FC236}">
                      <a16:creationId xmlns:a16="http://schemas.microsoft.com/office/drawing/2014/main" id="{F95710D6-41E0-46C1-BDC2-774304A67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8545351">
                  <a:off x="6648450" y="3246438"/>
                  <a:ext cx="23813" cy="31115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7" name="Rectangle 1066">
                  <a:extLst>
                    <a:ext uri="{FF2B5EF4-FFF2-40B4-BE49-F238E27FC236}">
                      <a16:creationId xmlns:a16="http://schemas.microsoft.com/office/drawing/2014/main" id="{34A8A7D6-AA14-4DE9-BA2E-E9C01B9AB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561599" flipH="1">
                  <a:off x="5900738" y="2538413"/>
                  <a:ext cx="28575" cy="43180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8" name="Rectangle 1067">
                  <a:extLst>
                    <a:ext uri="{FF2B5EF4-FFF2-40B4-BE49-F238E27FC236}">
                      <a16:creationId xmlns:a16="http://schemas.microsoft.com/office/drawing/2014/main" id="{C09A3109-E7AB-4E02-9844-7E3C420046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274374">
                  <a:off x="5334000" y="2693988"/>
                  <a:ext cx="23813" cy="39370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9" name="Oval 1068">
                  <a:extLst>
                    <a:ext uri="{FF2B5EF4-FFF2-40B4-BE49-F238E27FC236}">
                      <a16:creationId xmlns:a16="http://schemas.microsoft.com/office/drawing/2014/main" id="{73EEAA4D-BBB8-4016-9882-B6BC932C1C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0163" y="2990850"/>
                  <a:ext cx="361950" cy="3635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0" name="Rectangle 1069">
                  <a:extLst>
                    <a:ext uri="{FF2B5EF4-FFF2-40B4-BE49-F238E27FC236}">
                      <a16:creationId xmlns:a16="http://schemas.microsoft.com/office/drawing/2014/main" id="{AD37C8B7-1109-4604-8AE7-451819CD68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966251">
                  <a:off x="5462588" y="3141663"/>
                  <a:ext cx="23812" cy="30956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1" name="Oval 1070">
                  <a:extLst>
                    <a:ext uri="{FF2B5EF4-FFF2-40B4-BE49-F238E27FC236}">
                      <a16:creationId xmlns:a16="http://schemas.microsoft.com/office/drawing/2014/main" id="{021F5F3A-D486-4AD0-96DE-403C75C1D0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6450">
                  <a:off x="6578600" y="3335338"/>
                  <a:ext cx="311150" cy="3127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2" name="Rectangle 1071">
                  <a:extLst>
                    <a:ext uri="{FF2B5EF4-FFF2-40B4-BE49-F238E27FC236}">
                      <a16:creationId xmlns:a16="http://schemas.microsoft.com/office/drawing/2014/main" id="{88CD0230-63BB-413C-99FF-7F9315EFC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30399" flipH="1" flipV="1">
                  <a:off x="7092950" y="2382838"/>
                  <a:ext cx="25400" cy="6826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3" name="Rectangle 1072">
                  <a:extLst>
                    <a:ext uri="{FF2B5EF4-FFF2-40B4-BE49-F238E27FC236}">
                      <a16:creationId xmlns:a16="http://schemas.microsoft.com/office/drawing/2014/main" id="{0794B0E2-2061-4D9C-8940-5C38E01D1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69601" flipV="1">
                  <a:off x="7097713" y="3090863"/>
                  <a:ext cx="23812" cy="68421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4" name="Rectangle 1073">
                  <a:extLst>
                    <a:ext uri="{FF2B5EF4-FFF2-40B4-BE49-F238E27FC236}">
                      <a16:creationId xmlns:a16="http://schemas.microsoft.com/office/drawing/2014/main" id="{FE2A3374-068C-474C-BEF7-C38A508554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100707" flipV="1">
                  <a:off x="6898482" y="3396456"/>
                  <a:ext cx="23812" cy="7588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5" name="Rectangle 1074">
                  <a:extLst>
                    <a:ext uri="{FF2B5EF4-FFF2-40B4-BE49-F238E27FC236}">
                      <a16:creationId xmlns:a16="http://schemas.microsoft.com/office/drawing/2014/main" id="{5C46EE3D-505D-4DE4-BEB3-D80C11C1A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761792" flipV="1">
                  <a:off x="5861844" y="3120232"/>
                  <a:ext cx="26987" cy="123825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6" name="Oval 1075">
                  <a:extLst>
                    <a:ext uri="{FF2B5EF4-FFF2-40B4-BE49-F238E27FC236}">
                      <a16:creationId xmlns:a16="http://schemas.microsoft.com/office/drawing/2014/main" id="{EC677BE9-D60B-48BE-815F-8042586F6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4650" y="3217863"/>
                  <a:ext cx="306388" cy="3095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7" name="Rectangle 1076">
                  <a:extLst>
                    <a:ext uri="{FF2B5EF4-FFF2-40B4-BE49-F238E27FC236}">
                      <a16:creationId xmlns:a16="http://schemas.microsoft.com/office/drawing/2014/main" id="{7561FB21-49CD-478C-89C6-981EEFB694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8628210">
                  <a:off x="5861050" y="3302000"/>
                  <a:ext cx="25400" cy="88106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8" name="Oval 1077">
                  <a:extLst>
                    <a:ext uri="{FF2B5EF4-FFF2-40B4-BE49-F238E27FC236}">
                      <a16:creationId xmlns:a16="http://schemas.microsoft.com/office/drawing/2014/main" id="{8E488474-76EF-4F25-8127-4554C216EB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53250" y="3565525"/>
                  <a:ext cx="361950" cy="3635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9" name="Oval 1078">
                  <a:extLst>
                    <a:ext uri="{FF2B5EF4-FFF2-40B4-BE49-F238E27FC236}">
                      <a16:creationId xmlns:a16="http://schemas.microsoft.com/office/drawing/2014/main" id="{3E601552-F3C9-42FF-B19C-91DC75135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6900" y="2298700"/>
                  <a:ext cx="361950" cy="3635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0" name="Rectangle 1079">
                  <a:extLst>
                    <a:ext uri="{FF2B5EF4-FFF2-40B4-BE49-F238E27FC236}">
                      <a16:creationId xmlns:a16="http://schemas.microsoft.com/office/drawing/2014/main" id="{57CF89A7-4E5A-4FD2-A183-91D9E17E3E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30399">
                  <a:off x="5854700" y="3054350"/>
                  <a:ext cx="28575" cy="139065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1" name="Oval 1080">
                  <a:extLst>
                    <a:ext uri="{FF2B5EF4-FFF2-40B4-BE49-F238E27FC236}">
                      <a16:creationId xmlns:a16="http://schemas.microsoft.com/office/drawing/2014/main" id="{56B88313-7E37-4BC5-8ED6-120582EA05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6937375" y="2887663"/>
                  <a:ext cx="307975" cy="3111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2" name="Oval 1081">
                  <a:extLst>
                    <a:ext uri="{FF2B5EF4-FFF2-40B4-BE49-F238E27FC236}">
                      <a16:creationId xmlns:a16="http://schemas.microsoft.com/office/drawing/2014/main" id="{0833442B-D441-4098-83A6-B84203F419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11825" y="2298700"/>
                  <a:ext cx="360363" cy="3635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3" name="Oval 1082">
                  <a:extLst>
                    <a:ext uri="{FF2B5EF4-FFF2-40B4-BE49-F238E27FC236}">
                      <a16:creationId xmlns:a16="http://schemas.microsoft.com/office/drawing/2014/main" id="{F20F5CD6-B090-40BF-8C3F-2F13771E3F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0163" y="1768475"/>
                  <a:ext cx="361950" cy="3651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4" name="Rectangle 1083">
                  <a:extLst>
                    <a:ext uri="{FF2B5EF4-FFF2-40B4-BE49-F238E27FC236}">
                      <a16:creationId xmlns:a16="http://schemas.microsoft.com/office/drawing/2014/main" id="{383FDA79-3B3B-4A33-A482-FEC2FAEF60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325626" flipH="1">
                  <a:off x="5330825" y="2125663"/>
                  <a:ext cx="28575" cy="43180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100000">
                      <a:srgbClr val="000000">
                        <a:gamma/>
                        <a:shade val="46275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5" name="Oval 1084">
                  <a:extLst>
                    <a:ext uri="{FF2B5EF4-FFF2-40B4-BE49-F238E27FC236}">
                      <a16:creationId xmlns:a16="http://schemas.microsoft.com/office/drawing/2014/main" id="{35408A25-2AA4-474E-89A0-0ECE86483C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6450">
                  <a:off x="5224463" y="2439988"/>
                  <a:ext cx="311150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6" name="Oval 1085">
                  <a:extLst>
                    <a:ext uri="{FF2B5EF4-FFF2-40B4-BE49-F238E27FC236}">
                      <a16:creationId xmlns:a16="http://schemas.microsoft.com/office/drawing/2014/main" id="{E92ECF6F-EF88-4DDA-9902-BAC6BC3F4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2700" y="1752600"/>
                  <a:ext cx="361950" cy="3635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7" name="Oval 1086">
                  <a:extLst>
                    <a:ext uri="{FF2B5EF4-FFF2-40B4-BE49-F238E27FC236}">
                      <a16:creationId xmlns:a16="http://schemas.microsoft.com/office/drawing/2014/main" id="{96FC3F65-A5DE-4188-AA73-B4E745741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6450">
                  <a:off x="5778500" y="1839913"/>
                  <a:ext cx="311150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8" name="Oval 1087">
                  <a:extLst>
                    <a:ext uri="{FF2B5EF4-FFF2-40B4-BE49-F238E27FC236}">
                      <a16:creationId xmlns:a16="http://schemas.microsoft.com/office/drawing/2014/main" id="{8F7C26CB-FE54-4013-8C62-DD7C640C6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336450">
                  <a:off x="6761163" y="1990725"/>
                  <a:ext cx="311150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39" name="Freeform 1088">
                  <a:extLst>
                    <a:ext uri="{FF2B5EF4-FFF2-40B4-BE49-F238E27FC236}">
                      <a16:creationId xmlns:a16="http://schemas.microsoft.com/office/drawing/2014/main" id="{DE10CBBD-E2DC-48DB-A0C7-AD0826E2B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7163" y="3008313"/>
                  <a:ext cx="882650" cy="1082675"/>
                </a:xfrm>
                <a:custGeom>
                  <a:avLst/>
                  <a:gdLst>
                    <a:gd name="T0" fmla="*/ 0 w 986"/>
                    <a:gd name="T1" fmla="*/ 696 h 1200"/>
                    <a:gd name="T2" fmla="*/ 772 w 986"/>
                    <a:gd name="T3" fmla="*/ 0 h 1200"/>
                    <a:gd name="T4" fmla="*/ 986 w 986"/>
                    <a:gd name="T5" fmla="*/ 1200 h 1200"/>
                    <a:gd name="T6" fmla="*/ 0 w 986"/>
                    <a:gd name="T7" fmla="*/ 696 h 1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86" h="1200">
                      <a:moveTo>
                        <a:pt x="0" y="696"/>
                      </a:moveTo>
                      <a:lnTo>
                        <a:pt x="772" y="0"/>
                      </a:lnTo>
                      <a:lnTo>
                        <a:pt x="986" y="1200"/>
                      </a:lnTo>
                      <a:lnTo>
                        <a:pt x="0" y="696"/>
                      </a:lnTo>
                      <a:close/>
                    </a:path>
                  </a:pathLst>
                </a:custGeom>
                <a:solidFill>
                  <a:srgbClr val="C0C0C0">
                    <a:alpha val="50000"/>
                  </a:srgbClr>
                </a:solidFill>
                <a:ln w="317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0" name="Freeform 1089">
                  <a:extLst>
                    <a:ext uri="{FF2B5EF4-FFF2-40B4-BE49-F238E27FC236}">
                      <a16:creationId xmlns:a16="http://schemas.microsoft.com/office/drawing/2014/main" id="{C3CFCB24-19F1-416C-8115-C7F341B91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9313" y="3008313"/>
                  <a:ext cx="598487" cy="1077912"/>
                </a:xfrm>
                <a:custGeom>
                  <a:avLst/>
                  <a:gdLst>
                    <a:gd name="T0" fmla="*/ 212 w 666"/>
                    <a:gd name="T1" fmla="*/ 1196 h 1196"/>
                    <a:gd name="T2" fmla="*/ 666 w 666"/>
                    <a:gd name="T3" fmla="*/ 906 h 1196"/>
                    <a:gd name="T4" fmla="*/ 0 w 666"/>
                    <a:gd name="T5" fmla="*/ 0 h 1196"/>
                    <a:gd name="T6" fmla="*/ 212 w 666"/>
                    <a:gd name="T7" fmla="*/ 1196 h 1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6" h="1196">
                      <a:moveTo>
                        <a:pt x="212" y="1196"/>
                      </a:moveTo>
                      <a:lnTo>
                        <a:pt x="666" y="906"/>
                      </a:lnTo>
                      <a:lnTo>
                        <a:pt x="0" y="0"/>
                      </a:lnTo>
                      <a:lnTo>
                        <a:pt x="212" y="1196"/>
                      </a:lnTo>
                      <a:close/>
                    </a:path>
                  </a:pathLst>
                </a:custGeom>
                <a:solidFill>
                  <a:srgbClr val="C0C0C0">
                    <a:alpha val="50000"/>
                  </a:srgbClr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1" name="Freeform 1090">
                  <a:extLst>
                    <a:ext uri="{FF2B5EF4-FFF2-40B4-BE49-F238E27FC236}">
                      <a16:creationId xmlns:a16="http://schemas.microsoft.com/office/drawing/2014/main" id="{4FB2596C-58BE-494F-AA54-2579DF5F4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4463" y="3632200"/>
                  <a:ext cx="881062" cy="881063"/>
                </a:xfrm>
                <a:custGeom>
                  <a:avLst/>
                  <a:gdLst>
                    <a:gd name="T0" fmla="*/ 0 w 984"/>
                    <a:gd name="T1" fmla="*/ 0 h 978"/>
                    <a:gd name="T2" fmla="*/ 984 w 984"/>
                    <a:gd name="T3" fmla="*/ 504 h 978"/>
                    <a:gd name="T4" fmla="*/ 676 w 984"/>
                    <a:gd name="T5" fmla="*/ 978 h 978"/>
                    <a:gd name="T6" fmla="*/ 0 w 984"/>
                    <a:gd name="T7" fmla="*/ 0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84" h="978">
                      <a:moveTo>
                        <a:pt x="0" y="0"/>
                      </a:moveTo>
                      <a:lnTo>
                        <a:pt x="984" y="504"/>
                      </a:lnTo>
                      <a:lnTo>
                        <a:pt x="676" y="9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>
                    <a:alpha val="50000"/>
                  </a:srgbClr>
                </a:solidFill>
                <a:ln w="9525" cap="flat" cmpd="sng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2" name="Freeform 1091">
                  <a:extLst>
                    <a:ext uri="{FF2B5EF4-FFF2-40B4-BE49-F238E27FC236}">
                      <a16:creationId xmlns:a16="http://schemas.microsoft.com/office/drawing/2014/main" id="{2CEA5BD7-5A29-422D-A5DA-E3157DD19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4063" y="3827463"/>
                  <a:ext cx="698500" cy="687387"/>
                </a:xfrm>
                <a:custGeom>
                  <a:avLst/>
                  <a:gdLst>
                    <a:gd name="T0" fmla="*/ 0 w 780"/>
                    <a:gd name="T1" fmla="*/ 764 h 764"/>
                    <a:gd name="T2" fmla="*/ 780 w 780"/>
                    <a:gd name="T3" fmla="*/ 0 h 764"/>
                    <a:gd name="T4" fmla="*/ 302 w 780"/>
                    <a:gd name="T5" fmla="*/ 290 h 764"/>
                    <a:gd name="T6" fmla="*/ 0 w 780"/>
                    <a:gd name="T7" fmla="*/ 764 h 7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80" h="764">
                      <a:moveTo>
                        <a:pt x="0" y="764"/>
                      </a:moveTo>
                      <a:lnTo>
                        <a:pt x="780" y="0"/>
                      </a:lnTo>
                      <a:lnTo>
                        <a:pt x="302" y="290"/>
                      </a:lnTo>
                      <a:lnTo>
                        <a:pt x="0" y="764"/>
                      </a:lnTo>
                      <a:close/>
                    </a:path>
                  </a:pathLst>
                </a:custGeom>
                <a:solidFill>
                  <a:srgbClr val="C0C0C0">
                    <a:alpha val="50000"/>
                  </a:srgbClr>
                </a:solidFill>
                <a:ln w="9525" cap="flat" cmpd="sng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3" name="Oval 1092">
                  <a:extLst>
                    <a:ext uri="{FF2B5EF4-FFF2-40B4-BE49-F238E27FC236}">
                      <a16:creationId xmlns:a16="http://schemas.microsoft.com/office/drawing/2014/main" id="{EEA1C46B-7686-4F46-B23A-98306D546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54713" y="3913188"/>
                  <a:ext cx="307975" cy="3095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4" name="Oval 1093">
                  <a:extLst>
                    <a:ext uri="{FF2B5EF4-FFF2-40B4-BE49-F238E27FC236}">
                      <a16:creationId xmlns:a16="http://schemas.microsoft.com/office/drawing/2014/main" id="{D6260CD9-435A-48DC-B008-68C63ACE2E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81750" y="3641725"/>
                  <a:ext cx="307975" cy="30956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5" name="Oval 1094">
                  <a:extLst>
                    <a:ext uri="{FF2B5EF4-FFF2-40B4-BE49-F238E27FC236}">
                      <a16:creationId xmlns:a16="http://schemas.microsoft.com/office/drawing/2014/main" id="{B2697405-A656-4EF1-B680-54DCE3F160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8963" y="4338638"/>
                  <a:ext cx="307975" cy="3095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6" name="Oval 1095">
                  <a:extLst>
                    <a:ext uri="{FF2B5EF4-FFF2-40B4-BE49-F238E27FC236}">
                      <a16:creationId xmlns:a16="http://schemas.microsoft.com/office/drawing/2014/main" id="{7A304EDF-D586-4E16-9748-F4D092362D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4125" y="3503613"/>
                  <a:ext cx="307975" cy="3111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grpSp>
              <p:nvGrpSpPr>
                <p:cNvPr id="347" name="Group 1096">
                  <a:extLst>
                    <a:ext uri="{FF2B5EF4-FFF2-40B4-BE49-F238E27FC236}">
                      <a16:creationId xmlns:a16="http://schemas.microsoft.com/office/drawing/2014/main" id="{9F3E92D4-796E-4B9F-92E1-4638A1E124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75263" y="1943100"/>
                  <a:ext cx="1857375" cy="1806575"/>
                  <a:chOff x="2616" y="408"/>
                  <a:chExt cx="2076" cy="2004"/>
                </a:xfrm>
              </p:grpSpPr>
              <p:sp>
                <p:nvSpPr>
                  <p:cNvPr id="351" name="Rectangle 1097">
                    <a:extLst>
                      <a:ext uri="{FF2B5EF4-FFF2-40B4-BE49-F238E27FC236}">
                        <a16:creationId xmlns:a16="http://schemas.microsoft.com/office/drawing/2014/main" id="{C4FB7946-AD4C-4F5D-810A-29AD196799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88" y="1008"/>
                    <a:ext cx="1404" cy="1404"/>
                  </a:xfrm>
                  <a:prstGeom prst="rect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8644884" tIns="4322527" rIns="8644884" bIns="4322527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2" name="Rectangle 1098">
                    <a:extLst>
                      <a:ext uri="{FF2B5EF4-FFF2-40B4-BE49-F238E27FC236}">
                        <a16:creationId xmlns:a16="http://schemas.microsoft.com/office/drawing/2014/main" id="{9349B08F-97B1-4B6D-B7A0-6405DABDAF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6" y="408"/>
                    <a:ext cx="1404" cy="1404"/>
                  </a:xfrm>
                  <a:prstGeom prst="rect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prstDash val="dash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8644884" tIns="4322527" rIns="8644884" bIns="4322527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3" name="Line 1099">
                    <a:extLst>
                      <a:ext uri="{FF2B5EF4-FFF2-40B4-BE49-F238E27FC236}">
                        <a16:creationId xmlns:a16="http://schemas.microsoft.com/office/drawing/2014/main" id="{5479DA9D-567A-47EF-88DB-7F64843C98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6" y="408"/>
                    <a:ext cx="672" cy="600"/>
                  </a:xfrm>
                  <a:prstGeom prst="line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8644884" tIns="4322527" rIns="8644884" bIns="4322527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4" name="Line 1100">
                    <a:extLst>
                      <a:ext uri="{FF2B5EF4-FFF2-40B4-BE49-F238E27FC236}">
                        <a16:creationId xmlns:a16="http://schemas.microsoft.com/office/drawing/2014/main" id="{FDA3AE63-044B-4262-BE0A-06B5C2F88D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20" y="408"/>
                    <a:ext cx="672" cy="600"/>
                  </a:xfrm>
                  <a:prstGeom prst="line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8644884" tIns="4322527" rIns="8644884" bIns="4322527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5" name="Line 1101">
                    <a:extLst>
                      <a:ext uri="{FF2B5EF4-FFF2-40B4-BE49-F238E27FC236}">
                        <a16:creationId xmlns:a16="http://schemas.microsoft.com/office/drawing/2014/main" id="{35F75175-D15B-4BFD-A0B9-19DBC0989B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812"/>
                    <a:ext cx="672" cy="600"/>
                  </a:xfrm>
                  <a:prstGeom prst="line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8644884" tIns="4322527" rIns="8644884" bIns="4322527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6" name="Line 1102">
                    <a:extLst>
                      <a:ext uri="{FF2B5EF4-FFF2-40B4-BE49-F238E27FC236}">
                        <a16:creationId xmlns:a16="http://schemas.microsoft.com/office/drawing/2014/main" id="{2CD4AA5A-958E-41DB-99D4-4297D5834B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20" y="1812"/>
                    <a:ext cx="672" cy="600"/>
                  </a:xfrm>
                  <a:prstGeom prst="line">
                    <a:avLst/>
                  </a:prstGeom>
                  <a:noFill/>
                  <a:ln w="9525">
                    <a:solidFill>
                      <a:sysClr val="windowText" lastClr="000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8644884" tIns="4322527" rIns="8644884" bIns="4322527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sp>
              <p:nvSpPr>
                <p:cNvPr id="348" name="Oval 1103">
                  <a:extLst>
                    <a:ext uri="{FF2B5EF4-FFF2-40B4-BE49-F238E27FC236}">
                      <a16:creationId xmlns:a16="http://schemas.microsoft.com/office/drawing/2014/main" id="{C7CE486B-3DCC-43B9-9DFD-18DC5E3344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95950" y="3548063"/>
                  <a:ext cx="361950" cy="36353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78824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49" name="Oval 1104">
                  <a:extLst>
                    <a:ext uri="{FF2B5EF4-FFF2-40B4-BE49-F238E27FC236}">
                      <a16:creationId xmlns:a16="http://schemas.microsoft.com/office/drawing/2014/main" id="{539A3340-994D-4806-8905-4F91BBC24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2150" y="2855913"/>
                  <a:ext cx="306388" cy="3095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50" name="Oval 1112">
                  <a:extLst>
                    <a:ext uri="{FF2B5EF4-FFF2-40B4-BE49-F238E27FC236}">
                      <a16:creationId xmlns:a16="http://schemas.microsoft.com/office/drawing/2014/main" id="{E157ECB5-A154-4E05-A4EE-CEA2F00D5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536450">
                  <a:off x="6405563" y="2303463"/>
                  <a:ext cx="311150" cy="31432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FFFF"/>
                    </a:gs>
                    <a:gs pos="100000">
                      <a:srgbClr val="CCFFFF">
                        <a:gamma/>
                        <a:shade val="76078"/>
                        <a:invGamma/>
                      </a:srgbClr>
                    </a:gs>
                  </a:gsLst>
                  <a:path path="rect">
                    <a:fillToRect r="100000" b="100000"/>
                  </a:path>
                </a:gra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8644884" tIns="4322527" rIns="8644884" bIns="4322527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27E8679-84AB-483F-90FD-99F0718CE8EB}"/>
                </a:ext>
              </a:extLst>
            </p:cNvPr>
            <p:cNvGrpSpPr/>
            <p:nvPr/>
          </p:nvGrpSpPr>
          <p:grpSpPr>
            <a:xfrm>
              <a:off x="5595639" y="1565966"/>
              <a:ext cx="986149" cy="1700716"/>
              <a:chOff x="5595639" y="1565966"/>
              <a:chExt cx="986149" cy="1700716"/>
            </a:xfrm>
          </p:grpSpPr>
          <p:sp>
            <p:nvSpPr>
              <p:cNvPr id="79" name="132 CuadroTexto">
                <a:extLst>
                  <a:ext uri="{FF2B5EF4-FFF2-40B4-BE49-F238E27FC236}">
                    <a16:creationId xmlns:a16="http://schemas.microsoft.com/office/drawing/2014/main" id="{FA56D71B-E4D2-4925-96B5-F10F86F4D8A5}"/>
                  </a:ext>
                </a:extLst>
              </p:cNvPr>
              <p:cNvSpPr txBox="1"/>
              <p:nvPr/>
            </p:nvSpPr>
            <p:spPr>
              <a:xfrm>
                <a:off x="5667518" y="2928128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>
                    <a:latin typeface="Ubuntu" panose="020B0504030602030204"/>
                    <a:cs typeface="Times New Roman" pitchFamily="18" charset="0"/>
                  </a:rPr>
                  <a:t>Mn</a:t>
                </a:r>
                <a:r>
                  <a:rPr lang="es-ES" sz="1600" baseline="30000" dirty="0">
                    <a:latin typeface="Ubuntu" panose="020B0504030602030204"/>
                    <a:cs typeface="Times New Roman" pitchFamily="18" charset="0"/>
                  </a:rPr>
                  <a:t>3.5+</a:t>
                </a:r>
              </a:p>
            </p:txBody>
          </p:sp>
          <p:sp>
            <p:nvSpPr>
              <p:cNvPr id="81" name="148 CuadroTexto">
                <a:extLst>
                  <a:ext uri="{FF2B5EF4-FFF2-40B4-BE49-F238E27FC236}">
                    <a16:creationId xmlns:a16="http://schemas.microsoft.com/office/drawing/2014/main" id="{EEF54C61-B045-4DDB-B204-984D1FC15FA4}"/>
                  </a:ext>
                </a:extLst>
              </p:cNvPr>
              <p:cNvSpPr txBox="1"/>
              <p:nvPr/>
            </p:nvSpPr>
            <p:spPr>
              <a:xfrm>
                <a:off x="5932251" y="1975090"/>
                <a:ext cx="6495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>
                    <a:latin typeface="Ubuntu" panose="020B0504030602030204"/>
                    <a:cs typeface="Times New Roman" pitchFamily="18" charset="0"/>
                  </a:rPr>
                  <a:t>Mn</a:t>
                </a:r>
                <a:r>
                  <a:rPr lang="es-ES" sz="1600" baseline="30000" dirty="0">
                    <a:latin typeface="Ubuntu" panose="020B0504030602030204"/>
                    <a:cs typeface="Times New Roman" pitchFamily="18" charset="0"/>
                  </a:rPr>
                  <a:t>4+</a:t>
                </a:r>
                <a:r>
                  <a:rPr lang="es-ES" sz="1600" dirty="0">
                    <a:latin typeface="Ubuntu" panose="020B0504030602030204"/>
                    <a:cs typeface="Times New Roman" pitchFamily="18" charset="0"/>
                  </a:rPr>
                  <a:t> </a:t>
                </a:r>
                <a:endParaRPr lang="es-ES" sz="1600" baseline="30000" dirty="0">
                  <a:latin typeface="Ubuntu" panose="020B0504030602030204"/>
                  <a:cs typeface="Times New Roman" pitchFamily="18" charset="0"/>
                </a:endParaRPr>
              </a:p>
            </p:txBody>
          </p:sp>
          <p:sp>
            <p:nvSpPr>
              <p:cNvPr id="82" name="149 CuadroTexto">
                <a:extLst>
                  <a:ext uri="{FF2B5EF4-FFF2-40B4-BE49-F238E27FC236}">
                    <a16:creationId xmlns:a16="http://schemas.microsoft.com/office/drawing/2014/main" id="{9C1F19EC-6C7D-4155-A16E-D3AA35BD4130}"/>
                  </a:ext>
                </a:extLst>
              </p:cNvPr>
              <p:cNvSpPr txBox="1"/>
              <p:nvPr/>
            </p:nvSpPr>
            <p:spPr>
              <a:xfrm>
                <a:off x="5595639" y="1565966"/>
                <a:ext cx="6495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>
                    <a:latin typeface="Ubuntu" panose="020B0504030602030204"/>
                    <a:cs typeface="Times New Roman" pitchFamily="18" charset="0"/>
                  </a:rPr>
                  <a:t>Mn</a:t>
                </a:r>
                <a:r>
                  <a:rPr lang="es-ES" sz="1600" baseline="30000" dirty="0">
                    <a:latin typeface="Ubuntu" panose="020B0504030602030204"/>
                    <a:cs typeface="Times New Roman" pitchFamily="18" charset="0"/>
                  </a:rPr>
                  <a:t>3+</a:t>
                </a:r>
                <a:r>
                  <a:rPr lang="es-ES" sz="1600" dirty="0">
                    <a:latin typeface="Ubuntu" panose="020B0504030602030204"/>
                    <a:cs typeface="Times New Roman" pitchFamily="18" charset="0"/>
                  </a:rPr>
                  <a:t> </a:t>
                </a:r>
                <a:endParaRPr lang="es-ES" sz="1600" baseline="30000" dirty="0">
                  <a:latin typeface="Ubuntu" panose="020B0504030602030204"/>
                  <a:cs typeface="Times New Roman" pitchFamily="18" charset="0"/>
                </a:endParaRPr>
              </a:p>
            </p:txBody>
          </p:sp>
        </p:grpSp>
      </p:grpSp>
      <p:sp>
        <p:nvSpPr>
          <p:cNvPr id="83" name="Rectangle 72">
            <a:extLst>
              <a:ext uri="{FF2B5EF4-FFF2-40B4-BE49-F238E27FC236}">
                <a16:creationId xmlns:a16="http://schemas.microsoft.com/office/drawing/2014/main" id="{9A46889D-8E25-4200-B71E-2038C3472951}"/>
              </a:ext>
            </a:extLst>
          </p:cNvPr>
          <p:cNvSpPr/>
          <p:nvPr/>
        </p:nvSpPr>
        <p:spPr>
          <a:xfrm>
            <a:off x="715477" y="836712"/>
            <a:ext cx="7960352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mixed-valence Nd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Sr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3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s-ES" altLang="es-ES" dirty="0" err="1">
                <a:latin typeface="Ubuntu" panose="020B0504030602030204"/>
                <a:cs typeface="Times New Roman" pitchFamily="18" charset="0"/>
              </a:rPr>
              <a:t>Half-doped</a:t>
            </a:r>
            <a:r>
              <a:rPr lang="es-ES" altLang="es-ES" dirty="0">
                <a:latin typeface="Ubuntu" panose="020B0504030602030204"/>
                <a:cs typeface="Times New Roman" pitchFamily="18" charset="0"/>
              </a:rPr>
              <a:t> Nd</a:t>
            </a:r>
            <a:r>
              <a:rPr lang="es-ES" altLang="es-ES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s-ES" altLang="es-ES" dirty="0">
                <a:latin typeface="Ubuntu" panose="020B0504030602030204"/>
                <a:cs typeface="Times New Roman" pitchFamily="18" charset="0"/>
              </a:rPr>
              <a:t>Sr</a:t>
            </a:r>
            <a:r>
              <a:rPr lang="es-ES" altLang="es-ES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altLang="es-ES" dirty="0">
                <a:latin typeface="Ubuntu" panose="020B0504030602030204"/>
                <a:cs typeface="Times New Roman" pitchFamily="18" charset="0"/>
              </a:rPr>
              <a:t>MnO</a:t>
            </a:r>
            <a:r>
              <a:rPr lang="en-US" altLang="es-ES" baseline="-25000" dirty="0">
                <a:latin typeface="Ubuntu" panose="020B0504030602030204"/>
                <a:cs typeface="Times New Roman" pitchFamily="18" charset="0"/>
              </a:rPr>
              <a:t>3</a:t>
            </a:r>
            <a:r>
              <a:rPr lang="en-US" altLang="es-ES" dirty="0">
                <a:latin typeface="Ubuntu" panose="020B0504030602030204"/>
                <a:cs typeface="Times New Roman" pitchFamily="18" charset="0"/>
              </a:rPr>
              <a:t>, a particularly interesting </a:t>
            </a:r>
            <a:r>
              <a:rPr lang="en-US" altLang="es-ES" dirty="0" err="1">
                <a:latin typeface="Ubuntu" panose="020B0504030602030204"/>
                <a:cs typeface="Times New Roman" pitchFamily="18" charset="0"/>
              </a:rPr>
              <a:t>magnetoresistive</a:t>
            </a:r>
            <a:r>
              <a:rPr lang="en-US" altLang="es-ES" dirty="0">
                <a:latin typeface="Ubuntu" panose="020B0504030602030204"/>
                <a:cs typeface="Times New Roman" pitchFamily="18" charset="0"/>
              </a:rPr>
              <a:t> manganite….</a:t>
            </a:r>
            <a:endParaRPr lang="en-US" b="1" dirty="0">
              <a:latin typeface="Ubuntu" panose="020B050403060203020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CF92AEA-6617-4837-8110-207B6CF228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788639"/>
              </p:ext>
            </p:extLst>
          </p:nvPr>
        </p:nvGraphicFramePr>
        <p:xfrm>
          <a:off x="4324753" y="1436708"/>
          <a:ext cx="5399784" cy="377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9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24753" y="1436708"/>
                        <a:ext cx="5399784" cy="3772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ct 3">
            <a:extLst>
              <a:ext uri="{FF2B5EF4-FFF2-40B4-BE49-F238E27FC236}">
                <a16:creationId xmlns:a16="http://schemas.microsoft.com/office/drawing/2014/main" id="{3F7B972E-C23B-4EFA-BA93-25158FD061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568644"/>
              </p:ext>
            </p:extLst>
          </p:nvPr>
        </p:nvGraphicFramePr>
        <p:xfrm>
          <a:off x="-64670" y="1409858"/>
          <a:ext cx="5399784" cy="377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10"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135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4670" y="1409858"/>
                        <a:ext cx="5399784" cy="3772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13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807089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mixed-valence Nd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Sr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3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Interference of Mn K edge (6.5 keV) with Nd L</a:t>
            </a:r>
            <a:r>
              <a:rPr lang="en-US" baseline="-250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edge (6.7 keV)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0FD9F7F3-F754-4350-A678-76179489382C}"/>
              </a:ext>
            </a:extLst>
          </p:cNvPr>
          <p:cNvSpPr/>
          <p:nvPr/>
        </p:nvSpPr>
        <p:spPr>
          <a:xfrm>
            <a:off x="1947387" y="3126621"/>
            <a:ext cx="141872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Nd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16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L</a:t>
            </a:r>
            <a:r>
              <a:rPr lang="en-US" sz="1600" b="1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edge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8C8A1BEC-53AA-422D-8640-4057C45B7F9B}"/>
              </a:ext>
            </a:extLst>
          </p:cNvPr>
          <p:cNvSpPr/>
          <p:nvPr/>
        </p:nvSpPr>
        <p:spPr>
          <a:xfrm>
            <a:off x="7211765" y="2703843"/>
            <a:ext cx="2467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*</a:t>
            </a:r>
            <a:endParaRPr kumimoji="0" lang="en-US" sz="1600" b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  <a:cs typeface="Times New Roman" pitchFamily="18" charset="0"/>
              <a:sym typeface="Wingdings" panose="05000000000000000000" pitchFamily="2" charset="2"/>
            </a:endParaRPr>
          </a:p>
        </p:txBody>
      </p:sp>
      <p:sp>
        <p:nvSpPr>
          <p:cNvPr id="16" name="Rectangle 52">
            <a:extLst>
              <a:ext uri="{FF2B5EF4-FFF2-40B4-BE49-F238E27FC236}">
                <a16:creationId xmlns:a16="http://schemas.microsoft.com/office/drawing/2014/main" id="{FF515849-0A4B-46E7-810C-F1874773AD66}"/>
              </a:ext>
            </a:extLst>
          </p:cNvPr>
          <p:cNvSpPr/>
          <p:nvPr/>
        </p:nvSpPr>
        <p:spPr>
          <a:xfrm>
            <a:off x="715477" y="5406966"/>
            <a:ext cx="8187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r>
              <a:rPr lang="en-US" sz="1600" i="1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- 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Linear combination of TFY- and HERFD-XAS data leads to a “range-extended” EXAFS signal</a:t>
            </a:r>
          </a:p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endParaRPr lang="en-US" sz="800" dirty="0">
              <a:solidFill>
                <a:prstClr val="black"/>
              </a:solidFill>
              <a:latin typeface="Ubuntu" panose="020B0504030602030204"/>
              <a:cs typeface="Times New Roman" pitchFamily="18" charset="0"/>
            </a:endParaRPr>
          </a:p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r>
              <a:rPr lang="en-US" sz="1600" i="1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- 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The interference with Nd L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edge would limit the EXAFS range in k-space to only 7 Å</a:t>
            </a:r>
            <a:r>
              <a:rPr lang="en-US" sz="160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3471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D4BD0524-5B6E-4A41-8B09-4C2832662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368731"/>
              </p:ext>
            </p:extLst>
          </p:nvPr>
        </p:nvGraphicFramePr>
        <p:xfrm>
          <a:off x="-72647" y="1420055"/>
          <a:ext cx="5399784" cy="377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6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137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2647" y="1420055"/>
                        <a:ext cx="5399784" cy="3772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34D39FD1-1763-4A8E-8665-7056868C9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592" y="2974481"/>
            <a:ext cx="3324225" cy="20840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14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8A12B0C2-7CDE-42D8-8B51-826D2D722093}"/>
              </a:ext>
            </a:extLst>
          </p:cNvPr>
          <p:cNvSpPr txBox="1"/>
          <p:nvPr/>
        </p:nvSpPr>
        <p:spPr>
          <a:xfrm>
            <a:off x="4910739" y="1736784"/>
            <a:ext cx="3445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Ubuntu" panose="020B0504030602030204"/>
                <a:cs typeface="Times New Roman" pitchFamily="18" charset="0"/>
              </a:rPr>
              <a:t>Small changes in MnO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6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 octahedron: </a:t>
            </a:r>
          </a:p>
          <a:p>
            <a:pPr marL="742939" lvl="1" indent="-285750">
              <a:buFontTx/>
              <a:buChar char="-"/>
            </a:pPr>
            <a:r>
              <a:rPr lang="en-US" sz="1600" b="1" dirty="0" err="1">
                <a:latin typeface="Ubuntu" panose="020B0504030602030204"/>
                <a:cs typeface="Times New Roman" pitchFamily="18" charset="0"/>
              </a:rPr>
              <a:t>R</a:t>
            </a:r>
            <a:r>
              <a:rPr lang="en-US" sz="1600" b="1" baseline="-25000" dirty="0" err="1">
                <a:latin typeface="Ubuntu" panose="020B0504030602030204"/>
                <a:cs typeface="Times New Roman" pitchFamily="18" charset="0"/>
              </a:rPr>
              <a:t>Mn</a:t>
            </a:r>
            <a:r>
              <a:rPr lang="en-US" sz="1600" b="1" baseline="-25000" dirty="0">
                <a:latin typeface="Ubuntu" panose="020B0504030602030204"/>
                <a:cs typeface="Times New Roman" pitchFamily="18" charset="0"/>
              </a:rPr>
              <a:t>-O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: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 ↑ until T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CO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, then stable </a:t>
            </a:r>
          </a:p>
          <a:p>
            <a:pPr marL="742939" lvl="1" indent="-285750">
              <a:buFontTx/>
              <a:buChar char="-"/>
            </a:pPr>
            <a:r>
              <a:rPr lang="el-GR" sz="1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sz="1600" b="1" baseline="300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1600" b="1" baseline="-250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</a:rPr>
              <a:t>Mn-O</a:t>
            </a:r>
            <a:r>
              <a:rPr lang="en-US" sz="1600" baseline="-250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</a:rPr>
              <a:t>:</a:t>
            </a:r>
            <a:r>
              <a:rPr lang="en-US" sz="16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</a:rPr>
              <a:t> 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↓ until T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CO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, then ↑ with a high value at low T</a:t>
            </a:r>
          </a:p>
        </p:txBody>
      </p:sp>
      <p:sp>
        <p:nvSpPr>
          <p:cNvPr id="27" name="Rectangle 72">
            <a:extLst>
              <a:ext uri="{FF2B5EF4-FFF2-40B4-BE49-F238E27FC236}">
                <a16:creationId xmlns:a16="http://schemas.microsoft.com/office/drawing/2014/main" id="{102B8A3A-8C6D-4140-AE9C-C229A4CD149D}"/>
              </a:ext>
            </a:extLst>
          </p:cNvPr>
          <p:cNvSpPr/>
          <p:nvPr/>
        </p:nvSpPr>
        <p:spPr>
          <a:xfrm>
            <a:off x="715477" y="836712"/>
            <a:ext cx="807089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mixed-valence Nd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Sr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0.5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3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“Range-extended” EXAFS temperature dependence across the transitions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9694C963-F06C-4E33-8866-E7AA8978B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701" y="1951611"/>
            <a:ext cx="736100" cy="31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es-ES" altLang="es-ES" b="1" dirty="0">
                <a:latin typeface="Ubuntu" panose="020B0504030602030204"/>
              </a:rPr>
              <a:t>Mn-O</a:t>
            </a:r>
            <a:endParaRPr lang="es-ES" altLang="es-ES" b="1" baseline="30000" dirty="0">
              <a:latin typeface="Ubuntu" panose="020B0504030602030204"/>
            </a:endParaRPr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C0ABF379-F309-408A-83DC-CCFA9861E6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6238" y="2059407"/>
            <a:ext cx="144463" cy="2159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43BC2CF-46D1-437E-9675-36FEFA5361E6}"/>
              </a:ext>
            </a:extLst>
          </p:cNvPr>
          <p:cNvSpPr/>
          <p:nvPr/>
        </p:nvSpPr>
        <p:spPr>
          <a:xfrm>
            <a:off x="7846660" y="4675054"/>
            <a:ext cx="11331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F3E3E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  </a:t>
            </a: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dynamic</a:t>
            </a:r>
          </a:p>
          <a:p>
            <a:pPr algn="ctr"/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distortion </a:t>
            </a:r>
            <a:endParaRPr lang="es-ES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A24BA058-E724-4C53-A00A-AC8E4CAD38DF}"/>
              </a:ext>
            </a:extLst>
          </p:cNvPr>
          <p:cNvSpPr/>
          <p:nvPr/>
        </p:nvSpPr>
        <p:spPr>
          <a:xfrm>
            <a:off x="5939811" y="4983595"/>
            <a:ext cx="20520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Ubuntu" panose="020B0504030602030204"/>
                <a:cs typeface="Times New Roman" pitchFamily="18" charset="0"/>
                <a:sym typeface="Wingdings"/>
              </a:rPr>
              <a:t></a:t>
            </a:r>
            <a:endParaRPr lang="en-US" dirty="0">
              <a:solidFill>
                <a:schemeClr val="accent1"/>
              </a:solidFill>
              <a:latin typeface="Ubuntu" panose="020B0504030602030204"/>
              <a:cs typeface="Times New Roman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sz="1600" dirty="0">
                <a:latin typeface="Ubuntu" panose="020B0504030602030204"/>
                <a:cs typeface="Times New Roman" pitchFamily="18" charset="0"/>
              </a:rPr>
              <a:t>↓ distortion </a:t>
            </a:r>
          </a:p>
          <a:p>
            <a:pPr algn="ctr"/>
            <a:r>
              <a:rPr lang="en-US" sz="1600" dirty="0">
                <a:latin typeface="Ubuntu" panose="020B0504030602030204"/>
                <a:cs typeface="Times New Roman" pitchFamily="18" charset="0"/>
              </a:rPr>
              <a:t>due to long-range FM</a:t>
            </a:r>
            <a:endParaRPr lang="es-ES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9AB7280-A0B6-4988-B666-B8E2E5CCF186}"/>
              </a:ext>
            </a:extLst>
          </p:cNvPr>
          <p:cNvSpPr/>
          <p:nvPr/>
        </p:nvSpPr>
        <p:spPr>
          <a:xfrm>
            <a:off x="4580964" y="4722750"/>
            <a:ext cx="12438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874FF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</a:t>
            </a:r>
            <a:endParaRPr lang="en-US" dirty="0">
              <a:solidFill>
                <a:schemeClr val="accent1"/>
              </a:solidFill>
              <a:latin typeface="Ubuntu" panose="020B0504030602030204"/>
              <a:cs typeface="Times New Roman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sz="1600" dirty="0">
                <a:latin typeface="Ubuntu" panose="020B0504030602030204"/>
                <a:cs typeface="Times New Roman" pitchFamily="18" charset="0"/>
              </a:rPr>
              <a:t>↑ distortion</a:t>
            </a:r>
            <a:endParaRPr lang="es-ES" dirty="0"/>
          </a:p>
        </p:txBody>
      </p:sp>
      <p:sp>
        <p:nvSpPr>
          <p:cNvPr id="42" name="Rectangle 72">
            <a:extLst>
              <a:ext uri="{FF2B5EF4-FFF2-40B4-BE49-F238E27FC236}">
                <a16:creationId xmlns:a16="http://schemas.microsoft.com/office/drawing/2014/main" id="{5A3BE040-AC5C-471E-B0AD-325BC1C62D58}"/>
              </a:ext>
            </a:extLst>
          </p:cNvPr>
          <p:cNvSpPr/>
          <p:nvPr/>
        </p:nvSpPr>
        <p:spPr>
          <a:xfrm>
            <a:off x="866666" y="5503903"/>
            <a:ext cx="38133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 More information: </a:t>
            </a:r>
            <a:r>
              <a:rPr lang="en-GB" altLang="es-ES" sz="1600" dirty="0">
                <a:solidFill>
                  <a:schemeClr val="accent1"/>
                </a:solidFill>
                <a:latin typeface="Ubuntu" panose="020B0504030602030204"/>
              </a:rPr>
              <a:t>S. Lafuerza </a:t>
            </a:r>
            <a:r>
              <a:rPr lang="en-GB" altLang="es-ES" sz="1600" i="1" dirty="0">
                <a:solidFill>
                  <a:schemeClr val="accent1"/>
                </a:solidFill>
                <a:latin typeface="Ubuntu" panose="020B0504030602030204"/>
              </a:rPr>
              <a:t>et al</a:t>
            </a:r>
            <a:r>
              <a:rPr lang="en-GB" altLang="es-ES" sz="1600" dirty="0">
                <a:solidFill>
                  <a:schemeClr val="accent1"/>
                </a:solidFill>
                <a:latin typeface="Ubuntu" panose="020B0504030602030204"/>
              </a:rPr>
              <a:t>., </a:t>
            </a:r>
            <a:r>
              <a:rPr lang="en-GB" altLang="es-ES" sz="1600" i="1" dirty="0">
                <a:solidFill>
                  <a:schemeClr val="accent1"/>
                </a:solidFill>
                <a:latin typeface="Ubuntu" panose="020B0504030602030204"/>
              </a:rPr>
              <a:t>Phys. Rev. B </a:t>
            </a:r>
            <a:r>
              <a:rPr lang="en-GB" altLang="es-ES" sz="1600" b="1" dirty="0">
                <a:solidFill>
                  <a:schemeClr val="accent1"/>
                </a:solidFill>
                <a:latin typeface="Ubuntu" panose="020B0504030602030204"/>
              </a:rPr>
              <a:t>93</a:t>
            </a:r>
            <a:r>
              <a:rPr lang="en-GB" altLang="es-ES" sz="1600" dirty="0">
                <a:solidFill>
                  <a:schemeClr val="accent1"/>
                </a:solidFill>
                <a:latin typeface="Ubuntu" panose="020B0504030602030204"/>
              </a:rPr>
              <a:t> 205108 (2016) </a:t>
            </a:r>
            <a:endParaRPr lang="en-GB" altLang="es-ES" dirty="0">
              <a:solidFill>
                <a:schemeClr val="accent1"/>
              </a:solidFill>
              <a:latin typeface="Ubuntu" panose="020B0504030602030204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758D4DE4-6612-4378-864F-957CE175B4F0}"/>
              </a:ext>
            </a:extLst>
          </p:cNvPr>
          <p:cNvSpPr/>
          <p:nvPr/>
        </p:nvSpPr>
        <p:spPr>
          <a:xfrm>
            <a:off x="5634076" y="3061197"/>
            <a:ext cx="945162" cy="1624491"/>
          </a:xfrm>
          <a:prstGeom prst="rect">
            <a:avLst/>
          </a:prstGeom>
          <a:solidFill>
            <a:srgbClr val="1874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25F058E3-2AA6-41C7-BE7C-74458CF3CA56}"/>
              </a:ext>
            </a:extLst>
          </p:cNvPr>
          <p:cNvSpPr/>
          <p:nvPr/>
        </p:nvSpPr>
        <p:spPr>
          <a:xfrm>
            <a:off x="6579238" y="3061196"/>
            <a:ext cx="727422" cy="1624491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5F9F98A3-8D2D-4F19-8C6F-4211EBF14A10}"/>
              </a:ext>
            </a:extLst>
          </p:cNvPr>
          <p:cNvSpPr/>
          <p:nvPr/>
        </p:nvSpPr>
        <p:spPr>
          <a:xfrm>
            <a:off x="7306660" y="3090119"/>
            <a:ext cx="540000" cy="1595568"/>
          </a:xfrm>
          <a:prstGeom prst="rect">
            <a:avLst/>
          </a:prstGeom>
          <a:solidFill>
            <a:srgbClr val="CF3E3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F12E60E-B21D-467B-B3BD-EF90B9C5A7BB}"/>
              </a:ext>
            </a:extLst>
          </p:cNvPr>
          <p:cNvSpPr/>
          <p:nvPr/>
        </p:nvSpPr>
        <p:spPr>
          <a:xfrm>
            <a:off x="7274761" y="4336500"/>
            <a:ext cx="590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C00000"/>
                </a:solidFill>
                <a:latin typeface="Ubuntu" panose="020B0504030602030204"/>
                <a:cs typeface="Times New Roman" pitchFamily="18" charset="0"/>
              </a:rPr>
              <a:t>PM-I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77C0F7C-B5E7-46CD-B9BF-7A8149F03CED}"/>
              </a:ext>
            </a:extLst>
          </p:cNvPr>
          <p:cNvSpPr/>
          <p:nvPr/>
        </p:nvSpPr>
        <p:spPr>
          <a:xfrm>
            <a:off x="6597849" y="4345858"/>
            <a:ext cx="700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b="1" dirty="0">
                <a:solidFill>
                  <a:srgbClr val="00B050"/>
                </a:solidFill>
                <a:latin typeface="Ubuntu" panose="020B0504030602030204"/>
                <a:cs typeface="Times New Roman" pitchFamily="18" charset="0"/>
              </a:rPr>
              <a:t>FM-M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A06F61D5-C95B-40EC-AC11-0BEF625B6DD9}"/>
              </a:ext>
            </a:extLst>
          </p:cNvPr>
          <p:cNvSpPr/>
          <p:nvPr/>
        </p:nvSpPr>
        <p:spPr>
          <a:xfrm>
            <a:off x="5642436" y="4347134"/>
            <a:ext cx="907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66FF"/>
                </a:solidFill>
                <a:latin typeface="Ubuntu" panose="020B0504030602030204"/>
                <a:cs typeface="Times New Roman" pitchFamily="18" charset="0"/>
              </a:rPr>
              <a:t>AF-I CO</a:t>
            </a:r>
          </a:p>
        </p:txBody>
      </p:sp>
      <p:sp>
        <p:nvSpPr>
          <p:cNvPr id="21" name="7 CuadroTexto">
            <a:extLst>
              <a:ext uri="{FF2B5EF4-FFF2-40B4-BE49-F238E27FC236}">
                <a16:creationId xmlns:a16="http://schemas.microsoft.com/office/drawing/2014/main" id="{60F475CA-F198-4650-99C5-2694605F118D}"/>
              </a:ext>
            </a:extLst>
          </p:cNvPr>
          <p:cNvSpPr txBox="1"/>
          <p:nvPr/>
        </p:nvSpPr>
        <p:spPr>
          <a:xfrm>
            <a:off x="6982790" y="2918743"/>
            <a:ext cx="647740" cy="307777"/>
          </a:xfrm>
          <a:prstGeom prst="rect">
            <a:avLst/>
          </a:prstGeom>
          <a:solidFill>
            <a:srgbClr val="ED770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Ubuntu" panose="020B0504030602030204"/>
              </a:rPr>
              <a:t>T</a:t>
            </a:r>
            <a:r>
              <a:rPr lang="es-ES" sz="1400" baseline="-25000" dirty="0">
                <a:solidFill>
                  <a:schemeClr val="bg1"/>
                </a:solidFill>
                <a:latin typeface="Ubuntu" panose="020B0504030602030204"/>
              </a:rPr>
              <a:t>C</a:t>
            </a:r>
            <a:r>
              <a:rPr lang="es-ES" sz="1400" dirty="0">
                <a:solidFill>
                  <a:schemeClr val="bg1"/>
                </a:solidFill>
                <a:latin typeface="Ubuntu" panose="020B0504030602030204"/>
              </a:rPr>
              <a:t>≈T</a:t>
            </a:r>
            <a:r>
              <a:rPr lang="es-ES" sz="1400" baseline="-25000" dirty="0">
                <a:solidFill>
                  <a:schemeClr val="bg1"/>
                </a:solidFill>
                <a:latin typeface="Ubuntu" panose="020B0504030602030204"/>
              </a:rPr>
              <a:t>MI</a:t>
            </a:r>
            <a:endParaRPr lang="es-ES" sz="1400" dirty="0">
              <a:solidFill>
                <a:schemeClr val="bg1"/>
              </a:solidFill>
              <a:latin typeface="Ubuntu" panose="020B0504030602030204"/>
            </a:endParaRPr>
          </a:p>
        </p:txBody>
      </p:sp>
      <p:sp>
        <p:nvSpPr>
          <p:cNvPr id="22" name="8 CuadroTexto">
            <a:extLst>
              <a:ext uri="{FF2B5EF4-FFF2-40B4-BE49-F238E27FC236}">
                <a16:creationId xmlns:a16="http://schemas.microsoft.com/office/drawing/2014/main" id="{70CB963D-6069-4435-A945-4C7D2C4C0EF5}"/>
              </a:ext>
            </a:extLst>
          </p:cNvPr>
          <p:cNvSpPr txBox="1"/>
          <p:nvPr/>
        </p:nvSpPr>
        <p:spPr>
          <a:xfrm>
            <a:off x="6224833" y="2918744"/>
            <a:ext cx="700834" cy="307777"/>
          </a:xfrm>
          <a:prstGeom prst="rect">
            <a:avLst/>
          </a:prstGeom>
          <a:solidFill>
            <a:srgbClr val="AF007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Ubuntu" panose="020B0504030602030204"/>
              </a:rPr>
              <a:t>T</a:t>
            </a:r>
            <a:r>
              <a:rPr lang="es-ES" sz="1400" baseline="-25000" dirty="0">
                <a:solidFill>
                  <a:schemeClr val="bg1"/>
                </a:solidFill>
                <a:latin typeface="Ubuntu" panose="020B0504030602030204"/>
              </a:rPr>
              <a:t>N</a:t>
            </a:r>
            <a:r>
              <a:rPr lang="es-ES" sz="1400" dirty="0">
                <a:solidFill>
                  <a:schemeClr val="bg1"/>
                </a:solidFill>
                <a:latin typeface="Ubuntu" panose="020B0504030602030204"/>
              </a:rPr>
              <a:t>≈T</a:t>
            </a:r>
            <a:r>
              <a:rPr lang="es-ES" sz="1400" baseline="-25000" dirty="0">
                <a:solidFill>
                  <a:schemeClr val="bg1"/>
                </a:solidFill>
                <a:latin typeface="Ubuntu" panose="020B0504030602030204"/>
              </a:rPr>
              <a:t>CO</a:t>
            </a:r>
            <a:endParaRPr lang="es-ES" sz="1400" dirty="0">
              <a:solidFill>
                <a:schemeClr val="bg1"/>
              </a:solidFill>
              <a:latin typeface="Ubuntu" panose="020B0504030602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798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15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807089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ordered REBaMn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6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(RE=Nd, </a:t>
            </a:r>
            <a:r>
              <a:rPr lang="en-US" sz="2000" b="1" dirty="0" err="1">
                <a:latin typeface="Ubuntu" panose="020B0504030602030204"/>
                <a:cs typeface="Times New Roman" pitchFamily="18" charset="0"/>
              </a:rPr>
              <a:t>Sm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)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</a:rPr>
              <a:t>Polar &amp; magnetic phases ↔ A-site ordered ↔ Controlled synthesis</a:t>
            </a:r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2DA9AA3-8393-4944-9217-F7CFA5DC7CE1}"/>
              </a:ext>
            </a:extLst>
          </p:cNvPr>
          <p:cNvSpPr/>
          <p:nvPr/>
        </p:nvSpPr>
        <p:spPr>
          <a:xfrm>
            <a:off x="994671" y="5146619"/>
            <a:ext cx="3272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Mn local structure as a function of A-site order, RE-type and temperature?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94093CB-7CF5-4337-889F-0F53468A2C4A}"/>
              </a:ext>
            </a:extLst>
          </p:cNvPr>
          <p:cNvGrpSpPr/>
          <p:nvPr/>
        </p:nvGrpSpPr>
        <p:grpSpPr>
          <a:xfrm>
            <a:off x="4786548" y="4508964"/>
            <a:ext cx="4044809" cy="1831271"/>
            <a:chOff x="4786548" y="4508964"/>
            <a:chExt cx="4044809" cy="1831271"/>
          </a:xfrm>
        </p:grpSpPr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F1B607C2-FD74-4D24-85B0-19C073085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347" y="5751055"/>
              <a:ext cx="803359" cy="301114"/>
            </a:xfrm>
            <a:prstGeom prst="rect">
              <a:avLst/>
            </a:prstGeom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95881427-D7C6-4F49-8328-8BAC75EA3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998" y="5209679"/>
              <a:ext cx="803359" cy="432817"/>
            </a:xfrm>
            <a:prstGeom prst="rect">
              <a:avLst/>
            </a:prstGeom>
          </p:spPr>
        </p:pic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B032520E-DD26-4152-B534-22EAA62F243E}"/>
                </a:ext>
              </a:extLst>
            </p:cNvPr>
            <p:cNvSpPr/>
            <p:nvPr/>
          </p:nvSpPr>
          <p:spPr>
            <a:xfrm>
              <a:off x="4786548" y="4508964"/>
              <a:ext cx="3477199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b="1" dirty="0">
                  <a:latin typeface="Ubuntu" panose="020B0504030602030204"/>
                  <a:cs typeface="Times New Roman" pitchFamily="18" charset="0"/>
                </a:rPr>
                <a:t>Experiment at CLAESS beamline</a:t>
              </a:r>
              <a:endParaRPr lang="en-US" dirty="0">
                <a:latin typeface="Ubuntu" panose="020B0504030602030204"/>
                <a:cs typeface="Times New Roman" pitchFamily="18" charset="0"/>
              </a:endParaRPr>
            </a:p>
            <a:p>
              <a:pPr marL="285750" lvl="0" indent="-285750">
                <a:spcBef>
                  <a:spcPct val="0"/>
                </a:spcBef>
                <a:spcAft>
                  <a:spcPts val="600"/>
                </a:spcAft>
                <a:buFontTx/>
                <a:buChar char="-"/>
                <a:defRPr/>
              </a:pP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Simultaneous TFY- and HERFD-XAS at the Mn K</a:t>
              </a:r>
              <a:r>
                <a:rPr lang="el-GR" sz="1600" dirty="0">
                  <a:latin typeface="Ubuntu" panose="020B0504030602030204"/>
                  <a:cs typeface="Times New Roman" pitchFamily="18" charset="0"/>
                </a:rPr>
                <a:t>β</a:t>
              </a:r>
              <a:r>
                <a:rPr lang="en-US" sz="1600" baseline="-25000" dirty="0">
                  <a:latin typeface="Ubuntu" panose="020B0504030602030204"/>
                  <a:cs typeface="Times New Roman" pitchFamily="18" charset="0"/>
                </a:rPr>
                <a:t>1,3 </a:t>
              </a: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maximum </a:t>
              </a:r>
            </a:p>
            <a:p>
              <a:pPr marL="285750" lvl="0" indent="-285750">
                <a:spcBef>
                  <a:spcPct val="0"/>
                </a:spcBef>
                <a:spcAft>
                  <a:spcPts val="600"/>
                </a:spcAft>
                <a:buFontTx/>
                <a:buChar char="-"/>
                <a:defRPr/>
              </a:pP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Si(311) mono &amp; Si(333) crystal analyzers </a:t>
              </a:r>
              <a:r>
                <a:rPr lang="en-US" sz="1600" dirty="0"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 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E ≈ 0.5 eV</a:t>
              </a:r>
            </a:p>
            <a:p>
              <a:pPr marL="285750" lvl="0" indent="-285750">
                <a:spcBef>
                  <a:spcPct val="0"/>
                </a:spcBef>
                <a:spcAft>
                  <a:spcPts val="600"/>
                </a:spcAft>
                <a:buFontTx/>
                <a:buChar char="-"/>
                <a:defRPr/>
              </a:pPr>
              <a:r>
                <a:rPr lang="en-US" sz="1600" dirty="0"/>
                <a:t>Liquid-N</a:t>
              </a:r>
              <a:r>
                <a:rPr lang="en-US" sz="1600" baseline="-25000" dirty="0"/>
                <a:t>2</a:t>
              </a:r>
              <a:r>
                <a:rPr lang="en-US" sz="1600" dirty="0"/>
                <a:t> cryostat (80-600 K)</a:t>
              </a:r>
              <a:endParaRPr lang="en-US" sz="1600" dirty="0">
                <a:latin typeface="Ubuntu" panose="020B0504030602030204"/>
                <a:cs typeface="Times New Roman" pitchFamily="18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A167C06-6661-49D0-B895-3C747575AEF9}"/>
              </a:ext>
            </a:extLst>
          </p:cNvPr>
          <p:cNvGrpSpPr/>
          <p:nvPr/>
        </p:nvGrpSpPr>
        <p:grpSpPr>
          <a:xfrm>
            <a:off x="3376597" y="1551703"/>
            <a:ext cx="5454760" cy="2956248"/>
            <a:chOff x="3376597" y="1551703"/>
            <a:chExt cx="5454760" cy="2956248"/>
          </a:xfrm>
        </p:grpSpPr>
        <p:graphicFrame>
          <p:nvGraphicFramePr>
            <p:cNvPr id="79" name="Objeto 78">
              <a:extLst>
                <a:ext uri="{FF2B5EF4-FFF2-40B4-BE49-F238E27FC236}">
                  <a16:creationId xmlns:a16="http://schemas.microsoft.com/office/drawing/2014/main" id="{7D43C68B-6EC4-430A-9E58-6489EC7D3A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5345568"/>
                </p:ext>
              </p:extLst>
            </p:nvPr>
          </p:nvGraphicFramePr>
          <p:xfrm>
            <a:off x="5477363" y="1551703"/>
            <a:ext cx="3353994" cy="2956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582" name="Graph" r:id="rId6" imgW="3530520" imgH="3111840" progId="Origin95.Graph">
                    <p:embed/>
                  </p:oleObj>
                </mc:Choice>
                <mc:Fallback>
                  <p:oleObj name="Graph" r:id="rId6" imgW="3530520" imgH="3111840" progId="Origin95.Graph">
                    <p:embed/>
                    <p:pic>
                      <p:nvPicPr>
                        <p:cNvPr id="15" name="Objeto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477363" y="1551703"/>
                          <a:ext cx="3353994" cy="295624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F1AC4D15-7723-4888-B8B8-E41BE9A61465}"/>
                </a:ext>
              </a:extLst>
            </p:cNvPr>
            <p:cNvSpPr/>
            <p:nvPr/>
          </p:nvSpPr>
          <p:spPr>
            <a:xfrm>
              <a:off x="3624616" y="1896274"/>
              <a:ext cx="1267054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A-site ordered</a:t>
              </a:r>
              <a:endParaRPr kumimoji="0" lang="en-GB" sz="1400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5BC9DF-EC74-4C3F-AA8D-65E63CC08AD1}"/>
                </a:ext>
              </a:extLst>
            </p:cNvPr>
            <p:cNvSpPr/>
            <p:nvPr/>
          </p:nvSpPr>
          <p:spPr>
            <a:xfrm>
              <a:off x="3609680" y="2213794"/>
              <a:ext cx="13269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REBaMn</a:t>
              </a:r>
              <a:r>
                <a:rPr kumimoji="0" lang="en-US" sz="1400" b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2</a:t>
              </a: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O</a:t>
              </a:r>
              <a:r>
                <a:rPr kumimoji="0" lang="en-US" sz="1400" b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3</a:t>
              </a:r>
              <a:endParaRPr kumimoji="0" lang="en-GB" sz="1400" b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93" name="AutoShape 20">
              <a:extLst>
                <a:ext uri="{FF2B5EF4-FFF2-40B4-BE49-F238E27FC236}">
                  <a16:creationId xmlns:a16="http://schemas.microsoft.com/office/drawing/2014/main" id="{71A0C95C-0C20-4522-A031-C2F486E41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402" y="2812809"/>
              <a:ext cx="649287" cy="35877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84AA898D-E9BA-4A38-BDDB-64B70827E2EA}"/>
                </a:ext>
              </a:extLst>
            </p:cNvPr>
            <p:cNvGrpSpPr/>
            <p:nvPr/>
          </p:nvGrpSpPr>
          <p:grpSpPr>
            <a:xfrm>
              <a:off x="3376597" y="2542383"/>
              <a:ext cx="1421034" cy="1487630"/>
              <a:chOff x="3376597" y="2542383"/>
              <a:chExt cx="1421034" cy="1487630"/>
            </a:xfrm>
          </p:grpSpPr>
          <p:pic>
            <p:nvPicPr>
              <p:cNvPr id="83" name="Imagen 82">
                <a:extLst>
                  <a:ext uri="{FF2B5EF4-FFF2-40B4-BE49-F238E27FC236}">
                    <a16:creationId xmlns:a16="http://schemas.microsoft.com/office/drawing/2014/main" id="{2504E649-C20E-48E1-8509-31F0E17536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66" t="12313" r="50499" b="17913"/>
              <a:stretch/>
            </p:blipFill>
            <p:spPr bwMode="auto">
              <a:xfrm>
                <a:off x="3376597" y="2601242"/>
                <a:ext cx="1421034" cy="142877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4" name="Rectángulo 93">
                <a:extLst>
                  <a:ext uri="{FF2B5EF4-FFF2-40B4-BE49-F238E27FC236}">
                    <a16:creationId xmlns:a16="http://schemas.microsoft.com/office/drawing/2014/main" id="{9E8C8DBF-05B5-44FA-8566-5330C9EEFE42}"/>
                  </a:ext>
                </a:extLst>
              </p:cNvPr>
              <p:cNvSpPr/>
              <p:nvPr/>
            </p:nvSpPr>
            <p:spPr>
              <a:xfrm>
                <a:off x="3387691" y="2542383"/>
                <a:ext cx="276204" cy="1952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7BFB34B-6CED-4407-A8CB-71F23E0D95A1}"/>
              </a:ext>
            </a:extLst>
          </p:cNvPr>
          <p:cNvGrpSpPr/>
          <p:nvPr/>
        </p:nvGrpSpPr>
        <p:grpSpPr>
          <a:xfrm>
            <a:off x="631078" y="1906277"/>
            <a:ext cx="2065787" cy="2954733"/>
            <a:chOff x="631078" y="1906277"/>
            <a:chExt cx="2065787" cy="2954733"/>
          </a:xfrm>
        </p:grpSpPr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id="{48F0CBD8-3D26-405C-B024-FE86FC1B353D}"/>
                </a:ext>
              </a:extLst>
            </p:cNvPr>
            <p:cNvSpPr/>
            <p:nvPr/>
          </p:nvSpPr>
          <p:spPr>
            <a:xfrm>
              <a:off x="907282" y="1906277"/>
              <a:ext cx="1506711" cy="30777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A-site disordered</a:t>
              </a:r>
              <a:endParaRPr kumimoji="0" lang="en-GB" sz="1400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id="{DE65DF01-806E-4AF9-A897-47E70633F4A3}"/>
                </a:ext>
              </a:extLst>
            </p:cNvPr>
            <p:cNvSpPr/>
            <p:nvPr/>
          </p:nvSpPr>
          <p:spPr>
            <a:xfrm>
              <a:off x="994671" y="2217620"/>
              <a:ext cx="132696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RE</a:t>
              </a:r>
              <a:r>
                <a:rPr kumimoji="0" lang="en-US" sz="1400" b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0.5</a:t>
              </a: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Ba</a:t>
              </a:r>
              <a:r>
                <a:rPr kumimoji="0" lang="en-US" sz="1400" b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0.5</a:t>
              </a:r>
              <a:r>
                <a:rPr kumimoji="0" lang="en-US" sz="14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MnO</a:t>
              </a:r>
              <a:r>
                <a:rPr kumimoji="0" lang="en-US" sz="1400" b="1" u="none" strike="noStrike" kern="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3</a:t>
              </a:r>
              <a:endParaRPr kumimoji="0" lang="en-GB" sz="1400" b="1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Ubuntu" panose="020B0504030602030204"/>
              </a:endParaRP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6343952-BC95-4F8D-B5DD-0222E8BA75DC}"/>
                </a:ext>
              </a:extLst>
            </p:cNvPr>
            <p:cNvGrpSpPr/>
            <p:nvPr/>
          </p:nvGrpSpPr>
          <p:grpSpPr>
            <a:xfrm>
              <a:off x="631078" y="2503625"/>
              <a:ext cx="1559618" cy="1495058"/>
              <a:chOff x="631078" y="2503625"/>
              <a:chExt cx="1559618" cy="1495058"/>
            </a:xfrm>
          </p:grpSpPr>
          <p:pic>
            <p:nvPicPr>
              <p:cNvPr id="92" name="Imagen 91">
                <a:extLst>
                  <a:ext uri="{FF2B5EF4-FFF2-40B4-BE49-F238E27FC236}">
                    <a16:creationId xmlns:a16="http://schemas.microsoft.com/office/drawing/2014/main" id="{B3929D12-D8EF-4BB3-A6B6-5F5B954DF5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8" t="12313" r="9963" b="17913"/>
              <a:stretch/>
            </p:blipFill>
            <p:spPr bwMode="auto">
              <a:xfrm>
                <a:off x="683985" y="2569912"/>
                <a:ext cx="1506711" cy="142877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2A2FE4DB-3682-4A1D-BEAD-5AE240A95107}"/>
                  </a:ext>
                </a:extLst>
              </p:cNvPr>
              <p:cNvSpPr/>
              <p:nvPr/>
            </p:nvSpPr>
            <p:spPr>
              <a:xfrm>
                <a:off x="631078" y="2503625"/>
                <a:ext cx="276204" cy="1952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ECC5FD6-16F3-4AEE-8C7A-8A5838CB9DC4}"/>
                </a:ext>
              </a:extLst>
            </p:cNvPr>
            <p:cNvSpPr/>
            <p:nvPr/>
          </p:nvSpPr>
          <p:spPr>
            <a:xfrm>
              <a:off x="809800" y="4030013"/>
              <a:ext cx="188706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û"/>
              </a:pPr>
              <a:r>
                <a:rPr lang="en-US" sz="1600" dirty="0"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Non-polar</a:t>
              </a:r>
            </a:p>
            <a:p>
              <a:pPr marL="285750" indent="-285750">
                <a:buClr>
                  <a:srgbClr val="FF0000"/>
                </a:buClr>
                <a:buFont typeface="Wingdings" panose="05000000000000000000" pitchFamily="2" charset="2"/>
                <a:buChar char="û"/>
              </a:pPr>
              <a:r>
                <a:rPr lang="en-US" sz="1600" dirty="0"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No long-range magnetic order</a:t>
              </a:r>
              <a:endParaRPr lang="es-ES" sz="1600" dirty="0"/>
            </a:p>
          </p:txBody>
        </p:sp>
      </p:grpSp>
      <p:sp>
        <p:nvSpPr>
          <p:cNvPr id="27" name="Rectangle 3">
            <a:extLst>
              <a:ext uri="{FF2B5EF4-FFF2-40B4-BE49-F238E27FC236}">
                <a16:creationId xmlns:a16="http://schemas.microsoft.com/office/drawing/2014/main" id="{4153431D-7622-4C37-A8C7-DE0AC84A1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114" y="4108839"/>
            <a:ext cx="2896685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s-ES" sz="1200" dirty="0">
                <a:latin typeface="Ubuntu" panose="020B0504030602030204"/>
              </a:rPr>
              <a:t>G. </a:t>
            </a:r>
            <a:r>
              <a:rPr lang="en-US" altLang="es-ES" sz="1200" dirty="0" err="1">
                <a:latin typeface="Ubuntu" panose="020B0504030602030204"/>
              </a:rPr>
              <a:t>Subías</a:t>
            </a:r>
            <a:r>
              <a:rPr lang="en-US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et al.,</a:t>
            </a:r>
            <a:r>
              <a:rPr lang="en-GB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submitted</a:t>
            </a:r>
            <a:endParaRPr lang="es-ES" altLang="es-ES" sz="1200" dirty="0">
              <a:latin typeface="Ubuntu" panose="020B0504030602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16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16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6EE0D5DE-DB00-405C-A245-EB6B73D4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934" y="5913761"/>
            <a:ext cx="2896685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s-ES" sz="1200" dirty="0">
                <a:latin typeface="Ubuntu" panose="020B0504030602030204"/>
              </a:rPr>
              <a:t>G. </a:t>
            </a:r>
            <a:r>
              <a:rPr lang="en-US" altLang="es-ES" sz="1200" dirty="0" err="1">
                <a:latin typeface="Ubuntu" panose="020B0504030602030204"/>
              </a:rPr>
              <a:t>Subías</a:t>
            </a:r>
            <a:r>
              <a:rPr lang="en-US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et al.,</a:t>
            </a:r>
            <a:r>
              <a:rPr lang="en-GB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submitted</a:t>
            </a:r>
            <a:endParaRPr lang="es-ES" altLang="es-ES" sz="1200" dirty="0">
              <a:latin typeface="Ubuntu" panose="020B0504030602030204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5D6A9E0-3493-4C74-9CA1-F97D013F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613398"/>
              </p:ext>
            </p:extLst>
          </p:nvPr>
        </p:nvGraphicFramePr>
        <p:xfrm>
          <a:off x="579364" y="1661545"/>
          <a:ext cx="3101880" cy="248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19" r:id="rId4" imgW="3649271" imgH="2929015" progId="Origin95.Graph">
                  <p:embed/>
                </p:oleObj>
              </mc:Choice>
              <mc:Fallback>
                <p:oleObj r:id="rId4" imgW="3649271" imgH="2929015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24" t="6514" r="5229" b="6883"/>
                      <a:stretch>
                        <a:fillRect/>
                      </a:stretch>
                    </p:blipFill>
                    <p:spPr bwMode="auto">
                      <a:xfrm>
                        <a:off x="579364" y="1661545"/>
                        <a:ext cx="3101880" cy="2489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F9249E45-9804-4856-B25F-D7D98D87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82701"/>
              </p:ext>
            </p:extLst>
          </p:nvPr>
        </p:nvGraphicFramePr>
        <p:xfrm>
          <a:off x="4005865" y="2101295"/>
          <a:ext cx="4314825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0" r:id="rId6" imgW="3286635" imgH="2879665" progId="Origin95.Graph">
                  <p:embed/>
                </p:oleObj>
              </mc:Choice>
              <mc:Fallback>
                <p:oleObj r:id="rId6" imgW="3286635" imgH="2879665" progId="Origin95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806" t="5626" r="4381" b="6625"/>
                      <a:stretch>
                        <a:fillRect/>
                      </a:stretch>
                    </p:blipFill>
                    <p:spPr bwMode="auto">
                      <a:xfrm>
                        <a:off x="4005865" y="2101295"/>
                        <a:ext cx="4314825" cy="369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2">
            <a:extLst>
              <a:ext uri="{FF2B5EF4-FFF2-40B4-BE49-F238E27FC236}">
                <a16:creationId xmlns:a16="http://schemas.microsoft.com/office/drawing/2014/main" id="{571574DC-56F9-4248-A1F3-72E813580011}"/>
              </a:ext>
            </a:extLst>
          </p:cNvPr>
          <p:cNvSpPr/>
          <p:nvPr/>
        </p:nvSpPr>
        <p:spPr>
          <a:xfrm>
            <a:off x="715476" y="836712"/>
            <a:ext cx="842852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ordered REBaMn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6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(RE=Nd, </a:t>
            </a:r>
            <a:r>
              <a:rPr lang="en-US" sz="2000" b="1" dirty="0" err="1">
                <a:latin typeface="Ubuntu" panose="020B0504030602030204"/>
                <a:cs typeface="Times New Roman" pitchFamily="18" charset="0"/>
              </a:rPr>
              <a:t>Sm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)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Interference of Mn K edge (6.5 keV) with Nd L</a:t>
            </a:r>
            <a:r>
              <a:rPr lang="en-US" baseline="-250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edge or </a:t>
            </a:r>
            <a:r>
              <a:rPr lang="en-U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Sm</a:t>
            </a: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L</a:t>
            </a:r>
            <a:r>
              <a:rPr lang="en-US" baseline="-250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edge (6.7 keV) 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0A9AC534-93B2-427E-90BA-935E8EB0EE2B}"/>
              </a:ext>
            </a:extLst>
          </p:cNvPr>
          <p:cNvSpPr/>
          <p:nvPr/>
        </p:nvSpPr>
        <p:spPr>
          <a:xfrm>
            <a:off x="1926062" y="2775757"/>
            <a:ext cx="89361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Nd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12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L</a:t>
            </a:r>
            <a:r>
              <a:rPr lang="en-US" sz="1200" b="1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edge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BC023A34-16B4-4784-8AC5-00AC1FED0CF9}"/>
              </a:ext>
            </a:extLst>
          </p:cNvPr>
          <p:cNvSpPr/>
          <p:nvPr/>
        </p:nvSpPr>
        <p:spPr>
          <a:xfrm>
            <a:off x="972978" y="1733969"/>
            <a:ext cx="953084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Nd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BaMn</a:t>
            </a:r>
            <a:r>
              <a:rPr kumimoji="0" lang="en-US" sz="1200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O</a:t>
            </a:r>
            <a:r>
              <a:rPr kumimoji="0" lang="en-US" sz="1200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endParaRPr kumimoji="0" lang="en-GB" sz="1200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ADE1D00-661B-4409-A2C0-B3AFFEFA8156}"/>
              </a:ext>
            </a:extLst>
          </p:cNvPr>
          <p:cNvSpPr/>
          <p:nvPr/>
        </p:nvSpPr>
        <p:spPr>
          <a:xfrm>
            <a:off x="579364" y="3796143"/>
            <a:ext cx="3224286" cy="663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95FF9709-A419-402A-ABF0-A00DE4D05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653911"/>
              </p:ext>
            </p:extLst>
          </p:nvPr>
        </p:nvGraphicFramePr>
        <p:xfrm>
          <a:off x="568155" y="3705559"/>
          <a:ext cx="3113089" cy="2456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21" r:id="rId8" imgW="3662458" imgH="2890091" progId="Origin95.Graph">
                  <p:embed/>
                </p:oleObj>
              </mc:Choice>
              <mc:Fallback>
                <p:oleObj r:id="rId8" imgW="3662458" imgH="2890091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209" t="6229" r="5209" b="6976"/>
                      <a:stretch>
                        <a:fillRect/>
                      </a:stretch>
                    </p:blipFill>
                    <p:spPr bwMode="auto">
                      <a:xfrm>
                        <a:off x="568155" y="3705559"/>
                        <a:ext cx="3113089" cy="24565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9">
            <a:extLst>
              <a:ext uri="{FF2B5EF4-FFF2-40B4-BE49-F238E27FC236}">
                <a16:creationId xmlns:a16="http://schemas.microsoft.com/office/drawing/2014/main" id="{D73450DB-4591-4569-AFFE-0339F2D74A98}"/>
              </a:ext>
            </a:extLst>
          </p:cNvPr>
          <p:cNvSpPr/>
          <p:nvPr/>
        </p:nvSpPr>
        <p:spPr>
          <a:xfrm>
            <a:off x="903985" y="3773341"/>
            <a:ext cx="1022077" cy="276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err="1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Sm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BaMn</a:t>
            </a:r>
            <a:r>
              <a:rPr kumimoji="0" lang="en-US" sz="1200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O</a:t>
            </a:r>
            <a:r>
              <a:rPr kumimoji="0" lang="en-US" sz="1200" b="1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endParaRPr kumimoji="0" lang="en-GB" sz="1200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F77DC5-85FA-4CAC-B514-DC1E8E3FB378}"/>
              </a:ext>
            </a:extLst>
          </p:cNvPr>
          <p:cNvSpPr/>
          <p:nvPr/>
        </p:nvSpPr>
        <p:spPr>
          <a:xfrm>
            <a:off x="1926062" y="4948444"/>
            <a:ext cx="89361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err="1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Sm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12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L</a:t>
            </a:r>
            <a:r>
              <a:rPr lang="en-US" sz="1200" b="1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r>
              <a:rPr kumimoji="0" lang="en-US" sz="12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edge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835799-3789-45A1-89EF-2B7C8687A2F7}"/>
              </a:ext>
            </a:extLst>
          </p:cNvPr>
          <p:cNvSpPr/>
          <p:nvPr/>
        </p:nvSpPr>
        <p:spPr>
          <a:xfrm>
            <a:off x="6572154" y="3152760"/>
            <a:ext cx="137537" cy="138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E9529F14-DC2A-431B-B4F5-63EC46ED7A5C}"/>
              </a:ext>
            </a:extLst>
          </p:cNvPr>
          <p:cNvSpPr/>
          <p:nvPr/>
        </p:nvSpPr>
        <p:spPr>
          <a:xfrm>
            <a:off x="6517548" y="3122029"/>
            <a:ext cx="2467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*</a:t>
            </a:r>
            <a:endParaRPr kumimoji="0" lang="en-US" sz="1600" b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  <a:cs typeface="Times New Roman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113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17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6EE0D5DE-DB00-405C-A245-EB6B73D4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386" y="4686198"/>
            <a:ext cx="2896685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s-ES" sz="1200" dirty="0">
                <a:latin typeface="Ubuntu" panose="020B0504030602030204"/>
              </a:rPr>
              <a:t>G. </a:t>
            </a:r>
            <a:r>
              <a:rPr lang="en-US" altLang="es-ES" sz="1200" dirty="0" err="1">
                <a:latin typeface="Ubuntu" panose="020B0504030602030204"/>
              </a:rPr>
              <a:t>Subías</a:t>
            </a:r>
            <a:r>
              <a:rPr lang="en-US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et al.</a:t>
            </a:r>
            <a:r>
              <a:rPr lang="en-GB" altLang="es-ES" sz="1200" dirty="0">
                <a:latin typeface="Ubuntu" panose="020B0504030602030204"/>
              </a:rPr>
              <a:t>, </a:t>
            </a:r>
            <a:r>
              <a:rPr lang="en-GB" altLang="es-ES" sz="1200" i="1" dirty="0">
                <a:latin typeface="Ubuntu" panose="020B0504030602030204"/>
              </a:rPr>
              <a:t>submitted</a:t>
            </a:r>
            <a:endParaRPr lang="es-ES" altLang="es-ES" sz="1200" dirty="0">
              <a:latin typeface="Ubuntu" panose="020B0504030602030204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41EBAD3-0304-46B1-A003-92F5AC8D9A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487456"/>
              </p:ext>
            </p:extLst>
          </p:nvPr>
        </p:nvGraphicFramePr>
        <p:xfrm>
          <a:off x="877494" y="1740660"/>
          <a:ext cx="3406010" cy="285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17" r:id="rId4" imgW="3406010" imgH="2859160" progId="Origin95.Graph">
                  <p:embed/>
                </p:oleObj>
              </mc:Choice>
              <mc:Fallback>
                <p:oleObj r:id="rId4" imgW="3406010" imgH="2859160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86" t="6000" r="5307" b="6667"/>
                      <a:stretch>
                        <a:fillRect/>
                      </a:stretch>
                    </p:blipFill>
                    <p:spPr bwMode="auto">
                      <a:xfrm>
                        <a:off x="877494" y="1740660"/>
                        <a:ext cx="3406010" cy="2859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1B64528-BA6E-43FB-B79A-99FDFA088F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552761"/>
              </p:ext>
            </p:extLst>
          </p:nvPr>
        </p:nvGraphicFramePr>
        <p:xfrm>
          <a:off x="4727729" y="1811514"/>
          <a:ext cx="3406010" cy="285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18" r:id="rId6" imgW="3406010" imgH="2851862" progId="Origin95.Graph">
                  <p:embed/>
                </p:oleObj>
              </mc:Choice>
              <mc:Fallback>
                <p:oleObj r:id="rId6" imgW="3406010" imgH="2851862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07" t="6689" r="5865" b="6689"/>
                      <a:stretch>
                        <a:fillRect/>
                      </a:stretch>
                    </p:blipFill>
                    <p:spPr bwMode="auto">
                      <a:xfrm>
                        <a:off x="4727729" y="1811514"/>
                        <a:ext cx="3406010" cy="285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2">
            <a:extLst>
              <a:ext uri="{FF2B5EF4-FFF2-40B4-BE49-F238E27FC236}">
                <a16:creationId xmlns:a16="http://schemas.microsoft.com/office/drawing/2014/main" id="{52FE554F-BDC2-4FD2-BBC4-9712196ABD31}"/>
              </a:ext>
            </a:extLst>
          </p:cNvPr>
          <p:cNvSpPr/>
          <p:nvPr/>
        </p:nvSpPr>
        <p:spPr>
          <a:xfrm>
            <a:off x="715477" y="836712"/>
            <a:ext cx="828092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ordered REBaMn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6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(RE=Nd, </a:t>
            </a:r>
            <a:r>
              <a:rPr lang="en-US" sz="2000" b="1" dirty="0" err="1">
                <a:latin typeface="Ubuntu" panose="020B0504030602030204"/>
                <a:cs typeface="Times New Roman" pitchFamily="18" charset="0"/>
              </a:rPr>
              <a:t>Sm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“Range-extended” EXAFS temperature dependence in ordered/disordered samples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93111A98-E9C1-4D1E-AC5A-29F61E161B5E}"/>
              </a:ext>
            </a:extLst>
          </p:cNvPr>
          <p:cNvSpPr/>
          <p:nvPr/>
        </p:nvSpPr>
        <p:spPr>
          <a:xfrm>
            <a:off x="1319795" y="1690400"/>
            <a:ext cx="1267054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A-site ordered</a:t>
            </a:r>
            <a:endParaRPr kumimoji="0" lang="en-GB" sz="1400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2EC72FD1-CDA1-4BC8-A767-FFE8ACAA6408}"/>
              </a:ext>
            </a:extLst>
          </p:cNvPr>
          <p:cNvSpPr/>
          <p:nvPr/>
        </p:nvSpPr>
        <p:spPr>
          <a:xfrm>
            <a:off x="5189313" y="1748097"/>
            <a:ext cx="1506711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A-site disordered</a:t>
            </a:r>
            <a:endParaRPr kumimoji="0" lang="en-GB" sz="1400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2A8B62A-3FF4-4AAE-8645-C09DAFE30E1D}"/>
              </a:ext>
            </a:extLst>
          </p:cNvPr>
          <p:cNvSpPr/>
          <p:nvPr/>
        </p:nvSpPr>
        <p:spPr>
          <a:xfrm>
            <a:off x="1422400" y="2005670"/>
            <a:ext cx="223520" cy="18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D57134E-3866-4559-BB1E-523A7DC6F851}"/>
              </a:ext>
            </a:extLst>
          </p:cNvPr>
          <p:cNvSpPr/>
          <p:nvPr/>
        </p:nvSpPr>
        <p:spPr>
          <a:xfrm>
            <a:off x="5302576" y="2063625"/>
            <a:ext cx="223520" cy="18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08D93BB1-BA69-4450-9B8C-FF17AD9F13CB}"/>
              </a:ext>
            </a:extLst>
          </p:cNvPr>
          <p:cNvSpPr/>
          <p:nvPr/>
        </p:nvSpPr>
        <p:spPr>
          <a:xfrm>
            <a:off x="924341" y="5235658"/>
            <a:ext cx="76067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 More information: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Poster by G. </a:t>
            </a:r>
            <a:r>
              <a:rPr lang="en-US" altLang="es-ES" sz="1600" dirty="0" err="1">
                <a:solidFill>
                  <a:schemeClr val="accent1"/>
                </a:solidFill>
                <a:latin typeface="Ubuntu" panose="020B0504030602030204"/>
              </a:rPr>
              <a:t>Subías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 “Effects of A-site order on the Mn local structure and polar phases of magnetoelectric REBaMn</a:t>
            </a:r>
            <a:r>
              <a:rPr lang="en-US" altLang="es-ES" sz="1600" baseline="-25000" dirty="0">
                <a:solidFill>
                  <a:schemeClr val="accent1"/>
                </a:solidFill>
                <a:latin typeface="Ubuntu" panose="020B0504030602030204"/>
              </a:rPr>
              <a:t>2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O</a:t>
            </a:r>
            <a:r>
              <a:rPr lang="en-US" altLang="es-ES" sz="1600" baseline="-25000" dirty="0">
                <a:solidFill>
                  <a:schemeClr val="accent1"/>
                </a:solidFill>
                <a:latin typeface="Ubuntu" panose="020B0504030602030204"/>
              </a:rPr>
              <a:t>6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 (RE: La, Nd, </a:t>
            </a:r>
            <a:r>
              <a:rPr lang="en-US" altLang="es-ES" sz="1600" dirty="0" err="1">
                <a:solidFill>
                  <a:schemeClr val="accent1"/>
                </a:solidFill>
                <a:latin typeface="Ubuntu" panose="020B0504030602030204"/>
              </a:rPr>
              <a:t>Sm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 and Y)”</a:t>
            </a:r>
          </a:p>
        </p:txBody>
      </p:sp>
    </p:spTree>
    <p:extLst>
      <p:ext uri="{BB962C8B-B14F-4D97-AF65-F5344CB8AC3E}">
        <p14:creationId xmlns:p14="http://schemas.microsoft.com/office/powerpoint/2010/main" val="3053226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18</a:t>
            </a:fld>
            <a:endParaRPr lang="en-ES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A84BDBE-16EC-4E37-AA29-96DD8D77850C}"/>
              </a:ext>
            </a:extLst>
          </p:cNvPr>
          <p:cNvCxnSpPr>
            <a:cxnSpLocks/>
          </p:cNvCxnSpPr>
          <p:nvPr/>
        </p:nvCxnSpPr>
        <p:spPr>
          <a:xfrm>
            <a:off x="-12665" y="659661"/>
            <a:ext cx="74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0F1B5-B6FF-4E97-A146-FE6BB19C0DED}"/>
              </a:ext>
            </a:extLst>
          </p:cNvPr>
          <p:cNvSpPr txBox="1"/>
          <p:nvPr/>
        </p:nvSpPr>
        <p:spPr>
          <a:xfrm>
            <a:off x="339195" y="74713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Ubuntu" panose="020B0504030602030204"/>
              </a:rPr>
              <a:t>Outline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0C7AA3-EC17-46C1-AB74-BCF58E5BB5EF}"/>
              </a:ext>
            </a:extLst>
          </p:cNvPr>
          <p:cNvSpPr txBox="1"/>
          <p:nvPr/>
        </p:nvSpPr>
        <p:spPr>
          <a:xfrm>
            <a:off x="658372" y="1055249"/>
            <a:ext cx="7752315" cy="394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Hard X-ray photon-in/photon-out (PIPO) spectroscopies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Brief introduction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Range-extended EXAFS 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The edge interference problem</a:t>
            </a:r>
            <a:endParaRPr lang="en-GB" sz="2200" baseline="-25000" dirty="0">
              <a:solidFill>
                <a:schemeClr val="bg1">
                  <a:lumMod val="75000"/>
                </a:schemeClr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Examples of applications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Why applying RIXS-MCD?</a:t>
            </a:r>
            <a:endParaRPr lang="en-GB" sz="2200" baseline="-25000" dirty="0">
              <a:solidFill>
                <a:schemeClr val="accent1"/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Application to colloidal NPs</a:t>
            </a:r>
            <a:endParaRPr lang="en-GB" sz="2400" b="1" dirty="0">
              <a:solidFill>
                <a:schemeClr val="accent1"/>
              </a:solidFill>
              <a:latin typeface="Ubuntu" panose="020B0504030602030204"/>
            </a:endParaRP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Further reading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3472993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 sz="800">
                <a:latin typeface="Ubuntu" panose="020B0504030602030204"/>
              </a:rPr>
              <a:pPr/>
              <a:t>19</a:t>
            </a:fld>
            <a:endParaRPr lang="en-ES" sz="800" dirty="0">
              <a:latin typeface="Ubuntu" panose="020B0504030602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A0543F-B5E7-4DC2-8771-09D1678B98D5}"/>
              </a:ext>
            </a:extLst>
          </p:cNvPr>
          <p:cNvSpPr txBox="1"/>
          <p:nvPr/>
        </p:nvSpPr>
        <p:spPr>
          <a:xfrm>
            <a:off x="339207" y="208728"/>
            <a:ext cx="750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Why applying RIXS-MCD?</a:t>
            </a:r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1</a:t>
            </a:r>
            <a:r>
              <a:rPr lang="en-US" sz="2000" b="1" i="1" dirty="0">
                <a:latin typeface="Ubuntu" panose="020B0504030602030204"/>
                <a:cs typeface="Times New Roman" pitchFamily="18" charset="0"/>
              </a:rPr>
              <a:t>s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i="1" dirty="0">
                <a:latin typeface="Ubuntu" panose="020B0504030602030204"/>
                <a:cs typeface="Times New Roman" pitchFamily="18" charset="0"/>
              </a:rPr>
              <a:t>p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RIXS @ K pre-edge: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grpSp>
        <p:nvGrpSpPr>
          <p:cNvPr id="359" name="Group 243">
            <a:extLst>
              <a:ext uri="{FF2B5EF4-FFF2-40B4-BE49-F238E27FC236}">
                <a16:creationId xmlns:a16="http://schemas.microsoft.com/office/drawing/2014/main" id="{13120FEF-852A-4D2D-A9F2-C43A42B936B4}"/>
              </a:ext>
            </a:extLst>
          </p:cNvPr>
          <p:cNvGrpSpPr/>
          <p:nvPr/>
        </p:nvGrpSpPr>
        <p:grpSpPr>
          <a:xfrm>
            <a:off x="597260" y="2468498"/>
            <a:ext cx="1566073" cy="2736304"/>
            <a:chOff x="861590" y="2564904"/>
            <a:chExt cx="1566073" cy="2736304"/>
          </a:xfrm>
        </p:grpSpPr>
        <p:sp>
          <p:nvSpPr>
            <p:cNvPr id="360" name="71 Rectángulo">
              <a:extLst>
                <a:ext uri="{FF2B5EF4-FFF2-40B4-BE49-F238E27FC236}">
                  <a16:creationId xmlns:a16="http://schemas.microsoft.com/office/drawing/2014/main" id="{B0926F5F-EDA6-4A9E-B343-7B662E269DFC}"/>
                </a:ext>
              </a:extLst>
            </p:cNvPr>
            <p:cNvSpPr/>
            <p:nvPr/>
          </p:nvSpPr>
          <p:spPr>
            <a:xfrm>
              <a:off x="918751" y="2564904"/>
              <a:ext cx="1099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s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p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6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3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d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n</a:t>
              </a:r>
              <a:endParaRPr kumimoji="0" lang="es-ES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61" name="72 Rectángulo">
              <a:extLst>
                <a:ext uri="{FF2B5EF4-FFF2-40B4-BE49-F238E27FC236}">
                  <a16:creationId xmlns:a16="http://schemas.microsoft.com/office/drawing/2014/main" id="{8B45DEF0-36F7-478A-AA7B-B1087454925D}"/>
                </a:ext>
              </a:extLst>
            </p:cNvPr>
            <p:cNvSpPr/>
            <p:nvPr/>
          </p:nvSpPr>
          <p:spPr>
            <a:xfrm>
              <a:off x="861590" y="3747810"/>
              <a:ext cx="1255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s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p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6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3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d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n+1</a:t>
              </a:r>
              <a:endParaRPr kumimoji="0" lang="es-ES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62" name="73 Rectángulo">
              <a:extLst>
                <a:ext uri="{FF2B5EF4-FFF2-40B4-BE49-F238E27FC236}">
                  <a16:creationId xmlns:a16="http://schemas.microsoft.com/office/drawing/2014/main" id="{04F54FB5-D2C9-4CA4-8E80-40143DA6CCE7}"/>
                </a:ext>
              </a:extLst>
            </p:cNvPr>
            <p:cNvSpPr/>
            <p:nvPr/>
          </p:nvSpPr>
          <p:spPr>
            <a:xfrm>
              <a:off x="861590" y="4931876"/>
              <a:ext cx="1255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s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p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5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3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d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n+1</a:t>
              </a:r>
              <a:endParaRPr kumimoji="0" lang="es-ES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cxnSp>
          <p:nvCxnSpPr>
            <p:cNvPr id="363" name="Straight Arrow Connector 247">
              <a:extLst>
                <a:ext uri="{FF2B5EF4-FFF2-40B4-BE49-F238E27FC236}">
                  <a16:creationId xmlns:a16="http://schemas.microsoft.com/office/drawing/2014/main" id="{8B77EDFC-9C6B-4684-A862-1DAAC99EBAD2}"/>
                </a:ext>
              </a:extLst>
            </p:cNvPr>
            <p:cNvCxnSpPr>
              <a:cxnSpLocks/>
              <a:stCxn id="360" idx="2"/>
            </p:cNvCxnSpPr>
            <p:nvPr/>
          </p:nvCxnSpPr>
          <p:spPr>
            <a:xfrm>
              <a:off x="1468742" y="2934236"/>
              <a:ext cx="0" cy="827999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tailEnd type="triangle"/>
            </a:ln>
            <a:effectLst/>
          </p:spPr>
        </p:cxnSp>
        <p:cxnSp>
          <p:nvCxnSpPr>
            <p:cNvPr id="364" name="Straight Arrow Connector 248">
              <a:extLst>
                <a:ext uri="{FF2B5EF4-FFF2-40B4-BE49-F238E27FC236}">
                  <a16:creationId xmlns:a16="http://schemas.microsoft.com/office/drawing/2014/main" id="{F582EF0D-2378-438E-A9A2-7684E196CD8F}"/>
                </a:ext>
              </a:extLst>
            </p:cNvPr>
            <p:cNvCxnSpPr>
              <a:cxnSpLocks/>
              <a:stCxn id="361" idx="2"/>
              <a:endCxn id="362" idx="0"/>
            </p:cNvCxnSpPr>
            <p:nvPr/>
          </p:nvCxnSpPr>
          <p:spPr>
            <a:xfrm>
              <a:off x="1489326" y="4117142"/>
              <a:ext cx="0" cy="81473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tailEnd type="triangle"/>
            </a:ln>
            <a:effectLst/>
          </p:spPr>
        </p:cxnSp>
        <p:sp>
          <p:nvSpPr>
            <p:cNvPr id="365" name="Rectangle 249">
              <a:extLst>
                <a:ext uri="{FF2B5EF4-FFF2-40B4-BE49-F238E27FC236}">
                  <a16:creationId xmlns:a16="http://schemas.microsoft.com/office/drawing/2014/main" id="{F132969E-5EA2-49A2-A90E-73D3BB7492F7}"/>
                </a:ext>
              </a:extLst>
            </p:cNvPr>
            <p:cNvSpPr/>
            <p:nvPr/>
          </p:nvSpPr>
          <p:spPr>
            <a:xfrm>
              <a:off x="1824613" y="3079131"/>
              <a:ext cx="6030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XAS</a:t>
              </a:r>
              <a:endPara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  <p:sp>
          <p:nvSpPr>
            <p:cNvPr id="366" name="Rectangle 250">
              <a:extLst>
                <a:ext uri="{FF2B5EF4-FFF2-40B4-BE49-F238E27FC236}">
                  <a16:creationId xmlns:a16="http://schemas.microsoft.com/office/drawing/2014/main" id="{DC3CE0F3-3B24-4A82-AD43-BDCFE1300668}"/>
                </a:ext>
              </a:extLst>
            </p:cNvPr>
            <p:cNvSpPr/>
            <p:nvPr/>
          </p:nvSpPr>
          <p:spPr>
            <a:xfrm>
              <a:off x="1837437" y="4283804"/>
              <a:ext cx="5725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XES</a:t>
              </a:r>
              <a:endPara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</p:grpSp>
      <p:grpSp>
        <p:nvGrpSpPr>
          <p:cNvPr id="367" name="5 Grupo">
            <a:extLst>
              <a:ext uri="{FF2B5EF4-FFF2-40B4-BE49-F238E27FC236}">
                <a16:creationId xmlns:a16="http://schemas.microsoft.com/office/drawing/2014/main" id="{938FA2C7-A45D-4B3C-927F-D7785D07E221}"/>
              </a:ext>
            </a:extLst>
          </p:cNvPr>
          <p:cNvGrpSpPr/>
          <p:nvPr/>
        </p:nvGrpSpPr>
        <p:grpSpPr>
          <a:xfrm>
            <a:off x="6968557" y="1266910"/>
            <a:ext cx="1963523" cy="2421845"/>
            <a:chOff x="7016351" y="846359"/>
            <a:chExt cx="1963523" cy="2421845"/>
          </a:xfrm>
        </p:grpSpPr>
        <p:grpSp>
          <p:nvGrpSpPr>
            <p:cNvPr id="368" name="Group 201">
              <a:extLst>
                <a:ext uri="{FF2B5EF4-FFF2-40B4-BE49-F238E27FC236}">
                  <a16:creationId xmlns:a16="http://schemas.microsoft.com/office/drawing/2014/main" id="{58B75204-C600-4B35-8045-83AB59AA8B4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16351" y="846359"/>
              <a:ext cx="1963523" cy="1930296"/>
              <a:chOff x="1533" y="432"/>
              <a:chExt cx="3225" cy="3173"/>
            </a:xfrm>
          </p:grpSpPr>
          <p:sp>
            <p:nvSpPr>
              <p:cNvPr id="370" name="Oval 202">
                <a:extLst>
                  <a:ext uri="{FF2B5EF4-FFF2-40B4-BE49-F238E27FC236}">
                    <a16:creationId xmlns:a16="http://schemas.microsoft.com/office/drawing/2014/main" id="{9E521ED9-EABD-4DE6-82E1-2F8F343D35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02" y="1908"/>
                <a:ext cx="86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1" name="Line 203">
                <a:extLst>
                  <a:ext uri="{FF2B5EF4-FFF2-40B4-BE49-F238E27FC236}">
                    <a16:creationId xmlns:a16="http://schemas.microsoft.com/office/drawing/2014/main" id="{73881FCF-248A-4B70-B028-735B74E986A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6" y="516"/>
                <a:ext cx="18" cy="139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2" name="Oval 204">
                <a:extLst>
                  <a:ext uri="{FF2B5EF4-FFF2-40B4-BE49-F238E27FC236}">
                    <a16:creationId xmlns:a16="http://schemas.microsoft.com/office/drawing/2014/main" id="{EB3C52F0-05AF-4CCA-BD7C-6C9FCB61EA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84" y="432"/>
                <a:ext cx="85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3" name="Line 205">
                <a:extLst>
                  <a:ext uri="{FF2B5EF4-FFF2-40B4-BE49-F238E27FC236}">
                    <a16:creationId xmlns:a16="http://schemas.microsoft.com/office/drawing/2014/main" id="{60F7E394-1453-462A-9CED-6686E8A9D63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80" y="1951"/>
                <a:ext cx="1356" cy="4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4" name="Oval 206">
                <a:extLst>
                  <a:ext uri="{FF2B5EF4-FFF2-40B4-BE49-F238E27FC236}">
                    <a16:creationId xmlns:a16="http://schemas.microsoft.com/office/drawing/2014/main" id="{2E78E52D-79C4-4526-BE9D-E7232726BE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74" y="1711"/>
                <a:ext cx="182" cy="174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5" name="Line 207">
                <a:extLst>
                  <a:ext uri="{FF2B5EF4-FFF2-40B4-BE49-F238E27FC236}">
                    <a16:creationId xmlns:a16="http://schemas.microsoft.com/office/drawing/2014/main" id="{8723A3E5-7AE2-451D-97D7-658135C0208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64" y="1464"/>
                <a:ext cx="1" cy="24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6" name="Oval 208">
                <a:extLst>
                  <a:ext uri="{FF2B5EF4-FFF2-40B4-BE49-F238E27FC236}">
                    <a16:creationId xmlns:a16="http://schemas.microsoft.com/office/drawing/2014/main" id="{E6058BE7-3AED-487E-ACCB-DEA6198EF19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04" y="1188"/>
                <a:ext cx="85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7" name="Oval 209">
                <a:extLst>
                  <a:ext uri="{FF2B5EF4-FFF2-40B4-BE49-F238E27FC236}">
                    <a16:creationId xmlns:a16="http://schemas.microsoft.com/office/drawing/2014/main" id="{6FC1680F-06A5-492C-BB76-39A5E42203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16" y="1380"/>
                <a:ext cx="85" cy="92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8" name="Line 210">
                <a:extLst>
                  <a:ext uri="{FF2B5EF4-FFF2-40B4-BE49-F238E27FC236}">
                    <a16:creationId xmlns:a16="http://schemas.microsoft.com/office/drawing/2014/main" id="{ED02E1B2-B00C-4D0D-9E12-ACD1CA9E6AD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48" y="1800"/>
                <a:ext cx="23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9" name="Oval 211">
                <a:extLst>
                  <a:ext uri="{FF2B5EF4-FFF2-40B4-BE49-F238E27FC236}">
                    <a16:creationId xmlns:a16="http://schemas.microsoft.com/office/drawing/2014/main" id="{E8D00766-EE5A-4C22-ADAE-47CD57B135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8" y="966"/>
                <a:ext cx="175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0" name="Line 212">
                <a:extLst>
                  <a:ext uri="{FF2B5EF4-FFF2-40B4-BE49-F238E27FC236}">
                    <a16:creationId xmlns:a16="http://schemas.microsoft.com/office/drawing/2014/main" id="{83326573-CDC1-4060-B266-6DFEA33E429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00" y="1428"/>
                <a:ext cx="23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1" name="Oval 213">
                <a:extLst>
                  <a:ext uri="{FF2B5EF4-FFF2-40B4-BE49-F238E27FC236}">
                    <a16:creationId xmlns:a16="http://schemas.microsoft.com/office/drawing/2014/main" id="{59CA772A-C4CE-4A92-A1FA-C9BBC8124C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82" y="1764"/>
                <a:ext cx="86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2" name="Line 214">
                <a:extLst>
                  <a:ext uri="{FF2B5EF4-FFF2-40B4-BE49-F238E27FC236}">
                    <a16:creationId xmlns:a16="http://schemas.microsoft.com/office/drawing/2014/main" id="{39B03A7B-D941-451E-AB56-35E94622763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719" y="1524"/>
                <a:ext cx="5" cy="2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3" name="Line 215">
                <a:extLst>
                  <a:ext uri="{FF2B5EF4-FFF2-40B4-BE49-F238E27FC236}">
                    <a16:creationId xmlns:a16="http://schemas.microsoft.com/office/drawing/2014/main" id="{F347D2F1-1305-4E29-84BB-03C2FBE56BA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68" y="474"/>
                <a:ext cx="1362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4" name="Oval 216">
                <a:extLst>
                  <a:ext uri="{FF2B5EF4-FFF2-40B4-BE49-F238E27FC236}">
                    <a16:creationId xmlns:a16="http://schemas.microsoft.com/office/drawing/2014/main" id="{F429FCB7-DA17-4614-8D40-25626E2717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34" y="1344"/>
                <a:ext cx="175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5" name="Oval 217">
                <a:extLst>
                  <a:ext uri="{FF2B5EF4-FFF2-40B4-BE49-F238E27FC236}">
                    <a16:creationId xmlns:a16="http://schemas.microsoft.com/office/drawing/2014/main" id="{1975DFB2-88EC-446A-BA18-7CA966113D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6" y="1951"/>
                <a:ext cx="85" cy="84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6" name="Line 218">
                <a:extLst>
                  <a:ext uri="{FF2B5EF4-FFF2-40B4-BE49-F238E27FC236}">
                    <a16:creationId xmlns:a16="http://schemas.microsoft.com/office/drawing/2014/main" id="{B807A21F-F2DA-413D-8853-18D5402F2C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68" y="1807"/>
                <a:ext cx="72" cy="2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7" name="Oval 219">
                <a:extLst>
                  <a:ext uri="{FF2B5EF4-FFF2-40B4-BE49-F238E27FC236}">
                    <a16:creationId xmlns:a16="http://schemas.microsoft.com/office/drawing/2014/main" id="{9C3713FF-D585-4B57-98BF-E313888D7B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94" y="1728"/>
                <a:ext cx="182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8" name="Line 220">
                <a:extLst>
                  <a:ext uri="{FF2B5EF4-FFF2-40B4-BE49-F238E27FC236}">
                    <a16:creationId xmlns:a16="http://schemas.microsoft.com/office/drawing/2014/main" id="{2052F599-AD1D-4E76-82A9-73B4E24819A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280" y="1428"/>
                <a:ext cx="66" cy="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9" name="Oval 221">
                <a:extLst>
                  <a:ext uri="{FF2B5EF4-FFF2-40B4-BE49-F238E27FC236}">
                    <a16:creationId xmlns:a16="http://schemas.microsoft.com/office/drawing/2014/main" id="{8E79ABD1-298D-4966-AE73-FDE2D3AF28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3" y="600"/>
                <a:ext cx="180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0" name="Line 222">
                <a:extLst>
                  <a:ext uri="{FF2B5EF4-FFF2-40B4-BE49-F238E27FC236}">
                    <a16:creationId xmlns:a16="http://schemas.microsoft.com/office/drawing/2014/main" id="{EBFC4A05-05B9-4D12-B897-80FC203BA05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672" y="540"/>
                <a:ext cx="6" cy="14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1" name="Line 223">
                <a:extLst>
                  <a:ext uri="{FF2B5EF4-FFF2-40B4-BE49-F238E27FC236}">
                    <a16:creationId xmlns:a16="http://schemas.microsoft.com/office/drawing/2014/main" id="{A48C90D9-419F-4120-87D7-462B5FA8142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647" y="1812"/>
                <a:ext cx="65" cy="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2" name="Oval 224">
                <a:extLst>
                  <a:ext uri="{FF2B5EF4-FFF2-40B4-BE49-F238E27FC236}">
                    <a16:creationId xmlns:a16="http://schemas.microsoft.com/office/drawing/2014/main" id="{D2F21501-1F1A-4A8C-A2D1-EB4FD8AD63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88" y="984"/>
                <a:ext cx="181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3" name="Line 225">
                <a:extLst>
                  <a:ext uri="{FF2B5EF4-FFF2-40B4-BE49-F238E27FC236}">
                    <a16:creationId xmlns:a16="http://schemas.microsoft.com/office/drawing/2014/main" id="{6ADF142A-58EB-4901-9EE9-0D083627A93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079" y="738"/>
                <a:ext cx="1" cy="24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4" name="Line 226">
                <a:extLst>
                  <a:ext uri="{FF2B5EF4-FFF2-40B4-BE49-F238E27FC236}">
                    <a16:creationId xmlns:a16="http://schemas.microsoft.com/office/drawing/2014/main" id="{041F9CD3-E8F3-4413-BDFC-FD7C259F608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628" y="1447"/>
                <a:ext cx="67" cy="2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5" name="Oval 227">
                <a:extLst>
                  <a:ext uri="{FF2B5EF4-FFF2-40B4-BE49-F238E27FC236}">
                    <a16:creationId xmlns:a16="http://schemas.microsoft.com/office/drawing/2014/main" id="{48442255-EE74-4B32-B602-85EC1036A5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24" y="456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6" name="Oval 228">
                <a:extLst>
                  <a:ext uri="{FF2B5EF4-FFF2-40B4-BE49-F238E27FC236}">
                    <a16:creationId xmlns:a16="http://schemas.microsoft.com/office/drawing/2014/main" id="{D3CE3A34-765D-4639-A2FD-4F63645B34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36" y="654"/>
                <a:ext cx="85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7" name="Oval 229">
                <a:extLst>
                  <a:ext uri="{FF2B5EF4-FFF2-40B4-BE49-F238E27FC236}">
                    <a16:creationId xmlns:a16="http://schemas.microsoft.com/office/drawing/2014/main" id="{20962CD2-90F8-47BE-AA0D-8E303F1488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42" y="846"/>
                <a:ext cx="86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8" name="Line 230">
                <a:extLst>
                  <a:ext uri="{FF2B5EF4-FFF2-40B4-BE49-F238E27FC236}">
                    <a16:creationId xmlns:a16="http://schemas.microsoft.com/office/drawing/2014/main" id="{1B19E4E4-2ED4-4300-A6D6-133FABD9764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162" y="1074"/>
                <a:ext cx="24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9" name="Oval 231">
                <a:extLst>
                  <a:ext uri="{FF2B5EF4-FFF2-40B4-BE49-F238E27FC236}">
                    <a16:creationId xmlns:a16="http://schemas.microsoft.com/office/drawing/2014/main" id="{5A9F5D74-061D-4DDB-83ED-76B4BBB4268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4" y="1362"/>
                <a:ext cx="181" cy="182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0" name="Oval 232">
                <a:extLst>
                  <a:ext uri="{FF2B5EF4-FFF2-40B4-BE49-F238E27FC236}">
                    <a16:creationId xmlns:a16="http://schemas.microsoft.com/office/drawing/2014/main" id="{125EEE3E-913C-4155-9B9F-17914C1D84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15" y="1800"/>
                <a:ext cx="84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1" name="Line 233">
                <a:extLst>
                  <a:ext uri="{FF2B5EF4-FFF2-40B4-BE49-F238E27FC236}">
                    <a16:creationId xmlns:a16="http://schemas.microsoft.com/office/drawing/2014/main" id="{5323B088-22F1-48E9-9673-9F667D02A68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56" y="1560"/>
                <a:ext cx="1" cy="2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2" name="Line 234">
                <a:extLst>
                  <a:ext uri="{FF2B5EF4-FFF2-40B4-BE49-F238E27FC236}">
                    <a16:creationId xmlns:a16="http://schemas.microsoft.com/office/drawing/2014/main" id="{FAF53781-01E6-49D3-8121-7996276834F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114" y="696"/>
                <a:ext cx="24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3" name="Oval 235">
                <a:extLst>
                  <a:ext uri="{FF2B5EF4-FFF2-40B4-BE49-F238E27FC236}">
                    <a16:creationId xmlns:a16="http://schemas.microsoft.com/office/drawing/2014/main" id="{A1CE38A3-DC10-43B1-8546-0F7A0CBBD9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02" y="1038"/>
                <a:ext cx="85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4" name="Oval 236">
                <a:extLst>
                  <a:ext uri="{FF2B5EF4-FFF2-40B4-BE49-F238E27FC236}">
                    <a16:creationId xmlns:a16="http://schemas.microsoft.com/office/drawing/2014/main" id="{5F9EE5EA-F476-481E-A66C-383A1A22B0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67" y="1380"/>
                <a:ext cx="174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5" name="Line 237">
                <a:extLst>
                  <a:ext uri="{FF2B5EF4-FFF2-40B4-BE49-F238E27FC236}">
                    <a16:creationId xmlns:a16="http://schemas.microsoft.com/office/drawing/2014/main" id="{495C805C-CBF5-4237-AF07-CC79101A63E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298" y="1848"/>
                <a:ext cx="23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6" name="Line 238">
                <a:extLst>
                  <a:ext uri="{FF2B5EF4-FFF2-40B4-BE49-F238E27FC236}">
                    <a16:creationId xmlns:a16="http://schemas.microsoft.com/office/drawing/2014/main" id="{4C917C52-4A93-4318-90CA-056C860404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44" y="792"/>
                <a:ext cx="1" cy="24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7" name="Oval 239">
                <a:extLst>
                  <a:ext uri="{FF2B5EF4-FFF2-40B4-BE49-F238E27FC236}">
                    <a16:creationId xmlns:a16="http://schemas.microsoft.com/office/drawing/2014/main" id="{16AB8AE4-02CD-46C6-B7CC-B9FDDF4CE7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4" y="612"/>
                <a:ext cx="175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8" name="Line 240">
                <a:extLst>
                  <a:ext uri="{FF2B5EF4-FFF2-40B4-BE49-F238E27FC236}">
                    <a16:creationId xmlns:a16="http://schemas.microsoft.com/office/drawing/2014/main" id="{903C9ACE-EE90-461F-95C2-B62F105336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340" y="1471"/>
                <a:ext cx="23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9" name="Oval 241">
                <a:extLst>
                  <a:ext uri="{FF2B5EF4-FFF2-40B4-BE49-F238E27FC236}">
                    <a16:creationId xmlns:a16="http://schemas.microsoft.com/office/drawing/2014/main" id="{6E41EFF7-8AB3-4A50-8BE8-055ED0D2C5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75" y="1615"/>
                <a:ext cx="84" cy="90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0" name="Oval 242">
                <a:extLst>
                  <a:ext uri="{FF2B5EF4-FFF2-40B4-BE49-F238E27FC236}">
                    <a16:creationId xmlns:a16="http://schemas.microsoft.com/office/drawing/2014/main" id="{17CF9F60-8CF2-4552-A858-49C962DC2B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32" y="1764"/>
                <a:ext cx="175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1" name="Line 243">
                <a:extLst>
                  <a:ext uri="{FF2B5EF4-FFF2-40B4-BE49-F238E27FC236}">
                    <a16:creationId xmlns:a16="http://schemas.microsoft.com/office/drawing/2014/main" id="{021BFBD1-F658-447F-9559-00B09D8B248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807" y="1956"/>
                <a:ext cx="425" cy="19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2" name="Line 244">
                <a:extLst>
                  <a:ext uri="{FF2B5EF4-FFF2-40B4-BE49-F238E27FC236}">
                    <a16:creationId xmlns:a16="http://schemas.microsoft.com/office/drawing/2014/main" id="{123DDD4E-5616-4E86-B2A0-F07ECAC8841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988" y="1080"/>
                <a:ext cx="67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3" name="Line 245">
                <a:extLst>
                  <a:ext uri="{FF2B5EF4-FFF2-40B4-BE49-F238E27FC236}">
                    <a16:creationId xmlns:a16="http://schemas.microsoft.com/office/drawing/2014/main" id="{877306F3-6EA4-45BF-886D-3885D1640F4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616" y="1524"/>
                <a:ext cx="1" cy="2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4" name="Oval 246">
                <a:extLst>
                  <a:ext uri="{FF2B5EF4-FFF2-40B4-BE49-F238E27FC236}">
                    <a16:creationId xmlns:a16="http://schemas.microsoft.com/office/drawing/2014/main" id="{5D8E5DD7-9A0A-471C-986C-FAD340649B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54" y="630"/>
                <a:ext cx="182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5" name="Oval 247">
                <a:extLst>
                  <a:ext uri="{FF2B5EF4-FFF2-40B4-BE49-F238E27FC236}">
                    <a16:creationId xmlns:a16="http://schemas.microsoft.com/office/drawing/2014/main" id="{46927288-E839-4C50-9DAF-6DF4EFF131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75" y="1434"/>
                <a:ext cx="84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6" name="Line 248">
                <a:extLst>
                  <a:ext uri="{FF2B5EF4-FFF2-40B4-BE49-F238E27FC236}">
                    <a16:creationId xmlns:a16="http://schemas.microsoft.com/office/drawing/2014/main" id="{E7EF617A-64C5-42B5-934A-40F1F754085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000" y="702"/>
                <a:ext cx="66" cy="1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7" name="Oval 249">
                <a:extLst>
                  <a:ext uri="{FF2B5EF4-FFF2-40B4-BE49-F238E27FC236}">
                    <a16:creationId xmlns:a16="http://schemas.microsoft.com/office/drawing/2014/main" id="{4D08DE50-B2A5-41C0-9625-4B023CED5A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27" y="1014"/>
                <a:ext cx="174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8" name="Oval 250">
                <a:extLst>
                  <a:ext uri="{FF2B5EF4-FFF2-40B4-BE49-F238E27FC236}">
                    <a16:creationId xmlns:a16="http://schemas.microsoft.com/office/drawing/2014/main" id="{AA9FC84D-DD35-4201-862F-FC8A31B65F2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75" y="1254"/>
                <a:ext cx="84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9" name="Line 251">
                <a:extLst>
                  <a:ext uri="{FF2B5EF4-FFF2-40B4-BE49-F238E27FC236}">
                    <a16:creationId xmlns:a16="http://schemas.microsoft.com/office/drawing/2014/main" id="{1459C798-BC20-42E1-836E-112E47EFF7C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372" y="1080"/>
                <a:ext cx="60" cy="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0" name="Oval 252">
                <a:extLst>
                  <a:ext uri="{FF2B5EF4-FFF2-40B4-BE49-F238E27FC236}">
                    <a16:creationId xmlns:a16="http://schemas.microsoft.com/office/drawing/2014/main" id="{53012338-E735-41B9-8279-01295F70DF1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2" y="1399"/>
                <a:ext cx="181" cy="180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1" name="Line 253">
                <a:extLst>
                  <a:ext uri="{FF2B5EF4-FFF2-40B4-BE49-F238E27FC236}">
                    <a16:creationId xmlns:a16="http://schemas.microsoft.com/office/drawing/2014/main" id="{73987C3D-FAF0-45AF-9E34-9F0C2207DEF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354" y="707"/>
                <a:ext cx="66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2" name="Line 254">
                <a:extLst>
                  <a:ext uri="{FF2B5EF4-FFF2-40B4-BE49-F238E27FC236}">
                    <a16:creationId xmlns:a16="http://schemas.microsoft.com/office/drawing/2014/main" id="{ED5061EE-9339-4987-9E69-F260F25E75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788" y="480"/>
                <a:ext cx="427" cy="12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3" name="Oval 255">
                <a:extLst>
                  <a:ext uri="{FF2B5EF4-FFF2-40B4-BE49-F238E27FC236}">
                    <a16:creationId xmlns:a16="http://schemas.microsoft.com/office/drawing/2014/main" id="{E0F6ED7B-1A83-4BCF-B17E-AF069E7F60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5" y="1068"/>
                <a:ext cx="90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4" name="Oval 256">
                <a:extLst>
                  <a:ext uri="{FF2B5EF4-FFF2-40B4-BE49-F238E27FC236}">
                    <a16:creationId xmlns:a16="http://schemas.microsoft.com/office/drawing/2014/main" id="{25CC0F52-AB36-428D-B700-DFA5938EFA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64" y="1788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5" name="Oval 257">
                <a:extLst>
                  <a:ext uri="{FF2B5EF4-FFF2-40B4-BE49-F238E27FC236}">
                    <a16:creationId xmlns:a16="http://schemas.microsoft.com/office/drawing/2014/main" id="{001D1E17-B757-4CC2-B5D9-D71F0836BF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06" y="2034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6" name="Line 258">
                <a:extLst>
                  <a:ext uri="{FF2B5EF4-FFF2-40B4-BE49-F238E27FC236}">
                    <a16:creationId xmlns:a16="http://schemas.microsoft.com/office/drawing/2014/main" id="{714764FF-64D4-4949-8771-6C991845B05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148" y="726"/>
                <a:ext cx="72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7" name="Line 259">
                <a:extLst>
                  <a:ext uri="{FF2B5EF4-FFF2-40B4-BE49-F238E27FC236}">
                    <a16:creationId xmlns:a16="http://schemas.microsoft.com/office/drawing/2014/main" id="{6D251037-C0FC-4667-B019-2A07941AD5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976" y="822"/>
                <a:ext cx="1" cy="24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8" name="Oval 260">
                <a:extLst>
                  <a:ext uri="{FF2B5EF4-FFF2-40B4-BE49-F238E27FC236}">
                    <a16:creationId xmlns:a16="http://schemas.microsoft.com/office/drawing/2014/main" id="{86C65C2C-A03C-49DF-8E7D-551444A10F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87" y="642"/>
                <a:ext cx="180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9" name="Line 261">
                <a:extLst>
                  <a:ext uri="{FF2B5EF4-FFF2-40B4-BE49-F238E27FC236}">
                    <a16:creationId xmlns:a16="http://schemas.microsoft.com/office/drawing/2014/main" id="{C3E33E62-C4BF-4BBA-82EC-16C1949C6E6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018" y="1110"/>
                <a:ext cx="24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0" name="Oval 262">
                <a:extLst>
                  <a:ext uri="{FF2B5EF4-FFF2-40B4-BE49-F238E27FC236}">
                    <a16:creationId xmlns:a16="http://schemas.microsoft.com/office/drawing/2014/main" id="{DB423481-0036-4A56-AC22-99D2C5720EC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58" y="1807"/>
                <a:ext cx="182" cy="180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1" name="Line 263">
                <a:extLst>
                  <a:ext uri="{FF2B5EF4-FFF2-40B4-BE49-F238E27FC236}">
                    <a16:creationId xmlns:a16="http://schemas.microsoft.com/office/drawing/2014/main" id="{B9E3BA25-9AF5-417C-B4CB-231E716955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060" y="731"/>
                <a:ext cx="24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2" name="Oval 264">
                <a:extLst>
                  <a:ext uri="{FF2B5EF4-FFF2-40B4-BE49-F238E27FC236}">
                    <a16:creationId xmlns:a16="http://schemas.microsoft.com/office/drawing/2014/main" id="{5273F1DB-95BF-4BCC-952E-566C15F23D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8" y="1026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3" name="Line 265">
                <a:extLst>
                  <a:ext uri="{FF2B5EF4-FFF2-40B4-BE49-F238E27FC236}">
                    <a16:creationId xmlns:a16="http://schemas.microsoft.com/office/drawing/2014/main" id="{4E66F3DF-DFF2-402C-9144-7AF3EBE3B3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48" y="779"/>
                <a:ext cx="1" cy="25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4" name="Freeform 266">
                <a:extLst>
                  <a:ext uri="{FF2B5EF4-FFF2-40B4-BE49-F238E27FC236}">
                    <a16:creationId xmlns:a16="http://schemas.microsoft.com/office/drawing/2014/main" id="{C82CC407-854E-42C6-AC7C-B10028644E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85" y="1490"/>
                <a:ext cx="70" cy="40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0" y="80"/>
                  </a:cxn>
                  <a:cxn ang="0">
                    <a:pos x="140" y="21"/>
                  </a:cxn>
                  <a:cxn ang="0">
                    <a:pos x="131" y="0"/>
                  </a:cxn>
                  <a:cxn ang="0">
                    <a:pos x="0" y="59"/>
                  </a:cxn>
                </a:cxnLst>
                <a:rect l="0" t="0" r="r" b="b"/>
                <a:pathLst>
                  <a:path w="140" h="80">
                    <a:moveTo>
                      <a:pt x="0" y="59"/>
                    </a:moveTo>
                    <a:lnTo>
                      <a:pt x="10" y="80"/>
                    </a:lnTo>
                    <a:lnTo>
                      <a:pt x="140" y="21"/>
                    </a:lnTo>
                    <a:lnTo>
                      <a:pt x="131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5" name="Oval 267">
                <a:extLst>
                  <a:ext uri="{FF2B5EF4-FFF2-40B4-BE49-F238E27FC236}">
                    <a16:creationId xmlns:a16="http://schemas.microsoft.com/office/drawing/2014/main" id="{1F09D72B-996A-46AA-80E2-D36660E201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00" y="696"/>
                <a:ext cx="91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6" name="Oval 268">
                <a:extLst>
                  <a:ext uri="{FF2B5EF4-FFF2-40B4-BE49-F238E27FC236}">
                    <a16:creationId xmlns:a16="http://schemas.microsoft.com/office/drawing/2014/main" id="{01986DCD-E0E2-4961-AE45-BD40D4FA47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7" y="1044"/>
                <a:ext cx="180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7" name="Freeform 269">
                <a:extLst>
                  <a:ext uri="{FF2B5EF4-FFF2-40B4-BE49-F238E27FC236}">
                    <a16:creationId xmlns:a16="http://schemas.microsoft.com/office/drawing/2014/main" id="{6D1F4777-9B85-4DE3-80A3-E1C74A1117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69" y="1748"/>
                <a:ext cx="85" cy="105"/>
              </a:xfrm>
              <a:custGeom>
                <a:avLst/>
                <a:gdLst/>
                <a:ahLst/>
                <a:cxnLst>
                  <a:cxn ang="0">
                    <a:pos x="171" y="17"/>
                  </a:cxn>
                  <a:cxn ang="0">
                    <a:pos x="156" y="0"/>
                  </a:cxn>
                  <a:cxn ang="0">
                    <a:pos x="0" y="192"/>
                  </a:cxn>
                  <a:cxn ang="0">
                    <a:pos x="16" y="209"/>
                  </a:cxn>
                  <a:cxn ang="0">
                    <a:pos x="171" y="17"/>
                  </a:cxn>
                </a:cxnLst>
                <a:rect l="0" t="0" r="r" b="b"/>
                <a:pathLst>
                  <a:path w="171" h="209">
                    <a:moveTo>
                      <a:pt x="171" y="17"/>
                    </a:moveTo>
                    <a:lnTo>
                      <a:pt x="156" y="0"/>
                    </a:lnTo>
                    <a:lnTo>
                      <a:pt x="0" y="192"/>
                    </a:lnTo>
                    <a:lnTo>
                      <a:pt x="16" y="209"/>
                    </a:lnTo>
                    <a:lnTo>
                      <a:pt x="17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8" name="Oval 270">
                <a:extLst>
                  <a:ext uri="{FF2B5EF4-FFF2-40B4-BE49-F238E27FC236}">
                    <a16:creationId xmlns:a16="http://schemas.microsoft.com/office/drawing/2014/main" id="{933CAE38-1F59-40A2-BC9C-A5D606C986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95" y="510"/>
                <a:ext cx="90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9" name="Oval 271">
                <a:extLst>
                  <a:ext uri="{FF2B5EF4-FFF2-40B4-BE49-F238E27FC236}">
                    <a16:creationId xmlns:a16="http://schemas.microsoft.com/office/drawing/2014/main" id="{6401878A-0569-4DEA-8DA5-634E780EA0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8" y="708"/>
                <a:ext cx="91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0" name="Freeform 272">
                <a:extLst>
                  <a:ext uri="{FF2B5EF4-FFF2-40B4-BE49-F238E27FC236}">
                    <a16:creationId xmlns:a16="http://schemas.microsoft.com/office/drawing/2014/main" id="{B5D90503-9FB9-4AC5-B3B7-BBF4054193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20" y="1128"/>
                <a:ext cx="240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25"/>
                  </a:cxn>
                  <a:cxn ang="0">
                    <a:pos x="480" y="2"/>
                  </a:cxn>
                  <a:cxn ang="0">
                    <a:pos x="0" y="0"/>
                  </a:cxn>
                </a:cxnLst>
                <a:rect l="0" t="0" r="r" b="b"/>
                <a:pathLst>
                  <a:path w="480" h="25">
                    <a:moveTo>
                      <a:pt x="0" y="0"/>
                    </a:moveTo>
                    <a:lnTo>
                      <a:pt x="0" y="23"/>
                    </a:lnTo>
                    <a:lnTo>
                      <a:pt x="480" y="25"/>
                    </a:lnTo>
                    <a:lnTo>
                      <a:pt x="48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1" name="Oval 273">
                <a:extLst>
                  <a:ext uri="{FF2B5EF4-FFF2-40B4-BE49-F238E27FC236}">
                    <a16:creationId xmlns:a16="http://schemas.microsoft.com/office/drawing/2014/main" id="{C02009F7-B787-4B01-B699-8305F3CB02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18" y="1434"/>
                <a:ext cx="182" cy="182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2" name="Line 274">
                <a:extLst>
                  <a:ext uri="{FF2B5EF4-FFF2-40B4-BE49-F238E27FC236}">
                    <a16:creationId xmlns:a16="http://schemas.microsoft.com/office/drawing/2014/main" id="{A6D88142-2374-4F22-A857-4F8E7E3B87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2010"/>
                <a:ext cx="360" cy="203"/>
              </a:xfrm>
              <a:prstGeom prst="line">
                <a:avLst/>
              </a:prstGeom>
              <a:noFill/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3" name="Freeform 275">
                <a:extLst>
                  <a:ext uri="{FF2B5EF4-FFF2-40B4-BE49-F238E27FC236}">
                    <a16:creationId xmlns:a16="http://schemas.microsoft.com/office/drawing/2014/main" id="{CA6025D3-2981-4582-82AE-818089F42C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72" y="744"/>
                <a:ext cx="240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4"/>
                  </a:cxn>
                  <a:cxn ang="0">
                    <a:pos x="480" y="11"/>
                  </a:cxn>
                  <a:cxn ang="0">
                    <a:pos x="0" y="0"/>
                  </a:cxn>
                </a:cxnLst>
                <a:rect l="0" t="0" r="r" b="b"/>
                <a:pathLst>
                  <a:path w="480" h="34">
                    <a:moveTo>
                      <a:pt x="0" y="0"/>
                    </a:moveTo>
                    <a:lnTo>
                      <a:pt x="0" y="23"/>
                    </a:lnTo>
                    <a:lnTo>
                      <a:pt x="480" y="34"/>
                    </a:lnTo>
                    <a:lnTo>
                      <a:pt x="48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4" name="Oval 276">
                <a:extLst>
                  <a:ext uri="{FF2B5EF4-FFF2-40B4-BE49-F238E27FC236}">
                    <a16:creationId xmlns:a16="http://schemas.microsoft.com/office/drawing/2014/main" id="{8CC2E4A9-0373-4F58-8F43-E812F8F024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60" y="1098"/>
                <a:ext cx="92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5" name="Freeform 277">
                <a:extLst>
                  <a:ext uri="{FF2B5EF4-FFF2-40B4-BE49-F238E27FC236}">
                    <a16:creationId xmlns:a16="http://schemas.microsoft.com/office/drawing/2014/main" id="{DF3CEAD4-6095-4B67-AC87-6F9E4C3844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92" y="1519"/>
                <a:ext cx="240" cy="17"/>
              </a:xfrm>
              <a:custGeom>
                <a:avLst/>
                <a:gdLst/>
                <a:ahLst/>
                <a:cxnLst>
                  <a:cxn ang="0">
                    <a:pos x="480" y="35"/>
                  </a:cxn>
                  <a:cxn ang="0">
                    <a:pos x="480" y="12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5"/>
                  </a:cxn>
                </a:cxnLst>
                <a:rect l="0" t="0" r="r" b="b"/>
                <a:pathLst>
                  <a:path w="480" h="35">
                    <a:moveTo>
                      <a:pt x="480" y="35"/>
                    </a:moveTo>
                    <a:lnTo>
                      <a:pt x="480" y="12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8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6" name="Freeform 278">
                <a:extLst>
                  <a:ext uri="{FF2B5EF4-FFF2-40B4-BE49-F238E27FC236}">
                    <a16:creationId xmlns:a16="http://schemas.microsoft.com/office/drawing/2014/main" id="{6F80975D-918A-4480-A79A-584C498E40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95" y="1573"/>
                <a:ext cx="151" cy="136"/>
              </a:xfrm>
              <a:custGeom>
                <a:avLst/>
                <a:gdLst/>
                <a:ahLst/>
                <a:cxnLst>
                  <a:cxn ang="0">
                    <a:pos x="0" y="251"/>
                  </a:cxn>
                  <a:cxn ang="0">
                    <a:pos x="13" y="270"/>
                  </a:cxn>
                  <a:cxn ang="0">
                    <a:pos x="301" y="19"/>
                  </a:cxn>
                  <a:cxn ang="0">
                    <a:pos x="288" y="0"/>
                  </a:cxn>
                  <a:cxn ang="0">
                    <a:pos x="0" y="251"/>
                  </a:cxn>
                </a:cxnLst>
                <a:rect l="0" t="0" r="r" b="b"/>
                <a:pathLst>
                  <a:path w="301" h="270">
                    <a:moveTo>
                      <a:pt x="0" y="251"/>
                    </a:moveTo>
                    <a:lnTo>
                      <a:pt x="13" y="270"/>
                    </a:lnTo>
                    <a:lnTo>
                      <a:pt x="301" y="19"/>
                    </a:lnTo>
                    <a:lnTo>
                      <a:pt x="288" y="0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7" name="Oval 279">
                <a:extLst>
                  <a:ext uri="{FF2B5EF4-FFF2-40B4-BE49-F238E27FC236}">
                    <a16:creationId xmlns:a16="http://schemas.microsoft.com/office/drawing/2014/main" id="{C98CF6EC-D96C-46D7-B1B9-8046AA7AE8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91" y="1824"/>
                <a:ext cx="186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8" name="Freeform 280">
                <a:extLst>
                  <a:ext uri="{FF2B5EF4-FFF2-40B4-BE49-F238E27FC236}">
                    <a16:creationId xmlns:a16="http://schemas.microsoft.com/office/drawing/2014/main" id="{8BB6BE5F-167B-4857-B4C2-BB4EE7982E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0" y="846"/>
                <a:ext cx="18" cy="245"/>
              </a:xfrm>
              <a:custGeom>
                <a:avLst/>
                <a:gdLst/>
                <a:ahLst/>
                <a:cxnLst>
                  <a:cxn ang="0">
                    <a:pos x="14" y="492"/>
                  </a:cxn>
                  <a:cxn ang="0">
                    <a:pos x="37" y="492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14" y="492"/>
                  </a:cxn>
                </a:cxnLst>
                <a:rect l="0" t="0" r="r" b="b"/>
                <a:pathLst>
                  <a:path w="37" h="492">
                    <a:moveTo>
                      <a:pt x="14" y="492"/>
                    </a:moveTo>
                    <a:lnTo>
                      <a:pt x="37" y="49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4" y="4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9" name="Freeform 281">
                <a:extLst>
                  <a:ext uri="{FF2B5EF4-FFF2-40B4-BE49-F238E27FC236}">
                    <a16:creationId xmlns:a16="http://schemas.microsoft.com/office/drawing/2014/main" id="{4D2C6668-3D68-41A4-9216-814E718867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68" y="1572"/>
                <a:ext cx="13" cy="25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2" y="503"/>
                  </a:cxn>
                  <a:cxn ang="0">
                    <a:pos x="25" y="503"/>
                  </a:cxn>
                  <a:cxn ang="0">
                    <a:pos x="23" y="0"/>
                  </a:cxn>
                </a:cxnLst>
                <a:rect l="0" t="0" r="r" b="b"/>
                <a:pathLst>
                  <a:path w="25" h="503">
                    <a:moveTo>
                      <a:pt x="23" y="0"/>
                    </a:moveTo>
                    <a:lnTo>
                      <a:pt x="0" y="0"/>
                    </a:lnTo>
                    <a:lnTo>
                      <a:pt x="2" y="503"/>
                    </a:lnTo>
                    <a:lnTo>
                      <a:pt x="25" y="50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0" name="Oval 282">
                <a:extLst>
                  <a:ext uri="{FF2B5EF4-FFF2-40B4-BE49-F238E27FC236}">
                    <a16:creationId xmlns:a16="http://schemas.microsoft.com/office/drawing/2014/main" id="{430D633A-A726-42C8-911F-DD8EB3D7D8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12" y="672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1" name="Freeform 283">
                <a:extLst>
                  <a:ext uri="{FF2B5EF4-FFF2-40B4-BE49-F238E27FC236}">
                    <a16:creationId xmlns:a16="http://schemas.microsoft.com/office/drawing/2014/main" id="{B6E5ACC4-71AF-4BF3-A1CA-9709D3F41C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44" y="1134"/>
                <a:ext cx="24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7"/>
                  </a:cxn>
                  <a:cxn ang="0">
                    <a:pos x="480" y="14"/>
                  </a:cxn>
                  <a:cxn ang="0">
                    <a:pos x="0" y="0"/>
                  </a:cxn>
                </a:cxnLst>
                <a:rect l="0" t="0" r="r" b="b"/>
                <a:pathLst>
                  <a:path w="480" h="37">
                    <a:moveTo>
                      <a:pt x="0" y="0"/>
                    </a:moveTo>
                    <a:lnTo>
                      <a:pt x="0" y="23"/>
                    </a:lnTo>
                    <a:lnTo>
                      <a:pt x="480" y="37"/>
                    </a:lnTo>
                    <a:lnTo>
                      <a:pt x="48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2" name="Oval 284">
                <a:extLst>
                  <a:ext uri="{FF2B5EF4-FFF2-40B4-BE49-F238E27FC236}">
                    <a16:creationId xmlns:a16="http://schemas.microsoft.com/office/drawing/2014/main" id="{2E229327-86ED-4042-8929-AAA8C2857B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44" y="1290"/>
                <a:ext cx="85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3" name="Oval 285">
                <a:extLst>
                  <a:ext uri="{FF2B5EF4-FFF2-40B4-BE49-F238E27FC236}">
                    <a16:creationId xmlns:a16="http://schemas.microsoft.com/office/drawing/2014/main" id="{ACBD131A-727E-4BDB-AD6F-3D505EE21E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9" y="1495"/>
                <a:ext cx="84" cy="84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4" name="Oval 286">
                <a:extLst>
                  <a:ext uri="{FF2B5EF4-FFF2-40B4-BE49-F238E27FC236}">
                    <a16:creationId xmlns:a16="http://schemas.microsoft.com/office/drawing/2014/main" id="{59196100-A8CB-4D46-B1A8-7BC9F970D9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26" y="1692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5" name="Freeform 287">
                <a:extLst>
                  <a:ext uri="{FF2B5EF4-FFF2-40B4-BE49-F238E27FC236}">
                    <a16:creationId xmlns:a16="http://schemas.microsoft.com/office/drawing/2014/main" id="{B68B85CE-418D-4956-B364-6FC5BA85EB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64" y="1908"/>
                <a:ext cx="24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4"/>
                  </a:cxn>
                  <a:cxn ang="0">
                    <a:pos x="480" y="11"/>
                  </a:cxn>
                  <a:cxn ang="0">
                    <a:pos x="0" y="0"/>
                  </a:cxn>
                </a:cxnLst>
                <a:rect l="0" t="0" r="r" b="b"/>
                <a:pathLst>
                  <a:path w="480" h="34">
                    <a:moveTo>
                      <a:pt x="0" y="0"/>
                    </a:moveTo>
                    <a:lnTo>
                      <a:pt x="0" y="23"/>
                    </a:lnTo>
                    <a:lnTo>
                      <a:pt x="480" y="34"/>
                    </a:lnTo>
                    <a:lnTo>
                      <a:pt x="48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6" name="Freeform 288">
                <a:extLst>
                  <a:ext uri="{FF2B5EF4-FFF2-40B4-BE49-F238E27FC236}">
                    <a16:creationId xmlns:a16="http://schemas.microsoft.com/office/drawing/2014/main" id="{51122A65-9452-4214-8F87-BC8D65A912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32" y="1135"/>
                <a:ext cx="76" cy="3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7" y="69"/>
                  </a:cxn>
                  <a:cxn ang="0">
                    <a:pos x="151" y="21"/>
                  </a:cxn>
                  <a:cxn ang="0">
                    <a:pos x="144" y="0"/>
                  </a:cxn>
                  <a:cxn ang="0">
                    <a:pos x="0" y="48"/>
                  </a:cxn>
                </a:cxnLst>
                <a:rect l="0" t="0" r="r" b="b"/>
                <a:pathLst>
                  <a:path w="151" h="69">
                    <a:moveTo>
                      <a:pt x="0" y="48"/>
                    </a:moveTo>
                    <a:lnTo>
                      <a:pt x="7" y="69"/>
                    </a:lnTo>
                    <a:lnTo>
                      <a:pt x="151" y="21"/>
                    </a:lnTo>
                    <a:lnTo>
                      <a:pt x="1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7" name="Freeform 289">
                <a:extLst>
                  <a:ext uri="{FF2B5EF4-FFF2-40B4-BE49-F238E27FC236}">
                    <a16:creationId xmlns:a16="http://schemas.microsoft.com/office/drawing/2014/main" id="{9D295894-16D4-4F48-AC36-F591F2324B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68" y="1235"/>
                <a:ext cx="13" cy="253"/>
              </a:xfrm>
              <a:custGeom>
                <a:avLst/>
                <a:gdLst/>
                <a:ahLst/>
                <a:cxnLst>
                  <a:cxn ang="0">
                    <a:pos x="0" y="505"/>
                  </a:cxn>
                  <a:cxn ang="0">
                    <a:pos x="23" y="505"/>
                  </a:cxn>
                  <a:cxn ang="0">
                    <a:pos x="25" y="0"/>
                  </a:cxn>
                  <a:cxn ang="0">
                    <a:pos x="2" y="0"/>
                  </a:cxn>
                  <a:cxn ang="0">
                    <a:pos x="0" y="505"/>
                  </a:cxn>
                </a:cxnLst>
                <a:rect l="0" t="0" r="r" b="b"/>
                <a:pathLst>
                  <a:path w="25" h="505">
                    <a:moveTo>
                      <a:pt x="0" y="505"/>
                    </a:moveTo>
                    <a:lnTo>
                      <a:pt x="23" y="505"/>
                    </a:lnTo>
                    <a:lnTo>
                      <a:pt x="25" y="0"/>
                    </a:lnTo>
                    <a:lnTo>
                      <a:pt x="2" y="0"/>
                    </a:lnTo>
                    <a:lnTo>
                      <a:pt x="0" y="5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8" name="Oval 290">
                <a:extLst>
                  <a:ext uri="{FF2B5EF4-FFF2-40B4-BE49-F238E27FC236}">
                    <a16:creationId xmlns:a16="http://schemas.microsoft.com/office/drawing/2014/main" id="{F00CE04B-765E-401D-8655-CA24636DAD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1062"/>
                <a:ext cx="187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9" name="Freeform 291">
                <a:extLst>
                  <a:ext uri="{FF2B5EF4-FFF2-40B4-BE49-F238E27FC236}">
                    <a16:creationId xmlns:a16="http://schemas.microsoft.com/office/drawing/2014/main" id="{71A3B22C-0170-423D-8E59-8B23A93A4A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16" y="1524"/>
                <a:ext cx="24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4"/>
                  </a:cxn>
                  <a:cxn ang="0">
                    <a:pos x="480" y="11"/>
                  </a:cxn>
                  <a:cxn ang="0">
                    <a:pos x="0" y="0"/>
                  </a:cxn>
                </a:cxnLst>
                <a:rect l="0" t="0" r="r" b="b"/>
                <a:pathLst>
                  <a:path w="480" h="34">
                    <a:moveTo>
                      <a:pt x="0" y="0"/>
                    </a:moveTo>
                    <a:lnTo>
                      <a:pt x="0" y="23"/>
                    </a:lnTo>
                    <a:lnTo>
                      <a:pt x="480" y="34"/>
                    </a:lnTo>
                    <a:lnTo>
                      <a:pt x="48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0" name="Oval 292">
                <a:extLst>
                  <a:ext uri="{FF2B5EF4-FFF2-40B4-BE49-F238E27FC236}">
                    <a16:creationId xmlns:a16="http://schemas.microsoft.com/office/drawing/2014/main" id="{6454A2F3-FE1C-4AD1-8D07-EC520A63DC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10" y="1884"/>
                <a:ext cx="91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1" name="Freeform 293">
                <a:extLst>
                  <a:ext uri="{FF2B5EF4-FFF2-40B4-BE49-F238E27FC236}">
                    <a16:creationId xmlns:a16="http://schemas.microsoft.com/office/drawing/2014/main" id="{B765C864-85EF-4990-B601-665938B3D86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39" y="745"/>
                <a:ext cx="82" cy="3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" y="69"/>
                  </a:cxn>
                  <a:cxn ang="0">
                    <a:pos x="163" y="21"/>
                  </a:cxn>
                  <a:cxn ang="0">
                    <a:pos x="157" y="0"/>
                  </a:cxn>
                  <a:cxn ang="0">
                    <a:pos x="0" y="48"/>
                  </a:cxn>
                </a:cxnLst>
                <a:rect l="0" t="0" r="r" b="b"/>
                <a:pathLst>
                  <a:path w="163" h="69">
                    <a:moveTo>
                      <a:pt x="0" y="48"/>
                    </a:moveTo>
                    <a:lnTo>
                      <a:pt x="6" y="69"/>
                    </a:lnTo>
                    <a:lnTo>
                      <a:pt x="163" y="21"/>
                    </a:lnTo>
                    <a:lnTo>
                      <a:pt x="157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2" name="Freeform 294">
                <a:extLst>
                  <a:ext uri="{FF2B5EF4-FFF2-40B4-BE49-F238E27FC236}">
                    <a16:creationId xmlns:a16="http://schemas.microsoft.com/office/drawing/2014/main" id="{076CB1B1-75FE-494C-8F2A-DAA786F5E7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85" y="1597"/>
                <a:ext cx="151" cy="112"/>
              </a:xfrm>
              <a:custGeom>
                <a:avLst/>
                <a:gdLst/>
                <a:ahLst/>
                <a:cxnLst>
                  <a:cxn ang="0">
                    <a:pos x="288" y="222"/>
                  </a:cxn>
                  <a:cxn ang="0">
                    <a:pos x="302" y="203"/>
                  </a:cxn>
                  <a:cxn ang="0">
                    <a:pos x="14" y="0"/>
                  </a:cxn>
                  <a:cxn ang="0">
                    <a:pos x="0" y="19"/>
                  </a:cxn>
                  <a:cxn ang="0">
                    <a:pos x="288" y="222"/>
                  </a:cxn>
                </a:cxnLst>
                <a:rect l="0" t="0" r="r" b="b"/>
                <a:pathLst>
                  <a:path w="302" h="222">
                    <a:moveTo>
                      <a:pt x="288" y="222"/>
                    </a:moveTo>
                    <a:lnTo>
                      <a:pt x="302" y="203"/>
                    </a:lnTo>
                    <a:lnTo>
                      <a:pt x="14" y="0"/>
                    </a:lnTo>
                    <a:lnTo>
                      <a:pt x="0" y="19"/>
                    </a:lnTo>
                    <a:lnTo>
                      <a:pt x="288" y="2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3" name="Rectangle 295">
                <a:extLst>
                  <a:ext uri="{FF2B5EF4-FFF2-40B4-BE49-F238E27FC236}">
                    <a16:creationId xmlns:a16="http://schemas.microsoft.com/office/drawing/2014/main" id="{E7656C4F-E0F4-4731-884F-81E4BB5D13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41" y="1632"/>
                <a:ext cx="11" cy="24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4" name="Line 296">
                <a:extLst>
                  <a:ext uri="{FF2B5EF4-FFF2-40B4-BE49-F238E27FC236}">
                    <a16:creationId xmlns:a16="http://schemas.microsoft.com/office/drawing/2014/main" id="{F6E0CFCB-47D7-4F19-A271-C980F15DFA6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295" y="504"/>
                <a:ext cx="365" cy="13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5" name="Oval 297">
                <a:extLst>
                  <a:ext uri="{FF2B5EF4-FFF2-40B4-BE49-F238E27FC236}">
                    <a16:creationId xmlns:a16="http://schemas.microsoft.com/office/drawing/2014/main" id="{C03353F0-4384-45BA-BDB0-167CBC8536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62" y="1452"/>
                <a:ext cx="181" cy="188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6" name="Freeform 298">
                <a:extLst>
                  <a:ext uri="{FF2B5EF4-FFF2-40B4-BE49-F238E27FC236}">
                    <a16:creationId xmlns:a16="http://schemas.microsoft.com/office/drawing/2014/main" id="{E0A146B0-A60C-430D-B6C8-9BF8442F51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83" y="1749"/>
                <a:ext cx="86" cy="14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3"/>
                  </a:cxn>
                  <a:cxn ang="0">
                    <a:pos x="155" y="290"/>
                  </a:cxn>
                  <a:cxn ang="0">
                    <a:pos x="172" y="276"/>
                  </a:cxn>
                  <a:cxn ang="0">
                    <a:pos x="17" y="0"/>
                  </a:cxn>
                </a:cxnLst>
                <a:rect l="0" t="0" r="r" b="b"/>
                <a:pathLst>
                  <a:path w="172" h="290">
                    <a:moveTo>
                      <a:pt x="17" y="0"/>
                    </a:moveTo>
                    <a:lnTo>
                      <a:pt x="0" y="13"/>
                    </a:lnTo>
                    <a:lnTo>
                      <a:pt x="155" y="290"/>
                    </a:lnTo>
                    <a:lnTo>
                      <a:pt x="172" y="276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7" name="Freeform 299">
                <a:extLst>
                  <a:ext uri="{FF2B5EF4-FFF2-40B4-BE49-F238E27FC236}">
                    <a16:creationId xmlns:a16="http://schemas.microsoft.com/office/drawing/2014/main" id="{A08E1038-5CD2-411D-9358-09D1FD988A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6" y="1135"/>
                <a:ext cx="77" cy="41"/>
              </a:xfrm>
              <a:custGeom>
                <a:avLst/>
                <a:gdLst/>
                <a:ahLst/>
                <a:cxnLst>
                  <a:cxn ang="0">
                    <a:pos x="154" y="21"/>
                  </a:cxn>
                  <a:cxn ang="0">
                    <a:pos x="144" y="0"/>
                  </a:cxn>
                  <a:cxn ang="0">
                    <a:pos x="0" y="62"/>
                  </a:cxn>
                  <a:cxn ang="0">
                    <a:pos x="10" y="83"/>
                  </a:cxn>
                  <a:cxn ang="0">
                    <a:pos x="154" y="21"/>
                  </a:cxn>
                </a:cxnLst>
                <a:rect l="0" t="0" r="r" b="b"/>
                <a:pathLst>
                  <a:path w="154" h="83">
                    <a:moveTo>
                      <a:pt x="154" y="21"/>
                    </a:moveTo>
                    <a:lnTo>
                      <a:pt x="144" y="0"/>
                    </a:lnTo>
                    <a:lnTo>
                      <a:pt x="0" y="62"/>
                    </a:lnTo>
                    <a:lnTo>
                      <a:pt x="10" y="83"/>
                    </a:lnTo>
                    <a:lnTo>
                      <a:pt x="154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8" name="Freeform 300">
                <a:extLst>
                  <a:ext uri="{FF2B5EF4-FFF2-40B4-BE49-F238E27FC236}">
                    <a16:creationId xmlns:a16="http://schemas.microsoft.com/office/drawing/2014/main" id="{A6A4DE79-FA57-4EA9-A272-FFD60A6281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81" y="1915"/>
                <a:ext cx="72" cy="46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12" y="92"/>
                  </a:cxn>
                  <a:cxn ang="0">
                    <a:pos x="144" y="19"/>
                  </a:cxn>
                  <a:cxn ang="0">
                    <a:pos x="132" y="0"/>
                  </a:cxn>
                  <a:cxn ang="0">
                    <a:pos x="0" y="73"/>
                  </a:cxn>
                </a:cxnLst>
                <a:rect l="0" t="0" r="r" b="b"/>
                <a:pathLst>
                  <a:path w="144" h="92">
                    <a:moveTo>
                      <a:pt x="0" y="73"/>
                    </a:moveTo>
                    <a:lnTo>
                      <a:pt x="12" y="92"/>
                    </a:lnTo>
                    <a:lnTo>
                      <a:pt x="144" y="19"/>
                    </a:lnTo>
                    <a:lnTo>
                      <a:pt x="132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9" name="Oval 301">
                <a:extLst>
                  <a:ext uri="{FF2B5EF4-FFF2-40B4-BE49-F238E27FC236}">
                    <a16:creationId xmlns:a16="http://schemas.microsoft.com/office/drawing/2014/main" id="{2D39C86F-89C3-41FE-9EDB-D8386FBB965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38" y="1471"/>
                <a:ext cx="182" cy="186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0" name="Freeform 302">
                <a:extLst>
                  <a:ext uri="{FF2B5EF4-FFF2-40B4-BE49-F238E27FC236}">
                    <a16:creationId xmlns:a16="http://schemas.microsoft.com/office/drawing/2014/main" id="{BA520D77-6B40-4875-8513-C9885936D3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98" y="757"/>
                <a:ext cx="76" cy="35"/>
              </a:xfrm>
              <a:custGeom>
                <a:avLst/>
                <a:gdLst/>
                <a:ahLst/>
                <a:cxnLst>
                  <a:cxn ang="0">
                    <a:pos x="152" y="21"/>
                  </a:cxn>
                  <a:cxn ang="0">
                    <a:pos x="144" y="0"/>
                  </a:cxn>
                  <a:cxn ang="0">
                    <a:pos x="0" y="48"/>
                  </a:cxn>
                  <a:cxn ang="0">
                    <a:pos x="8" y="69"/>
                  </a:cxn>
                  <a:cxn ang="0">
                    <a:pos x="152" y="21"/>
                  </a:cxn>
                </a:cxnLst>
                <a:rect l="0" t="0" r="r" b="b"/>
                <a:pathLst>
                  <a:path w="152" h="69">
                    <a:moveTo>
                      <a:pt x="152" y="21"/>
                    </a:moveTo>
                    <a:lnTo>
                      <a:pt x="144" y="0"/>
                    </a:lnTo>
                    <a:lnTo>
                      <a:pt x="0" y="48"/>
                    </a:lnTo>
                    <a:lnTo>
                      <a:pt x="8" y="69"/>
                    </a:lnTo>
                    <a:lnTo>
                      <a:pt x="15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1" name="Freeform 303">
                <a:extLst>
                  <a:ext uri="{FF2B5EF4-FFF2-40B4-BE49-F238E27FC236}">
                    <a16:creationId xmlns:a16="http://schemas.microsoft.com/office/drawing/2014/main" id="{20CBF0AD-16E4-48D9-93EF-F815BE207E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00" y="998"/>
                <a:ext cx="92" cy="105"/>
              </a:xfrm>
              <a:custGeom>
                <a:avLst/>
                <a:gdLst/>
                <a:ahLst/>
                <a:cxnLst>
                  <a:cxn ang="0">
                    <a:pos x="184" y="17"/>
                  </a:cxn>
                  <a:cxn ang="0">
                    <a:pos x="169" y="0"/>
                  </a:cxn>
                  <a:cxn ang="0">
                    <a:pos x="0" y="192"/>
                  </a:cxn>
                  <a:cxn ang="0">
                    <a:pos x="15" y="209"/>
                  </a:cxn>
                  <a:cxn ang="0">
                    <a:pos x="184" y="17"/>
                  </a:cxn>
                </a:cxnLst>
                <a:rect l="0" t="0" r="r" b="b"/>
                <a:pathLst>
                  <a:path w="184" h="209">
                    <a:moveTo>
                      <a:pt x="184" y="17"/>
                    </a:moveTo>
                    <a:lnTo>
                      <a:pt x="169" y="0"/>
                    </a:lnTo>
                    <a:lnTo>
                      <a:pt x="0" y="192"/>
                    </a:lnTo>
                    <a:lnTo>
                      <a:pt x="15" y="209"/>
                    </a:lnTo>
                    <a:lnTo>
                      <a:pt x="18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2" name="Freeform 304">
                <a:extLst>
                  <a:ext uri="{FF2B5EF4-FFF2-40B4-BE49-F238E27FC236}">
                    <a16:creationId xmlns:a16="http://schemas.microsoft.com/office/drawing/2014/main" id="{816F8E71-E9EF-4D58-AD8C-63239AD424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4" y="1531"/>
                <a:ext cx="71" cy="41"/>
              </a:xfrm>
              <a:custGeom>
                <a:avLst/>
                <a:gdLst/>
                <a:ahLst/>
                <a:cxnLst>
                  <a:cxn ang="0">
                    <a:pos x="142" y="21"/>
                  </a:cxn>
                  <a:cxn ang="0">
                    <a:pos x="132" y="0"/>
                  </a:cxn>
                  <a:cxn ang="0">
                    <a:pos x="0" y="62"/>
                  </a:cxn>
                  <a:cxn ang="0">
                    <a:pos x="9" y="83"/>
                  </a:cxn>
                  <a:cxn ang="0">
                    <a:pos x="142" y="21"/>
                  </a:cxn>
                </a:cxnLst>
                <a:rect l="0" t="0" r="r" b="b"/>
                <a:pathLst>
                  <a:path w="142" h="83">
                    <a:moveTo>
                      <a:pt x="142" y="21"/>
                    </a:moveTo>
                    <a:lnTo>
                      <a:pt x="132" y="0"/>
                    </a:lnTo>
                    <a:lnTo>
                      <a:pt x="0" y="62"/>
                    </a:lnTo>
                    <a:lnTo>
                      <a:pt x="9" y="83"/>
                    </a:lnTo>
                    <a:lnTo>
                      <a:pt x="14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3" name="Oval 305">
                <a:extLst>
                  <a:ext uri="{FF2B5EF4-FFF2-40B4-BE49-F238E27FC236}">
                    <a16:creationId xmlns:a16="http://schemas.microsoft.com/office/drawing/2014/main" id="{0AB6710C-5C66-4F8A-B40E-2A6687113D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56" y="684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4" name="Oval 306">
                <a:extLst>
                  <a:ext uri="{FF2B5EF4-FFF2-40B4-BE49-F238E27FC236}">
                    <a16:creationId xmlns:a16="http://schemas.microsoft.com/office/drawing/2014/main" id="{E47358BF-14C9-4600-84E4-2CEDB2B0D4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80" y="1134"/>
                <a:ext cx="92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5" name="Oval 307">
                <a:extLst>
                  <a:ext uri="{FF2B5EF4-FFF2-40B4-BE49-F238E27FC236}">
                    <a16:creationId xmlns:a16="http://schemas.microsoft.com/office/drawing/2014/main" id="{B63D78C8-3418-4B6E-9CF5-67D9A93372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11" y="1866"/>
                <a:ext cx="186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6" name="Oval 308">
                <a:extLst>
                  <a:ext uri="{FF2B5EF4-FFF2-40B4-BE49-F238E27FC236}">
                    <a16:creationId xmlns:a16="http://schemas.microsoft.com/office/drawing/2014/main" id="{603AC474-D60E-439C-BDD1-1A15A1B632C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46" y="2118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7" name="Freeform 309">
                <a:extLst>
                  <a:ext uri="{FF2B5EF4-FFF2-40B4-BE49-F238E27FC236}">
                    <a16:creationId xmlns:a16="http://schemas.microsoft.com/office/drawing/2014/main" id="{2B7B15AE-C689-4C4C-B4F2-9B2160C475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0" y="875"/>
                <a:ext cx="13" cy="253"/>
              </a:xfrm>
              <a:custGeom>
                <a:avLst/>
                <a:gdLst/>
                <a:ahLst/>
                <a:cxnLst>
                  <a:cxn ang="0">
                    <a:pos x="0" y="505"/>
                  </a:cxn>
                  <a:cxn ang="0">
                    <a:pos x="23" y="505"/>
                  </a:cxn>
                  <a:cxn ang="0">
                    <a:pos x="25" y="0"/>
                  </a:cxn>
                  <a:cxn ang="0">
                    <a:pos x="2" y="0"/>
                  </a:cxn>
                  <a:cxn ang="0">
                    <a:pos x="0" y="505"/>
                  </a:cxn>
                </a:cxnLst>
                <a:rect l="0" t="0" r="r" b="b"/>
                <a:pathLst>
                  <a:path w="25" h="505">
                    <a:moveTo>
                      <a:pt x="0" y="505"/>
                    </a:moveTo>
                    <a:lnTo>
                      <a:pt x="23" y="505"/>
                    </a:lnTo>
                    <a:lnTo>
                      <a:pt x="25" y="0"/>
                    </a:lnTo>
                    <a:lnTo>
                      <a:pt x="2" y="0"/>
                    </a:lnTo>
                    <a:lnTo>
                      <a:pt x="0" y="5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8" name="Freeform 310">
                <a:extLst>
                  <a:ext uri="{FF2B5EF4-FFF2-40B4-BE49-F238E27FC236}">
                    <a16:creationId xmlns:a16="http://schemas.microsoft.com/office/drawing/2014/main" id="{261CCA0E-9596-4935-9F37-6CE61E1546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2" y="1922"/>
                <a:ext cx="71" cy="45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31" y="0"/>
                  </a:cxn>
                  <a:cxn ang="0">
                    <a:pos x="0" y="71"/>
                  </a:cxn>
                  <a:cxn ang="0">
                    <a:pos x="12" y="91"/>
                  </a:cxn>
                  <a:cxn ang="0">
                    <a:pos x="142" y="20"/>
                  </a:cxn>
                </a:cxnLst>
                <a:rect l="0" t="0" r="r" b="b"/>
                <a:pathLst>
                  <a:path w="142" h="91">
                    <a:moveTo>
                      <a:pt x="142" y="20"/>
                    </a:moveTo>
                    <a:lnTo>
                      <a:pt x="131" y="0"/>
                    </a:lnTo>
                    <a:lnTo>
                      <a:pt x="0" y="71"/>
                    </a:lnTo>
                    <a:lnTo>
                      <a:pt x="12" y="91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9" name="Oval 311">
                <a:extLst>
                  <a:ext uri="{FF2B5EF4-FFF2-40B4-BE49-F238E27FC236}">
                    <a16:creationId xmlns:a16="http://schemas.microsoft.com/office/drawing/2014/main" id="{6839FDB4-45FE-422C-AC74-18696E04D6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27" y="702"/>
                <a:ext cx="186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0" name="Freeform 312">
                <a:extLst>
                  <a:ext uri="{FF2B5EF4-FFF2-40B4-BE49-F238E27FC236}">
                    <a16:creationId xmlns:a16="http://schemas.microsoft.com/office/drawing/2014/main" id="{00046398-103A-42E3-AAE7-1A609CC141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33" y="823"/>
                <a:ext cx="145" cy="12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13" y="260"/>
                  </a:cxn>
                  <a:cxn ang="0">
                    <a:pos x="290" y="20"/>
                  </a:cxn>
                  <a:cxn ang="0">
                    <a:pos x="276" y="0"/>
                  </a:cxn>
                  <a:cxn ang="0">
                    <a:pos x="0" y="240"/>
                  </a:cxn>
                </a:cxnLst>
                <a:rect l="0" t="0" r="r" b="b"/>
                <a:pathLst>
                  <a:path w="290" h="260">
                    <a:moveTo>
                      <a:pt x="0" y="240"/>
                    </a:moveTo>
                    <a:lnTo>
                      <a:pt x="13" y="260"/>
                    </a:lnTo>
                    <a:lnTo>
                      <a:pt x="290" y="20"/>
                    </a:lnTo>
                    <a:lnTo>
                      <a:pt x="276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1" name="Freeform 313">
                <a:extLst>
                  <a:ext uri="{FF2B5EF4-FFF2-40B4-BE49-F238E27FC236}">
                    <a16:creationId xmlns:a16="http://schemas.microsoft.com/office/drawing/2014/main" id="{E9B6A088-9771-4CFE-B75F-BB16E37351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8" y="1164"/>
                <a:ext cx="246" cy="18"/>
              </a:xfrm>
              <a:custGeom>
                <a:avLst/>
                <a:gdLst/>
                <a:ahLst/>
                <a:cxnLst>
                  <a:cxn ang="0">
                    <a:pos x="492" y="34"/>
                  </a:cxn>
                  <a:cxn ang="0">
                    <a:pos x="492" y="11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92" y="34"/>
                  </a:cxn>
                </a:cxnLst>
                <a:rect l="0" t="0" r="r" b="b"/>
                <a:pathLst>
                  <a:path w="492" h="34">
                    <a:moveTo>
                      <a:pt x="492" y="34"/>
                    </a:moveTo>
                    <a:lnTo>
                      <a:pt x="492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9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2" name="Freeform 314">
                <a:extLst>
                  <a:ext uri="{FF2B5EF4-FFF2-40B4-BE49-F238E27FC236}">
                    <a16:creationId xmlns:a16="http://schemas.microsoft.com/office/drawing/2014/main" id="{122BE2AF-E8AA-4E13-8E2D-CA82DB7B7C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53" y="1544"/>
                <a:ext cx="72" cy="45"/>
              </a:xfrm>
              <a:custGeom>
                <a:avLst/>
                <a:gdLst/>
                <a:ahLst/>
                <a:cxnLst>
                  <a:cxn ang="0">
                    <a:pos x="144" y="19"/>
                  </a:cxn>
                  <a:cxn ang="0">
                    <a:pos x="132" y="0"/>
                  </a:cxn>
                  <a:cxn ang="0">
                    <a:pos x="0" y="71"/>
                  </a:cxn>
                  <a:cxn ang="0">
                    <a:pos x="11" y="90"/>
                  </a:cxn>
                  <a:cxn ang="0">
                    <a:pos x="144" y="19"/>
                  </a:cxn>
                </a:cxnLst>
                <a:rect l="0" t="0" r="r" b="b"/>
                <a:pathLst>
                  <a:path w="144" h="90">
                    <a:moveTo>
                      <a:pt x="144" y="19"/>
                    </a:moveTo>
                    <a:lnTo>
                      <a:pt x="132" y="0"/>
                    </a:lnTo>
                    <a:lnTo>
                      <a:pt x="0" y="71"/>
                    </a:lnTo>
                    <a:lnTo>
                      <a:pt x="11" y="90"/>
                    </a:lnTo>
                    <a:lnTo>
                      <a:pt x="14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3" name="Freeform 315">
                <a:extLst>
                  <a:ext uri="{FF2B5EF4-FFF2-40B4-BE49-F238E27FC236}">
                    <a16:creationId xmlns:a16="http://schemas.microsoft.com/office/drawing/2014/main" id="{1ACE40DD-E167-45BD-BC87-110302E0FD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00" y="780"/>
                <a:ext cx="246" cy="18"/>
              </a:xfrm>
              <a:custGeom>
                <a:avLst/>
                <a:gdLst/>
                <a:ahLst/>
                <a:cxnLst>
                  <a:cxn ang="0">
                    <a:pos x="491" y="34"/>
                  </a:cxn>
                  <a:cxn ang="0">
                    <a:pos x="491" y="11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91" y="34"/>
                  </a:cxn>
                </a:cxnLst>
                <a:rect l="0" t="0" r="r" b="b"/>
                <a:pathLst>
                  <a:path w="491" h="34">
                    <a:moveTo>
                      <a:pt x="491" y="34"/>
                    </a:moveTo>
                    <a:lnTo>
                      <a:pt x="491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9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4" name="Oval 316">
                <a:extLst>
                  <a:ext uri="{FF2B5EF4-FFF2-40B4-BE49-F238E27FC236}">
                    <a16:creationId xmlns:a16="http://schemas.microsoft.com/office/drawing/2014/main" id="{9494C205-34C6-40C0-A7B9-D90FCE8F2D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64" y="942"/>
                <a:ext cx="92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5" name="Oval 317">
                <a:extLst>
                  <a:ext uri="{FF2B5EF4-FFF2-40B4-BE49-F238E27FC236}">
                    <a16:creationId xmlns:a16="http://schemas.microsoft.com/office/drawing/2014/main" id="{A4937FB0-0C0B-41E0-A4D3-6D085653B9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04" y="1092"/>
                <a:ext cx="187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6" name="Line 318">
                <a:extLst>
                  <a:ext uri="{FF2B5EF4-FFF2-40B4-BE49-F238E27FC236}">
                    <a16:creationId xmlns:a16="http://schemas.microsoft.com/office/drawing/2014/main" id="{8A2421BF-9AD8-464C-A038-D465271D499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76" y="654"/>
                <a:ext cx="18" cy="146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7" name="Oval 319">
                <a:extLst>
                  <a:ext uri="{FF2B5EF4-FFF2-40B4-BE49-F238E27FC236}">
                    <a16:creationId xmlns:a16="http://schemas.microsoft.com/office/drawing/2014/main" id="{D745968D-E33C-4696-A515-27BA33D7F7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36" y="1927"/>
                <a:ext cx="85" cy="90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8" name="Rectangle 320">
                <a:extLst>
                  <a:ext uri="{FF2B5EF4-FFF2-40B4-BE49-F238E27FC236}">
                    <a16:creationId xmlns:a16="http://schemas.microsoft.com/office/drawing/2014/main" id="{7BD59D75-4E8D-4DF2-860C-E87D733CD2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83" y="834"/>
                <a:ext cx="11" cy="25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9" name="Rectangle 321">
                <a:extLst>
                  <a:ext uri="{FF2B5EF4-FFF2-40B4-BE49-F238E27FC236}">
                    <a16:creationId xmlns:a16="http://schemas.microsoft.com/office/drawing/2014/main" id="{A887A0FE-B09E-4C5A-ADB3-6250547474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67" y="1668"/>
                <a:ext cx="11" cy="25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0" name="Oval 322">
                <a:extLst>
                  <a:ext uri="{FF2B5EF4-FFF2-40B4-BE49-F238E27FC236}">
                    <a16:creationId xmlns:a16="http://schemas.microsoft.com/office/drawing/2014/main" id="{B2797721-8C4B-4BE4-8D8C-A4EF3EFF9A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46" y="756"/>
                <a:ext cx="91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1" name="Oval 323">
                <a:extLst>
                  <a:ext uri="{FF2B5EF4-FFF2-40B4-BE49-F238E27FC236}">
                    <a16:creationId xmlns:a16="http://schemas.microsoft.com/office/drawing/2014/main" id="{80D34917-DBD1-4811-8D5D-A63851C90C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82" y="1488"/>
                <a:ext cx="187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2" name="Freeform 324">
                <a:extLst>
                  <a:ext uri="{FF2B5EF4-FFF2-40B4-BE49-F238E27FC236}">
                    <a16:creationId xmlns:a16="http://schemas.microsoft.com/office/drawing/2014/main" id="{44AFBA42-0B1E-4420-B0E3-D88AB20FD4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15" y="1956"/>
                <a:ext cx="246" cy="24"/>
              </a:xfrm>
              <a:custGeom>
                <a:avLst/>
                <a:gdLst/>
                <a:ahLst/>
                <a:cxnLst>
                  <a:cxn ang="0">
                    <a:pos x="492" y="48"/>
                  </a:cxn>
                  <a:cxn ang="0">
                    <a:pos x="494" y="25"/>
                  </a:cxn>
                  <a:cxn ang="0">
                    <a:pos x="2" y="0"/>
                  </a:cxn>
                  <a:cxn ang="0">
                    <a:pos x="0" y="23"/>
                  </a:cxn>
                  <a:cxn ang="0">
                    <a:pos x="492" y="48"/>
                  </a:cxn>
                </a:cxnLst>
                <a:rect l="0" t="0" r="r" b="b"/>
                <a:pathLst>
                  <a:path w="494" h="48">
                    <a:moveTo>
                      <a:pt x="492" y="48"/>
                    </a:moveTo>
                    <a:lnTo>
                      <a:pt x="494" y="25"/>
                    </a:lnTo>
                    <a:lnTo>
                      <a:pt x="2" y="0"/>
                    </a:lnTo>
                    <a:lnTo>
                      <a:pt x="0" y="23"/>
                    </a:lnTo>
                    <a:lnTo>
                      <a:pt x="49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3" name="Freeform 325">
                <a:extLst>
                  <a:ext uri="{FF2B5EF4-FFF2-40B4-BE49-F238E27FC236}">
                    <a16:creationId xmlns:a16="http://schemas.microsoft.com/office/drawing/2014/main" id="{840C4F4B-9D3A-45DB-926C-7B20158B5E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23" y="841"/>
                <a:ext cx="151" cy="118"/>
              </a:xfrm>
              <a:custGeom>
                <a:avLst/>
                <a:gdLst/>
                <a:ahLst/>
                <a:cxnLst>
                  <a:cxn ang="0">
                    <a:pos x="288" y="236"/>
                  </a:cxn>
                  <a:cxn ang="0">
                    <a:pos x="302" y="217"/>
                  </a:cxn>
                  <a:cxn ang="0">
                    <a:pos x="14" y="0"/>
                  </a:cxn>
                  <a:cxn ang="0">
                    <a:pos x="0" y="19"/>
                  </a:cxn>
                  <a:cxn ang="0">
                    <a:pos x="288" y="236"/>
                  </a:cxn>
                </a:cxnLst>
                <a:rect l="0" t="0" r="r" b="b"/>
                <a:pathLst>
                  <a:path w="302" h="236">
                    <a:moveTo>
                      <a:pt x="288" y="236"/>
                    </a:moveTo>
                    <a:lnTo>
                      <a:pt x="302" y="217"/>
                    </a:lnTo>
                    <a:lnTo>
                      <a:pt x="14" y="0"/>
                    </a:lnTo>
                    <a:lnTo>
                      <a:pt x="0" y="19"/>
                    </a:lnTo>
                    <a:lnTo>
                      <a:pt x="288" y="2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4" name="Oval 326">
                <a:extLst>
                  <a:ext uri="{FF2B5EF4-FFF2-40B4-BE49-F238E27FC236}">
                    <a16:creationId xmlns:a16="http://schemas.microsoft.com/office/drawing/2014/main" id="{7545C880-596D-4B94-B318-5374A588BB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28" y="570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5" name="Freeform 327">
                <a:extLst>
                  <a:ext uri="{FF2B5EF4-FFF2-40B4-BE49-F238E27FC236}">
                    <a16:creationId xmlns:a16="http://schemas.microsoft.com/office/drawing/2014/main" id="{7C5F8E71-E33D-4493-88EC-77BFEEA86C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20" y="1004"/>
                <a:ext cx="93" cy="13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6"/>
                  </a:cxn>
                  <a:cxn ang="0">
                    <a:pos x="169" y="279"/>
                  </a:cxn>
                  <a:cxn ang="0">
                    <a:pos x="186" y="263"/>
                  </a:cxn>
                  <a:cxn ang="0">
                    <a:pos x="17" y="0"/>
                  </a:cxn>
                </a:cxnLst>
                <a:rect l="0" t="0" r="r" b="b"/>
                <a:pathLst>
                  <a:path w="186" h="279">
                    <a:moveTo>
                      <a:pt x="17" y="0"/>
                    </a:moveTo>
                    <a:lnTo>
                      <a:pt x="0" y="16"/>
                    </a:lnTo>
                    <a:lnTo>
                      <a:pt x="169" y="279"/>
                    </a:lnTo>
                    <a:lnTo>
                      <a:pt x="186" y="26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6" name="Freeform 328">
                <a:extLst>
                  <a:ext uri="{FF2B5EF4-FFF2-40B4-BE49-F238E27FC236}">
                    <a16:creationId xmlns:a16="http://schemas.microsoft.com/office/drawing/2014/main" id="{D8CFEF65-4959-43E9-83B8-F569FE2D94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6" y="1572"/>
                <a:ext cx="247" cy="18"/>
              </a:xfrm>
              <a:custGeom>
                <a:avLst/>
                <a:gdLst/>
                <a:ahLst/>
                <a:cxnLst>
                  <a:cxn ang="0">
                    <a:pos x="493" y="34"/>
                  </a:cxn>
                  <a:cxn ang="0">
                    <a:pos x="493" y="11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93" y="34"/>
                  </a:cxn>
                </a:cxnLst>
                <a:rect l="0" t="0" r="r" b="b"/>
                <a:pathLst>
                  <a:path w="493" h="34">
                    <a:moveTo>
                      <a:pt x="493" y="34"/>
                    </a:moveTo>
                    <a:lnTo>
                      <a:pt x="493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93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7" name="Oval 329">
                <a:extLst>
                  <a:ext uri="{FF2B5EF4-FFF2-40B4-BE49-F238E27FC236}">
                    <a16:creationId xmlns:a16="http://schemas.microsoft.com/office/drawing/2014/main" id="{670D4156-35C8-470D-8926-12CA719AAD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60" y="1890"/>
                <a:ext cx="187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8" name="Line 330">
                <a:extLst>
                  <a:ext uri="{FF2B5EF4-FFF2-40B4-BE49-F238E27FC236}">
                    <a16:creationId xmlns:a16="http://schemas.microsoft.com/office/drawing/2014/main" id="{2892C11D-E137-4B03-9CD2-1BAADB7ABB7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36" y="2160"/>
                <a:ext cx="1416" cy="4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9" name="Freeform 331">
                <a:extLst>
                  <a:ext uri="{FF2B5EF4-FFF2-40B4-BE49-F238E27FC236}">
                    <a16:creationId xmlns:a16="http://schemas.microsoft.com/office/drawing/2014/main" id="{5F505322-E6E2-4E74-9BF7-D1B77AA318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38" y="1632"/>
                <a:ext cx="18" cy="25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14" y="505"/>
                  </a:cxn>
                  <a:cxn ang="0">
                    <a:pos x="37" y="505"/>
                  </a:cxn>
                  <a:cxn ang="0">
                    <a:pos x="23" y="0"/>
                  </a:cxn>
                </a:cxnLst>
                <a:rect l="0" t="0" r="r" b="b"/>
                <a:pathLst>
                  <a:path w="37" h="505">
                    <a:moveTo>
                      <a:pt x="23" y="0"/>
                    </a:moveTo>
                    <a:lnTo>
                      <a:pt x="0" y="0"/>
                    </a:lnTo>
                    <a:lnTo>
                      <a:pt x="14" y="505"/>
                    </a:lnTo>
                    <a:lnTo>
                      <a:pt x="37" y="50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0" name="Oval 332">
                <a:extLst>
                  <a:ext uri="{FF2B5EF4-FFF2-40B4-BE49-F238E27FC236}">
                    <a16:creationId xmlns:a16="http://schemas.microsoft.com/office/drawing/2014/main" id="{085A4954-B6FE-4077-A5BC-C79D14AD15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76" y="714"/>
                <a:ext cx="188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1" name="Oval 333">
                <a:extLst>
                  <a:ext uri="{FF2B5EF4-FFF2-40B4-BE49-F238E27FC236}">
                    <a16:creationId xmlns:a16="http://schemas.microsoft.com/office/drawing/2014/main" id="{1362E872-76D4-4F6E-8041-A49CBE9ACC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08" y="1548"/>
                <a:ext cx="92" cy="92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2" name="Oval 334">
                <a:extLst>
                  <a:ext uri="{FF2B5EF4-FFF2-40B4-BE49-F238E27FC236}">
                    <a16:creationId xmlns:a16="http://schemas.microsoft.com/office/drawing/2014/main" id="{BD8AD733-454B-47C1-8BD1-E9147D5967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55" y="1110"/>
                <a:ext cx="186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3" name="Oval 335">
                <a:extLst>
                  <a:ext uri="{FF2B5EF4-FFF2-40B4-BE49-F238E27FC236}">
                    <a16:creationId xmlns:a16="http://schemas.microsoft.com/office/drawing/2014/main" id="{8A89F6C2-B712-4101-A73E-907672C96C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84" y="1362"/>
                <a:ext cx="92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4" name="Line 336">
                <a:extLst>
                  <a:ext uri="{FF2B5EF4-FFF2-40B4-BE49-F238E27FC236}">
                    <a16:creationId xmlns:a16="http://schemas.microsoft.com/office/drawing/2014/main" id="{1FF635D5-9EEB-4AE0-8D24-D70D3E28162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2" y="611"/>
                <a:ext cx="1428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5" name="Oval 337">
                <a:extLst>
                  <a:ext uri="{FF2B5EF4-FFF2-40B4-BE49-F238E27FC236}">
                    <a16:creationId xmlns:a16="http://schemas.microsoft.com/office/drawing/2014/main" id="{A0A51A9C-9559-4150-94D4-8CBCF25EE4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2" y="2166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6" name="Line 338">
                <a:extLst>
                  <a:ext uri="{FF2B5EF4-FFF2-40B4-BE49-F238E27FC236}">
                    <a16:creationId xmlns:a16="http://schemas.microsoft.com/office/drawing/2014/main" id="{5BE20956-312C-44F5-B3BD-259D9ADE2C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288" y="683"/>
                <a:ext cx="7" cy="148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7" name="Oval 339">
                <a:extLst>
                  <a:ext uri="{FF2B5EF4-FFF2-40B4-BE49-F238E27FC236}">
                    <a16:creationId xmlns:a16="http://schemas.microsoft.com/office/drawing/2014/main" id="{ED194DB8-E17A-4B14-AC0A-9D69156E27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40" y="594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8" name="Oval 340">
                <a:extLst>
                  <a:ext uri="{FF2B5EF4-FFF2-40B4-BE49-F238E27FC236}">
                    <a16:creationId xmlns:a16="http://schemas.microsoft.com/office/drawing/2014/main" id="{15A5D3F8-B4D8-4A6B-B2F2-D8EEB21E2F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32" y="2608"/>
                <a:ext cx="119" cy="119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9" name="Oval 341">
                <a:extLst>
                  <a:ext uri="{FF2B5EF4-FFF2-40B4-BE49-F238E27FC236}">
                    <a16:creationId xmlns:a16="http://schemas.microsoft.com/office/drawing/2014/main" id="{F969C158-AD29-4F71-874C-8A29F357A6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36" y="2810"/>
                <a:ext cx="58" cy="55"/>
              </a:xfrm>
              <a:prstGeom prst="ellipse">
                <a:avLst/>
              </a:prstGeom>
              <a:solidFill>
                <a:srgbClr val="000000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10" name="Oval 342">
                <a:extLst>
                  <a:ext uri="{FF2B5EF4-FFF2-40B4-BE49-F238E27FC236}">
                    <a16:creationId xmlns:a16="http://schemas.microsoft.com/office/drawing/2014/main" id="{0E3A9F12-2ACB-4425-83C8-0A60C875EB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60" y="2608"/>
                <a:ext cx="117" cy="119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11" name="Oval 343">
                <a:extLst>
                  <a:ext uri="{FF2B5EF4-FFF2-40B4-BE49-F238E27FC236}">
                    <a16:creationId xmlns:a16="http://schemas.microsoft.com/office/drawing/2014/main" id="{97525B2B-62F1-4706-9F29-124300EA5D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7" y="2980"/>
                <a:ext cx="119" cy="120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12" name="Oval 344">
                <a:extLst>
                  <a:ext uri="{FF2B5EF4-FFF2-40B4-BE49-F238E27FC236}">
                    <a16:creationId xmlns:a16="http://schemas.microsoft.com/office/drawing/2014/main" id="{C7C6ECC9-3D4A-40E4-8CAE-95AA105526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3" y="2888"/>
                <a:ext cx="119" cy="120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13" name="AutoShape 345">
                <a:extLst>
                  <a:ext uri="{FF2B5EF4-FFF2-40B4-BE49-F238E27FC236}">
                    <a16:creationId xmlns:a16="http://schemas.microsoft.com/office/drawing/2014/main" id="{9E2CD803-F9F4-4A02-B7A4-24DDCB545F72}"/>
                  </a:ext>
                </a:extLst>
              </p:cNvPr>
              <p:cNvCxnSpPr>
                <a:cxnSpLocks noChangeAspect="1" noChangeShapeType="1"/>
                <a:stCxn id="512" idx="7"/>
                <a:endCxn id="509" idx="3"/>
              </p:cNvCxnSpPr>
              <p:nvPr/>
            </p:nvCxnSpPr>
            <p:spPr bwMode="auto">
              <a:xfrm flipV="1">
                <a:off x="2215" y="2857"/>
                <a:ext cx="29" cy="49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514" name="AutoShape 346">
                <a:extLst>
                  <a:ext uri="{FF2B5EF4-FFF2-40B4-BE49-F238E27FC236}">
                    <a16:creationId xmlns:a16="http://schemas.microsoft.com/office/drawing/2014/main" id="{7E925B0A-729F-4E7D-8DDC-E3C1CC6B1304}"/>
                  </a:ext>
                </a:extLst>
              </p:cNvPr>
              <p:cNvCxnSpPr>
                <a:cxnSpLocks noChangeAspect="1" noChangeShapeType="1"/>
                <a:stCxn id="509" idx="4"/>
                <a:endCxn id="511" idx="0"/>
              </p:cNvCxnSpPr>
              <p:nvPr/>
            </p:nvCxnSpPr>
            <p:spPr bwMode="auto">
              <a:xfrm>
                <a:off x="2266" y="2865"/>
                <a:ext cx="60" cy="115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515" name="AutoShape 347">
                <a:extLst>
                  <a:ext uri="{FF2B5EF4-FFF2-40B4-BE49-F238E27FC236}">
                    <a16:creationId xmlns:a16="http://schemas.microsoft.com/office/drawing/2014/main" id="{415DBB6F-3CA3-4F4A-AFC2-8CEC44A9C13F}"/>
                  </a:ext>
                </a:extLst>
              </p:cNvPr>
              <p:cNvCxnSpPr>
                <a:cxnSpLocks noChangeAspect="1" noChangeShapeType="1"/>
                <a:stCxn id="509" idx="7"/>
                <a:endCxn id="508" idx="3"/>
              </p:cNvCxnSpPr>
              <p:nvPr/>
            </p:nvCxnSpPr>
            <p:spPr bwMode="auto">
              <a:xfrm flipV="1">
                <a:off x="2286" y="2710"/>
                <a:ext cx="163" cy="108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516" name="AutoShape 348">
                <a:extLst>
                  <a:ext uri="{FF2B5EF4-FFF2-40B4-BE49-F238E27FC236}">
                    <a16:creationId xmlns:a16="http://schemas.microsoft.com/office/drawing/2014/main" id="{0090A92B-0E05-4324-A014-C18A38C8D6CF}"/>
                  </a:ext>
                </a:extLst>
              </p:cNvPr>
              <p:cNvCxnSpPr>
                <a:cxnSpLocks noChangeAspect="1" noChangeShapeType="1"/>
                <a:stCxn id="510" idx="5"/>
                <a:endCxn id="509" idx="1"/>
              </p:cNvCxnSpPr>
              <p:nvPr/>
            </p:nvCxnSpPr>
            <p:spPr bwMode="auto">
              <a:xfrm>
                <a:off x="2059" y="2710"/>
                <a:ext cx="185" cy="108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17" name="Text Box 350">
                <a:extLst>
                  <a:ext uri="{FF2B5EF4-FFF2-40B4-BE49-F238E27FC236}">
                    <a16:creationId xmlns:a16="http://schemas.microsoft.com/office/drawing/2014/main" id="{AC1A8BCC-D096-4167-9892-857011C9C1C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533" y="3048"/>
                <a:ext cx="1517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1A026">
                        <a:lumMod val="75000"/>
                      </a:srgbClr>
                    </a:solidFill>
                    <a:effectLst/>
                    <a:uLnTx/>
                    <a:uFillTx/>
                    <a:latin typeface="Ubuntu" panose="020B0504030602030204"/>
                  </a:rPr>
                  <a:t>A site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: 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T</a:t>
                </a:r>
                <a:r>
                  <a:rPr kumimoji="0" lang="en-GB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d</a:t>
                </a:r>
              </a:p>
            </p:txBody>
          </p:sp>
          <p:sp>
            <p:nvSpPr>
              <p:cNvPr id="518" name="Line 351">
                <a:extLst>
                  <a:ext uri="{FF2B5EF4-FFF2-40B4-BE49-F238E27FC236}">
                    <a16:creationId xmlns:a16="http://schemas.microsoft.com/office/drawing/2014/main" id="{FE3553A3-82A2-4C99-ACAF-EC233A1EC35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3" y="1824"/>
                <a:ext cx="0" cy="672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19" name="Oval 352">
                <a:extLst>
                  <a:ext uri="{FF2B5EF4-FFF2-40B4-BE49-F238E27FC236}">
                    <a16:creationId xmlns:a16="http://schemas.microsoft.com/office/drawing/2014/main" id="{06D57F0C-A187-4809-94CC-2451C0B310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69" y="2543"/>
                <a:ext cx="63" cy="63"/>
              </a:xfrm>
              <a:prstGeom prst="ellipse">
                <a:avLst/>
              </a:prstGeom>
              <a:solidFill>
                <a:srgbClr val="C0C0C0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20" name="Oval 353">
                <a:extLst>
                  <a:ext uri="{FF2B5EF4-FFF2-40B4-BE49-F238E27FC236}">
                    <a16:creationId xmlns:a16="http://schemas.microsoft.com/office/drawing/2014/main" id="{2F08BB42-A55F-4A8F-875B-CB2272EED7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37" y="2208"/>
                <a:ext cx="128" cy="124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21" name="AutoShape 354">
                <a:extLst>
                  <a:ext uri="{FF2B5EF4-FFF2-40B4-BE49-F238E27FC236}">
                    <a16:creationId xmlns:a16="http://schemas.microsoft.com/office/drawing/2014/main" id="{E3DA8670-6CEF-4E79-8B03-D4A951EA8B2A}"/>
                  </a:ext>
                </a:extLst>
              </p:cNvPr>
              <p:cNvCxnSpPr>
                <a:cxnSpLocks noChangeAspect="1" noChangeShapeType="1"/>
                <a:stCxn id="520" idx="4"/>
                <a:endCxn id="519" idx="0"/>
              </p:cNvCxnSpPr>
              <p:nvPr/>
            </p:nvCxnSpPr>
            <p:spPr bwMode="auto">
              <a:xfrm flipH="1">
                <a:off x="3901" y="2332"/>
                <a:ext cx="1" cy="211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22" name="Oval 355">
                <a:extLst>
                  <a:ext uri="{FF2B5EF4-FFF2-40B4-BE49-F238E27FC236}">
                    <a16:creationId xmlns:a16="http://schemas.microsoft.com/office/drawing/2014/main" id="{AF402BC6-72BF-49AD-AC7B-787CF5B548D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317996">
                <a:off x="4079" y="2573"/>
                <a:ext cx="128" cy="124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23" name="AutoShape 356">
                <a:extLst>
                  <a:ext uri="{FF2B5EF4-FFF2-40B4-BE49-F238E27FC236}">
                    <a16:creationId xmlns:a16="http://schemas.microsoft.com/office/drawing/2014/main" id="{5AD41EAE-FBDA-451A-9984-C8E05DE91E7E}"/>
                  </a:ext>
                </a:extLst>
              </p:cNvPr>
              <p:cNvCxnSpPr>
                <a:cxnSpLocks noChangeAspect="1" noChangeShapeType="1"/>
                <a:stCxn id="522" idx="4"/>
              </p:cNvCxnSpPr>
              <p:nvPr/>
            </p:nvCxnSpPr>
            <p:spPr bwMode="auto">
              <a:xfrm rot="917996" flipH="1">
                <a:off x="3927" y="2618"/>
                <a:ext cx="156" cy="1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grpSp>
            <p:nvGrpSpPr>
              <p:cNvPr id="524" name="Group 357">
                <a:extLst>
                  <a:ext uri="{FF2B5EF4-FFF2-40B4-BE49-F238E27FC236}">
                    <a16:creationId xmlns:a16="http://schemas.microsoft.com/office/drawing/2014/main" id="{9E505B12-D750-4040-9037-920549951AD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597" y="2459"/>
                <a:ext cx="275" cy="128"/>
                <a:chOff x="3576" y="2413"/>
                <a:chExt cx="275" cy="128"/>
              </a:xfrm>
            </p:grpSpPr>
            <p:sp>
              <p:nvSpPr>
                <p:cNvPr id="533" name="Oval 358">
                  <a:extLst>
                    <a:ext uri="{FF2B5EF4-FFF2-40B4-BE49-F238E27FC236}">
                      <a16:creationId xmlns:a16="http://schemas.microsoft.com/office/drawing/2014/main" id="{2789E82E-6569-4F49-917A-375FD4DF041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4281335">
                  <a:off x="3574" y="2415"/>
                  <a:ext cx="128" cy="124"/>
                </a:xfrm>
                <a:prstGeom prst="ellipse">
                  <a:avLst/>
                </a:prstGeom>
                <a:solidFill>
                  <a:srgbClr val="FFFFFF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cxnSp>
              <p:nvCxnSpPr>
                <p:cNvPr id="534" name="AutoShape 359">
                  <a:extLst>
                    <a:ext uri="{FF2B5EF4-FFF2-40B4-BE49-F238E27FC236}">
                      <a16:creationId xmlns:a16="http://schemas.microsoft.com/office/drawing/2014/main" id="{4CDE9DBA-9CA7-4E38-83D7-557BFB0386BF}"/>
                    </a:ext>
                  </a:extLst>
                </p:cNvPr>
                <p:cNvCxnSpPr>
                  <a:cxnSpLocks noChangeAspect="1" noChangeShapeType="1"/>
                  <a:stCxn id="533" idx="4"/>
                </p:cNvCxnSpPr>
                <p:nvPr/>
              </p:nvCxnSpPr>
              <p:spPr bwMode="auto">
                <a:xfrm rot="-4281335">
                  <a:off x="3773" y="2419"/>
                  <a:ext cx="2" cy="155"/>
                </a:xfrm>
                <a:prstGeom prst="straightConnector1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</p:grpSp>
          <p:sp>
            <p:nvSpPr>
              <p:cNvPr id="525" name="Oval 360">
                <a:extLst>
                  <a:ext uri="{FF2B5EF4-FFF2-40B4-BE49-F238E27FC236}">
                    <a16:creationId xmlns:a16="http://schemas.microsoft.com/office/drawing/2014/main" id="{C8D5D222-E5CF-4196-AA25-B1A70677281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01" y="259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26" name="AutoShape 361">
                <a:extLst>
                  <a:ext uri="{FF2B5EF4-FFF2-40B4-BE49-F238E27FC236}">
                    <a16:creationId xmlns:a16="http://schemas.microsoft.com/office/drawing/2014/main" id="{EC081E17-5AA6-4386-9057-B1EF37217512}"/>
                  </a:ext>
                </a:extLst>
              </p:cNvPr>
              <p:cNvCxnSpPr>
                <a:cxnSpLocks noChangeAspect="1" noChangeShapeType="1"/>
                <a:stCxn id="525" idx="7"/>
                <a:endCxn id="519" idx="2"/>
              </p:cNvCxnSpPr>
              <p:nvPr/>
            </p:nvCxnSpPr>
            <p:spPr bwMode="auto">
              <a:xfrm flipV="1">
                <a:off x="3810" y="2575"/>
                <a:ext cx="59" cy="41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27" name="Oval 362">
                <a:extLst>
                  <a:ext uri="{FF2B5EF4-FFF2-40B4-BE49-F238E27FC236}">
                    <a16:creationId xmlns:a16="http://schemas.microsoft.com/office/drawing/2014/main" id="{D6AA6934-1EE4-4894-BB8B-9B9286ACFCB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3837" y="2805"/>
                <a:ext cx="128" cy="124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28" name="Oval 363">
                <a:extLst>
                  <a:ext uri="{FF2B5EF4-FFF2-40B4-BE49-F238E27FC236}">
                    <a16:creationId xmlns:a16="http://schemas.microsoft.com/office/drawing/2014/main" id="{2D9F14D3-6E0B-41BA-8E44-0E5B289C8C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85" y="2390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29" name="AutoShape 364">
                <a:extLst>
                  <a:ext uri="{FF2B5EF4-FFF2-40B4-BE49-F238E27FC236}">
                    <a16:creationId xmlns:a16="http://schemas.microsoft.com/office/drawing/2014/main" id="{7326A06D-1623-447D-9EC4-4235396B55E7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flipV="1">
                <a:off x="3936" y="2496"/>
                <a:ext cx="79" cy="53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530" name="AutoShape 365">
                <a:extLst>
                  <a:ext uri="{FF2B5EF4-FFF2-40B4-BE49-F238E27FC236}">
                    <a16:creationId xmlns:a16="http://schemas.microsoft.com/office/drawing/2014/main" id="{8B9752D2-2DFB-483B-A6FF-F14494D90BFD}"/>
                  </a:ext>
                </a:extLst>
              </p:cNvPr>
              <p:cNvCxnSpPr>
                <a:cxnSpLocks noChangeAspect="1" noChangeShapeType="1"/>
                <a:stCxn id="519" idx="4"/>
                <a:endCxn id="527" idx="4"/>
              </p:cNvCxnSpPr>
              <p:nvPr/>
            </p:nvCxnSpPr>
            <p:spPr bwMode="auto">
              <a:xfrm flipH="1">
                <a:off x="3900" y="2606"/>
                <a:ext cx="1" cy="199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31" name="Line 366">
                <a:extLst>
                  <a:ext uri="{FF2B5EF4-FFF2-40B4-BE49-F238E27FC236}">
                    <a16:creationId xmlns:a16="http://schemas.microsoft.com/office/drawing/2014/main" id="{8ED6838F-D0CF-4536-8E70-108267E31B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12" y="2016"/>
                <a:ext cx="432" cy="336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32" name="Text Box 367">
                <a:extLst>
                  <a:ext uri="{FF2B5EF4-FFF2-40B4-BE49-F238E27FC236}">
                    <a16:creationId xmlns:a16="http://schemas.microsoft.com/office/drawing/2014/main" id="{CB881AB6-B04E-4711-B978-0F8511C536E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188" y="2929"/>
                <a:ext cx="157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Ubuntu" panose="020B0504030602030204"/>
                  </a:rPr>
                  <a:t>B site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: 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O</a:t>
                </a:r>
                <a:r>
                  <a:rPr kumimoji="0" lang="en-GB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h</a:t>
                </a:r>
              </a:p>
            </p:txBody>
          </p:sp>
        </p:grpSp>
        <p:sp>
          <p:nvSpPr>
            <p:cNvPr id="369" name="Rectangle 258">
              <a:extLst>
                <a:ext uri="{FF2B5EF4-FFF2-40B4-BE49-F238E27FC236}">
                  <a16:creationId xmlns:a16="http://schemas.microsoft.com/office/drawing/2014/main" id="{1EECDC89-173F-4A49-BF80-D707BC154EE9}"/>
                </a:ext>
              </a:extLst>
            </p:cNvPr>
            <p:cNvSpPr/>
            <p:nvPr/>
          </p:nvSpPr>
          <p:spPr>
            <a:xfrm>
              <a:off x="7054316" y="2929650"/>
              <a:ext cx="18293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Fe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3+</a:t>
              </a:r>
              <a:r>
                <a:rPr kumimoji="0" lang="es-ES" sz="1600" b="0" i="0" u="none" strike="noStrike" kern="0" cap="none" spc="0" normalizeH="0" baseline="-25000" noProof="0" dirty="0">
                  <a:ln>
                    <a:noFill/>
                  </a:ln>
                  <a:solidFill>
                    <a:srgbClr val="51A026">
                      <a:lumMod val="75000"/>
                    </a:srgbClr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A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[Fe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2+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,Fe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3+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]</a:t>
              </a:r>
              <a:r>
                <a:rPr kumimoji="0" lang="es-ES" sz="1600" b="0" i="0" u="none" strike="noStrike" kern="0" cap="none" spc="0" normalizeH="0" baseline="-25000" noProof="0" dirty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B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O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2-</a:t>
              </a:r>
              <a:r>
                <a:rPr kumimoji="0" lang="es-ES" sz="1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4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sp>
        <p:nvSpPr>
          <p:cNvPr id="542" name="TextBox 251">
            <a:extLst>
              <a:ext uri="{FF2B5EF4-FFF2-40B4-BE49-F238E27FC236}">
                <a16:creationId xmlns:a16="http://schemas.microsoft.com/office/drawing/2014/main" id="{4240B02A-6DCD-4EED-B834-A346FC788E42}"/>
              </a:ext>
            </a:extLst>
          </p:cNvPr>
          <p:cNvSpPr txBox="1"/>
          <p:nvPr/>
        </p:nvSpPr>
        <p:spPr>
          <a:xfrm>
            <a:off x="477884" y="4156619"/>
            <a:ext cx="390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endParaRPr lang="en-GB" sz="2000" baseline="-25000" dirty="0">
              <a:solidFill>
                <a:srgbClr val="132577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543" name="TextBox 252">
            <a:extLst>
              <a:ext uri="{FF2B5EF4-FFF2-40B4-BE49-F238E27FC236}">
                <a16:creationId xmlns:a16="http://schemas.microsoft.com/office/drawing/2014/main" id="{75D65EAE-B14B-4CF7-B4B7-EB3B3F41722A}"/>
              </a:ext>
            </a:extLst>
          </p:cNvPr>
          <p:cNvSpPr txBox="1"/>
          <p:nvPr/>
        </p:nvSpPr>
        <p:spPr>
          <a:xfrm>
            <a:off x="467544" y="295688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i</a:t>
            </a:r>
            <a:endParaRPr lang="en-GB" sz="2000" baseline="-25000" dirty="0">
              <a:solidFill>
                <a:srgbClr val="132577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544" name="Rectangle 254">
            <a:extLst>
              <a:ext uri="{FF2B5EF4-FFF2-40B4-BE49-F238E27FC236}">
                <a16:creationId xmlns:a16="http://schemas.microsoft.com/office/drawing/2014/main" id="{483A68EB-15A1-4842-B3EE-FC234307466A}"/>
              </a:ext>
            </a:extLst>
          </p:cNvPr>
          <p:cNvSpPr/>
          <p:nvPr/>
        </p:nvSpPr>
        <p:spPr>
          <a:xfrm>
            <a:off x="7937823" y="853076"/>
            <a:ext cx="71506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defTabSz="914400"/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Fe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3</a:t>
            </a:r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4</a:t>
            </a:r>
            <a:endParaRPr lang="es-ES" b="1" dirty="0">
              <a:solidFill>
                <a:schemeClr val="bg1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545" name="Rectangle 7">
            <a:extLst>
              <a:ext uri="{FF2B5EF4-FFF2-40B4-BE49-F238E27FC236}">
                <a16:creationId xmlns:a16="http://schemas.microsoft.com/office/drawing/2014/main" id="{8E4F5A1B-FE53-40FC-B231-043FFC6CDC02}"/>
              </a:ext>
            </a:extLst>
          </p:cNvPr>
          <p:cNvSpPr/>
          <p:nvPr/>
        </p:nvSpPr>
        <p:spPr>
          <a:xfrm>
            <a:off x="7151811" y="4207732"/>
            <a:ext cx="1477877" cy="646331"/>
          </a:xfrm>
          <a:prstGeom prst="rect">
            <a:avLst/>
          </a:prstGeom>
          <a:solidFill>
            <a:srgbClr val="FFDD00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s-ES_tradnl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No </a:t>
            </a:r>
            <a:r>
              <a:rPr lang="es-ES_tradnl" dirty="0" err="1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site-selectivity</a:t>
            </a:r>
            <a:endParaRPr lang="es-ES" dirty="0">
              <a:solidFill>
                <a:prstClr val="black"/>
              </a:solidFill>
              <a:latin typeface="Ubuntu" panose="020B0504030602030204"/>
              <a:cs typeface="Times New Roman" pitchFamily="18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AE8ABD3-1B72-4B7F-88C7-DFCEF6E67A97}"/>
              </a:ext>
            </a:extLst>
          </p:cNvPr>
          <p:cNvGrpSpPr/>
          <p:nvPr/>
        </p:nvGrpSpPr>
        <p:grpSpPr>
          <a:xfrm>
            <a:off x="2509582" y="1478130"/>
            <a:ext cx="4314839" cy="4757431"/>
            <a:chOff x="10127766" y="-25908"/>
            <a:chExt cx="4314839" cy="4757431"/>
          </a:xfrm>
        </p:grpSpPr>
        <p:grpSp>
          <p:nvGrpSpPr>
            <p:cNvPr id="206" name="Grupo 205">
              <a:extLst>
                <a:ext uri="{FF2B5EF4-FFF2-40B4-BE49-F238E27FC236}">
                  <a16:creationId xmlns:a16="http://schemas.microsoft.com/office/drawing/2014/main" id="{56B4F06B-3CB6-459F-B439-C60A5C81805F}"/>
                </a:ext>
              </a:extLst>
            </p:cNvPr>
            <p:cNvGrpSpPr/>
            <p:nvPr/>
          </p:nvGrpSpPr>
          <p:grpSpPr>
            <a:xfrm>
              <a:off x="10127766" y="218049"/>
              <a:ext cx="4314839" cy="4513474"/>
              <a:chOff x="4685498" y="1622326"/>
              <a:chExt cx="4314839" cy="4513474"/>
            </a:xfrm>
          </p:grpSpPr>
          <p:pic>
            <p:nvPicPr>
              <p:cNvPr id="207" name="Imagen 206">
                <a:extLst>
                  <a:ext uri="{FF2B5EF4-FFF2-40B4-BE49-F238E27FC236}">
                    <a16:creationId xmlns:a16="http://schemas.microsoft.com/office/drawing/2014/main" id="{9A990280-D63E-411D-80E4-078F4D1C3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420512" y="3722919"/>
                <a:ext cx="1847469" cy="1317498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208" name="Grupo 207">
                <a:extLst>
                  <a:ext uri="{FF2B5EF4-FFF2-40B4-BE49-F238E27FC236}">
                    <a16:creationId xmlns:a16="http://schemas.microsoft.com/office/drawing/2014/main" id="{40951EDE-5B8F-4618-9EC1-F7B389F49AF2}"/>
                  </a:ext>
                </a:extLst>
              </p:cNvPr>
              <p:cNvGrpSpPr/>
              <p:nvPr/>
            </p:nvGrpSpPr>
            <p:grpSpPr>
              <a:xfrm>
                <a:off x="4749143" y="1622326"/>
                <a:ext cx="4251194" cy="4513474"/>
                <a:chOff x="4749143" y="1622326"/>
                <a:chExt cx="4251194" cy="4513474"/>
              </a:xfrm>
            </p:grpSpPr>
            <p:grpSp>
              <p:nvGrpSpPr>
                <p:cNvPr id="209" name="Grupo 208">
                  <a:extLst>
                    <a:ext uri="{FF2B5EF4-FFF2-40B4-BE49-F238E27FC236}">
                      <a16:creationId xmlns:a16="http://schemas.microsoft.com/office/drawing/2014/main" id="{5B7EA84F-5BC8-486A-AA1C-F53DF614E062}"/>
                    </a:ext>
                  </a:extLst>
                </p:cNvPr>
                <p:cNvGrpSpPr/>
                <p:nvPr/>
              </p:nvGrpSpPr>
              <p:grpSpPr>
                <a:xfrm>
                  <a:off x="4749143" y="1622326"/>
                  <a:ext cx="4251194" cy="4513474"/>
                  <a:chOff x="4806293" y="1412776"/>
                  <a:chExt cx="4251194" cy="4513474"/>
                </a:xfrm>
              </p:grpSpPr>
              <p:grpSp>
                <p:nvGrpSpPr>
                  <p:cNvPr id="212" name="Group 3">
                    <a:extLst>
                      <a:ext uri="{FF2B5EF4-FFF2-40B4-BE49-F238E27FC236}">
                        <a16:creationId xmlns:a16="http://schemas.microsoft.com/office/drawing/2014/main" id="{22ABA500-6983-4E6E-AC08-3A727B9F740D}"/>
                      </a:ext>
                    </a:extLst>
                  </p:cNvPr>
                  <p:cNvGrpSpPr/>
                  <p:nvPr/>
                </p:nvGrpSpPr>
                <p:grpSpPr>
                  <a:xfrm>
                    <a:off x="4806293" y="1412776"/>
                    <a:ext cx="3240359" cy="4513474"/>
                    <a:chOff x="5292081" y="1960879"/>
                    <a:chExt cx="3240359" cy="4513474"/>
                  </a:xfrm>
                </p:grpSpPr>
                <p:graphicFrame>
                  <p:nvGraphicFramePr>
                    <p:cNvPr id="214" name="Object 1">
                      <a:extLst>
                        <a:ext uri="{FF2B5EF4-FFF2-40B4-BE49-F238E27FC236}">
                          <a16:creationId xmlns:a16="http://schemas.microsoft.com/office/drawing/2014/main" id="{EE33EF6B-320C-4D9D-99EC-B4C0DC1AC234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1344150647"/>
                        </p:ext>
                      </p:extLst>
                    </p:nvPr>
                  </p:nvGraphicFramePr>
                  <p:xfrm>
                    <a:off x="6809475" y="3917761"/>
                    <a:ext cx="1666875" cy="1277937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45564" name="Graph" r:id="rId5" imgW="3876480" imgH="2973600" progId="Origin50.Graph">
                            <p:embed/>
                          </p:oleObj>
                        </mc:Choice>
                        <mc:Fallback>
                          <p:oleObj name="Graph" r:id="rId5" imgW="3876480" imgH="2973600" progId="Origin50.Graph">
                            <p:embed/>
                            <p:pic>
                              <p:nvPicPr>
                                <p:cNvPr id="123" name="Object 1">
                                  <a:extLst>
                                    <a:ext uri="{FF2B5EF4-FFF2-40B4-BE49-F238E27FC236}">
                                      <a16:creationId xmlns:a16="http://schemas.microsoft.com/office/drawing/2014/main" id="{FC4C2F5E-5F08-40D2-AC9F-838E94B603B3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6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6809475" y="3917761"/>
                                  <a:ext cx="1666875" cy="1277937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pSp>
                  <p:nvGrpSpPr>
                    <p:cNvPr id="215" name="Group 69">
                      <a:extLst>
                        <a:ext uri="{FF2B5EF4-FFF2-40B4-BE49-F238E27FC236}">
                          <a16:creationId xmlns:a16="http://schemas.microsoft.com/office/drawing/2014/main" id="{320BA5B2-AEB1-4C77-B7E1-B63BF45A6E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0033" y="3558015"/>
                      <a:ext cx="1110317" cy="1542260"/>
                      <a:chOff x="2870230" y="3592772"/>
                      <a:chExt cx="1110317" cy="1542260"/>
                    </a:xfrm>
                  </p:grpSpPr>
                  <p:sp>
                    <p:nvSpPr>
                      <p:cNvPr id="229" name="TextBox 71">
                        <a:extLst>
                          <a:ext uri="{FF2B5EF4-FFF2-40B4-BE49-F238E27FC236}">
                            <a16:creationId xmlns:a16="http://schemas.microsoft.com/office/drawing/2014/main" id="{11A1FC8B-CF69-4EB6-92FE-8B0F39F06C0C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3608971" y="3595016"/>
                        <a:ext cx="37382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132577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Times New Roman" pitchFamily="18" charset="0"/>
                          </a:rPr>
                          <a:t>E</a:t>
                        </a:r>
                        <a:r>
                          <a:rPr kumimoji="0" lang="en-US" b="0" i="0" u="none" strike="noStrike" kern="0" cap="none" spc="0" normalizeH="0" baseline="-25000" noProof="0" dirty="0" err="1">
                            <a:ln>
                              <a:noFill/>
                            </a:ln>
                            <a:solidFill>
                              <a:srgbClr val="132577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Times New Roman" pitchFamily="18" charset="0"/>
                          </a:rPr>
                          <a:t>e</a:t>
                        </a:r>
                        <a:endParaRPr kumimoji="0" lang="en-GB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30" name="pole tekstowe 52">
                        <a:extLst>
                          <a:ext uri="{FF2B5EF4-FFF2-40B4-BE49-F238E27FC236}">
                            <a16:creationId xmlns:a16="http://schemas.microsoft.com/office/drawing/2014/main" id="{0EF1E666-93DA-409E-8FEA-F696B64451F4}"/>
                          </a:ext>
                        </a:extLst>
                      </p:cNvPr>
                      <p:cNvSpPr txBox="1"/>
                      <p:nvPr/>
                    </p:nvSpPr>
                    <p:spPr bwMode="auto">
                      <a:xfrm rot="16200000">
                        <a:off x="2804507" y="4020939"/>
                        <a:ext cx="393056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K</a:t>
                        </a:r>
                        <a:r>
                          <a:rPr kumimoji="0" lang="el-GR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α</a:t>
                        </a:r>
                        <a:r>
                          <a:rPr kumimoji="0" lang="en-US" altLang="es-ES" sz="1100" b="1" i="0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1</a:t>
                        </a:r>
                        <a:endParaRPr kumimoji="0" lang="en-US" altLang="es-ES" sz="1100" b="1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31" name="pole tekstowe 52">
                        <a:extLst>
                          <a:ext uri="{FF2B5EF4-FFF2-40B4-BE49-F238E27FC236}">
                            <a16:creationId xmlns:a16="http://schemas.microsoft.com/office/drawing/2014/main" id="{B90F3CDE-044B-44E8-9AF6-330B508087AF}"/>
                          </a:ext>
                        </a:extLst>
                      </p:cNvPr>
                      <p:cNvSpPr txBox="1"/>
                      <p:nvPr/>
                    </p:nvSpPr>
                    <p:spPr bwMode="auto">
                      <a:xfrm rot="16200000">
                        <a:off x="3020531" y="4807699"/>
                        <a:ext cx="393056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K</a:t>
                        </a:r>
                        <a:r>
                          <a:rPr kumimoji="0" lang="el-GR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α</a:t>
                        </a:r>
                        <a:r>
                          <a:rPr kumimoji="0" lang="en-US" altLang="es-ES" sz="1100" b="1" i="0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2</a:t>
                        </a:r>
                        <a:endParaRPr kumimoji="0" lang="en-US" altLang="es-ES" sz="1100" b="1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endParaRPr>
                      </a:p>
                    </p:txBody>
                  </p:sp>
                </p:grpSp>
                <p:pic>
                  <p:nvPicPr>
                    <p:cNvPr id="216" name="Picture 74">
                      <a:extLst>
                        <a:ext uri="{FF2B5EF4-FFF2-40B4-BE49-F238E27FC236}">
                          <a16:creationId xmlns:a16="http://schemas.microsoft.com/office/drawing/2014/main" id="{2D048104-7ADF-4FBE-A99C-973598BF50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6037" t="5051" r="28072"/>
                    <a:stretch/>
                  </p:blipFill>
                  <p:spPr>
                    <a:xfrm>
                      <a:off x="6788458" y="3397963"/>
                      <a:ext cx="1743982" cy="253974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17" name="TextBox 75">
                      <a:extLst>
                        <a:ext uri="{FF2B5EF4-FFF2-40B4-BE49-F238E27FC236}">
                          <a16:creationId xmlns:a16="http://schemas.microsoft.com/office/drawing/2014/main" id="{8CD42D60-A678-4412-B483-46549425DA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84309" y="5551023"/>
                      <a:ext cx="1135383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X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-ray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mission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 S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pectroscopy</a:t>
                      </a:r>
                      <a:endParaRPr kumimoji="0" lang="en-GB" sz="11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218" name="Group 76">
                      <a:extLst>
                        <a:ext uri="{FF2B5EF4-FFF2-40B4-BE49-F238E27FC236}">
                          <a16:creationId xmlns:a16="http://schemas.microsoft.com/office/drawing/2014/main" id="{C4879F8E-8ADE-4211-B3E5-01037B53D8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87098" y="1960879"/>
                      <a:ext cx="1676466" cy="1187450"/>
                      <a:chOff x="4336504" y="2430453"/>
                      <a:chExt cx="1676466" cy="1187450"/>
                    </a:xfrm>
                  </p:grpSpPr>
                  <p:graphicFrame>
                    <p:nvGraphicFramePr>
                      <p:cNvPr id="227" name="Object 5">
                        <a:extLst>
                          <a:ext uri="{FF2B5EF4-FFF2-40B4-BE49-F238E27FC236}">
                            <a16:creationId xmlns:a16="http://schemas.microsoft.com/office/drawing/2014/main" id="{2D689397-ABEA-4160-9062-01308F6ECDA6}"/>
                          </a:ext>
                        </a:extLst>
                      </p:cNvPr>
                      <p:cNvGraphicFramePr>
                        <a:graphicFrameLocks noChangeAspect="1"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959383322"/>
                          </p:ext>
                        </p:extLst>
                      </p:nvPr>
                    </p:nvGraphicFramePr>
                    <p:xfrm>
                      <a:off x="4336504" y="2430453"/>
                      <a:ext cx="1611312" cy="118745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45565" name="Graph" r:id="rId8" imgW="4059720" imgH="2973600" progId="Origin50.Graph">
                              <p:embed/>
                            </p:oleObj>
                          </mc:Choice>
                          <mc:Fallback>
                            <p:oleObj name="Graph" r:id="rId8" imgW="4059720" imgH="2973600" progId="Origin50.Graph">
                              <p:embed/>
                              <p:pic>
                                <p:nvPicPr>
                                  <p:cNvPr id="136" name="Object 5">
                                    <a:extLst>
                                      <a:ext uri="{FF2B5EF4-FFF2-40B4-BE49-F238E27FC236}">
                                        <a16:creationId xmlns:a16="http://schemas.microsoft.com/office/drawing/2014/main" id="{1991FC34-988B-43A6-A2EA-7A55EAD384D5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9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4336504" y="2430453"/>
                                    <a:ext cx="1611312" cy="118745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sp>
                    <p:nvSpPr>
                      <p:cNvPr id="228" name="TextBox 80">
                        <a:extLst>
                          <a:ext uri="{FF2B5EF4-FFF2-40B4-BE49-F238E27FC236}">
                            <a16:creationId xmlns:a16="http://schemas.microsoft.com/office/drawing/2014/main" id="{4DFB3174-AA09-4B43-84EF-34DCF60AC5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680828" y="3212976"/>
                        <a:ext cx="3321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132577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Times New Roman" pitchFamily="18" charset="0"/>
                          </a:rPr>
                          <a:t>E</a:t>
                        </a:r>
                        <a:r>
                          <a:rPr kumimoji="0" lang="en-US" b="0" i="0" u="none" strike="noStrike" kern="0" cap="none" spc="0" normalizeH="0" baseline="-25000" noProof="0" dirty="0" err="1">
                            <a:ln>
                              <a:noFill/>
                            </a:ln>
                            <a:solidFill>
                              <a:srgbClr val="132577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Times New Roman" pitchFamily="18" charset="0"/>
                          </a:rPr>
                          <a:t>i</a:t>
                        </a:r>
                        <a:endParaRPr kumimoji="0" lang="en-GB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endParaRPr>
                      </a:p>
                    </p:txBody>
                  </p:sp>
                </p:grpSp>
                <p:sp>
                  <p:nvSpPr>
                    <p:cNvPr id="219" name="TextBox 83">
                      <a:extLst>
                        <a:ext uri="{FF2B5EF4-FFF2-40B4-BE49-F238E27FC236}">
                          <a16:creationId xmlns:a16="http://schemas.microsoft.com/office/drawing/2014/main" id="{F4F6DAC2-6EAA-42F6-B570-A16B523FE7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93611" y="2060848"/>
                      <a:ext cx="1216013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X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-ray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bsorption</a:t>
                      </a: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 S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pectroscopy</a:t>
                      </a:r>
                      <a:endParaRPr kumimoji="0" lang="en-GB" sz="11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220" name="6 Grupo">
                      <a:extLst>
                        <a:ext uri="{FF2B5EF4-FFF2-40B4-BE49-F238E27FC236}">
                          <a16:creationId xmlns:a16="http://schemas.microsoft.com/office/drawing/2014/main" id="{306B4FE6-1789-4E0C-85FA-0189497750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46580" y="2983328"/>
                      <a:ext cx="1782172" cy="2648128"/>
                      <a:chOff x="4393086" y="3941931"/>
                      <a:chExt cx="1782172" cy="2648128"/>
                    </a:xfrm>
                  </p:grpSpPr>
                  <p:cxnSp>
                    <p:nvCxnSpPr>
                      <p:cNvPr id="223" name="Straight Connector 85">
                        <a:extLst>
                          <a:ext uri="{FF2B5EF4-FFF2-40B4-BE49-F238E27FC236}">
                            <a16:creationId xmlns:a16="http://schemas.microsoft.com/office/drawing/2014/main" id="{89DB7F73-7407-4A03-AF42-B70DB75745A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4393086" y="6207457"/>
                        <a:ext cx="754978" cy="382602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dash"/>
                      </a:ln>
                      <a:effectLst/>
                    </p:spPr>
                  </p:cxnSp>
                  <p:cxnSp>
                    <p:nvCxnSpPr>
                      <p:cNvPr id="224" name="Straight Connector 86">
                        <a:extLst>
                          <a:ext uri="{FF2B5EF4-FFF2-40B4-BE49-F238E27FC236}">
                            <a16:creationId xmlns:a16="http://schemas.microsoft.com/office/drawing/2014/main" id="{709025B8-14FB-4748-B97C-497CD87ECA72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399765" y="4395787"/>
                        <a:ext cx="752563" cy="602486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dash"/>
                      </a:ln>
                      <a:effectLst/>
                    </p:spPr>
                  </p:cxnSp>
                  <p:cxnSp>
                    <p:nvCxnSpPr>
                      <p:cNvPr id="225" name="Straight Connector 87">
                        <a:extLst>
                          <a:ext uri="{FF2B5EF4-FFF2-40B4-BE49-F238E27FC236}">
                            <a16:creationId xmlns:a16="http://schemas.microsoft.com/office/drawing/2014/main" id="{BA2953DC-E247-40FE-8AF2-C951A795E3B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925375" y="3941931"/>
                        <a:ext cx="222689" cy="423173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dash"/>
                      </a:ln>
                      <a:effectLst/>
                    </p:spPr>
                  </p:cxnSp>
                  <p:cxnSp>
                    <p:nvCxnSpPr>
                      <p:cNvPr id="226" name="Straight Connector 88">
                        <a:extLst>
                          <a:ext uri="{FF2B5EF4-FFF2-40B4-BE49-F238E27FC236}">
                            <a16:creationId xmlns:a16="http://schemas.microsoft.com/office/drawing/2014/main" id="{A9A6F90C-9357-411E-A81B-BDA9695F2B9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203580" y="3941931"/>
                        <a:ext cx="971678" cy="449886"/>
                      </a:xfrm>
                      <a:prstGeom prst="line">
                        <a:avLst/>
                      </a:prstGeom>
                      <a:noFill/>
                      <a:ln w="9525" cap="flat" cmpd="sng" algn="ctr">
                        <a:solidFill>
                          <a:sysClr val="windowText" lastClr="000000"/>
                        </a:solidFill>
                        <a:prstDash val="dash"/>
                      </a:ln>
                      <a:effectLst/>
                    </p:spPr>
                  </p:cxnSp>
                </p:grpSp>
                <p:sp>
                  <p:nvSpPr>
                    <p:cNvPr id="221" name="TextBox 89">
                      <a:extLst>
                        <a:ext uri="{FF2B5EF4-FFF2-40B4-BE49-F238E27FC236}">
                          <a16:creationId xmlns:a16="http://schemas.microsoft.com/office/drawing/2014/main" id="{8DE4FA4B-88E1-4A56-9BDD-879B80A078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31966" y="1979551"/>
                      <a:ext cx="5148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/I</a:t>
                      </a:r>
                      <a:r>
                        <a:rPr kumimoji="0" lang="en-US" sz="1800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0</a:t>
                      </a:r>
                      <a:endParaRPr kumimoji="0" lang="en-GB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222" name="TextBox 90">
                      <a:extLst>
                        <a:ext uri="{FF2B5EF4-FFF2-40B4-BE49-F238E27FC236}">
                          <a16:creationId xmlns:a16="http://schemas.microsoft.com/office/drawing/2014/main" id="{E951E50F-D358-4FCE-80EB-13DE67DEC799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5219304" y="5297168"/>
                      <a:ext cx="5148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800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/I</a:t>
                      </a:r>
                      <a:r>
                        <a:rPr kumimoji="0" lang="en-US" sz="1800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0</a:t>
                      </a:r>
                      <a:endParaRPr kumimoji="0" lang="en-GB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213" name="TextBox 141">
                    <a:extLst>
                      <a:ext uri="{FF2B5EF4-FFF2-40B4-BE49-F238E27FC236}">
                        <a16:creationId xmlns:a16="http://schemas.microsoft.com/office/drawing/2014/main" id="{883B5561-3211-4E74-B268-DCF1F94D9EEE}"/>
                      </a:ext>
                    </a:extLst>
                  </p:cNvPr>
                  <p:cNvSpPr txBox="1"/>
                  <p:nvPr/>
                </p:nvSpPr>
                <p:spPr>
                  <a:xfrm>
                    <a:off x="8174441" y="3422204"/>
                    <a:ext cx="883046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914400"/>
                    <a:r>
                      <a:rPr lang="en-US" b="1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R</a:t>
                    </a:r>
                    <a:r>
                      <a:rPr lang="en-US" sz="1100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esonant</a:t>
                    </a:r>
                    <a:endParaRPr lang="en-US" sz="1100" b="1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endParaRPr>
                  </a:p>
                  <a:p>
                    <a:pPr defTabSz="914400"/>
                    <a:r>
                      <a:rPr lang="en-US" b="1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I</a:t>
                    </a:r>
                    <a:r>
                      <a:rPr lang="en-US" sz="1100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nelastic</a:t>
                    </a:r>
                    <a:r>
                      <a:rPr lang="en-US" b="1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 </a:t>
                    </a:r>
                  </a:p>
                  <a:p>
                    <a:pPr defTabSz="914400"/>
                    <a:r>
                      <a:rPr lang="en-US" b="1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X</a:t>
                    </a:r>
                    <a:r>
                      <a:rPr lang="en-US" sz="1100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-ray</a:t>
                    </a:r>
                    <a:r>
                      <a:rPr lang="en-US" b="1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 S</a:t>
                    </a:r>
                    <a:r>
                      <a:rPr lang="en-US" sz="1100" dirty="0">
                        <a:solidFill>
                          <a:srgbClr val="FF6600"/>
                        </a:solidFill>
                        <a:latin typeface="Ubuntu" panose="020B0504030602030204"/>
                        <a:cs typeface="Times New Roman" pitchFamily="18" charset="0"/>
                      </a:rPr>
                      <a:t>cattering</a:t>
                    </a:r>
                    <a:endParaRPr lang="en-GB" sz="1100" baseline="-25000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10" name="pole tekstowe 52">
                  <a:extLst>
                    <a:ext uri="{FF2B5EF4-FFF2-40B4-BE49-F238E27FC236}">
                      <a16:creationId xmlns:a16="http://schemas.microsoft.com/office/drawing/2014/main" id="{14489A1C-40E5-48F8-A847-FD8E01410108}"/>
                    </a:ext>
                  </a:extLst>
                </p:cNvPr>
                <p:cNvSpPr txBox="1"/>
                <p:nvPr/>
              </p:nvSpPr>
              <p:spPr bwMode="auto">
                <a:xfrm>
                  <a:off x="6079575" y="2295559"/>
                  <a:ext cx="651140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altLang="es-ES" sz="1100" b="1" dirty="0">
                      <a:latin typeface="+mj-lt"/>
                      <a:cs typeface="Arial" pitchFamily="34" charset="0"/>
                    </a:rPr>
                    <a:t>1</a:t>
                  </a:r>
                  <a:r>
                    <a:rPr lang="en-US" altLang="es-ES" sz="1100" b="1" i="1" dirty="0">
                      <a:latin typeface="+mj-lt"/>
                      <a:cs typeface="Arial" pitchFamily="34" charset="0"/>
                    </a:rPr>
                    <a:t>s</a:t>
                  </a:r>
                  <a:r>
                    <a:rPr lang="en-US" altLang="es-ES" sz="1100" b="1" dirty="0">
                      <a:latin typeface="+mj-lt"/>
                      <a:cs typeface="Arial" pitchFamily="34" charset="0"/>
                    </a:rPr>
                    <a:t> </a:t>
                  </a:r>
                  <a:r>
                    <a:rPr lang="en-US" altLang="es-ES" sz="1100" b="1" dirty="0">
                      <a:latin typeface="+mj-lt"/>
                      <a:cs typeface="Arial" pitchFamily="34" charset="0"/>
                      <a:sym typeface="Wingdings" pitchFamily="2" charset="2"/>
                    </a:rPr>
                    <a:t> 3</a:t>
                  </a:r>
                  <a:r>
                    <a:rPr lang="en-US" altLang="es-ES" sz="1100" b="1" i="1" dirty="0">
                      <a:latin typeface="+mj-lt"/>
                      <a:cs typeface="Arial" pitchFamily="34" charset="0"/>
                      <a:sym typeface="Wingdings" pitchFamily="2" charset="2"/>
                    </a:rPr>
                    <a:t>d</a:t>
                  </a:r>
                  <a:endParaRPr lang="en-US" altLang="es-ES" sz="1100" b="1" i="1" dirty="0">
                    <a:latin typeface="+mj-lt"/>
                    <a:cs typeface="Arial" pitchFamily="34" charset="0"/>
                  </a:endParaRPr>
                </a:p>
              </p:txBody>
            </p:sp>
            <p:sp>
              <p:nvSpPr>
                <p:cNvPr id="211" name="pole tekstowe 52">
                  <a:extLst>
                    <a:ext uri="{FF2B5EF4-FFF2-40B4-BE49-F238E27FC236}">
                      <a16:creationId xmlns:a16="http://schemas.microsoft.com/office/drawing/2014/main" id="{956DBA30-7C9A-45BF-A790-4ACDE8693059}"/>
                    </a:ext>
                  </a:extLst>
                </p:cNvPr>
                <p:cNvSpPr txBox="1"/>
                <p:nvPr/>
              </p:nvSpPr>
              <p:spPr bwMode="auto">
                <a:xfrm>
                  <a:off x="6757759" y="1694859"/>
                  <a:ext cx="651140" cy="26161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altLang="es-ES" sz="1100" b="1" dirty="0">
                      <a:latin typeface="+mj-lt"/>
                      <a:cs typeface="Arial" pitchFamily="34" charset="0"/>
                    </a:rPr>
                    <a:t>1</a:t>
                  </a:r>
                  <a:r>
                    <a:rPr lang="en-US" altLang="es-ES" sz="1100" b="1" i="1" dirty="0">
                      <a:latin typeface="+mj-lt"/>
                      <a:cs typeface="Arial" pitchFamily="34" charset="0"/>
                    </a:rPr>
                    <a:t>s</a:t>
                  </a:r>
                  <a:r>
                    <a:rPr lang="en-US" altLang="es-ES" sz="1100" b="1" dirty="0">
                      <a:latin typeface="+mj-lt"/>
                      <a:cs typeface="Arial" pitchFamily="34" charset="0"/>
                    </a:rPr>
                    <a:t> </a:t>
                  </a:r>
                  <a:r>
                    <a:rPr lang="en-US" altLang="es-ES" sz="1100" b="1" dirty="0">
                      <a:latin typeface="+mj-lt"/>
                      <a:cs typeface="Arial" pitchFamily="34" charset="0"/>
                      <a:sym typeface="Wingdings" pitchFamily="2" charset="2"/>
                    </a:rPr>
                    <a:t> 4</a:t>
                  </a:r>
                  <a:r>
                    <a:rPr lang="en-US" altLang="es-ES" sz="1100" b="1" i="1" dirty="0">
                      <a:latin typeface="+mj-lt"/>
                      <a:cs typeface="Arial" pitchFamily="34" charset="0"/>
                      <a:sym typeface="Wingdings" pitchFamily="2" charset="2"/>
                    </a:rPr>
                    <a:t>p</a:t>
                  </a:r>
                  <a:endParaRPr lang="en-US" altLang="es-ES" sz="1100" b="1" i="1" dirty="0">
                    <a:latin typeface="+mj-lt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32" name="Rectangle 227">
              <a:extLst>
                <a:ext uri="{FF2B5EF4-FFF2-40B4-BE49-F238E27FC236}">
                  <a16:creationId xmlns:a16="http://schemas.microsoft.com/office/drawing/2014/main" id="{8022C355-DA22-492A-8675-6C39CCEC9DCA}"/>
                </a:ext>
              </a:extLst>
            </p:cNvPr>
            <p:cNvSpPr/>
            <p:nvPr/>
          </p:nvSpPr>
          <p:spPr>
            <a:xfrm>
              <a:off x="11628870" y="-25908"/>
              <a:ext cx="2297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H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igh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nergy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R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es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. </a:t>
              </a: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F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luo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.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D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etected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  <a:endPara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sp>
        <p:nvSpPr>
          <p:cNvPr id="234" name="Footer Placeholder 1">
            <a:extLst>
              <a:ext uri="{FF2B5EF4-FFF2-40B4-BE49-F238E27FC236}">
                <a16:creationId xmlns:a16="http://schemas.microsoft.com/office/drawing/2014/main" id="{399ADB41-74CB-4FEF-9908-0B53CFB6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19942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</a:t>
            </a:fld>
            <a:endParaRPr lang="en-ES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A84BDBE-16EC-4E37-AA29-96DD8D77850C}"/>
              </a:ext>
            </a:extLst>
          </p:cNvPr>
          <p:cNvCxnSpPr>
            <a:cxnSpLocks/>
          </p:cNvCxnSpPr>
          <p:nvPr/>
        </p:nvCxnSpPr>
        <p:spPr>
          <a:xfrm>
            <a:off x="-12665" y="659661"/>
            <a:ext cx="74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0F1B5-B6FF-4E97-A146-FE6BB19C0DED}"/>
              </a:ext>
            </a:extLst>
          </p:cNvPr>
          <p:cNvSpPr txBox="1"/>
          <p:nvPr/>
        </p:nvSpPr>
        <p:spPr>
          <a:xfrm>
            <a:off x="339195" y="74713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Ubuntu" panose="020B0504030602030204"/>
              </a:rPr>
              <a:t>Outline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0C7AA3-EC17-46C1-AB74-BCF58E5BB5EF}"/>
              </a:ext>
            </a:extLst>
          </p:cNvPr>
          <p:cNvSpPr txBox="1"/>
          <p:nvPr/>
        </p:nvSpPr>
        <p:spPr>
          <a:xfrm>
            <a:off x="658372" y="1055249"/>
            <a:ext cx="7752315" cy="394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photon-in/photon-out (PIPO) spectroscopies</a:t>
            </a: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Brief introduction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Range-extended EXAFS </a:t>
            </a: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The edge interference problem</a:t>
            </a:r>
            <a:endParaRPr lang="en-GB" sz="2200" baseline="-25000" dirty="0">
              <a:solidFill>
                <a:schemeClr val="accent1"/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Examples of applications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Why applying RIXS-MCD?</a:t>
            </a:r>
            <a:endParaRPr lang="en-GB" sz="2200" baseline="-25000" dirty="0">
              <a:solidFill>
                <a:schemeClr val="accent1"/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Application to colloidal NPs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Further reading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3482261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20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1</a:t>
            </a:r>
            <a:r>
              <a:rPr lang="en-US" sz="2000" b="1" i="1" dirty="0">
                <a:latin typeface="Ubuntu" panose="020B0504030602030204"/>
                <a:cs typeface="Times New Roman" pitchFamily="18" charset="0"/>
              </a:rPr>
              <a:t>s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i="1" dirty="0">
                <a:latin typeface="Ubuntu" panose="020B0504030602030204"/>
                <a:cs typeface="Times New Roman" pitchFamily="18" charset="0"/>
              </a:rPr>
              <a:t>p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RIXS @ K pre-edge </a:t>
            </a:r>
          </a:p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+ X-ray magnetic circular dichroism (RIXS-MCD):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grpSp>
        <p:nvGrpSpPr>
          <p:cNvPr id="215" name="Group 248">
            <a:extLst>
              <a:ext uri="{FF2B5EF4-FFF2-40B4-BE49-F238E27FC236}">
                <a16:creationId xmlns:a16="http://schemas.microsoft.com/office/drawing/2014/main" id="{30434A61-BDC3-43BB-8388-B87A93D75543}"/>
              </a:ext>
            </a:extLst>
          </p:cNvPr>
          <p:cNvGrpSpPr/>
          <p:nvPr/>
        </p:nvGrpSpPr>
        <p:grpSpPr>
          <a:xfrm rot="6420000">
            <a:off x="1147260" y="2991191"/>
            <a:ext cx="114155" cy="495004"/>
            <a:chOff x="4100106" y="2315602"/>
            <a:chExt cx="114155" cy="495004"/>
          </a:xfrm>
        </p:grpSpPr>
        <p:sp>
          <p:nvSpPr>
            <p:cNvPr id="216" name="Oval 55">
              <a:extLst>
                <a:ext uri="{FF2B5EF4-FFF2-40B4-BE49-F238E27FC236}">
                  <a16:creationId xmlns:a16="http://schemas.microsoft.com/office/drawing/2014/main" id="{A6A961FA-1862-43BF-AFBD-0B40D18082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76673">
              <a:off x="3889166" y="2526542"/>
              <a:ext cx="495004" cy="73124"/>
            </a:xfrm>
            <a:prstGeom prst="ellipse">
              <a:avLst/>
            </a:prstGeom>
            <a:noFill/>
            <a:ln w="25400" algn="ctr">
              <a:solidFill>
                <a:srgbClr val="1F497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Line 56">
              <a:extLst>
                <a:ext uri="{FF2B5EF4-FFF2-40B4-BE49-F238E27FC236}">
                  <a16:creationId xmlns:a16="http://schemas.microsoft.com/office/drawing/2014/main" id="{37030A0F-663F-4165-B02D-89661B8B4A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746074" flipV="1">
              <a:off x="4123502" y="2588963"/>
              <a:ext cx="134911" cy="46607"/>
            </a:xfrm>
            <a:prstGeom prst="line">
              <a:avLst/>
            </a:prstGeom>
            <a:noFill/>
            <a:ln w="25400">
              <a:solidFill>
                <a:srgbClr val="1F497D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8" name="Group 251">
            <a:extLst>
              <a:ext uri="{FF2B5EF4-FFF2-40B4-BE49-F238E27FC236}">
                <a16:creationId xmlns:a16="http://schemas.microsoft.com/office/drawing/2014/main" id="{BFFBBC4A-003F-460D-97B5-BDE9EC4F1DDA}"/>
              </a:ext>
            </a:extLst>
          </p:cNvPr>
          <p:cNvGrpSpPr/>
          <p:nvPr/>
        </p:nvGrpSpPr>
        <p:grpSpPr>
          <a:xfrm rot="6420000">
            <a:off x="1160484" y="2807880"/>
            <a:ext cx="121457" cy="495004"/>
            <a:chOff x="3887803" y="2382444"/>
            <a:chExt cx="121457" cy="495004"/>
          </a:xfrm>
        </p:grpSpPr>
        <p:sp>
          <p:nvSpPr>
            <p:cNvPr id="219" name="Oval 252">
              <a:extLst>
                <a:ext uri="{FF2B5EF4-FFF2-40B4-BE49-F238E27FC236}">
                  <a16:creationId xmlns:a16="http://schemas.microsoft.com/office/drawing/2014/main" id="{8E6F65FF-8F66-4EE2-B64E-377CE2610D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76673">
              <a:off x="3725195" y="2593383"/>
              <a:ext cx="495004" cy="73126"/>
            </a:xfrm>
            <a:prstGeom prst="ellipse">
              <a:avLst/>
            </a:prstGeom>
            <a:noFill/>
            <a:ln w="2540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Line 56">
              <a:extLst>
                <a:ext uri="{FF2B5EF4-FFF2-40B4-BE49-F238E27FC236}">
                  <a16:creationId xmlns:a16="http://schemas.microsoft.com/office/drawing/2014/main" id="{57BD37C4-5694-4B54-A586-A5A111A571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3980000">
              <a:off x="3843752" y="2541913"/>
              <a:ext cx="134911" cy="46809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21" name="Picture 3" descr="Glatzel_Fig1_xmcd">
            <a:extLst>
              <a:ext uri="{FF2B5EF4-FFF2-40B4-BE49-F238E27FC236}">
                <a16:creationId xmlns:a16="http://schemas.microsoft.com/office/drawing/2014/main" id="{0EE6D205-3176-43F4-9C66-FB8AA7CC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42036" r="49312"/>
          <a:stretch>
            <a:fillRect/>
          </a:stretch>
        </p:blipFill>
        <p:spPr bwMode="auto">
          <a:xfrm>
            <a:off x="2748851" y="2198340"/>
            <a:ext cx="3375676" cy="3841079"/>
          </a:xfrm>
          <a:prstGeom prst="rect">
            <a:avLst/>
          </a:prstGeom>
          <a:noFill/>
        </p:spPr>
      </p:pic>
      <p:sp>
        <p:nvSpPr>
          <p:cNvPr id="222" name="Rectangle 3">
            <a:extLst>
              <a:ext uri="{FF2B5EF4-FFF2-40B4-BE49-F238E27FC236}">
                <a16:creationId xmlns:a16="http://schemas.microsoft.com/office/drawing/2014/main" id="{CBF21561-5647-4EA7-B95D-713DBEE14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6084005"/>
            <a:ext cx="4536504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M. </a:t>
            </a:r>
            <a:r>
              <a:rPr lang="en-US" altLang="es-ES" sz="1200" dirty="0" err="1">
                <a:solidFill>
                  <a:prstClr val="black"/>
                </a:solidFill>
                <a:latin typeface="Ubuntu" panose="020B0504030602030204"/>
              </a:rPr>
              <a:t>Sikora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Phys. Rev. Lett.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105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037202 (2010)</a:t>
            </a:r>
            <a:endParaRPr lang="es-E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grpSp>
        <p:nvGrpSpPr>
          <p:cNvPr id="223" name="Group 5">
            <a:extLst>
              <a:ext uri="{FF2B5EF4-FFF2-40B4-BE49-F238E27FC236}">
                <a16:creationId xmlns:a16="http://schemas.microsoft.com/office/drawing/2014/main" id="{E43D879C-E11D-4519-9504-4020ECA715E1}"/>
              </a:ext>
            </a:extLst>
          </p:cNvPr>
          <p:cNvGrpSpPr/>
          <p:nvPr/>
        </p:nvGrpSpPr>
        <p:grpSpPr>
          <a:xfrm>
            <a:off x="5114720" y="4444401"/>
            <a:ext cx="1225030" cy="784799"/>
            <a:chOff x="5114720" y="4444401"/>
            <a:chExt cx="1225030" cy="784799"/>
          </a:xfrm>
        </p:grpSpPr>
        <p:sp>
          <p:nvSpPr>
            <p:cNvPr id="224" name="1 Elipse">
              <a:extLst>
                <a:ext uri="{FF2B5EF4-FFF2-40B4-BE49-F238E27FC236}">
                  <a16:creationId xmlns:a16="http://schemas.microsoft.com/office/drawing/2014/main" id="{BB33EC63-7C1C-41BD-A4ED-5BAD71F88D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4720" y="4619792"/>
              <a:ext cx="609408" cy="609408"/>
            </a:xfrm>
            <a:prstGeom prst="ellipse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Text Box 267">
              <a:extLst>
                <a:ext uri="{FF2B5EF4-FFF2-40B4-BE49-F238E27FC236}">
                  <a16:creationId xmlns:a16="http://schemas.microsoft.com/office/drawing/2014/main" id="{34B9BAFD-EDD9-4B2B-A96F-616F7589B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6235" y="4444401"/>
              <a:ext cx="673515" cy="276999"/>
            </a:xfrm>
            <a:prstGeom prst="rect">
              <a:avLst/>
            </a:prstGeom>
            <a:solidFill>
              <a:srgbClr val="FFDD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Fe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3+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 T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d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grpSp>
        <p:nvGrpSpPr>
          <p:cNvPr id="226" name="Group 6">
            <a:extLst>
              <a:ext uri="{FF2B5EF4-FFF2-40B4-BE49-F238E27FC236}">
                <a16:creationId xmlns:a16="http://schemas.microsoft.com/office/drawing/2014/main" id="{59410F7E-0355-4C1B-A402-5E0DCE630356}"/>
              </a:ext>
            </a:extLst>
          </p:cNvPr>
          <p:cNvGrpSpPr/>
          <p:nvPr/>
        </p:nvGrpSpPr>
        <p:grpSpPr>
          <a:xfrm>
            <a:off x="5004048" y="5157193"/>
            <a:ext cx="998282" cy="426934"/>
            <a:chOff x="5004048" y="5157193"/>
            <a:chExt cx="998282" cy="426934"/>
          </a:xfrm>
        </p:grpSpPr>
        <p:sp>
          <p:nvSpPr>
            <p:cNvPr id="227" name="1 Elipse">
              <a:extLst>
                <a:ext uri="{FF2B5EF4-FFF2-40B4-BE49-F238E27FC236}">
                  <a16:creationId xmlns:a16="http://schemas.microsoft.com/office/drawing/2014/main" id="{EA4768B0-DD3B-4533-87E1-8BC0FAEE6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4048" y="5157193"/>
              <a:ext cx="246198" cy="246198"/>
            </a:xfrm>
            <a:prstGeom prst="ellipse">
              <a:avLst/>
            </a:prstGeom>
            <a:noFill/>
            <a:ln w="44450" cap="flat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Text Box 267">
              <a:extLst>
                <a:ext uri="{FF2B5EF4-FFF2-40B4-BE49-F238E27FC236}">
                  <a16:creationId xmlns:a16="http://schemas.microsoft.com/office/drawing/2014/main" id="{537F1E91-C557-466A-A1A9-ECA3E2371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0141" y="5307128"/>
              <a:ext cx="672189" cy="276999"/>
            </a:xfrm>
            <a:prstGeom prst="rect">
              <a:avLst/>
            </a:prstGeom>
            <a:solidFill>
              <a:srgbClr val="FFDD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Fe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2+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 O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h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cxnSp>
        <p:nvCxnSpPr>
          <p:cNvPr id="229" name="Straight Connector 270">
            <a:extLst>
              <a:ext uri="{FF2B5EF4-FFF2-40B4-BE49-F238E27FC236}">
                <a16:creationId xmlns:a16="http://schemas.microsoft.com/office/drawing/2014/main" id="{BB498972-BB1D-46CF-870F-B31C6778B1C6}"/>
              </a:ext>
            </a:extLst>
          </p:cNvPr>
          <p:cNvCxnSpPr/>
          <p:nvPr/>
        </p:nvCxnSpPr>
        <p:spPr>
          <a:xfrm flipV="1">
            <a:off x="4680012" y="4293096"/>
            <a:ext cx="1444515" cy="135357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230" name="Straight Connector 272">
            <a:extLst>
              <a:ext uri="{FF2B5EF4-FFF2-40B4-BE49-F238E27FC236}">
                <a16:creationId xmlns:a16="http://schemas.microsoft.com/office/drawing/2014/main" id="{E00BFFA8-A044-4C1A-81BF-07A48C10E61A}"/>
              </a:ext>
            </a:extLst>
          </p:cNvPr>
          <p:cNvCxnSpPr/>
          <p:nvPr/>
        </p:nvCxnSpPr>
        <p:spPr>
          <a:xfrm flipV="1">
            <a:off x="3184653" y="4291058"/>
            <a:ext cx="1444515" cy="135357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ysDash"/>
          </a:ln>
          <a:effectLst/>
        </p:spPr>
      </p:cxnSp>
      <p:grpSp>
        <p:nvGrpSpPr>
          <p:cNvPr id="597" name="Group 3">
            <a:extLst>
              <a:ext uri="{FF2B5EF4-FFF2-40B4-BE49-F238E27FC236}">
                <a16:creationId xmlns:a16="http://schemas.microsoft.com/office/drawing/2014/main" id="{B7663CCB-037B-4114-871F-AD290FC3B305}"/>
              </a:ext>
            </a:extLst>
          </p:cNvPr>
          <p:cNvGrpSpPr/>
          <p:nvPr/>
        </p:nvGrpSpPr>
        <p:grpSpPr>
          <a:xfrm>
            <a:off x="6599966" y="3984718"/>
            <a:ext cx="2436530" cy="1936700"/>
            <a:chOff x="6599966" y="3984718"/>
            <a:chExt cx="2436530" cy="1936700"/>
          </a:xfrm>
        </p:grpSpPr>
        <p:grpSp>
          <p:nvGrpSpPr>
            <p:cNvPr id="598" name="Group 37">
              <a:extLst>
                <a:ext uri="{FF2B5EF4-FFF2-40B4-BE49-F238E27FC236}">
                  <a16:creationId xmlns:a16="http://schemas.microsoft.com/office/drawing/2014/main" id="{DB50E5FD-A5EB-4293-9FB9-977864B8D2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99966" y="4221088"/>
              <a:ext cx="2436530" cy="1700330"/>
              <a:chOff x="5463304" y="2218928"/>
              <a:chExt cx="3384974" cy="2362200"/>
            </a:xfrm>
          </p:grpSpPr>
          <p:pic>
            <p:nvPicPr>
              <p:cNvPr id="600" name="Picture 4" descr="Figure 2">
                <a:extLst>
                  <a:ext uri="{FF2B5EF4-FFF2-40B4-BE49-F238E27FC236}">
                    <a16:creationId xmlns:a16="http://schemas.microsoft.com/office/drawing/2014/main" id="{AB5A5214-E337-4F84-8240-2F9565818C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580"/>
              <a:stretch/>
            </p:blipFill>
            <p:spPr bwMode="auto">
              <a:xfrm>
                <a:off x="5463304" y="2218928"/>
                <a:ext cx="2925120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4" descr="Figure 2">
                <a:extLst>
                  <a:ext uri="{FF2B5EF4-FFF2-40B4-BE49-F238E27FC236}">
                    <a16:creationId xmlns:a16="http://schemas.microsoft.com/office/drawing/2014/main" id="{6B5144BE-C8F1-4723-AE43-787C8A1036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344"/>
              <a:stretch/>
            </p:blipFill>
            <p:spPr bwMode="auto">
              <a:xfrm>
                <a:off x="8388424" y="2218928"/>
                <a:ext cx="459854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99" name="Picture 3" descr="Glatzel_Fig1_xmcd">
              <a:extLst>
                <a:ext uri="{FF2B5EF4-FFF2-40B4-BE49-F238E27FC236}">
                  <a16:creationId xmlns:a16="http://schemas.microsoft.com/office/drawing/2014/main" id="{E5CFFB02-F24B-47E6-A93B-CD9D3A247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8869" t="42036" r="53287" b="53646"/>
            <a:stretch/>
          </p:blipFill>
          <p:spPr bwMode="auto">
            <a:xfrm>
              <a:off x="7041891" y="3984718"/>
              <a:ext cx="1699956" cy="193026"/>
            </a:xfrm>
            <a:prstGeom prst="rect">
              <a:avLst/>
            </a:prstGeom>
            <a:noFill/>
          </p:spPr>
        </p:pic>
      </p:grpSp>
      <p:sp>
        <p:nvSpPr>
          <p:cNvPr id="604" name="TextBox 431">
            <a:extLst>
              <a:ext uri="{FF2B5EF4-FFF2-40B4-BE49-F238E27FC236}">
                <a16:creationId xmlns:a16="http://schemas.microsoft.com/office/drawing/2014/main" id="{2B913521-0253-4693-B69E-F011EDE75F72}"/>
              </a:ext>
            </a:extLst>
          </p:cNvPr>
          <p:cNvSpPr txBox="1"/>
          <p:nvPr/>
        </p:nvSpPr>
        <p:spPr>
          <a:xfrm>
            <a:off x="477787" y="5477162"/>
            <a:ext cx="1656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transfer</a:t>
            </a:r>
            <a:r>
              <a:rPr lang="en-US" sz="2000" dirty="0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 = </a:t>
            </a:r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i</a:t>
            </a:r>
            <a:r>
              <a:rPr lang="en-US" sz="2000" dirty="0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endParaRPr lang="en-GB" sz="2000" baseline="-25000" dirty="0">
              <a:solidFill>
                <a:srgbClr val="132577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605" name="Rectangle 7">
            <a:extLst>
              <a:ext uri="{FF2B5EF4-FFF2-40B4-BE49-F238E27FC236}">
                <a16:creationId xmlns:a16="http://schemas.microsoft.com/office/drawing/2014/main" id="{7119ACE2-7217-4FDC-9937-DB3B0BEDD71C}"/>
              </a:ext>
            </a:extLst>
          </p:cNvPr>
          <p:cNvSpPr/>
          <p:nvPr/>
        </p:nvSpPr>
        <p:spPr>
          <a:xfrm>
            <a:off x="7065391" y="4509120"/>
            <a:ext cx="1477877" cy="646331"/>
          </a:xfrm>
          <a:prstGeom prst="rect">
            <a:avLst/>
          </a:prstGeom>
          <a:solidFill>
            <a:srgbClr val="FFDD00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s-ES" dirty="0" err="1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Site</a:t>
            </a:r>
            <a:r>
              <a:rPr lang="es-ES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selectivity</a:t>
            </a:r>
            <a:r>
              <a:rPr lang="es-ES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!</a:t>
            </a:r>
          </a:p>
        </p:txBody>
      </p:sp>
      <p:sp>
        <p:nvSpPr>
          <p:cNvPr id="616" name="CuadroTexto 615">
            <a:extLst>
              <a:ext uri="{FF2B5EF4-FFF2-40B4-BE49-F238E27FC236}">
                <a16:creationId xmlns:a16="http://schemas.microsoft.com/office/drawing/2014/main" id="{2941CC17-1330-4681-AC91-514B9D7CCBA5}"/>
              </a:ext>
            </a:extLst>
          </p:cNvPr>
          <p:cNvSpPr txBox="1"/>
          <p:nvPr/>
        </p:nvSpPr>
        <p:spPr>
          <a:xfrm>
            <a:off x="339207" y="208728"/>
            <a:ext cx="750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Why applying RIXS-MCD?</a:t>
            </a:r>
          </a:p>
        </p:txBody>
      </p:sp>
      <p:grpSp>
        <p:nvGrpSpPr>
          <p:cNvPr id="346" name="5 Grupo">
            <a:extLst>
              <a:ext uri="{FF2B5EF4-FFF2-40B4-BE49-F238E27FC236}">
                <a16:creationId xmlns:a16="http://schemas.microsoft.com/office/drawing/2014/main" id="{79A63A06-D534-4BFD-94A6-0054F0A325D4}"/>
              </a:ext>
            </a:extLst>
          </p:cNvPr>
          <p:cNvGrpSpPr/>
          <p:nvPr/>
        </p:nvGrpSpPr>
        <p:grpSpPr>
          <a:xfrm>
            <a:off x="6968557" y="1266910"/>
            <a:ext cx="1963523" cy="2421845"/>
            <a:chOff x="7016351" y="846359"/>
            <a:chExt cx="1963523" cy="2421845"/>
          </a:xfrm>
        </p:grpSpPr>
        <p:grpSp>
          <p:nvGrpSpPr>
            <p:cNvPr id="347" name="Group 201">
              <a:extLst>
                <a:ext uri="{FF2B5EF4-FFF2-40B4-BE49-F238E27FC236}">
                  <a16:creationId xmlns:a16="http://schemas.microsoft.com/office/drawing/2014/main" id="{F4AF4769-91F6-47B1-BEF7-7B85BF7E50E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016351" y="846359"/>
              <a:ext cx="1963523" cy="1930296"/>
              <a:chOff x="1533" y="432"/>
              <a:chExt cx="3225" cy="3173"/>
            </a:xfrm>
          </p:grpSpPr>
          <p:sp>
            <p:nvSpPr>
              <p:cNvPr id="349" name="Oval 202">
                <a:extLst>
                  <a:ext uri="{FF2B5EF4-FFF2-40B4-BE49-F238E27FC236}">
                    <a16:creationId xmlns:a16="http://schemas.microsoft.com/office/drawing/2014/main" id="{EB6D539F-3867-485E-A66D-D506D8C9AB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02" y="1908"/>
                <a:ext cx="86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0" name="Line 203">
                <a:extLst>
                  <a:ext uri="{FF2B5EF4-FFF2-40B4-BE49-F238E27FC236}">
                    <a16:creationId xmlns:a16="http://schemas.microsoft.com/office/drawing/2014/main" id="{0BA37C65-2D80-4BB6-96A2-E201FF9945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6" y="516"/>
                <a:ext cx="18" cy="1392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1" name="Oval 204">
                <a:extLst>
                  <a:ext uri="{FF2B5EF4-FFF2-40B4-BE49-F238E27FC236}">
                    <a16:creationId xmlns:a16="http://schemas.microsoft.com/office/drawing/2014/main" id="{8DD1D26C-9C89-4252-BF24-ABB19B9797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84" y="432"/>
                <a:ext cx="85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2" name="Line 205">
                <a:extLst>
                  <a:ext uri="{FF2B5EF4-FFF2-40B4-BE49-F238E27FC236}">
                    <a16:creationId xmlns:a16="http://schemas.microsoft.com/office/drawing/2014/main" id="{AA1DC3DF-ACE9-4263-A613-5042F7E80F1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80" y="1951"/>
                <a:ext cx="1356" cy="4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3" name="Oval 206">
                <a:extLst>
                  <a:ext uri="{FF2B5EF4-FFF2-40B4-BE49-F238E27FC236}">
                    <a16:creationId xmlns:a16="http://schemas.microsoft.com/office/drawing/2014/main" id="{EA80EE80-5469-422D-9F28-FF01AA83C3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74" y="1711"/>
                <a:ext cx="182" cy="174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4" name="Line 207">
                <a:extLst>
                  <a:ext uri="{FF2B5EF4-FFF2-40B4-BE49-F238E27FC236}">
                    <a16:creationId xmlns:a16="http://schemas.microsoft.com/office/drawing/2014/main" id="{17DB8A4B-28FA-409C-A5B2-3A11B7A4789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64" y="1464"/>
                <a:ext cx="1" cy="24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5" name="Oval 208">
                <a:extLst>
                  <a:ext uri="{FF2B5EF4-FFF2-40B4-BE49-F238E27FC236}">
                    <a16:creationId xmlns:a16="http://schemas.microsoft.com/office/drawing/2014/main" id="{B21DF79E-1ED2-4ABB-9844-3F99900E095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04" y="1188"/>
                <a:ext cx="85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6" name="Oval 209">
                <a:extLst>
                  <a:ext uri="{FF2B5EF4-FFF2-40B4-BE49-F238E27FC236}">
                    <a16:creationId xmlns:a16="http://schemas.microsoft.com/office/drawing/2014/main" id="{39ACEACD-D2FF-4752-B09C-CF006FA107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16" y="1380"/>
                <a:ext cx="85" cy="92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7" name="Line 210">
                <a:extLst>
                  <a:ext uri="{FF2B5EF4-FFF2-40B4-BE49-F238E27FC236}">
                    <a16:creationId xmlns:a16="http://schemas.microsoft.com/office/drawing/2014/main" id="{641FD4C0-7764-4F4D-8197-34285D9264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48" y="1800"/>
                <a:ext cx="23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8" name="Oval 211">
                <a:extLst>
                  <a:ext uri="{FF2B5EF4-FFF2-40B4-BE49-F238E27FC236}">
                    <a16:creationId xmlns:a16="http://schemas.microsoft.com/office/drawing/2014/main" id="{FAFB33C4-F884-4595-93FF-6157194BAF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8" y="966"/>
                <a:ext cx="175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59" name="Line 212">
                <a:extLst>
                  <a:ext uri="{FF2B5EF4-FFF2-40B4-BE49-F238E27FC236}">
                    <a16:creationId xmlns:a16="http://schemas.microsoft.com/office/drawing/2014/main" id="{1E7CBD4A-BB73-4438-A7B1-D29EE660E2E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00" y="1428"/>
                <a:ext cx="234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0" name="Oval 213">
                <a:extLst>
                  <a:ext uri="{FF2B5EF4-FFF2-40B4-BE49-F238E27FC236}">
                    <a16:creationId xmlns:a16="http://schemas.microsoft.com/office/drawing/2014/main" id="{40EE8AF3-AF94-40D2-98EB-E7B24A3093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82" y="1764"/>
                <a:ext cx="86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1" name="Line 214">
                <a:extLst>
                  <a:ext uri="{FF2B5EF4-FFF2-40B4-BE49-F238E27FC236}">
                    <a16:creationId xmlns:a16="http://schemas.microsoft.com/office/drawing/2014/main" id="{A4488375-D02E-422E-B7ED-D48E6D4AB1F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719" y="1524"/>
                <a:ext cx="5" cy="2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2" name="Line 215">
                <a:extLst>
                  <a:ext uri="{FF2B5EF4-FFF2-40B4-BE49-F238E27FC236}">
                    <a16:creationId xmlns:a16="http://schemas.microsoft.com/office/drawing/2014/main" id="{9EE3786E-DD56-4261-9983-589D27BDD06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68" y="474"/>
                <a:ext cx="1362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3" name="Oval 216">
                <a:extLst>
                  <a:ext uri="{FF2B5EF4-FFF2-40B4-BE49-F238E27FC236}">
                    <a16:creationId xmlns:a16="http://schemas.microsoft.com/office/drawing/2014/main" id="{F80F33AD-991F-4728-9D69-2E1B1EC4FF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34" y="1344"/>
                <a:ext cx="175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4" name="Oval 217">
                <a:extLst>
                  <a:ext uri="{FF2B5EF4-FFF2-40B4-BE49-F238E27FC236}">
                    <a16:creationId xmlns:a16="http://schemas.microsoft.com/office/drawing/2014/main" id="{606028DE-B871-4E6D-B98D-6F9BC471A1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36" y="1951"/>
                <a:ext cx="85" cy="84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5" name="Line 218">
                <a:extLst>
                  <a:ext uri="{FF2B5EF4-FFF2-40B4-BE49-F238E27FC236}">
                    <a16:creationId xmlns:a16="http://schemas.microsoft.com/office/drawing/2014/main" id="{CF46CBC9-9B9E-4D39-8F50-76ADD4EC35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68" y="1807"/>
                <a:ext cx="72" cy="2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6" name="Oval 219">
                <a:extLst>
                  <a:ext uri="{FF2B5EF4-FFF2-40B4-BE49-F238E27FC236}">
                    <a16:creationId xmlns:a16="http://schemas.microsoft.com/office/drawing/2014/main" id="{27CCA6A1-C8F8-4CD7-919D-2422E8AF44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94" y="1728"/>
                <a:ext cx="182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7" name="Line 220">
                <a:extLst>
                  <a:ext uri="{FF2B5EF4-FFF2-40B4-BE49-F238E27FC236}">
                    <a16:creationId xmlns:a16="http://schemas.microsoft.com/office/drawing/2014/main" id="{54ABD3ED-3830-4E34-B7CC-FAE7EB15F3D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280" y="1428"/>
                <a:ext cx="66" cy="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8" name="Oval 221">
                <a:extLst>
                  <a:ext uri="{FF2B5EF4-FFF2-40B4-BE49-F238E27FC236}">
                    <a16:creationId xmlns:a16="http://schemas.microsoft.com/office/drawing/2014/main" id="{1386BC05-947A-421D-86B9-6D76D7F478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3" y="600"/>
                <a:ext cx="180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69" name="Line 222">
                <a:extLst>
                  <a:ext uri="{FF2B5EF4-FFF2-40B4-BE49-F238E27FC236}">
                    <a16:creationId xmlns:a16="http://schemas.microsoft.com/office/drawing/2014/main" id="{97504B8A-B016-4302-88E3-20B86A6A5F7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672" y="540"/>
                <a:ext cx="6" cy="141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0" name="Line 223">
                <a:extLst>
                  <a:ext uri="{FF2B5EF4-FFF2-40B4-BE49-F238E27FC236}">
                    <a16:creationId xmlns:a16="http://schemas.microsoft.com/office/drawing/2014/main" id="{D1A4E123-BCD5-418A-93EA-F328CB6BBB2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647" y="1812"/>
                <a:ext cx="65" cy="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1" name="Oval 224">
                <a:extLst>
                  <a:ext uri="{FF2B5EF4-FFF2-40B4-BE49-F238E27FC236}">
                    <a16:creationId xmlns:a16="http://schemas.microsoft.com/office/drawing/2014/main" id="{2209E98A-C17E-4810-A811-4C5DAF1207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88" y="984"/>
                <a:ext cx="181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2" name="Line 225">
                <a:extLst>
                  <a:ext uri="{FF2B5EF4-FFF2-40B4-BE49-F238E27FC236}">
                    <a16:creationId xmlns:a16="http://schemas.microsoft.com/office/drawing/2014/main" id="{585DD6BC-1E9B-49A9-BB00-2E2550EEE35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079" y="738"/>
                <a:ext cx="1" cy="24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3" name="Line 226">
                <a:extLst>
                  <a:ext uri="{FF2B5EF4-FFF2-40B4-BE49-F238E27FC236}">
                    <a16:creationId xmlns:a16="http://schemas.microsoft.com/office/drawing/2014/main" id="{FC23F89D-59A0-42A4-A891-2A15955B4D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628" y="1447"/>
                <a:ext cx="67" cy="2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4" name="Oval 227">
                <a:extLst>
                  <a:ext uri="{FF2B5EF4-FFF2-40B4-BE49-F238E27FC236}">
                    <a16:creationId xmlns:a16="http://schemas.microsoft.com/office/drawing/2014/main" id="{A5422B3F-AF08-4DB1-9988-523225E462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24" y="456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5" name="Oval 228">
                <a:extLst>
                  <a:ext uri="{FF2B5EF4-FFF2-40B4-BE49-F238E27FC236}">
                    <a16:creationId xmlns:a16="http://schemas.microsoft.com/office/drawing/2014/main" id="{3C4EE030-D5F8-48E8-9200-181507B49D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36" y="654"/>
                <a:ext cx="85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6" name="Oval 229">
                <a:extLst>
                  <a:ext uri="{FF2B5EF4-FFF2-40B4-BE49-F238E27FC236}">
                    <a16:creationId xmlns:a16="http://schemas.microsoft.com/office/drawing/2014/main" id="{F1926A38-7C52-4304-B0ED-635AF733B5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42" y="846"/>
                <a:ext cx="86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7" name="Line 230">
                <a:extLst>
                  <a:ext uri="{FF2B5EF4-FFF2-40B4-BE49-F238E27FC236}">
                    <a16:creationId xmlns:a16="http://schemas.microsoft.com/office/drawing/2014/main" id="{4E8D8977-A1F2-4233-97BB-1C75E0D4134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162" y="1074"/>
                <a:ext cx="240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8" name="Oval 231">
                <a:extLst>
                  <a:ext uri="{FF2B5EF4-FFF2-40B4-BE49-F238E27FC236}">
                    <a16:creationId xmlns:a16="http://schemas.microsoft.com/office/drawing/2014/main" id="{BFD172E1-1DC0-4175-9992-04244B6036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4" y="1362"/>
                <a:ext cx="181" cy="182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79" name="Oval 232">
                <a:extLst>
                  <a:ext uri="{FF2B5EF4-FFF2-40B4-BE49-F238E27FC236}">
                    <a16:creationId xmlns:a16="http://schemas.microsoft.com/office/drawing/2014/main" id="{921B6656-7E0C-4896-9F02-C902FFF75C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15" y="1800"/>
                <a:ext cx="84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0" name="Line 233">
                <a:extLst>
                  <a:ext uri="{FF2B5EF4-FFF2-40B4-BE49-F238E27FC236}">
                    <a16:creationId xmlns:a16="http://schemas.microsoft.com/office/drawing/2014/main" id="{554730E7-EB2A-4BDA-B7B1-ADE2750F5A8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56" y="1560"/>
                <a:ext cx="1" cy="2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1" name="Line 234">
                <a:extLst>
                  <a:ext uri="{FF2B5EF4-FFF2-40B4-BE49-F238E27FC236}">
                    <a16:creationId xmlns:a16="http://schemas.microsoft.com/office/drawing/2014/main" id="{1E0718B8-7F93-4149-8AC6-18A768980CB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114" y="696"/>
                <a:ext cx="240" cy="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2" name="Oval 235">
                <a:extLst>
                  <a:ext uri="{FF2B5EF4-FFF2-40B4-BE49-F238E27FC236}">
                    <a16:creationId xmlns:a16="http://schemas.microsoft.com/office/drawing/2014/main" id="{994FC45A-0D3F-4A51-99C6-5DE9973001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02" y="1038"/>
                <a:ext cx="85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3" name="Oval 236">
                <a:extLst>
                  <a:ext uri="{FF2B5EF4-FFF2-40B4-BE49-F238E27FC236}">
                    <a16:creationId xmlns:a16="http://schemas.microsoft.com/office/drawing/2014/main" id="{D964BA6E-48E3-4435-A03A-4C0F1142D9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67" y="1380"/>
                <a:ext cx="174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4" name="Line 237">
                <a:extLst>
                  <a:ext uri="{FF2B5EF4-FFF2-40B4-BE49-F238E27FC236}">
                    <a16:creationId xmlns:a16="http://schemas.microsoft.com/office/drawing/2014/main" id="{BC2DA130-3D26-40BD-A63D-0E4D82B57D6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298" y="1848"/>
                <a:ext cx="234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5" name="Line 238">
                <a:extLst>
                  <a:ext uri="{FF2B5EF4-FFF2-40B4-BE49-F238E27FC236}">
                    <a16:creationId xmlns:a16="http://schemas.microsoft.com/office/drawing/2014/main" id="{CE68C365-5A9C-4553-84B7-D04BCA3C69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44" y="792"/>
                <a:ext cx="1" cy="24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6" name="Oval 239">
                <a:extLst>
                  <a:ext uri="{FF2B5EF4-FFF2-40B4-BE49-F238E27FC236}">
                    <a16:creationId xmlns:a16="http://schemas.microsoft.com/office/drawing/2014/main" id="{E29111D2-7FB7-4D79-9A27-8E17E15949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4" y="612"/>
                <a:ext cx="175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7" name="Line 240">
                <a:extLst>
                  <a:ext uri="{FF2B5EF4-FFF2-40B4-BE49-F238E27FC236}">
                    <a16:creationId xmlns:a16="http://schemas.microsoft.com/office/drawing/2014/main" id="{A4912025-BCB3-4F71-88E2-3A0016516A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340" y="1471"/>
                <a:ext cx="235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8" name="Oval 241">
                <a:extLst>
                  <a:ext uri="{FF2B5EF4-FFF2-40B4-BE49-F238E27FC236}">
                    <a16:creationId xmlns:a16="http://schemas.microsoft.com/office/drawing/2014/main" id="{6D0456C1-DEFB-42A1-A133-DC4EDCE109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75" y="1615"/>
                <a:ext cx="84" cy="90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89" name="Oval 242">
                <a:extLst>
                  <a:ext uri="{FF2B5EF4-FFF2-40B4-BE49-F238E27FC236}">
                    <a16:creationId xmlns:a16="http://schemas.microsoft.com/office/drawing/2014/main" id="{31C3D125-73F4-4CB8-B85C-D178BB5E0D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32" y="1764"/>
                <a:ext cx="175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0" name="Line 243">
                <a:extLst>
                  <a:ext uri="{FF2B5EF4-FFF2-40B4-BE49-F238E27FC236}">
                    <a16:creationId xmlns:a16="http://schemas.microsoft.com/office/drawing/2014/main" id="{069B0D69-C9D1-495E-916E-C01CC45234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807" y="1956"/>
                <a:ext cx="425" cy="19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1" name="Line 244">
                <a:extLst>
                  <a:ext uri="{FF2B5EF4-FFF2-40B4-BE49-F238E27FC236}">
                    <a16:creationId xmlns:a16="http://schemas.microsoft.com/office/drawing/2014/main" id="{525D8AC8-5A76-4D35-9B6F-565400FB748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988" y="1080"/>
                <a:ext cx="67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2" name="Line 245">
                <a:extLst>
                  <a:ext uri="{FF2B5EF4-FFF2-40B4-BE49-F238E27FC236}">
                    <a16:creationId xmlns:a16="http://schemas.microsoft.com/office/drawing/2014/main" id="{D8C018B9-83F7-4EB8-803B-741C1D48EB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616" y="1524"/>
                <a:ext cx="1" cy="24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3" name="Oval 246">
                <a:extLst>
                  <a:ext uri="{FF2B5EF4-FFF2-40B4-BE49-F238E27FC236}">
                    <a16:creationId xmlns:a16="http://schemas.microsoft.com/office/drawing/2014/main" id="{3E882544-CAE1-4DA1-9789-1B60E3C28F5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54" y="630"/>
                <a:ext cx="182" cy="175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4" name="Oval 247">
                <a:extLst>
                  <a:ext uri="{FF2B5EF4-FFF2-40B4-BE49-F238E27FC236}">
                    <a16:creationId xmlns:a16="http://schemas.microsoft.com/office/drawing/2014/main" id="{71047BC1-C320-4190-BEFF-9D613D90E6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75" y="1434"/>
                <a:ext cx="84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5" name="Line 248">
                <a:extLst>
                  <a:ext uri="{FF2B5EF4-FFF2-40B4-BE49-F238E27FC236}">
                    <a16:creationId xmlns:a16="http://schemas.microsoft.com/office/drawing/2014/main" id="{66FAC6CD-F40E-48DA-BEAF-4DA2A99320F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000" y="702"/>
                <a:ext cx="66" cy="1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6" name="Oval 249">
                <a:extLst>
                  <a:ext uri="{FF2B5EF4-FFF2-40B4-BE49-F238E27FC236}">
                    <a16:creationId xmlns:a16="http://schemas.microsoft.com/office/drawing/2014/main" id="{0043B482-C4E1-4C44-8B5F-7A8FAE2CC6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27" y="1014"/>
                <a:ext cx="174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7" name="Oval 250">
                <a:extLst>
                  <a:ext uri="{FF2B5EF4-FFF2-40B4-BE49-F238E27FC236}">
                    <a16:creationId xmlns:a16="http://schemas.microsoft.com/office/drawing/2014/main" id="{0ADA698A-DEA2-4B6C-85F1-4977EB6AB7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75" y="1254"/>
                <a:ext cx="84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8" name="Line 251">
                <a:extLst>
                  <a:ext uri="{FF2B5EF4-FFF2-40B4-BE49-F238E27FC236}">
                    <a16:creationId xmlns:a16="http://schemas.microsoft.com/office/drawing/2014/main" id="{A2438914-3C72-40F2-97F8-080D273248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372" y="1080"/>
                <a:ext cx="60" cy="30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399" name="Oval 252">
                <a:extLst>
                  <a:ext uri="{FF2B5EF4-FFF2-40B4-BE49-F238E27FC236}">
                    <a16:creationId xmlns:a16="http://schemas.microsoft.com/office/drawing/2014/main" id="{DDF0FFBB-B3AD-4BD5-8468-7D2595A3DA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92" y="1399"/>
                <a:ext cx="181" cy="180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0" name="Line 253">
                <a:extLst>
                  <a:ext uri="{FF2B5EF4-FFF2-40B4-BE49-F238E27FC236}">
                    <a16:creationId xmlns:a16="http://schemas.microsoft.com/office/drawing/2014/main" id="{E069B33F-B3E1-4D4E-9EF7-F8C78D9C64C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354" y="707"/>
                <a:ext cx="66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1" name="Line 254">
                <a:extLst>
                  <a:ext uri="{FF2B5EF4-FFF2-40B4-BE49-F238E27FC236}">
                    <a16:creationId xmlns:a16="http://schemas.microsoft.com/office/drawing/2014/main" id="{F2C0BCE1-A7F2-4650-972D-E59C6F42EB4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788" y="480"/>
                <a:ext cx="427" cy="126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2" name="Oval 255">
                <a:extLst>
                  <a:ext uri="{FF2B5EF4-FFF2-40B4-BE49-F238E27FC236}">
                    <a16:creationId xmlns:a16="http://schemas.microsoft.com/office/drawing/2014/main" id="{3951DC82-6702-47AE-B3BD-A69D613A29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5" y="1068"/>
                <a:ext cx="90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3" name="Oval 256">
                <a:extLst>
                  <a:ext uri="{FF2B5EF4-FFF2-40B4-BE49-F238E27FC236}">
                    <a16:creationId xmlns:a16="http://schemas.microsoft.com/office/drawing/2014/main" id="{A726C1C1-E510-4295-9B09-E8CD52DAE4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64" y="1788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4" name="Oval 257">
                <a:extLst>
                  <a:ext uri="{FF2B5EF4-FFF2-40B4-BE49-F238E27FC236}">
                    <a16:creationId xmlns:a16="http://schemas.microsoft.com/office/drawing/2014/main" id="{702B7E8C-4528-4B4B-BF82-B33B1284B2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06" y="2034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5" name="Line 258">
                <a:extLst>
                  <a:ext uri="{FF2B5EF4-FFF2-40B4-BE49-F238E27FC236}">
                    <a16:creationId xmlns:a16="http://schemas.microsoft.com/office/drawing/2014/main" id="{F82A2680-5EF7-4B73-B27E-0503485EE8F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148" y="726"/>
                <a:ext cx="72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6" name="Line 259">
                <a:extLst>
                  <a:ext uri="{FF2B5EF4-FFF2-40B4-BE49-F238E27FC236}">
                    <a16:creationId xmlns:a16="http://schemas.microsoft.com/office/drawing/2014/main" id="{22682464-55A5-412E-A2F0-5C60989430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976" y="822"/>
                <a:ext cx="1" cy="24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7" name="Oval 260">
                <a:extLst>
                  <a:ext uri="{FF2B5EF4-FFF2-40B4-BE49-F238E27FC236}">
                    <a16:creationId xmlns:a16="http://schemas.microsoft.com/office/drawing/2014/main" id="{ED400BD9-BC19-4DD9-85AC-AF0CE9F951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87" y="642"/>
                <a:ext cx="180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8" name="Line 261">
                <a:extLst>
                  <a:ext uri="{FF2B5EF4-FFF2-40B4-BE49-F238E27FC236}">
                    <a16:creationId xmlns:a16="http://schemas.microsoft.com/office/drawing/2014/main" id="{4D3218AD-237D-4B2F-95F5-01A064B99B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018" y="1110"/>
                <a:ext cx="240" cy="5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09" name="Oval 262">
                <a:extLst>
                  <a:ext uri="{FF2B5EF4-FFF2-40B4-BE49-F238E27FC236}">
                    <a16:creationId xmlns:a16="http://schemas.microsoft.com/office/drawing/2014/main" id="{A165F509-76DF-4A63-9742-CC86D3D03E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58" y="1807"/>
                <a:ext cx="182" cy="180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0" name="Line 263">
                <a:extLst>
                  <a:ext uri="{FF2B5EF4-FFF2-40B4-BE49-F238E27FC236}">
                    <a16:creationId xmlns:a16="http://schemas.microsoft.com/office/drawing/2014/main" id="{EA0C93DD-0C20-4C24-93FF-2C1681FEC1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3060" y="731"/>
                <a:ext cx="246" cy="7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1" name="Oval 264">
                <a:extLst>
                  <a:ext uri="{FF2B5EF4-FFF2-40B4-BE49-F238E27FC236}">
                    <a16:creationId xmlns:a16="http://schemas.microsoft.com/office/drawing/2014/main" id="{14A3B091-634F-4ADD-A286-4824EC3DFA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8" y="1026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2" name="Line 265">
                <a:extLst>
                  <a:ext uri="{FF2B5EF4-FFF2-40B4-BE49-F238E27FC236}">
                    <a16:creationId xmlns:a16="http://schemas.microsoft.com/office/drawing/2014/main" id="{D4DC1700-D38D-4271-9FEE-A4DF8DC42E6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48" y="779"/>
                <a:ext cx="1" cy="25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3" name="Freeform 266">
                <a:extLst>
                  <a:ext uri="{FF2B5EF4-FFF2-40B4-BE49-F238E27FC236}">
                    <a16:creationId xmlns:a16="http://schemas.microsoft.com/office/drawing/2014/main" id="{7C298E29-D483-452D-B79E-993B40A6E9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85" y="1490"/>
                <a:ext cx="70" cy="40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10" y="80"/>
                  </a:cxn>
                  <a:cxn ang="0">
                    <a:pos x="140" y="21"/>
                  </a:cxn>
                  <a:cxn ang="0">
                    <a:pos x="131" y="0"/>
                  </a:cxn>
                  <a:cxn ang="0">
                    <a:pos x="0" y="59"/>
                  </a:cxn>
                </a:cxnLst>
                <a:rect l="0" t="0" r="r" b="b"/>
                <a:pathLst>
                  <a:path w="140" h="80">
                    <a:moveTo>
                      <a:pt x="0" y="59"/>
                    </a:moveTo>
                    <a:lnTo>
                      <a:pt x="10" y="80"/>
                    </a:lnTo>
                    <a:lnTo>
                      <a:pt x="140" y="21"/>
                    </a:lnTo>
                    <a:lnTo>
                      <a:pt x="131" y="0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4" name="Oval 267">
                <a:extLst>
                  <a:ext uri="{FF2B5EF4-FFF2-40B4-BE49-F238E27FC236}">
                    <a16:creationId xmlns:a16="http://schemas.microsoft.com/office/drawing/2014/main" id="{888A0461-7B0F-4C54-986A-0EE91A4069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00" y="696"/>
                <a:ext cx="91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5" name="Oval 268">
                <a:extLst>
                  <a:ext uri="{FF2B5EF4-FFF2-40B4-BE49-F238E27FC236}">
                    <a16:creationId xmlns:a16="http://schemas.microsoft.com/office/drawing/2014/main" id="{A6902FEC-F1A0-46D2-ACA1-DD6358FE8F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7" y="1044"/>
                <a:ext cx="180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6" name="Freeform 269">
                <a:extLst>
                  <a:ext uri="{FF2B5EF4-FFF2-40B4-BE49-F238E27FC236}">
                    <a16:creationId xmlns:a16="http://schemas.microsoft.com/office/drawing/2014/main" id="{BCC1188F-8934-4021-AAC6-49D7A4D9C8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69" y="1748"/>
                <a:ext cx="85" cy="105"/>
              </a:xfrm>
              <a:custGeom>
                <a:avLst/>
                <a:gdLst/>
                <a:ahLst/>
                <a:cxnLst>
                  <a:cxn ang="0">
                    <a:pos x="171" y="17"/>
                  </a:cxn>
                  <a:cxn ang="0">
                    <a:pos x="156" y="0"/>
                  </a:cxn>
                  <a:cxn ang="0">
                    <a:pos x="0" y="192"/>
                  </a:cxn>
                  <a:cxn ang="0">
                    <a:pos x="16" y="209"/>
                  </a:cxn>
                  <a:cxn ang="0">
                    <a:pos x="171" y="17"/>
                  </a:cxn>
                </a:cxnLst>
                <a:rect l="0" t="0" r="r" b="b"/>
                <a:pathLst>
                  <a:path w="171" h="209">
                    <a:moveTo>
                      <a:pt x="171" y="17"/>
                    </a:moveTo>
                    <a:lnTo>
                      <a:pt x="156" y="0"/>
                    </a:lnTo>
                    <a:lnTo>
                      <a:pt x="0" y="192"/>
                    </a:lnTo>
                    <a:lnTo>
                      <a:pt x="16" y="209"/>
                    </a:lnTo>
                    <a:lnTo>
                      <a:pt x="17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7" name="Oval 270">
                <a:extLst>
                  <a:ext uri="{FF2B5EF4-FFF2-40B4-BE49-F238E27FC236}">
                    <a16:creationId xmlns:a16="http://schemas.microsoft.com/office/drawing/2014/main" id="{C59A6BF8-3CD8-4C69-BC68-88A8AAF7AF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95" y="510"/>
                <a:ext cx="90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8" name="Oval 271">
                <a:extLst>
                  <a:ext uri="{FF2B5EF4-FFF2-40B4-BE49-F238E27FC236}">
                    <a16:creationId xmlns:a16="http://schemas.microsoft.com/office/drawing/2014/main" id="{E0F9BCE0-7847-414A-A253-0AB24ABB4B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8" y="708"/>
                <a:ext cx="91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19" name="Freeform 272">
                <a:extLst>
                  <a:ext uri="{FF2B5EF4-FFF2-40B4-BE49-F238E27FC236}">
                    <a16:creationId xmlns:a16="http://schemas.microsoft.com/office/drawing/2014/main" id="{6D22A880-711F-4A6C-A3B9-B8975DAB58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20" y="1128"/>
                <a:ext cx="240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25"/>
                  </a:cxn>
                  <a:cxn ang="0">
                    <a:pos x="480" y="2"/>
                  </a:cxn>
                  <a:cxn ang="0">
                    <a:pos x="0" y="0"/>
                  </a:cxn>
                </a:cxnLst>
                <a:rect l="0" t="0" r="r" b="b"/>
                <a:pathLst>
                  <a:path w="480" h="25">
                    <a:moveTo>
                      <a:pt x="0" y="0"/>
                    </a:moveTo>
                    <a:lnTo>
                      <a:pt x="0" y="23"/>
                    </a:lnTo>
                    <a:lnTo>
                      <a:pt x="480" y="25"/>
                    </a:lnTo>
                    <a:lnTo>
                      <a:pt x="48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0" name="Oval 273">
                <a:extLst>
                  <a:ext uri="{FF2B5EF4-FFF2-40B4-BE49-F238E27FC236}">
                    <a16:creationId xmlns:a16="http://schemas.microsoft.com/office/drawing/2014/main" id="{BE514866-9B43-49FD-AB32-EEFDD3A1E5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18" y="1434"/>
                <a:ext cx="182" cy="182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1" name="Line 274">
                <a:extLst>
                  <a:ext uri="{FF2B5EF4-FFF2-40B4-BE49-F238E27FC236}">
                    <a16:creationId xmlns:a16="http://schemas.microsoft.com/office/drawing/2014/main" id="{00F10EE7-DA9A-42BB-A01D-1A1E3DAB783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312" y="2010"/>
                <a:ext cx="360" cy="203"/>
              </a:xfrm>
              <a:prstGeom prst="line">
                <a:avLst/>
              </a:prstGeom>
              <a:noFill/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2" name="Freeform 275">
                <a:extLst>
                  <a:ext uri="{FF2B5EF4-FFF2-40B4-BE49-F238E27FC236}">
                    <a16:creationId xmlns:a16="http://schemas.microsoft.com/office/drawing/2014/main" id="{A9134BE1-AAA5-454B-889A-C179C30FD3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72" y="744"/>
                <a:ext cx="240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4"/>
                  </a:cxn>
                  <a:cxn ang="0">
                    <a:pos x="480" y="11"/>
                  </a:cxn>
                  <a:cxn ang="0">
                    <a:pos x="0" y="0"/>
                  </a:cxn>
                </a:cxnLst>
                <a:rect l="0" t="0" r="r" b="b"/>
                <a:pathLst>
                  <a:path w="480" h="34">
                    <a:moveTo>
                      <a:pt x="0" y="0"/>
                    </a:moveTo>
                    <a:lnTo>
                      <a:pt x="0" y="23"/>
                    </a:lnTo>
                    <a:lnTo>
                      <a:pt x="480" y="34"/>
                    </a:lnTo>
                    <a:lnTo>
                      <a:pt x="48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3" name="Oval 276">
                <a:extLst>
                  <a:ext uri="{FF2B5EF4-FFF2-40B4-BE49-F238E27FC236}">
                    <a16:creationId xmlns:a16="http://schemas.microsoft.com/office/drawing/2014/main" id="{01B50B0E-18E6-42E9-8680-1B30C239091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60" y="1098"/>
                <a:ext cx="92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4" name="Freeform 277">
                <a:extLst>
                  <a:ext uri="{FF2B5EF4-FFF2-40B4-BE49-F238E27FC236}">
                    <a16:creationId xmlns:a16="http://schemas.microsoft.com/office/drawing/2014/main" id="{B5DA98E5-BFA8-4B33-9F58-6D6345B2E77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92" y="1519"/>
                <a:ext cx="240" cy="17"/>
              </a:xfrm>
              <a:custGeom>
                <a:avLst/>
                <a:gdLst/>
                <a:ahLst/>
                <a:cxnLst>
                  <a:cxn ang="0">
                    <a:pos x="480" y="35"/>
                  </a:cxn>
                  <a:cxn ang="0">
                    <a:pos x="480" y="12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5"/>
                  </a:cxn>
                </a:cxnLst>
                <a:rect l="0" t="0" r="r" b="b"/>
                <a:pathLst>
                  <a:path w="480" h="35">
                    <a:moveTo>
                      <a:pt x="480" y="35"/>
                    </a:moveTo>
                    <a:lnTo>
                      <a:pt x="480" y="12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80" y="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5" name="Freeform 278">
                <a:extLst>
                  <a:ext uri="{FF2B5EF4-FFF2-40B4-BE49-F238E27FC236}">
                    <a16:creationId xmlns:a16="http://schemas.microsoft.com/office/drawing/2014/main" id="{16D2F4E6-227D-4DFD-9014-E71E031656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95" y="1573"/>
                <a:ext cx="151" cy="136"/>
              </a:xfrm>
              <a:custGeom>
                <a:avLst/>
                <a:gdLst/>
                <a:ahLst/>
                <a:cxnLst>
                  <a:cxn ang="0">
                    <a:pos x="0" y="251"/>
                  </a:cxn>
                  <a:cxn ang="0">
                    <a:pos x="13" y="270"/>
                  </a:cxn>
                  <a:cxn ang="0">
                    <a:pos x="301" y="19"/>
                  </a:cxn>
                  <a:cxn ang="0">
                    <a:pos x="288" y="0"/>
                  </a:cxn>
                  <a:cxn ang="0">
                    <a:pos x="0" y="251"/>
                  </a:cxn>
                </a:cxnLst>
                <a:rect l="0" t="0" r="r" b="b"/>
                <a:pathLst>
                  <a:path w="301" h="270">
                    <a:moveTo>
                      <a:pt x="0" y="251"/>
                    </a:moveTo>
                    <a:lnTo>
                      <a:pt x="13" y="270"/>
                    </a:lnTo>
                    <a:lnTo>
                      <a:pt x="301" y="19"/>
                    </a:lnTo>
                    <a:lnTo>
                      <a:pt x="288" y="0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6" name="Oval 279">
                <a:extLst>
                  <a:ext uri="{FF2B5EF4-FFF2-40B4-BE49-F238E27FC236}">
                    <a16:creationId xmlns:a16="http://schemas.microsoft.com/office/drawing/2014/main" id="{92712CA4-C31A-45FD-9696-831B7AB660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91" y="1824"/>
                <a:ext cx="186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7" name="Freeform 280">
                <a:extLst>
                  <a:ext uri="{FF2B5EF4-FFF2-40B4-BE49-F238E27FC236}">
                    <a16:creationId xmlns:a16="http://schemas.microsoft.com/office/drawing/2014/main" id="{2C8D1453-FD5E-4EFF-92A5-4D3CF62B58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0" y="846"/>
                <a:ext cx="18" cy="245"/>
              </a:xfrm>
              <a:custGeom>
                <a:avLst/>
                <a:gdLst/>
                <a:ahLst/>
                <a:cxnLst>
                  <a:cxn ang="0">
                    <a:pos x="14" y="492"/>
                  </a:cxn>
                  <a:cxn ang="0">
                    <a:pos x="37" y="492"/>
                  </a:cxn>
                  <a:cxn ang="0">
                    <a:pos x="23" y="0"/>
                  </a:cxn>
                  <a:cxn ang="0">
                    <a:pos x="0" y="0"/>
                  </a:cxn>
                  <a:cxn ang="0">
                    <a:pos x="14" y="492"/>
                  </a:cxn>
                </a:cxnLst>
                <a:rect l="0" t="0" r="r" b="b"/>
                <a:pathLst>
                  <a:path w="37" h="492">
                    <a:moveTo>
                      <a:pt x="14" y="492"/>
                    </a:moveTo>
                    <a:lnTo>
                      <a:pt x="37" y="492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14" y="4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8" name="Freeform 281">
                <a:extLst>
                  <a:ext uri="{FF2B5EF4-FFF2-40B4-BE49-F238E27FC236}">
                    <a16:creationId xmlns:a16="http://schemas.microsoft.com/office/drawing/2014/main" id="{4F381FFA-F31F-4E38-9FB2-F59C73CF58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68" y="1572"/>
                <a:ext cx="13" cy="25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2" y="503"/>
                  </a:cxn>
                  <a:cxn ang="0">
                    <a:pos x="25" y="503"/>
                  </a:cxn>
                  <a:cxn ang="0">
                    <a:pos x="23" y="0"/>
                  </a:cxn>
                </a:cxnLst>
                <a:rect l="0" t="0" r="r" b="b"/>
                <a:pathLst>
                  <a:path w="25" h="503">
                    <a:moveTo>
                      <a:pt x="23" y="0"/>
                    </a:moveTo>
                    <a:lnTo>
                      <a:pt x="0" y="0"/>
                    </a:lnTo>
                    <a:lnTo>
                      <a:pt x="2" y="503"/>
                    </a:lnTo>
                    <a:lnTo>
                      <a:pt x="25" y="50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29" name="Oval 282">
                <a:extLst>
                  <a:ext uri="{FF2B5EF4-FFF2-40B4-BE49-F238E27FC236}">
                    <a16:creationId xmlns:a16="http://schemas.microsoft.com/office/drawing/2014/main" id="{9845A1CE-1CCF-4B8D-BE2F-06566C82E8B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12" y="672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0" name="Freeform 283">
                <a:extLst>
                  <a:ext uri="{FF2B5EF4-FFF2-40B4-BE49-F238E27FC236}">
                    <a16:creationId xmlns:a16="http://schemas.microsoft.com/office/drawing/2014/main" id="{38614A11-3ECF-4B1E-8197-B786F1D02A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44" y="1134"/>
                <a:ext cx="24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7"/>
                  </a:cxn>
                  <a:cxn ang="0">
                    <a:pos x="480" y="14"/>
                  </a:cxn>
                  <a:cxn ang="0">
                    <a:pos x="0" y="0"/>
                  </a:cxn>
                </a:cxnLst>
                <a:rect l="0" t="0" r="r" b="b"/>
                <a:pathLst>
                  <a:path w="480" h="37">
                    <a:moveTo>
                      <a:pt x="0" y="0"/>
                    </a:moveTo>
                    <a:lnTo>
                      <a:pt x="0" y="23"/>
                    </a:lnTo>
                    <a:lnTo>
                      <a:pt x="480" y="37"/>
                    </a:lnTo>
                    <a:lnTo>
                      <a:pt x="48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1" name="Oval 284">
                <a:extLst>
                  <a:ext uri="{FF2B5EF4-FFF2-40B4-BE49-F238E27FC236}">
                    <a16:creationId xmlns:a16="http://schemas.microsoft.com/office/drawing/2014/main" id="{9F4BA31C-6A78-498F-8C3F-B6E622A85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44" y="1290"/>
                <a:ext cx="85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2" name="Oval 285">
                <a:extLst>
                  <a:ext uri="{FF2B5EF4-FFF2-40B4-BE49-F238E27FC236}">
                    <a16:creationId xmlns:a16="http://schemas.microsoft.com/office/drawing/2014/main" id="{0C14A0FE-034A-4D4D-978F-FB220598EB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39" y="1495"/>
                <a:ext cx="84" cy="84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3" name="Oval 286">
                <a:extLst>
                  <a:ext uri="{FF2B5EF4-FFF2-40B4-BE49-F238E27FC236}">
                    <a16:creationId xmlns:a16="http://schemas.microsoft.com/office/drawing/2014/main" id="{B9378081-3D54-457C-A8F6-006CC867CA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26" y="1692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4" name="Freeform 287">
                <a:extLst>
                  <a:ext uri="{FF2B5EF4-FFF2-40B4-BE49-F238E27FC236}">
                    <a16:creationId xmlns:a16="http://schemas.microsoft.com/office/drawing/2014/main" id="{31D83A6D-46E0-40F1-AEF6-3796E79696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64" y="1908"/>
                <a:ext cx="24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4"/>
                  </a:cxn>
                  <a:cxn ang="0">
                    <a:pos x="480" y="11"/>
                  </a:cxn>
                  <a:cxn ang="0">
                    <a:pos x="0" y="0"/>
                  </a:cxn>
                </a:cxnLst>
                <a:rect l="0" t="0" r="r" b="b"/>
                <a:pathLst>
                  <a:path w="480" h="34">
                    <a:moveTo>
                      <a:pt x="0" y="0"/>
                    </a:moveTo>
                    <a:lnTo>
                      <a:pt x="0" y="23"/>
                    </a:lnTo>
                    <a:lnTo>
                      <a:pt x="480" y="34"/>
                    </a:lnTo>
                    <a:lnTo>
                      <a:pt x="48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5" name="Freeform 288">
                <a:extLst>
                  <a:ext uri="{FF2B5EF4-FFF2-40B4-BE49-F238E27FC236}">
                    <a16:creationId xmlns:a16="http://schemas.microsoft.com/office/drawing/2014/main" id="{BE6CBB63-14BB-4B32-93B6-54369C0B46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32" y="1135"/>
                <a:ext cx="76" cy="3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7" y="69"/>
                  </a:cxn>
                  <a:cxn ang="0">
                    <a:pos x="151" y="21"/>
                  </a:cxn>
                  <a:cxn ang="0">
                    <a:pos x="144" y="0"/>
                  </a:cxn>
                  <a:cxn ang="0">
                    <a:pos x="0" y="48"/>
                  </a:cxn>
                </a:cxnLst>
                <a:rect l="0" t="0" r="r" b="b"/>
                <a:pathLst>
                  <a:path w="151" h="69">
                    <a:moveTo>
                      <a:pt x="0" y="48"/>
                    </a:moveTo>
                    <a:lnTo>
                      <a:pt x="7" y="69"/>
                    </a:lnTo>
                    <a:lnTo>
                      <a:pt x="151" y="21"/>
                    </a:lnTo>
                    <a:lnTo>
                      <a:pt x="144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6" name="Freeform 289">
                <a:extLst>
                  <a:ext uri="{FF2B5EF4-FFF2-40B4-BE49-F238E27FC236}">
                    <a16:creationId xmlns:a16="http://schemas.microsoft.com/office/drawing/2014/main" id="{786EC740-808D-4C87-86FB-B7039998F9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68" y="1235"/>
                <a:ext cx="13" cy="253"/>
              </a:xfrm>
              <a:custGeom>
                <a:avLst/>
                <a:gdLst/>
                <a:ahLst/>
                <a:cxnLst>
                  <a:cxn ang="0">
                    <a:pos x="0" y="505"/>
                  </a:cxn>
                  <a:cxn ang="0">
                    <a:pos x="23" y="505"/>
                  </a:cxn>
                  <a:cxn ang="0">
                    <a:pos x="25" y="0"/>
                  </a:cxn>
                  <a:cxn ang="0">
                    <a:pos x="2" y="0"/>
                  </a:cxn>
                  <a:cxn ang="0">
                    <a:pos x="0" y="505"/>
                  </a:cxn>
                </a:cxnLst>
                <a:rect l="0" t="0" r="r" b="b"/>
                <a:pathLst>
                  <a:path w="25" h="505">
                    <a:moveTo>
                      <a:pt x="0" y="505"/>
                    </a:moveTo>
                    <a:lnTo>
                      <a:pt x="23" y="505"/>
                    </a:lnTo>
                    <a:lnTo>
                      <a:pt x="25" y="0"/>
                    </a:lnTo>
                    <a:lnTo>
                      <a:pt x="2" y="0"/>
                    </a:lnTo>
                    <a:lnTo>
                      <a:pt x="0" y="5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7" name="Oval 290">
                <a:extLst>
                  <a:ext uri="{FF2B5EF4-FFF2-40B4-BE49-F238E27FC236}">
                    <a16:creationId xmlns:a16="http://schemas.microsoft.com/office/drawing/2014/main" id="{4EB27ABB-D688-4E39-9B20-9F3C20D4AB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84" y="1062"/>
                <a:ext cx="187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8" name="Freeform 291">
                <a:extLst>
                  <a:ext uri="{FF2B5EF4-FFF2-40B4-BE49-F238E27FC236}">
                    <a16:creationId xmlns:a16="http://schemas.microsoft.com/office/drawing/2014/main" id="{807F3F0B-22F6-4CFF-B7D0-A6F469E1D0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16" y="1524"/>
                <a:ext cx="240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3"/>
                  </a:cxn>
                  <a:cxn ang="0">
                    <a:pos x="480" y="34"/>
                  </a:cxn>
                  <a:cxn ang="0">
                    <a:pos x="480" y="11"/>
                  </a:cxn>
                  <a:cxn ang="0">
                    <a:pos x="0" y="0"/>
                  </a:cxn>
                </a:cxnLst>
                <a:rect l="0" t="0" r="r" b="b"/>
                <a:pathLst>
                  <a:path w="480" h="34">
                    <a:moveTo>
                      <a:pt x="0" y="0"/>
                    </a:moveTo>
                    <a:lnTo>
                      <a:pt x="0" y="23"/>
                    </a:lnTo>
                    <a:lnTo>
                      <a:pt x="480" y="34"/>
                    </a:lnTo>
                    <a:lnTo>
                      <a:pt x="48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39" name="Oval 292">
                <a:extLst>
                  <a:ext uri="{FF2B5EF4-FFF2-40B4-BE49-F238E27FC236}">
                    <a16:creationId xmlns:a16="http://schemas.microsoft.com/office/drawing/2014/main" id="{D857ED8F-5FC8-4ADA-9726-9C3E9569C2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10" y="1884"/>
                <a:ext cx="91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0" name="Freeform 293">
                <a:extLst>
                  <a:ext uri="{FF2B5EF4-FFF2-40B4-BE49-F238E27FC236}">
                    <a16:creationId xmlns:a16="http://schemas.microsoft.com/office/drawing/2014/main" id="{F84E9264-6330-4311-8E31-17F671F4BE5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39" y="745"/>
                <a:ext cx="82" cy="34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" y="69"/>
                  </a:cxn>
                  <a:cxn ang="0">
                    <a:pos x="163" y="21"/>
                  </a:cxn>
                  <a:cxn ang="0">
                    <a:pos x="157" y="0"/>
                  </a:cxn>
                  <a:cxn ang="0">
                    <a:pos x="0" y="48"/>
                  </a:cxn>
                </a:cxnLst>
                <a:rect l="0" t="0" r="r" b="b"/>
                <a:pathLst>
                  <a:path w="163" h="69">
                    <a:moveTo>
                      <a:pt x="0" y="48"/>
                    </a:moveTo>
                    <a:lnTo>
                      <a:pt x="6" y="69"/>
                    </a:lnTo>
                    <a:lnTo>
                      <a:pt x="163" y="21"/>
                    </a:lnTo>
                    <a:lnTo>
                      <a:pt x="157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1" name="Freeform 294">
                <a:extLst>
                  <a:ext uri="{FF2B5EF4-FFF2-40B4-BE49-F238E27FC236}">
                    <a16:creationId xmlns:a16="http://schemas.microsoft.com/office/drawing/2014/main" id="{4BD84CB0-DC7B-49E6-A8DD-71A644B34A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85" y="1597"/>
                <a:ext cx="151" cy="112"/>
              </a:xfrm>
              <a:custGeom>
                <a:avLst/>
                <a:gdLst/>
                <a:ahLst/>
                <a:cxnLst>
                  <a:cxn ang="0">
                    <a:pos x="288" y="222"/>
                  </a:cxn>
                  <a:cxn ang="0">
                    <a:pos x="302" y="203"/>
                  </a:cxn>
                  <a:cxn ang="0">
                    <a:pos x="14" y="0"/>
                  </a:cxn>
                  <a:cxn ang="0">
                    <a:pos x="0" y="19"/>
                  </a:cxn>
                  <a:cxn ang="0">
                    <a:pos x="288" y="222"/>
                  </a:cxn>
                </a:cxnLst>
                <a:rect l="0" t="0" r="r" b="b"/>
                <a:pathLst>
                  <a:path w="302" h="222">
                    <a:moveTo>
                      <a:pt x="288" y="222"/>
                    </a:moveTo>
                    <a:lnTo>
                      <a:pt x="302" y="203"/>
                    </a:lnTo>
                    <a:lnTo>
                      <a:pt x="14" y="0"/>
                    </a:lnTo>
                    <a:lnTo>
                      <a:pt x="0" y="19"/>
                    </a:lnTo>
                    <a:lnTo>
                      <a:pt x="288" y="2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2" name="Rectangle 295">
                <a:extLst>
                  <a:ext uri="{FF2B5EF4-FFF2-40B4-BE49-F238E27FC236}">
                    <a16:creationId xmlns:a16="http://schemas.microsoft.com/office/drawing/2014/main" id="{9404BFF6-7A80-4A73-9312-A233E990535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41" y="1632"/>
                <a:ext cx="11" cy="24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3" name="Line 296">
                <a:extLst>
                  <a:ext uri="{FF2B5EF4-FFF2-40B4-BE49-F238E27FC236}">
                    <a16:creationId xmlns:a16="http://schemas.microsoft.com/office/drawing/2014/main" id="{CF6BD4AC-E454-4B4F-A4A0-112E97E9C3C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295" y="504"/>
                <a:ext cx="365" cy="13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4" name="Oval 297">
                <a:extLst>
                  <a:ext uri="{FF2B5EF4-FFF2-40B4-BE49-F238E27FC236}">
                    <a16:creationId xmlns:a16="http://schemas.microsoft.com/office/drawing/2014/main" id="{4F150FD7-B5CE-42AD-A270-4E5185E6A5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62" y="1452"/>
                <a:ext cx="181" cy="188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5" name="Freeform 298">
                <a:extLst>
                  <a:ext uri="{FF2B5EF4-FFF2-40B4-BE49-F238E27FC236}">
                    <a16:creationId xmlns:a16="http://schemas.microsoft.com/office/drawing/2014/main" id="{32DF65A8-7462-400D-82A0-F6EF1DA9FA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83" y="1749"/>
                <a:ext cx="86" cy="14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3"/>
                  </a:cxn>
                  <a:cxn ang="0">
                    <a:pos x="155" y="290"/>
                  </a:cxn>
                  <a:cxn ang="0">
                    <a:pos x="172" y="276"/>
                  </a:cxn>
                  <a:cxn ang="0">
                    <a:pos x="17" y="0"/>
                  </a:cxn>
                </a:cxnLst>
                <a:rect l="0" t="0" r="r" b="b"/>
                <a:pathLst>
                  <a:path w="172" h="290">
                    <a:moveTo>
                      <a:pt x="17" y="0"/>
                    </a:moveTo>
                    <a:lnTo>
                      <a:pt x="0" y="13"/>
                    </a:lnTo>
                    <a:lnTo>
                      <a:pt x="155" y="290"/>
                    </a:lnTo>
                    <a:lnTo>
                      <a:pt x="172" y="276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6" name="Freeform 299">
                <a:extLst>
                  <a:ext uri="{FF2B5EF4-FFF2-40B4-BE49-F238E27FC236}">
                    <a16:creationId xmlns:a16="http://schemas.microsoft.com/office/drawing/2014/main" id="{EBAE4DE1-53D2-4451-BC4E-40E16BDBFC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6" y="1135"/>
                <a:ext cx="77" cy="41"/>
              </a:xfrm>
              <a:custGeom>
                <a:avLst/>
                <a:gdLst/>
                <a:ahLst/>
                <a:cxnLst>
                  <a:cxn ang="0">
                    <a:pos x="154" y="21"/>
                  </a:cxn>
                  <a:cxn ang="0">
                    <a:pos x="144" y="0"/>
                  </a:cxn>
                  <a:cxn ang="0">
                    <a:pos x="0" y="62"/>
                  </a:cxn>
                  <a:cxn ang="0">
                    <a:pos x="10" y="83"/>
                  </a:cxn>
                  <a:cxn ang="0">
                    <a:pos x="154" y="21"/>
                  </a:cxn>
                </a:cxnLst>
                <a:rect l="0" t="0" r="r" b="b"/>
                <a:pathLst>
                  <a:path w="154" h="83">
                    <a:moveTo>
                      <a:pt x="154" y="21"/>
                    </a:moveTo>
                    <a:lnTo>
                      <a:pt x="144" y="0"/>
                    </a:lnTo>
                    <a:lnTo>
                      <a:pt x="0" y="62"/>
                    </a:lnTo>
                    <a:lnTo>
                      <a:pt x="10" y="83"/>
                    </a:lnTo>
                    <a:lnTo>
                      <a:pt x="154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7" name="Freeform 300">
                <a:extLst>
                  <a:ext uri="{FF2B5EF4-FFF2-40B4-BE49-F238E27FC236}">
                    <a16:creationId xmlns:a16="http://schemas.microsoft.com/office/drawing/2014/main" id="{2DB25EA2-EF75-499F-A5EC-3A41853361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81" y="1915"/>
                <a:ext cx="72" cy="46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12" y="92"/>
                  </a:cxn>
                  <a:cxn ang="0">
                    <a:pos x="144" y="19"/>
                  </a:cxn>
                  <a:cxn ang="0">
                    <a:pos x="132" y="0"/>
                  </a:cxn>
                  <a:cxn ang="0">
                    <a:pos x="0" y="73"/>
                  </a:cxn>
                </a:cxnLst>
                <a:rect l="0" t="0" r="r" b="b"/>
                <a:pathLst>
                  <a:path w="144" h="92">
                    <a:moveTo>
                      <a:pt x="0" y="73"/>
                    </a:moveTo>
                    <a:lnTo>
                      <a:pt x="12" y="92"/>
                    </a:lnTo>
                    <a:lnTo>
                      <a:pt x="144" y="19"/>
                    </a:lnTo>
                    <a:lnTo>
                      <a:pt x="132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8" name="Oval 301">
                <a:extLst>
                  <a:ext uri="{FF2B5EF4-FFF2-40B4-BE49-F238E27FC236}">
                    <a16:creationId xmlns:a16="http://schemas.microsoft.com/office/drawing/2014/main" id="{A1124EED-9FC8-4241-9F53-28AEDBB7F4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38" y="1471"/>
                <a:ext cx="182" cy="186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49" name="Freeform 302">
                <a:extLst>
                  <a:ext uri="{FF2B5EF4-FFF2-40B4-BE49-F238E27FC236}">
                    <a16:creationId xmlns:a16="http://schemas.microsoft.com/office/drawing/2014/main" id="{B063EFC3-0857-47BA-9640-DEDFD66E15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98" y="757"/>
                <a:ext cx="76" cy="35"/>
              </a:xfrm>
              <a:custGeom>
                <a:avLst/>
                <a:gdLst/>
                <a:ahLst/>
                <a:cxnLst>
                  <a:cxn ang="0">
                    <a:pos x="152" y="21"/>
                  </a:cxn>
                  <a:cxn ang="0">
                    <a:pos x="144" y="0"/>
                  </a:cxn>
                  <a:cxn ang="0">
                    <a:pos x="0" y="48"/>
                  </a:cxn>
                  <a:cxn ang="0">
                    <a:pos x="8" y="69"/>
                  </a:cxn>
                  <a:cxn ang="0">
                    <a:pos x="152" y="21"/>
                  </a:cxn>
                </a:cxnLst>
                <a:rect l="0" t="0" r="r" b="b"/>
                <a:pathLst>
                  <a:path w="152" h="69">
                    <a:moveTo>
                      <a:pt x="152" y="21"/>
                    </a:moveTo>
                    <a:lnTo>
                      <a:pt x="144" y="0"/>
                    </a:lnTo>
                    <a:lnTo>
                      <a:pt x="0" y="48"/>
                    </a:lnTo>
                    <a:lnTo>
                      <a:pt x="8" y="69"/>
                    </a:lnTo>
                    <a:lnTo>
                      <a:pt x="15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0" name="Freeform 303">
                <a:extLst>
                  <a:ext uri="{FF2B5EF4-FFF2-40B4-BE49-F238E27FC236}">
                    <a16:creationId xmlns:a16="http://schemas.microsoft.com/office/drawing/2014/main" id="{99A03DE5-2BF1-4983-89B6-94ACFC21B9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00" y="998"/>
                <a:ext cx="92" cy="105"/>
              </a:xfrm>
              <a:custGeom>
                <a:avLst/>
                <a:gdLst/>
                <a:ahLst/>
                <a:cxnLst>
                  <a:cxn ang="0">
                    <a:pos x="184" y="17"/>
                  </a:cxn>
                  <a:cxn ang="0">
                    <a:pos x="169" y="0"/>
                  </a:cxn>
                  <a:cxn ang="0">
                    <a:pos x="0" y="192"/>
                  </a:cxn>
                  <a:cxn ang="0">
                    <a:pos x="15" y="209"/>
                  </a:cxn>
                  <a:cxn ang="0">
                    <a:pos x="184" y="17"/>
                  </a:cxn>
                </a:cxnLst>
                <a:rect l="0" t="0" r="r" b="b"/>
                <a:pathLst>
                  <a:path w="184" h="209">
                    <a:moveTo>
                      <a:pt x="184" y="17"/>
                    </a:moveTo>
                    <a:lnTo>
                      <a:pt x="169" y="0"/>
                    </a:lnTo>
                    <a:lnTo>
                      <a:pt x="0" y="192"/>
                    </a:lnTo>
                    <a:lnTo>
                      <a:pt x="15" y="209"/>
                    </a:lnTo>
                    <a:lnTo>
                      <a:pt x="18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1" name="Freeform 304">
                <a:extLst>
                  <a:ext uri="{FF2B5EF4-FFF2-40B4-BE49-F238E27FC236}">
                    <a16:creationId xmlns:a16="http://schemas.microsoft.com/office/drawing/2014/main" id="{3AE5C8DF-9383-4E12-AAA5-F94E682954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4" y="1531"/>
                <a:ext cx="71" cy="41"/>
              </a:xfrm>
              <a:custGeom>
                <a:avLst/>
                <a:gdLst/>
                <a:ahLst/>
                <a:cxnLst>
                  <a:cxn ang="0">
                    <a:pos x="142" y="21"/>
                  </a:cxn>
                  <a:cxn ang="0">
                    <a:pos x="132" y="0"/>
                  </a:cxn>
                  <a:cxn ang="0">
                    <a:pos x="0" y="62"/>
                  </a:cxn>
                  <a:cxn ang="0">
                    <a:pos x="9" y="83"/>
                  </a:cxn>
                  <a:cxn ang="0">
                    <a:pos x="142" y="21"/>
                  </a:cxn>
                </a:cxnLst>
                <a:rect l="0" t="0" r="r" b="b"/>
                <a:pathLst>
                  <a:path w="142" h="83">
                    <a:moveTo>
                      <a:pt x="142" y="21"/>
                    </a:moveTo>
                    <a:lnTo>
                      <a:pt x="132" y="0"/>
                    </a:lnTo>
                    <a:lnTo>
                      <a:pt x="0" y="62"/>
                    </a:lnTo>
                    <a:lnTo>
                      <a:pt x="9" y="83"/>
                    </a:lnTo>
                    <a:lnTo>
                      <a:pt x="14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2" name="Oval 305">
                <a:extLst>
                  <a:ext uri="{FF2B5EF4-FFF2-40B4-BE49-F238E27FC236}">
                    <a16:creationId xmlns:a16="http://schemas.microsoft.com/office/drawing/2014/main" id="{EC6826B4-9528-489D-9C56-3DAFBA07DD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56" y="684"/>
                <a:ext cx="181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3" name="Oval 306">
                <a:extLst>
                  <a:ext uri="{FF2B5EF4-FFF2-40B4-BE49-F238E27FC236}">
                    <a16:creationId xmlns:a16="http://schemas.microsoft.com/office/drawing/2014/main" id="{01E2FDC3-4430-4A53-ADF2-90F8F4FB56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80" y="1134"/>
                <a:ext cx="92" cy="91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4" name="Oval 307">
                <a:extLst>
                  <a:ext uri="{FF2B5EF4-FFF2-40B4-BE49-F238E27FC236}">
                    <a16:creationId xmlns:a16="http://schemas.microsoft.com/office/drawing/2014/main" id="{6B34E380-74D3-4238-BD01-5DEA0EDB54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11" y="1866"/>
                <a:ext cx="186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5" name="Oval 308">
                <a:extLst>
                  <a:ext uri="{FF2B5EF4-FFF2-40B4-BE49-F238E27FC236}">
                    <a16:creationId xmlns:a16="http://schemas.microsoft.com/office/drawing/2014/main" id="{37CA722E-29B7-499F-BA19-FBE1200D64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46" y="2118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6" name="Freeform 309">
                <a:extLst>
                  <a:ext uri="{FF2B5EF4-FFF2-40B4-BE49-F238E27FC236}">
                    <a16:creationId xmlns:a16="http://schemas.microsoft.com/office/drawing/2014/main" id="{971B836C-B9A9-4961-BCB1-557DF5D0C20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0" y="875"/>
                <a:ext cx="13" cy="253"/>
              </a:xfrm>
              <a:custGeom>
                <a:avLst/>
                <a:gdLst/>
                <a:ahLst/>
                <a:cxnLst>
                  <a:cxn ang="0">
                    <a:pos x="0" y="505"/>
                  </a:cxn>
                  <a:cxn ang="0">
                    <a:pos x="23" y="505"/>
                  </a:cxn>
                  <a:cxn ang="0">
                    <a:pos x="25" y="0"/>
                  </a:cxn>
                  <a:cxn ang="0">
                    <a:pos x="2" y="0"/>
                  </a:cxn>
                  <a:cxn ang="0">
                    <a:pos x="0" y="505"/>
                  </a:cxn>
                </a:cxnLst>
                <a:rect l="0" t="0" r="r" b="b"/>
                <a:pathLst>
                  <a:path w="25" h="505">
                    <a:moveTo>
                      <a:pt x="0" y="505"/>
                    </a:moveTo>
                    <a:lnTo>
                      <a:pt x="23" y="505"/>
                    </a:lnTo>
                    <a:lnTo>
                      <a:pt x="25" y="0"/>
                    </a:lnTo>
                    <a:lnTo>
                      <a:pt x="2" y="0"/>
                    </a:lnTo>
                    <a:lnTo>
                      <a:pt x="0" y="5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7" name="Freeform 310">
                <a:extLst>
                  <a:ext uri="{FF2B5EF4-FFF2-40B4-BE49-F238E27FC236}">
                    <a16:creationId xmlns:a16="http://schemas.microsoft.com/office/drawing/2014/main" id="{9371280F-9BF7-4132-B359-EEAEA04FBA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72" y="1922"/>
                <a:ext cx="71" cy="45"/>
              </a:xfrm>
              <a:custGeom>
                <a:avLst/>
                <a:gdLst/>
                <a:ahLst/>
                <a:cxnLst>
                  <a:cxn ang="0">
                    <a:pos x="142" y="20"/>
                  </a:cxn>
                  <a:cxn ang="0">
                    <a:pos x="131" y="0"/>
                  </a:cxn>
                  <a:cxn ang="0">
                    <a:pos x="0" y="71"/>
                  </a:cxn>
                  <a:cxn ang="0">
                    <a:pos x="12" y="91"/>
                  </a:cxn>
                  <a:cxn ang="0">
                    <a:pos x="142" y="20"/>
                  </a:cxn>
                </a:cxnLst>
                <a:rect l="0" t="0" r="r" b="b"/>
                <a:pathLst>
                  <a:path w="142" h="91">
                    <a:moveTo>
                      <a:pt x="142" y="20"/>
                    </a:moveTo>
                    <a:lnTo>
                      <a:pt x="131" y="0"/>
                    </a:lnTo>
                    <a:lnTo>
                      <a:pt x="0" y="71"/>
                    </a:lnTo>
                    <a:lnTo>
                      <a:pt x="12" y="91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8" name="Oval 311">
                <a:extLst>
                  <a:ext uri="{FF2B5EF4-FFF2-40B4-BE49-F238E27FC236}">
                    <a16:creationId xmlns:a16="http://schemas.microsoft.com/office/drawing/2014/main" id="{268547D7-9BB1-4F12-AA1D-A1857F0CF0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27" y="702"/>
                <a:ext cx="186" cy="181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59" name="Freeform 312">
                <a:extLst>
                  <a:ext uri="{FF2B5EF4-FFF2-40B4-BE49-F238E27FC236}">
                    <a16:creationId xmlns:a16="http://schemas.microsoft.com/office/drawing/2014/main" id="{B7C1E67F-6BD3-4FBF-A4A5-E654DCAF247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33" y="823"/>
                <a:ext cx="145" cy="12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13" y="260"/>
                  </a:cxn>
                  <a:cxn ang="0">
                    <a:pos x="290" y="20"/>
                  </a:cxn>
                  <a:cxn ang="0">
                    <a:pos x="276" y="0"/>
                  </a:cxn>
                  <a:cxn ang="0">
                    <a:pos x="0" y="240"/>
                  </a:cxn>
                </a:cxnLst>
                <a:rect l="0" t="0" r="r" b="b"/>
                <a:pathLst>
                  <a:path w="290" h="260">
                    <a:moveTo>
                      <a:pt x="0" y="240"/>
                    </a:moveTo>
                    <a:lnTo>
                      <a:pt x="13" y="260"/>
                    </a:lnTo>
                    <a:lnTo>
                      <a:pt x="290" y="20"/>
                    </a:lnTo>
                    <a:lnTo>
                      <a:pt x="276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0" name="Freeform 313">
                <a:extLst>
                  <a:ext uri="{FF2B5EF4-FFF2-40B4-BE49-F238E27FC236}">
                    <a16:creationId xmlns:a16="http://schemas.microsoft.com/office/drawing/2014/main" id="{35C8C080-B846-4052-B6DA-778399D62D0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8" y="1164"/>
                <a:ext cx="246" cy="18"/>
              </a:xfrm>
              <a:custGeom>
                <a:avLst/>
                <a:gdLst/>
                <a:ahLst/>
                <a:cxnLst>
                  <a:cxn ang="0">
                    <a:pos x="492" y="34"/>
                  </a:cxn>
                  <a:cxn ang="0">
                    <a:pos x="492" y="11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92" y="34"/>
                  </a:cxn>
                </a:cxnLst>
                <a:rect l="0" t="0" r="r" b="b"/>
                <a:pathLst>
                  <a:path w="492" h="34">
                    <a:moveTo>
                      <a:pt x="492" y="34"/>
                    </a:moveTo>
                    <a:lnTo>
                      <a:pt x="492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9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1" name="Freeform 314">
                <a:extLst>
                  <a:ext uri="{FF2B5EF4-FFF2-40B4-BE49-F238E27FC236}">
                    <a16:creationId xmlns:a16="http://schemas.microsoft.com/office/drawing/2014/main" id="{D88DC8D9-A2DD-4500-A854-16C5E794EE1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53" y="1544"/>
                <a:ext cx="72" cy="45"/>
              </a:xfrm>
              <a:custGeom>
                <a:avLst/>
                <a:gdLst/>
                <a:ahLst/>
                <a:cxnLst>
                  <a:cxn ang="0">
                    <a:pos x="144" y="19"/>
                  </a:cxn>
                  <a:cxn ang="0">
                    <a:pos x="132" y="0"/>
                  </a:cxn>
                  <a:cxn ang="0">
                    <a:pos x="0" y="71"/>
                  </a:cxn>
                  <a:cxn ang="0">
                    <a:pos x="11" y="90"/>
                  </a:cxn>
                  <a:cxn ang="0">
                    <a:pos x="144" y="19"/>
                  </a:cxn>
                </a:cxnLst>
                <a:rect l="0" t="0" r="r" b="b"/>
                <a:pathLst>
                  <a:path w="144" h="90">
                    <a:moveTo>
                      <a:pt x="144" y="19"/>
                    </a:moveTo>
                    <a:lnTo>
                      <a:pt x="132" y="0"/>
                    </a:lnTo>
                    <a:lnTo>
                      <a:pt x="0" y="71"/>
                    </a:lnTo>
                    <a:lnTo>
                      <a:pt x="11" y="90"/>
                    </a:lnTo>
                    <a:lnTo>
                      <a:pt x="14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2" name="Freeform 315">
                <a:extLst>
                  <a:ext uri="{FF2B5EF4-FFF2-40B4-BE49-F238E27FC236}">
                    <a16:creationId xmlns:a16="http://schemas.microsoft.com/office/drawing/2014/main" id="{C0F2310A-5327-4557-AC4E-2A0F557408B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00" y="780"/>
                <a:ext cx="246" cy="18"/>
              </a:xfrm>
              <a:custGeom>
                <a:avLst/>
                <a:gdLst/>
                <a:ahLst/>
                <a:cxnLst>
                  <a:cxn ang="0">
                    <a:pos x="491" y="34"/>
                  </a:cxn>
                  <a:cxn ang="0">
                    <a:pos x="491" y="11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91" y="34"/>
                  </a:cxn>
                </a:cxnLst>
                <a:rect l="0" t="0" r="r" b="b"/>
                <a:pathLst>
                  <a:path w="491" h="34">
                    <a:moveTo>
                      <a:pt x="491" y="34"/>
                    </a:moveTo>
                    <a:lnTo>
                      <a:pt x="491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91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3" name="Oval 316">
                <a:extLst>
                  <a:ext uri="{FF2B5EF4-FFF2-40B4-BE49-F238E27FC236}">
                    <a16:creationId xmlns:a16="http://schemas.microsoft.com/office/drawing/2014/main" id="{6E7BD8B6-90BE-4A7E-9558-834E9933ABC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64" y="942"/>
                <a:ext cx="92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4" name="Oval 317">
                <a:extLst>
                  <a:ext uri="{FF2B5EF4-FFF2-40B4-BE49-F238E27FC236}">
                    <a16:creationId xmlns:a16="http://schemas.microsoft.com/office/drawing/2014/main" id="{56546E67-33B0-4D95-BC4A-F04A23128A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04" y="1092"/>
                <a:ext cx="187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5" name="Line 318">
                <a:extLst>
                  <a:ext uri="{FF2B5EF4-FFF2-40B4-BE49-F238E27FC236}">
                    <a16:creationId xmlns:a16="http://schemas.microsoft.com/office/drawing/2014/main" id="{3A022DDC-8084-43A7-854C-79FB62BD114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76" y="654"/>
                <a:ext cx="18" cy="146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6" name="Oval 319">
                <a:extLst>
                  <a:ext uri="{FF2B5EF4-FFF2-40B4-BE49-F238E27FC236}">
                    <a16:creationId xmlns:a16="http://schemas.microsoft.com/office/drawing/2014/main" id="{522D16B3-3BD9-41E4-8694-6F428D2723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36" y="1927"/>
                <a:ext cx="85" cy="90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7" name="Rectangle 320">
                <a:extLst>
                  <a:ext uri="{FF2B5EF4-FFF2-40B4-BE49-F238E27FC236}">
                    <a16:creationId xmlns:a16="http://schemas.microsoft.com/office/drawing/2014/main" id="{D61D8F0C-6A88-4770-BA1E-2DE46B2FC0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83" y="834"/>
                <a:ext cx="11" cy="25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8" name="Rectangle 321">
                <a:extLst>
                  <a:ext uri="{FF2B5EF4-FFF2-40B4-BE49-F238E27FC236}">
                    <a16:creationId xmlns:a16="http://schemas.microsoft.com/office/drawing/2014/main" id="{CB3ACDA0-C779-4F63-A349-43C7F21038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67" y="1668"/>
                <a:ext cx="11" cy="25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69" name="Oval 322">
                <a:extLst>
                  <a:ext uri="{FF2B5EF4-FFF2-40B4-BE49-F238E27FC236}">
                    <a16:creationId xmlns:a16="http://schemas.microsoft.com/office/drawing/2014/main" id="{D0C58274-2F76-40E6-AB4E-1788FE30E3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46" y="756"/>
                <a:ext cx="91" cy="85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0" name="Oval 323">
                <a:extLst>
                  <a:ext uri="{FF2B5EF4-FFF2-40B4-BE49-F238E27FC236}">
                    <a16:creationId xmlns:a16="http://schemas.microsoft.com/office/drawing/2014/main" id="{B44CEECA-F535-4A79-8E0E-55060ED9C0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82" y="1488"/>
                <a:ext cx="187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1" name="Freeform 324">
                <a:extLst>
                  <a:ext uri="{FF2B5EF4-FFF2-40B4-BE49-F238E27FC236}">
                    <a16:creationId xmlns:a16="http://schemas.microsoft.com/office/drawing/2014/main" id="{8677D8A3-B13F-4D1F-8B4D-F39CDD79B6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15" y="1956"/>
                <a:ext cx="246" cy="24"/>
              </a:xfrm>
              <a:custGeom>
                <a:avLst/>
                <a:gdLst/>
                <a:ahLst/>
                <a:cxnLst>
                  <a:cxn ang="0">
                    <a:pos x="492" y="48"/>
                  </a:cxn>
                  <a:cxn ang="0">
                    <a:pos x="494" y="25"/>
                  </a:cxn>
                  <a:cxn ang="0">
                    <a:pos x="2" y="0"/>
                  </a:cxn>
                  <a:cxn ang="0">
                    <a:pos x="0" y="23"/>
                  </a:cxn>
                  <a:cxn ang="0">
                    <a:pos x="492" y="48"/>
                  </a:cxn>
                </a:cxnLst>
                <a:rect l="0" t="0" r="r" b="b"/>
                <a:pathLst>
                  <a:path w="494" h="48">
                    <a:moveTo>
                      <a:pt x="492" y="48"/>
                    </a:moveTo>
                    <a:lnTo>
                      <a:pt x="494" y="25"/>
                    </a:lnTo>
                    <a:lnTo>
                      <a:pt x="2" y="0"/>
                    </a:lnTo>
                    <a:lnTo>
                      <a:pt x="0" y="23"/>
                    </a:lnTo>
                    <a:lnTo>
                      <a:pt x="49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2" name="Freeform 325">
                <a:extLst>
                  <a:ext uri="{FF2B5EF4-FFF2-40B4-BE49-F238E27FC236}">
                    <a16:creationId xmlns:a16="http://schemas.microsoft.com/office/drawing/2014/main" id="{C510BDC0-5F00-4FD0-A101-10EDF142091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23" y="841"/>
                <a:ext cx="151" cy="118"/>
              </a:xfrm>
              <a:custGeom>
                <a:avLst/>
                <a:gdLst/>
                <a:ahLst/>
                <a:cxnLst>
                  <a:cxn ang="0">
                    <a:pos x="288" y="236"/>
                  </a:cxn>
                  <a:cxn ang="0">
                    <a:pos x="302" y="217"/>
                  </a:cxn>
                  <a:cxn ang="0">
                    <a:pos x="14" y="0"/>
                  </a:cxn>
                  <a:cxn ang="0">
                    <a:pos x="0" y="19"/>
                  </a:cxn>
                  <a:cxn ang="0">
                    <a:pos x="288" y="236"/>
                  </a:cxn>
                </a:cxnLst>
                <a:rect l="0" t="0" r="r" b="b"/>
                <a:pathLst>
                  <a:path w="302" h="236">
                    <a:moveTo>
                      <a:pt x="288" y="236"/>
                    </a:moveTo>
                    <a:lnTo>
                      <a:pt x="302" y="217"/>
                    </a:lnTo>
                    <a:lnTo>
                      <a:pt x="14" y="0"/>
                    </a:lnTo>
                    <a:lnTo>
                      <a:pt x="0" y="19"/>
                    </a:lnTo>
                    <a:lnTo>
                      <a:pt x="288" y="2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3" name="Oval 326">
                <a:extLst>
                  <a:ext uri="{FF2B5EF4-FFF2-40B4-BE49-F238E27FC236}">
                    <a16:creationId xmlns:a16="http://schemas.microsoft.com/office/drawing/2014/main" id="{A18D86B4-0C30-4E8C-8DCE-CA95B3B2DE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28" y="570"/>
                <a:ext cx="91" cy="85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4" name="Freeform 327">
                <a:extLst>
                  <a:ext uri="{FF2B5EF4-FFF2-40B4-BE49-F238E27FC236}">
                    <a16:creationId xmlns:a16="http://schemas.microsoft.com/office/drawing/2014/main" id="{C57E224F-0351-4B6F-861E-806BE0DAAA0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20" y="1004"/>
                <a:ext cx="93" cy="13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16"/>
                  </a:cxn>
                  <a:cxn ang="0">
                    <a:pos x="169" y="279"/>
                  </a:cxn>
                  <a:cxn ang="0">
                    <a:pos x="186" y="263"/>
                  </a:cxn>
                  <a:cxn ang="0">
                    <a:pos x="17" y="0"/>
                  </a:cxn>
                </a:cxnLst>
                <a:rect l="0" t="0" r="r" b="b"/>
                <a:pathLst>
                  <a:path w="186" h="279">
                    <a:moveTo>
                      <a:pt x="17" y="0"/>
                    </a:moveTo>
                    <a:lnTo>
                      <a:pt x="0" y="16"/>
                    </a:lnTo>
                    <a:lnTo>
                      <a:pt x="169" y="279"/>
                    </a:lnTo>
                    <a:lnTo>
                      <a:pt x="186" y="26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5" name="Freeform 328">
                <a:extLst>
                  <a:ext uri="{FF2B5EF4-FFF2-40B4-BE49-F238E27FC236}">
                    <a16:creationId xmlns:a16="http://schemas.microsoft.com/office/drawing/2014/main" id="{5EB7575B-8910-4CE6-8890-3FF4CC2EDF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6" y="1572"/>
                <a:ext cx="247" cy="18"/>
              </a:xfrm>
              <a:custGeom>
                <a:avLst/>
                <a:gdLst/>
                <a:ahLst/>
                <a:cxnLst>
                  <a:cxn ang="0">
                    <a:pos x="493" y="34"/>
                  </a:cxn>
                  <a:cxn ang="0">
                    <a:pos x="493" y="11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493" y="34"/>
                  </a:cxn>
                </a:cxnLst>
                <a:rect l="0" t="0" r="r" b="b"/>
                <a:pathLst>
                  <a:path w="493" h="34">
                    <a:moveTo>
                      <a:pt x="493" y="34"/>
                    </a:moveTo>
                    <a:lnTo>
                      <a:pt x="493" y="11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493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6" name="Oval 329">
                <a:extLst>
                  <a:ext uri="{FF2B5EF4-FFF2-40B4-BE49-F238E27FC236}">
                    <a16:creationId xmlns:a16="http://schemas.microsoft.com/office/drawing/2014/main" id="{69B37321-3EC1-426A-9235-7970001BB1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60" y="1890"/>
                <a:ext cx="187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7" name="Line 330">
                <a:extLst>
                  <a:ext uri="{FF2B5EF4-FFF2-40B4-BE49-F238E27FC236}">
                    <a16:creationId xmlns:a16="http://schemas.microsoft.com/office/drawing/2014/main" id="{F7D361D8-934F-4951-8556-C858536FA8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36" y="2160"/>
                <a:ext cx="1416" cy="48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8" name="Freeform 331">
                <a:extLst>
                  <a:ext uri="{FF2B5EF4-FFF2-40B4-BE49-F238E27FC236}">
                    <a16:creationId xmlns:a16="http://schemas.microsoft.com/office/drawing/2014/main" id="{2FE32F67-E3A8-4A65-AE6C-0DAE8D8A01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38" y="1632"/>
                <a:ext cx="18" cy="252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0"/>
                  </a:cxn>
                  <a:cxn ang="0">
                    <a:pos x="14" y="505"/>
                  </a:cxn>
                  <a:cxn ang="0">
                    <a:pos x="37" y="505"/>
                  </a:cxn>
                  <a:cxn ang="0">
                    <a:pos x="23" y="0"/>
                  </a:cxn>
                </a:cxnLst>
                <a:rect l="0" t="0" r="r" b="b"/>
                <a:pathLst>
                  <a:path w="37" h="505">
                    <a:moveTo>
                      <a:pt x="23" y="0"/>
                    </a:moveTo>
                    <a:lnTo>
                      <a:pt x="0" y="0"/>
                    </a:lnTo>
                    <a:lnTo>
                      <a:pt x="14" y="505"/>
                    </a:lnTo>
                    <a:lnTo>
                      <a:pt x="37" y="50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79" name="Oval 332">
                <a:extLst>
                  <a:ext uri="{FF2B5EF4-FFF2-40B4-BE49-F238E27FC236}">
                    <a16:creationId xmlns:a16="http://schemas.microsoft.com/office/drawing/2014/main" id="{4EC972E0-041E-4625-A51C-D370E11C78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76" y="714"/>
                <a:ext cx="188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0" name="Oval 333">
                <a:extLst>
                  <a:ext uri="{FF2B5EF4-FFF2-40B4-BE49-F238E27FC236}">
                    <a16:creationId xmlns:a16="http://schemas.microsoft.com/office/drawing/2014/main" id="{0FACA880-E8AD-4AE2-95BD-110D86904B1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08" y="1548"/>
                <a:ext cx="92" cy="92"/>
              </a:xfrm>
              <a:prstGeom prst="ellipse">
                <a:avLst/>
              </a:prstGeom>
              <a:solidFill>
                <a:srgbClr val="C0C0C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1" name="Oval 334">
                <a:extLst>
                  <a:ext uri="{FF2B5EF4-FFF2-40B4-BE49-F238E27FC236}">
                    <a16:creationId xmlns:a16="http://schemas.microsoft.com/office/drawing/2014/main" id="{5313C0FF-5174-459F-9FB1-616B82E3AA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55" y="1110"/>
                <a:ext cx="186" cy="187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2" name="Oval 335">
                <a:extLst>
                  <a:ext uri="{FF2B5EF4-FFF2-40B4-BE49-F238E27FC236}">
                    <a16:creationId xmlns:a16="http://schemas.microsoft.com/office/drawing/2014/main" id="{A86123D5-4CCD-412C-B3D8-D6A3ED2CDA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84" y="1362"/>
                <a:ext cx="92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3" name="Line 336">
                <a:extLst>
                  <a:ext uri="{FF2B5EF4-FFF2-40B4-BE49-F238E27FC236}">
                    <a16:creationId xmlns:a16="http://schemas.microsoft.com/office/drawing/2014/main" id="{C80B82B2-03E4-44BE-BCDF-C34AE1F2F2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2" y="611"/>
                <a:ext cx="1428" cy="24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4" name="Oval 337">
                <a:extLst>
                  <a:ext uri="{FF2B5EF4-FFF2-40B4-BE49-F238E27FC236}">
                    <a16:creationId xmlns:a16="http://schemas.microsoft.com/office/drawing/2014/main" id="{BF4B4A9B-03AB-4AC3-85C5-2C7B5C22CA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2" y="2166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5" name="Line 338">
                <a:extLst>
                  <a:ext uri="{FF2B5EF4-FFF2-40B4-BE49-F238E27FC236}">
                    <a16:creationId xmlns:a16="http://schemas.microsoft.com/office/drawing/2014/main" id="{0D18B1C6-FC31-4CDB-B150-8AB7C1D076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288" y="683"/>
                <a:ext cx="7" cy="1483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6" name="Oval 339">
                <a:extLst>
                  <a:ext uri="{FF2B5EF4-FFF2-40B4-BE49-F238E27FC236}">
                    <a16:creationId xmlns:a16="http://schemas.microsoft.com/office/drawing/2014/main" id="{F0A0F969-7AA5-4CE3-8AB7-A2E9BE85D4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40" y="594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7" name="Oval 340">
                <a:extLst>
                  <a:ext uri="{FF2B5EF4-FFF2-40B4-BE49-F238E27FC236}">
                    <a16:creationId xmlns:a16="http://schemas.microsoft.com/office/drawing/2014/main" id="{B88AE617-A8A1-4949-AC37-D32AE7664C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32" y="2608"/>
                <a:ext cx="119" cy="119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8" name="Oval 341">
                <a:extLst>
                  <a:ext uri="{FF2B5EF4-FFF2-40B4-BE49-F238E27FC236}">
                    <a16:creationId xmlns:a16="http://schemas.microsoft.com/office/drawing/2014/main" id="{3C606DE3-1D35-44B7-9E77-DCD2CF3898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36" y="2810"/>
                <a:ext cx="58" cy="55"/>
              </a:xfrm>
              <a:prstGeom prst="ellipse">
                <a:avLst/>
              </a:prstGeom>
              <a:solidFill>
                <a:srgbClr val="000000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89" name="Oval 342">
                <a:extLst>
                  <a:ext uri="{FF2B5EF4-FFF2-40B4-BE49-F238E27FC236}">
                    <a16:creationId xmlns:a16="http://schemas.microsoft.com/office/drawing/2014/main" id="{8DD80C35-CA5B-4E43-A467-26FBECA7F6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60" y="2608"/>
                <a:ext cx="117" cy="119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0" name="Oval 343">
                <a:extLst>
                  <a:ext uri="{FF2B5EF4-FFF2-40B4-BE49-F238E27FC236}">
                    <a16:creationId xmlns:a16="http://schemas.microsoft.com/office/drawing/2014/main" id="{D080DD42-C61D-4E87-BA52-05AFFACC7F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67" y="2980"/>
                <a:ext cx="119" cy="120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1" name="Oval 344">
                <a:extLst>
                  <a:ext uri="{FF2B5EF4-FFF2-40B4-BE49-F238E27FC236}">
                    <a16:creationId xmlns:a16="http://schemas.microsoft.com/office/drawing/2014/main" id="{A310306C-B1DE-4404-93BA-8408061B352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3" y="2888"/>
                <a:ext cx="119" cy="120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492" name="AutoShape 345">
                <a:extLst>
                  <a:ext uri="{FF2B5EF4-FFF2-40B4-BE49-F238E27FC236}">
                    <a16:creationId xmlns:a16="http://schemas.microsoft.com/office/drawing/2014/main" id="{64368E10-815D-4505-A478-F70D82612AC5}"/>
                  </a:ext>
                </a:extLst>
              </p:cNvPr>
              <p:cNvCxnSpPr>
                <a:cxnSpLocks noChangeAspect="1" noChangeShapeType="1"/>
                <a:stCxn id="491" idx="7"/>
                <a:endCxn id="488" idx="3"/>
              </p:cNvCxnSpPr>
              <p:nvPr/>
            </p:nvCxnSpPr>
            <p:spPr bwMode="auto">
              <a:xfrm flipV="1">
                <a:off x="2215" y="2857"/>
                <a:ext cx="29" cy="49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93" name="AutoShape 346">
                <a:extLst>
                  <a:ext uri="{FF2B5EF4-FFF2-40B4-BE49-F238E27FC236}">
                    <a16:creationId xmlns:a16="http://schemas.microsoft.com/office/drawing/2014/main" id="{EEEBC562-1417-4D13-B6D5-6AAAF66530BC}"/>
                  </a:ext>
                </a:extLst>
              </p:cNvPr>
              <p:cNvCxnSpPr>
                <a:cxnSpLocks noChangeAspect="1" noChangeShapeType="1"/>
                <a:stCxn id="488" idx="4"/>
                <a:endCxn id="490" idx="0"/>
              </p:cNvCxnSpPr>
              <p:nvPr/>
            </p:nvCxnSpPr>
            <p:spPr bwMode="auto">
              <a:xfrm>
                <a:off x="2266" y="2865"/>
                <a:ext cx="60" cy="115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94" name="AutoShape 347">
                <a:extLst>
                  <a:ext uri="{FF2B5EF4-FFF2-40B4-BE49-F238E27FC236}">
                    <a16:creationId xmlns:a16="http://schemas.microsoft.com/office/drawing/2014/main" id="{C5F3094B-0FE6-4799-9A9C-C5F0EB74761B}"/>
                  </a:ext>
                </a:extLst>
              </p:cNvPr>
              <p:cNvCxnSpPr>
                <a:cxnSpLocks noChangeAspect="1" noChangeShapeType="1"/>
                <a:stCxn id="488" idx="7"/>
                <a:endCxn id="487" idx="3"/>
              </p:cNvCxnSpPr>
              <p:nvPr/>
            </p:nvCxnSpPr>
            <p:spPr bwMode="auto">
              <a:xfrm flipV="1">
                <a:off x="2286" y="2710"/>
                <a:ext cx="163" cy="108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495" name="AutoShape 348">
                <a:extLst>
                  <a:ext uri="{FF2B5EF4-FFF2-40B4-BE49-F238E27FC236}">
                    <a16:creationId xmlns:a16="http://schemas.microsoft.com/office/drawing/2014/main" id="{B3B03BCD-F1FC-4E8B-8F64-DAE0B463BFEA}"/>
                  </a:ext>
                </a:extLst>
              </p:cNvPr>
              <p:cNvCxnSpPr>
                <a:cxnSpLocks noChangeAspect="1" noChangeShapeType="1"/>
                <a:stCxn id="489" idx="5"/>
                <a:endCxn id="488" idx="1"/>
              </p:cNvCxnSpPr>
              <p:nvPr/>
            </p:nvCxnSpPr>
            <p:spPr bwMode="auto">
              <a:xfrm>
                <a:off x="2059" y="2710"/>
                <a:ext cx="185" cy="108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96" name="Text Box 350">
                <a:extLst>
                  <a:ext uri="{FF2B5EF4-FFF2-40B4-BE49-F238E27FC236}">
                    <a16:creationId xmlns:a16="http://schemas.microsoft.com/office/drawing/2014/main" id="{7E2DA114-ED0F-47D6-99D6-64F28678581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533" y="3048"/>
                <a:ext cx="1517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1A026">
                        <a:lumMod val="75000"/>
                      </a:srgbClr>
                    </a:solidFill>
                    <a:effectLst/>
                    <a:uLnTx/>
                    <a:uFillTx/>
                    <a:latin typeface="Ubuntu" panose="020B0504030602030204"/>
                  </a:rPr>
                  <a:t>A site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: 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T</a:t>
                </a:r>
                <a:r>
                  <a:rPr kumimoji="0" lang="en-GB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d</a:t>
                </a:r>
              </a:p>
            </p:txBody>
          </p:sp>
          <p:sp>
            <p:nvSpPr>
              <p:cNvPr id="497" name="Line 351">
                <a:extLst>
                  <a:ext uri="{FF2B5EF4-FFF2-40B4-BE49-F238E27FC236}">
                    <a16:creationId xmlns:a16="http://schemas.microsoft.com/office/drawing/2014/main" id="{014A4E24-864D-49A1-ACDE-5751DEE2493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3" y="1824"/>
                <a:ext cx="0" cy="672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8" name="Oval 352">
                <a:extLst>
                  <a:ext uri="{FF2B5EF4-FFF2-40B4-BE49-F238E27FC236}">
                    <a16:creationId xmlns:a16="http://schemas.microsoft.com/office/drawing/2014/main" id="{6A6A4A6F-6D0F-4513-BC92-D8B4D56C90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69" y="2543"/>
                <a:ext cx="63" cy="63"/>
              </a:xfrm>
              <a:prstGeom prst="ellipse">
                <a:avLst/>
              </a:prstGeom>
              <a:solidFill>
                <a:srgbClr val="C0C0C0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499" name="Oval 353">
                <a:extLst>
                  <a:ext uri="{FF2B5EF4-FFF2-40B4-BE49-F238E27FC236}">
                    <a16:creationId xmlns:a16="http://schemas.microsoft.com/office/drawing/2014/main" id="{C6E3870D-58C6-4D1F-9B35-A423316142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37" y="2208"/>
                <a:ext cx="128" cy="124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00" name="AutoShape 354">
                <a:extLst>
                  <a:ext uri="{FF2B5EF4-FFF2-40B4-BE49-F238E27FC236}">
                    <a16:creationId xmlns:a16="http://schemas.microsoft.com/office/drawing/2014/main" id="{51AB3F34-62CD-4DF2-B9A5-28EFDD50FD96}"/>
                  </a:ext>
                </a:extLst>
              </p:cNvPr>
              <p:cNvCxnSpPr>
                <a:cxnSpLocks noChangeAspect="1" noChangeShapeType="1"/>
                <a:stCxn id="499" idx="4"/>
                <a:endCxn id="498" idx="0"/>
              </p:cNvCxnSpPr>
              <p:nvPr/>
            </p:nvCxnSpPr>
            <p:spPr bwMode="auto">
              <a:xfrm flipH="1">
                <a:off x="3901" y="2332"/>
                <a:ext cx="1" cy="211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01" name="Oval 355">
                <a:extLst>
                  <a:ext uri="{FF2B5EF4-FFF2-40B4-BE49-F238E27FC236}">
                    <a16:creationId xmlns:a16="http://schemas.microsoft.com/office/drawing/2014/main" id="{4BB28BBE-FC1B-4BAE-9236-72DF1DB9DE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6317996">
                <a:off x="4079" y="2573"/>
                <a:ext cx="128" cy="124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02" name="AutoShape 356">
                <a:extLst>
                  <a:ext uri="{FF2B5EF4-FFF2-40B4-BE49-F238E27FC236}">
                    <a16:creationId xmlns:a16="http://schemas.microsoft.com/office/drawing/2014/main" id="{57B8C162-1F2D-4E4C-B250-C52B4291E37B}"/>
                  </a:ext>
                </a:extLst>
              </p:cNvPr>
              <p:cNvCxnSpPr>
                <a:cxnSpLocks noChangeAspect="1" noChangeShapeType="1"/>
                <a:stCxn id="501" idx="4"/>
              </p:cNvCxnSpPr>
              <p:nvPr/>
            </p:nvCxnSpPr>
            <p:spPr bwMode="auto">
              <a:xfrm rot="917996" flipH="1">
                <a:off x="3927" y="2618"/>
                <a:ext cx="156" cy="1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grpSp>
            <p:nvGrpSpPr>
              <p:cNvPr id="503" name="Group 357">
                <a:extLst>
                  <a:ext uri="{FF2B5EF4-FFF2-40B4-BE49-F238E27FC236}">
                    <a16:creationId xmlns:a16="http://schemas.microsoft.com/office/drawing/2014/main" id="{640002A4-FD91-4D07-A589-4C54624EE10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597" y="2459"/>
                <a:ext cx="275" cy="128"/>
                <a:chOff x="3576" y="2413"/>
                <a:chExt cx="275" cy="128"/>
              </a:xfrm>
            </p:grpSpPr>
            <p:sp>
              <p:nvSpPr>
                <p:cNvPr id="512" name="Oval 358">
                  <a:extLst>
                    <a:ext uri="{FF2B5EF4-FFF2-40B4-BE49-F238E27FC236}">
                      <a16:creationId xmlns:a16="http://schemas.microsoft.com/office/drawing/2014/main" id="{80CF61BA-3354-4F0A-BB95-77D3CAC33A3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4281335">
                  <a:off x="3574" y="2415"/>
                  <a:ext cx="128" cy="124"/>
                </a:xfrm>
                <a:prstGeom prst="ellipse">
                  <a:avLst/>
                </a:prstGeom>
                <a:solidFill>
                  <a:srgbClr val="FFFFFF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cxnSp>
              <p:nvCxnSpPr>
                <p:cNvPr id="513" name="AutoShape 359">
                  <a:extLst>
                    <a:ext uri="{FF2B5EF4-FFF2-40B4-BE49-F238E27FC236}">
                      <a16:creationId xmlns:a16="http://schemas.microsoft.com/office/drawing/2014/main" id="{D1AD122E-E0D8-4D6B-889F-EA3FD4BE6D21}"/>
                    </a:ext>
                  </a:extLst>
                </p:cNvPr>
                <p:cNvCxnSpPr>
                  <a:cxnSpLocks noChangeAspect="1" noChangeShapeType="1"/>
                  <a:stCxn id="512" idx="4"/>
                </p:cNvCxnSpPr>
                <p:nvPr/>
              </p:nvCxnSpPr>
              <p:spPr bwMode="auto">
                <a:xfrm rot="-4281335">
                  <a:off x="3773" y="2419"/>
                  <a:ext cx="2" cy="155"/>
                </a:xfrm>
                <a:prstGeom prst="straightConnector1">
                  <a:avLst/>
                </a:prstGeom>
                <a:noFill/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</p:cxnSp>
          </p:grpSp>
          <p:sp>
            <p:nvSpPr>
              <p:cNvPr id="504" name="Oval 360">
                <a:extLst>
                  <a:ext uri="{FF2B5EF4-FFF2-40B4-BE49-F238E27FC236}">
                    <a16:creationId xmlns:a16="http://schemas.microsoft.com/office/drawing/2014/main" id="{470E3918-EA1F-48D4-9B64-71BD344EA9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01" y="2597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05" name="AutoShape 361">
                <a:extLst>
                  <a:ext uri="{FF2B5EF4-FFF2-40B4-BE49-F238E27FC236}">
                    <a16:creationId xmlns:a16="http://schemas.microsoft.com/office/drawing/2014/main" id="{EA929312-8A00-4C50-8F0B-08B26A5FD934}"/>
                  </a:ext>
                </a:extLst>
              </p:cNvPr>
              <p:cNvCxnSpPr>
                <a:cxnSpLocks noChangeAspect="1" noChangeShapeType="1"/>
                <a:stCxn id="504" idx="7"/>
                <a:endCxn id="498" idx="2"/>
              </p:cNvCxnSpPr>
              <p:nvPr/>
            </p:nvCxnSpPr>
            <p:spPr bwMode="auto">
              <a:xfrm flipV="1">
                <a:off x="3810" y="2575"/>
                <a:ext cx="59" cy="41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06" name="Oval 362">
                <a:extLst>
                  <a:ext uri="{FF2B5EF4-FFF2-40B4-BE49-F238E27FC236}">
                    <a16:creationId xmlns:a16="http://schemas.microsoft.com/office/drawing/2014/main" id="{8D2F54F5-3E00-432B-ADB3-147E2C7912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3837" y="2805"/>
                <a:ext cx="128" cy="124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07" name="Oval 363">
                <a:extLst>
                  <a:ext uri="{FF2B5EF4-FFF2-40B4-BE49-F238E27FC236}">
                    <a16:creationId xmlns:a16="http://schemas.microsoft.com/office/drawing/2014/main" id="{45F6BBD0-291F-47FA-B842-7016C5B305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85" y="2390"/>
                <a:ext cx="128" cy="128"/>
              </a:xfrm>
              <a:prstGeom prst="ellipse">
                <a:avLst/>
              </a:prstGeom>
              <a:solidFill>
                <a:srgbClr val="FFFFFF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cxnSp>
            <p:nvCxnSpPr>
              <p:cNvPr id="508" name="AutoShape 364">
                <a:extLst>
                  <a:ext uri="{FF2B5EF4-FFF2-40B4-BE49-F238E27FC236}">
                    <a16:creationId xmlns:a16="http://schemas.microsoft.com/office/drawing/2014/main" id="{60A021C6-0F5A-46FF-B0D1-43F4FE2F0E6E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 flipV="1">
                <a:off x="3936" y="2496"/>
                <a:ext cx="79" cy="53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509" name="AutoShape 365">
                <a:extLst>
                  <a:ext uri="{FF2B5EF4-FFF2-40B4-BE49-F238E27FC236}">
                    <a16:creationId xmlns:a16="http://schemas.microsoft.com/office/drawing/2014/main" id="{96F691B6-92EF-43D6-91DC-263F9F129CC8}"/>
                  </a:ext>
                </a:extLst>
              </p:cNvPr>
              <p:cNvCxnSpPr>
                <a:cxnSpLocks noChangeAspect="1" noChangeShapeType="1"/>
                <a:stCxn id="498" idx="4"/>
                <a:endCxn id="506" idx="4"/>
              </p:cNvCxnSpPr>
              <p:nvPr/>
            </p:nvCxnSpPr>
            <p:spPr bwMode="auto">
              <a:xfrm flipH="1">
                <a:off x="3900" y="2606"/>
                <a:ext cx="1" cy="199"/>
              </a:xfrm>
              <a:prstGeom prst="straightConnector1">
                <a:avLst/>
              </a:prstGeom>
              <a:noFill/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510" name="Line 366">
                <a:extLst>
                  <a:ext uri="{FF2B5EF4-FFF2-40B4-BE49-F238E27FC236}">
                    <a16:creationId xmlns:a16="http://schemas.microsoft.com/office/drawing/2014/main" id="{3F55F958-011C-4C18-86FB-D6938A62867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312" y="2016"/>
                <a:ext cx="432" cy="336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11" name="Text Box 367">
                <a:extLst>
                  <a:ext uri="{FF2B5EF4-FFF2-40B4-BE49-F238E27FC236}">
                    <a16:creationId xmlns:a16="http://schemas.microsoft.com/office/drawing/2014/main" id="{186D9F21-5C0C-416A-B8E2-5EE041CBA21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188" y="2929"/>
                <a:ext cx="157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Ubuntu" panose="020B0504030602030204"/>
                  </a:rPr>
                  <a:t>B site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: </a:t>
                </a: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O</a:t>
                </a:r>
                <a:r>
                  <a:rPr kumimoji="0" lang="en-GB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h</a:t>
                </a:r>
              </a:p>
            </p:txBody>
          </p:sp>
        </p:grpSp>
        <p:sp>
          <p:nvSpPr>
            <p:cNvPr id="348" name="Rectangle 258">
              <a:extLst>
                <a:ext uri="{FF2B5EF4-FFF2-40B4-BE49-F238E27FC236}">
                  <a16:creationId xmlns:a16="http://schemas.microsoft.com/office/drawing/2014/main" id="{8C1F584D-48B5-40AA-AFD4-3C30B0A1D51A}"/>
                </a:ext>
              </a:extLst>
            </p:cNvPr>
            <p:cNvSpPr/>
            <p:nvPr/>
          </p:nvSpPr>
          <p:spPr>
            <a:xfrm>
              <a:off x="7054316" y="2929650"/>
              <a:ext cx="18293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Fe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3+</a:t>
              </a:r>
              <a:r>
                <a:rPr kumimoji="0" lang="es-ES" sz="1600" b="0" i="0" u="none" strike="noStrike" kern="0" cap="none" spc="0" normalizeH="0" baseline="-25000" noProof="0" dirty="0">
                  <a:ln>
                    <a:noFill/>
                  </a:ln>
                  <a:solidFill>
                    <a:srgbClr val="51A026">
                      <a:lumMod val="75000"/>
                    </a:srgbClr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A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[Fe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2+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,Fe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3+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]</a:t>
              </a:r>
              <a:r>
                <a:rPr kumimoji="0" lang="es-ES" sz="1600" b="0" i="0" u="none" strike="noStrike" kern="0" cap="none" spc="0" normalizeH="0" baseline="-25000" noProof="0" dirty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B</a:t>
              </a:r>
              <a:r>
                <a:rPr kumimoji="0" lang="es-E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O</a:t>
              </a:r>
              <a:r>
                <a:rPr kumimoji="0" lang="es-ES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2-</a:t>
              </a:r>
              <a:r>
                <a:rPr kumimoji="0" lang="es-ES" sz="16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4</a:t>
              </a:r>
              <a:endPara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sp>
        <p:nvSpPr>
          <p:cNvPr id="514" name="Rectangle 254">
            <a:extLst>
              <a:ext uri="{FF2B5EF4-FFF2-40B4-BE49-F238E27FC236}">
                <a16:creationId xmlns:a16="http://schemas.microsoft.com/office/drawing/2014/main" id="{BB4F90B7-FEA5-4FC4-A8F8-BBEADD0FEEF0}"/>
              </a:ext>
            </a:extLst>
          </p:cNvPr>
          <p:cNvSpPr/>
          <p:nvPr/>
        </p:nvSpPr>
        <p:spPr>
          <a:xfrm>
            <a:off x="7937823" y="853076"/>
            <a:ext cx="71506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defTabSz="914400"/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Fe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3</a:t>
            </a:r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4</a:t>
            </a:r>
            <a:endParaRPr lang="es-ES" b="1" dirty="0">
              <a:solidFill>
                <a:schemeClr val="bg1"/>
              </a:solidFill>
              <a:latin typeface="Ubuntu" panose="020B0504030602030204"/>
              <a:cs typeface="Times New Roman" pitchFamily="18" charset="0"/>
            </a:endParaRPr>
          </a:p>
        </p:txBody>
      </p:sp>
      <p:grpSp>
        <p:nvGrpSpPr>
          <p:cNvPr id="608" name="Group 28">
            <a:extLst>
              <a:ext uri="{FF2B5EF4-FFF2-40B4-BE49-F238E27FC236}">
                <a16:creationId xmlns:a16="http://schemas.microsoft.com/office/drawing/2014/main" id="{DA31B3F8-87BD-4115-B02F-A63DF61BFDDC}"/>
              </a:ext>
            </a:extLst>
          </p:cNvPr>
          <p:cNvGrpSpPr/>
          <p:nvPr/>
        </p:nvGrpSpPr>
        <p:grpSpPr>
          <a:xfrm>
            <a:off x="7178608" y="921962"/>
            <a:ext cx="1867938" cy="1153689"/>
            <a:chOff x="7145095" y="990688"/>
            <a:chExt cx="1867938" cy="1153689"/>
          </a:xfrm>
        </p:grpSpPr>
        <p:sp>
          <p:nvSpPr>
            <p:cNvPr id="609" name="Block Arc 2">
              <a:extLst>
                <a:ext uri="{FF2B5EF4-FFF2-40B4-BE49-F238E27FC236}">
                  <a16:creationId xmlns:a16="http://schemas.microsoft.com/office/drawing/2014/main" id="{0F79E217-A99A-48EF-95D0-A0806E5558EC}"/>
                </a:ext>
              </a:extLst>
            </p:cNvPr>
            <p:cNvSpPr/>
            <p:nvPr/>
          </p:nvSpPr>
          <p:spPr>
            <a:xfrm rot="3214879">
              <a:off x="7611012" y="545832"/>
              <a:ext cx="936104" cy="1867938"/>
            </a:xfrm>
            <a:prstGeom prst="blockArc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Lightning Bolt 10">
              <a:extLst>
                <a:ext uri="{FF2B5EF4-FFF2-40B4-BE49-F238E27FC236}">
                  <a16:creationId xmlns:a16="http://schemas.microsoft.com/office/drawing/2014/main" id="{A37C12BA-4837-4055-950B-434FC112B472}"/>
                </a:ext>
              </a:extLst>
            </p:cNvPr>
            <p:cNvSpPr>
              <a:spLocks noChangeAspect="1"/>
            </p:cNvSpPr>
            <p:nvPr/>
          </p:nvSpPr>
          <p:spPr>
            <a:xfrm rot="11702712" flipH="1">
              <a:off x="7410527" y="1184980"/>
              <a:ext cx="366713" cy="385620"/>
            </a:xfrm>
            <a:prstGeom prst="lightningBolt">
              <a:avLst/>
            </a:prstGeom>
            <a:solidFill>
              <a:srgbClr val="FFDD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Lightning Bolt 257">
              <a:extLst>
                <a:ext uri="{FF2B5EF4-FFF2-40B4-BE49-F238E27FC236}">
                  <a16:creationId xmlns:a16="http://schemas.microsoft.com/office/drawing/2014/main" id="{B7ABE07F-833E-4BC0-8744-5CAFC00F4C61}"/>
                </a:ext>
              </a:extLst>
            </p:cNvPr>
            <p:cNvSpPr>
              <a:spLocks noChangeAspect="1"/>
            </p:cNvSpPr>
            <p:nvPr/>
          </p:nvSpPr>
          <p:spPr>
            <a:xfrm rot="17084144">
              <a:off x="7818188" y="1768211"/>
              <a:ext cx="366713" cy="385620"/>
            </a:xfrm>
            <a:prstGeom prst="lightningBolt">
              <a:avLst/>
            </a:prstGeom>
            <a:solidFill>
              <a:srgbClr val="FFDD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Rectangle 26">
              <a:extLst>
                <a:ext uri="{FF2B5EF4-FFF2-40B4-BE49-F238E27FC236}">
                  <a16:creationId xmlns:a16="http://schemas.microsoft.com/office/drawing/2014/main" id="{CB6149AA-8684-4EAC-929A-91B24C3C8DCD}"/>
                </a:ext>
              </a:extLst>
            </p:cNvPr>
            <p:cNvSpPr/>
            <p:nvPr/>
          </p:nvSpPr>
          <p:spPr>
            <a:xfrm rot="3278438">
              <a:off x="7841114" y="1042234"/>
              <a:ext cx="241264" cy="20547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Rectangle 258">
              <a:extLst>
                <a:ext uri="{FF2B5EF4-FFF2-40B4-BE49-F238E27FC236}">
                  <a16:creationId xmlns:a16="http://schemas.microsoft.com/office/drawing/2014/main" id="{DE37D2BC-DF50-4A70-9143-3E6CB134801E}"/>
                </a:ext>
              </a:extLst>
            </p:cNvPr>
            <p:cNvSpPr/>
            <p:nvPr/>
          </p:nvSpPr>
          <p:spPr>
            <a:xfrm rot="3160199">
              <a:off x="8250303" y="1589760"/>
              <a:ext cx="241264" cy="20547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Rectangle 255">
              <a:extLst>
                <a:ext uri="{FF2B5EF4-FFF2-40B4-BE49-F238E27FC236}">
                  <a16:creationId xmlns:a16="http://schemas.microsoft.com/office/drawing/2014/main" id="{1A57E420-8614-4D6D-9DA7-4F0F2006E2F7}"/>
                </a:ext>
              </a:extLst>
            </p:cNvPr>
            <p:cNvSpPr/>
            <p:nvPr/>
          </p:nvSpPr>
          <p:spPr>
            <a:xfrm rot="3454766">
              <a:off x="7794912" y="1012488"/>
              <a:ext cx="35137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Times New Roman" pitchFamily="18" charset="0"/>
                </a:rPr>
                <a:t>N</a:t>
              </a:r>
              <a:endParaRPr kumimoji="0" lang="en-GB" sz="14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  <p:sp>
          <p:nvSpPr>
            <p:cNvPr id="615" name="Rectangle 256">
              <a:extLst>
                <a:ext uri="{FF2B5EF4-FFF2-40B4-BE49-F238E27FC236}">
                  <a16:creationId xmlns:a16="http://schemas.microsoft.com/office/drawing/2014/main" id="{1328B988-CBCC-4186-A359-E452FD0D607F}"/>
                </a:ext>
              </a:extLst>
            </p:cNvPr>
            <p:cNvSpPr/>
            <p:nvPr/>
          </p:nvSpPr>
          <p:spPr>
            <a:xfrm rot="3454766">
              <a:off x="8225993" y="1552977"/>
              <a:ext cx="3048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Times New Roman" pitchFamily="18" charset="0"/>
                </a:rPr>
                <a:t>S</a:t>
              </a:r>
              <a:endParaRPr kumimoji="0" lang="en-GB" sz="1400" b="1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</a:endParaRPr>
            </a:p>
          </p:txBody>
        </p:sp>
      </p:grpSp>
      <p:grpSp>
        <p:nvGrpSpPr>
          <p:cNvPr id="515" name="Group 243">
            <a:extLst>
              <a:ext uri="{FF2B5EF4-FFF2-40B4-BE49-F238E27FC236}">
                <a16:creationId xmlns:a16="http://schemas.microsoft.com/office/drawing/2014/main" id="{7760B94D-9B16-4DD9-A70E-BF29BC482504}"/>
              </a:ext>
            </a:extLst>
          </p:cNvPr>
          <p:cNvGrpSpPr/>
          <p:nvPr/>
        </p:nvGrpSpPr>
        <p:grpSpPr>
          <a:xfrm>
            <a:off x="597260" y="2468498"/>
            <a:ext cx="1566073" cy="2736304"/>
            <a:chOff x="861590" y="2564904"/>
            <a:chExt cx="1566073" cy="2736304"/>
          </a:xfrm>
        </p:grpSpPr>
        <p:sp>
          <p:nvSpPr>
            <p:cNvPr id="516" name="71 Rectángulo">
              <a:extLst>
                <a:ext uri="{FF2B5EF4-FFF2-40B4-BE49-F238E27FC236}">
                  <a16:creationId xmlns:a16="http://schemas.microsoft.com/office/drawing/2014/main" id="{C0DCBBA8-BB16-4A8E-B12A-35638E0FDDCF}"/>
                </a:ext>
              </a:extLst>
            </p:cNvPr>
            <p:cNvSpPr/>
            <p:nvPr/>
          </p:nvSpPr>
          <p:spPr>
            <a:xfrm>
              <a:off x="918751" y="2564904"/>
              <a:ext cx="1099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s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p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6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3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d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n</a:t>
              </a:r>
              <a:endParaRPr kumimoji="0" lang="es-ES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517" name="72 Rectángulo">
              <a:extLst>
                <a:ext uri="{FF2B5EF4-FFF2-40B4-BE49-F238E27FC236}">
                  <a16:creationId xmlns:a16="http://schemas.microsoft.com/office/drawing/2014/main" id="{C3ABF007-9080-4EF7-9A64-1E44F3492089}"/>
                </a:ext>
              </a:extLst>
            </p:cNvPr>
            <p:cNvSpPr/>
            <p:nvPr/>
          </p:nvSpPr>
          <p:spPr>
            <a:xfrm>
              <a:off x="861590" y="3747810"/>
              <a:ext cx="1255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s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p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6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3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d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n+1</a:t>
              </a:r>
              <a:endParaRPr kumimoji="0" lang="es-ES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518" name="73 Rectángulo">
              <a:extLst>
                <a:ext uri="{FF2B5EF4-FFF2-40B4-BE49-F238E27FC236}">
                  <a16:creationId xmlns:a16="http://schemas.microsoft.com/office/drawing/2014/main" id="{D5B93C65-C793-4ECC-8EE4-AC10A35286C5}"/>
                </a:ext>
              </a:extLst>
            </p:cNvPr>
            <p:cNvSpPr/>
            <p:nvPr/>
          </p:nvSpPr>
          <p:spPr>
            <a:xfrm>
              <a:off x="861590" y="4931876"/>
              <a:ext cx="1255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1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s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2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p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5</a:t>
              </a:r>
              <a:r>
                <a:rPr kumimoji="0" lang="es-ES_tradnl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3</a:t>
              </a:r>
              <a:r>
                <a:rPr kumimoji="0" lang="es-ES_tradnl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d</a:t>
              </a:r>
              <a:r>
                <a:rPr kumimoji="0" lang="es-ES_tradnl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Times New Roman" panose="02020603050405020304" pitchFamily="18" charset="0"/>
                </a:rPr>
                <a:t>n+1</a:t>
              </a:r>
              <a:endParaRPr kumimoji="0" lang="es-ES" b="0" i="1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cxnSp>
          <p:nvCxnSpPr>
            <p:cNvPr id="519" name="Straight Arrow Connector 247">
              <a:extLst>
                <a:ext uri="{FF2B5EF4-FFF2-40B4-BE49-F238E27FC236}">
                  <a16:creationId xmlns:a16="http://schemas.microsoft.com/office/drawing/2014/main" id="{A147CDEF-9206-47DE-986C-367453563FAD}"/>
                </a:ext>
              </a:extLst>
            </p:cNvPr>
            <p:cNvCxnSpPr>
              <a:cxnSpLocks/>
              <a:stCxn id="516" idx="2"/>
            </p:cNvCxnSpPr>
            <p:nvPr/>
          </p:nvCxnSpPr>
          <p:spPr>
            <a:xfrm>
              <a:off x="1468742" y="2934236"/>
              <a:ext cx="0" cy="827999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tailEnd type="triangle"/>
            </a:ln>
            <a:effectLst/>
          </p:spPr>
        </p:cxnSp>
        <p:cxnSp>
          <p:nvCxnSpPr>
            <p:cNvPr id="520" name="Straight Arrow Connector 248">
              <a:extLst>
                <a:ext uri="{FF2B5EF4-FFF2-40B4-BE49-F238E27FC236}">
                  <a16:creationId xmlns:a16="http://schemas.microsoft.com/office/drawing/2014/main" id="{2CC385FE-856C-4804-9086-1E5844AD2DBE}"/>
                </a:ext>
              </a:extLst>
            </p:cNvPr>
            <p:cNvCxnSpPr>
              <a:cxnSpLocks/>
              <a:stCxn id="517" idx="2"/>
              <a:endCxn id="518" idx="0"/>
            </p:cNvCxnSpPr>
            <p:nvPr/>
          </p:nvCxnSpPr>
          <p:spPr>
            <a:xfrm>
              <a:off x="1489326" y="4117142"/>
              <a:ext cx="0" cy="81473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tailEnd type="triangle"/>
            </a:ln>
            <a:effectLst/>
          </p:spPr>
        </p:cxnSp>
        <p:sp>
          <p:nvSpPr>
            <p:cNvPr id="521" name="Rectangle 249">
              <a:extLst>
                <a:ext uri="{FF2B5EF4-FFF2-40B4-BE49-F238E27FC236}">
                  <a16:creationId xmlns:a16="http://schemas.microsoft.com/office/drawing/2014/main" id="{15C15D76-D84F-464F-B93E-DF8BEF26F261}"/>
                </a:ext>
              </a:extLst>
            </p:cNvPr>
            <p:cNvSpPr/>
            <p:nvPr/>
          </p:nvSpPr>
          <p:spPr>
            <a:xfrm>
              <a:off x="1824613" y="3079131"/>
              <a:ext cx="6030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XAS</a:t>
              </a:r>
              <a:endPara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  <p:sp>
          <p:nvSpPr>
            <p:cNvPr id="522" name="Rectangle 250">
              <a:extLst>
                <a:ext uri="{FF2B5EF4-FFF2-40B4-BE49-F238E27FC236}">
                  <a16:creationId xmlns:a16="http://schemas.microsoft.com/office/drawing/2014/main" id="{82F03154-425E-43A3-9B4E-FEF6548DAF6C}"/>
                </a:ext>
              </a:extLst>
            </p:cNvPr>
            <p:cNvSpPr/>
            <p:nvPr/>
          </p:nvSpPr>
          <p:spPr>
            <a:xfrm>
              <a:off x="1837437" y="4283804"/>
              <a:ext cx="5725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XES</a:t>
              </a:r>
              <a:endParaRPr kumimoji="0" lang="en-GB" sz="2000" b="1" i="0" u="none" strike="noStrike" kern="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</p:grpSp>
      <p:sp>
        <p:nvSpPr>
          <p:cNvPr id="523" name="TextBox 251">
            <a:extLst>
              <a:ext uri="{FF2B5EF4-FFF2-40B4-BE49-F238E27FC236}">
                <a16:creationId xmlns:a16="http://schemas.microsoft.com/office/drawing/2014/main" id="{048157C7-80E3-4075-854A-FD35A5557E83}"/>
              </a:ext>
            </a:extLst>
          </p:cNvPr>
          <p:cNvSpPr txBox="1"/>
          <p:nvPr/>
        </p:nvSpPr>
        <p:spPr>
          <a:xfrm>
            <a:off x="477884" y="4156619"/>
            <a:ext cx="390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endParaRPr lang="en-GB" sz="2000" baseline="-25000" dirty="0">
              <a:solidFill>
                <a:srgbClr val="132577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524" name="TextBox 252">
            <a:extLst>
              <a:ext uri="{FF2B5EF4-FFF2-40B4-BE49-F238E27FC236}">
                <a16:creationId xmlns:a16="http://schemas.microsoft.com/office/drawing/2014/main" id="{CE3A3B4C-11B1-45F1-85B2-2C9F686B8AE4}"/>
              </a:ext>
            </a:extLst>
          </p:cNvPr>
          <p:cNvSpPr txBox="1"/>
          <p:nvPr/>
        </p:nvSpPr>
        <p:spPr>
          <a:xfrm>
            <a:off x="467544" y="2956882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i</a:t>
            </a:r>
            <a:endParaRPr lang="en-GB" sz="2000" baseline="-25000" dirty="0">
              <a:solidFill>
                <a:srgbClr val="132577"/>
              </a:solidFill>
              <a:latin typeface="Ubuntu" panose="020B050403060203020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E228ABD-DA6B-43F6-A37D-E049899093C4}"/>
              </a:ext>
            </a:extLst>
          </p:cNvPr>
          <p:cNvGrpSpPr/>
          <p:nvPr/>
        </p:nvGrpSpPr>
        <p:grpSpPr>
          <a:xfrm>
            <a:off x="742405" y="3448346"/>
            <a:ext cx="1544144" cy="911703"/>
            <a:chOff x="-1621660" y="1705403"/>
            <a:chExt cx="1544144" cy="911703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3E92E6CA-DDEF-47B3-BEFF-B378FBB8A66B}"/>
                </a:ext>
              </a:extLst>
            </p:cNvPr>
            <p:cNvSpPr/>
            <p:nvPr/>
          </p:nvSpPr>
          <p:spPr>
            <a:xfrm>
              <a:off x="-1621660" y="1705403"/>
              <a:ext cx="1508449" cy="9117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F140093-B9EA-4685-8A10-8B73B8374160}"/>
                </a:ext>
              </a:extLst>
            </p:cNvPr>
            <p:cNvGrpSpPr/>
            <p:nvPr/>
          </p:nvGrpSpPr>
          <p:grpSpPr>
            <a:xfrm>
              <a:off x="-1527591" y="1785776"/>
              <a:ext cx="1450075" cy="748122"/>
              <a:chOff x="537500" y="3461494"/>
              <a:chExt cx="1450075" cy="748122"/>
            </a:xfrm>
          </p:grpSpPr>
          <p:sp>
            <p:nvSpPr>
              <p:cNvPr id="352" name="Rectangle 39">
                <a:extLst>
                  <a:ext uri="{FF2B5EF4-FFF2-40B4-BE49-F238E27FC236}">
                    <a16:creationId xmlns:a16="http://schemas.microsoft.com/office/drawing/2014/main" id="{FEA7FD06-0BB7-47D2-AC53-49E9DBF42521}"/>
                  </a:ext>
                </a:extLst>
              </p:cNvPr>
              <p:cNvSpPr/>
              <p:nvPr/>
            </p:nvSpPr>
            <p:spPr>
              <a:xfrm>
                <a:off x="1110895" y="3728721"/>
                <a:ext cx="440175" cy="1654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4763" lvl="1" defTabSz="914400">
                  <a:lnSpc>
                    <a:spcPct val="85000"/>
                  </a:lnSpc>
                  <a:spcBef>
                    <a:spcPct val="0"/>
                  </a:spcBef>
                  <a:defRPr/>
                </a:pPr>
                <a:r>
                  <a:rPr lang="el-GR" sz="1200" dirty="0">
                    <a:solidFill>
                      <a:srgbClr val="FF0000"/>
                    </a:solidFill>
                    <a:latin typeface="Arial"/>
                    <a:cs typeface="Times New Roman" pitchFamily="18" charset="0"/>
                    <a:sym typeface="Wingdings" pitchFamily="2" charset="2"/>
                  </a:rPr>
                  <a:t>γ</a:t>
                </a:r>
                <a:r>
                  <a:rPr lang="en-US" sz="1200" dirty="0">
                    <a:solidFill>
                      <a:srgbClr val="FF00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-Fe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2</a:t>
                </a:r>
                <a:r>
                  <a:rPr lang="en-US" sz="1200" dirty="0">
                    <a:solidFill>
                      <a:srgbClr val="FF00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O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3</a:t>
                </a:r>
                <a:endParaRPr lang="en-US" sz="1200" baseline="-25000" dirty="0">
                  <a:solidFill>
                    <a:srgbClr val="FF0000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sp>
            <p:nvSpPr>
              <p:cNvPr id="353" name="Rectangle 40">
                <a:extLst>
                  <a:ext uri="{FF2B5EF4-FFF2-40B4-BE49-F238E27FC236}">
                    <a16:creationId xmlns:a16="http://schemas.microsoft.com/office/drawing/2014/main" id="{4F50A4BF-763E-45E4-B43D-0FE029AE5F78}"/>
                  </a:ext>
                </a:extLst>
              </p:cNvPr>
              <p:cNvSpPr/>
              <p:nvPr/>
            </p:nvSpPr>
            <p:spPr>
              <a:xfrm>
                <a:off x="1091496" y="3461494"/>
                <a:ext cx="896079" cy="2507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4763" lvl="1" defTabSz="914400">
                  <a:lnSpc>
                    <a:spcPct val="85000"/>
                  </a:lnSpc>
                  <a:spcBef>
                    <a:spcPct val="0"/>
                  </a:spcBef>
                  <a:defRPr/>
                </a:pPr>
                <a:r>
                  <a:rPr lang="en-US" sz="1200" b="1" dirty="0">
                    <a:solidFill>
                      <a:srgbClr val="F4A3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(</a:t>
                </a:r>
                <a:r>
                  <a:rPr lang="en-US" sz="1200" b="1" dirty="0" err="1">
                    <a:solidFill>
                      <a:srgbClr val="F4A3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Fe,Mn</a:t>
                </a:r>
                <a:r>
                  <a:rPr lang="en-US" sz="1200" b="1" dirty="0">
                    <a:solidFill>
                      <a:srgbClr val="F4A3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)</a:t>
                </a:r>
                <a:r>
                  <a:rPr lang="en-US" sz="1200" b="1" baseline="-25000" dirty="0">
                    <a:solidFill>
                      <a:srgbClr val="F4A3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3</a:t>
                </a:r>
                <a:r>
                  <a:rPr lang="en-US" sz="1200" b="1" dirty="0">
                    <a:solidFill>
                      <a:srgbClr val="F4A3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O</a:t>
                </a:r>
                <a:r>
                  <a:rPr lang="en-US" sz="1200" b="1" baseline="-25000" dirty="0">
                    <a:solidFill>
                      <a:srgbClr val="F4A300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4</a:t>
                </a:r>
                <a:endParaRPr lang="en-US" sz="1200" b="1" baseline="-25000" dirty="0">
                  <a:solidFill>
                    <a:srgbClr val="F4A300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sp>
            <p:nvSpPr>
              <p:cNvPr id="354" name="Rectangle 41">
                <a:extLst>
                  <a:ext uri="{FF2B5EF4-FFF2-40B4-BE49-F238E27FC236}">
                    <a16:creationId xmlns:a16="http://schemas.microsoft.com/office/drawing/2014/main" id="{5A3A4768-FD5E-4282-8AC2-6D3C49C491ED}"/>
                  </a:ext>
                </a:extLst>
              </p:cNvPr>
              <p:cNvSpPr/>
              <p:nvPr/>
            </p:nvSpPr>
            <p:spPr>
              <a:xfrm>
                <a:off x="1076059" y="4024421"/>
                <a:ext cx="402324" cy="1662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4763" lvl="1" defTabSz="914400">
                  <a:lnSpc>
                    <a:spcPct val="85000"/>
                  </a:lnSpc>
                  <a:spcBef>
                    <a:spcPct val="0"/>
                  </a:spcBef>
                  <a:defRPr/>
                </a:pPr>
                <a:r>
                  <a:rPr lang="en-US" sz="1200" dirty="0">
                    <a:solidFill>
                      <a:srgbClr val="339966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Mn</a:t>
                </a:r>
                <a:r>
                  <a:rPr lang="en-US" sz="1200" baseline="-25000" dirty="0">
                    <a:solidFill>
                      <a:srgbClr val="339966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3</a:t>
                </a:r>
                <a:r>
                  <a:rPr lang="en-US" sz="1200" dirty="0">
                    <a:solidFill>
                      <a:srgbClr val="339966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O</a:t>
                </a:r>
                <a:r>
                  <a:rPr lang="en-US" sz="1200" baseline="-25000" dirty="0">
                    <a:solidFill>
                      <a:srgbClr val="339966"/>
                    </a:solidFill>
                    <a:latin typeface="Ubuntu" panose="020B0504030602030204"/>
                    <a:cs typeface="Times New Roman" pitchFamily="18" charset="0"/>
                    <a:sym typeface="Wingdings" pitchFamily="2" charset="2"/>
                  </a:rPr>
                  <a:t>4</a:t>
                </a:r>
                <a:endParaRPr lang="en-US" sz="1200" baseline="-25000" dirty="0">
                  <a:solidFill>
                    <a:srgbClr val="339966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pic>
            <p:nvPicPr>
              <p:cNvPr id="355" name="Picture 2">
                <a:extLst>
                  <a:ext uri="{FF2B5EF4-FFF2-40B4-BE49-F238E27FC236}">
                    <a16:creationId xmlns:a16="http://schemas.microsoft.com/office/drawing/2014/main" id="{1A137557-5FE3-4EFE-9C91-C834D89B3B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6200000">
                <a:off x="496133" y="3544970"/>
                <a:ext cx="706013" cy="62327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21</a:t>
            </a:fld>
            <a:endParaRPr lang="en-ES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1</a:t>
            </a:r>
            <a:r>
              <a:rPr lang="en-US" sz="2000" b="1" i="1" dirty="0">
                <a:latin typeface="Ubuntu" panose="020B0504030602030204"/>
                <a:cs typeface="Times New Roman" pitchFamily="18" charset="0"/>
              </a:rPr>
              <a:t>s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i="1" dirty="0">
                <a:latin typeface="Ubuntu" panose="020B0504030602030204"/>
                <a:cs typeface="Times New Roman" pitchFamily="18" charset="0"/>
              </a:rPr>
              <a:t>p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RIXS-MCD: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a powerful bulk-sensitive magneto-spectroscopy!</a:t>
            </a:r>
            <a:endParaRPr lang="en-US" sz="2000" dirty="0">
              <a:latin typeface="Ubuntu" panose="020B0504030602030204"/>
              <a:cs typeface="Times New Roman" pitchFamily="18" charset="0"/>
            </a:endParaRPr>
          </a:p>
        </p:txBody>
      </p:sp>
      <p:pic>
        <p:nvPicPr>
          <p:cNvPr id="346" name="Picture 3">
            <a:extLst>
              <a:ext uri="{FF2B5EF4-FFF2-40B4-BE49-F238E27FC236}">
                <a16:creationId xmlns:a16="http://schemas.microsoft.com/office/drawing/2014/main" id="{83801EE4-E029-4759-93C8-45FD64509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1786" r="53339"/>
          <a:stretch/>
        </p:blipFill>
        <p:spPr bwMode="auto">
          <a:xfrm>
            <a:off x="464416" y="4310580"/>
            <a:ext cx="1990614" cy="14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" name="Rectangle 29">
            <a:extLst>
              <a:ext uri="{FF2B5EF4-FFF2-40B4-BE49-F238E27FC236}">
                <a16:creationId xmlns:a16="http://schemas.microsoft.com/office/drawing/2014/main" id="{8D50EAF6-BFCD-4725-9A65-FCDAA40FA8D1}"/>
              </a:ext>
            </a:extLst>
          </p:cNvPr>
          <p:cNvSpPr/>
          <p:nvPr/>
        </p:nvSpPr>
        <p:spPr>
          <a:xfrm>
            <a:off x="727222" y="1389069"/>
            <a:ext cx="1745226" cy="5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Fe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3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buried thin films</a:t>
            </a:r>
          </a:p>
        </p:txBody>
      </p:sp>
      <p:sp>
        <p:nvSpPr>
          <p:cNvPr id="348" name="Rectangle 3">
            <a:extLst>
              <a:ext uri="{FF2B5EF4-FFF2-40B4-BE49-F238E27FC236}">
                <a16:creationId xmlns:a16="http://schemas.microsoft.com/office/drawing/2014/main" id="{1C65D303-B00A-4DC3-AF2D-ACE2FBA02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12" y="1936280"/>
            <a:ext cx="1745226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M. </a:t>
            </a:r>
            <a:r>
              <a:rPr lang="en-US" altLang="es-ES" sz="1200" dirty="0" err="1">
                <a:solidFill>
                  <a:prstClr val="black"/>
                </a:solidFill>
                <a:latin typeface="Ubuntu" panose="020B0504030602030204"/>
              </a:rPr>
              <a:t>Sikora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</a:p>
          <a:p>
            <a:pPr algn="ctr" defTabSz="914400"/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J. App. Phys.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111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07E301 (2012)</a:t>
            </a:r>
            <a:endParaRPr lang="es-E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sp>
        <p:nvSpPr>
          <p:cNvPr id="349" name="Rectangle 31">
            <a:extLst>
              <a:ext uri="{FF2B5EF4-FFF2-40B4-BE49-F238E27FC236}">
                <a16:creationId xmlns:a16="http://schemas.microsoft.com/office/drawing/2014/main" id="{2C92BE72-3A8A-4992-ABA6-CCD5CC8E0E42}"/>
              </a:ext>
            </a:extLst>
          </p:cNvPr>
          <p:cNvSpPr/>
          <p:nvPr/>
        </p:nvSpPr>
        <p:spPr>
          <a:xfrm>
            <a:off x="204761" y="2982215"/>
            <a:ext cx="2250269" cy="5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Core-shell nanoparticles (NPs)</a:t>
            </a:r>
          </a:p>
        </p:txBody>
      </p:sp>
      <p:sp>
        <p:nvSpPr>
          <p:cNvPr id="350" name="Rectangle 3">
            <a:extLst>
              <a:ext uri="{FF2B5EF4-FFF2-40B4-BE49-F238E27FC236}">
                <a16:creationId xmlns:a16="http://schemas.microsoft.com/office/drawing/2014/main" id="{F7774B6B-BE26-42EB-8ADD-93558621F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79" y="5789383"/>
            <a:ext cx="1872208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A. </a:t>
            </a:r>
            <a:r>
              <a:rPr lang="en-US" altLang="es-ES" sz="1200" dirty="0" err="1">
                <a:solidFill>
                  <a:prstClr val="black"/>
                </a:solidFill>
                <a:latin typeface="Ubuntu" panose="020B0504030602030204"/>
              </a:rPr>
              <a:t>Juhin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</a:p>
          <a:p>
            <a:pPr algn="ctr" defTabSz="914400"/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Nanoscale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6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11911 (2014)</a:t>
            </a:r>
            <a:endParaRPr lang="es-E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sp>
        <p:nvSpPr>
          <p:cNvPr id="356" name="Rectangle 45">
            <a:extLst>
              <a:ext uri="{FF2B5EF4-FFF2-40B4-BE49-F238E27FC236}">
                <a16:creationId xmlns:a16="http://schemas.microsoft.com/office/drawing/2014/main" id="{3D0392E4-D4DE-45B3-92E8-226D5EF38663}"/>
              </a:ext>
            </a:extLst>
          </p:cNvPr>
          <p:cNvSpPr/>
          <p:nvPr/>
        </p:nvSpPr>
        <p:spPr>
          <a:xfrm>
            <a:off x="2807024" y="2982215"/>
            <a:ext cx="2736304" cy="5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Soft Core - Hard shell MnFe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@ CoFe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16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4 </a:t>
            </a: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NPs</a:t>
            </a:r>
          </a:p>
        </p:txBody>
      </p:sp>
      <p:sp>
        <p:nvSpPr>
          <p:cNvPr id="357" name="Rectangle 3">
            <a:extLst>
              <a:ext uri="{FF2B5EF4-FFF2-40B4-BE49-F238E27FC236}">
                <a16:creationId xmlns:a16="http://schemas.microsoft.com/office/drawing/2014/main" id="{EA77A0B8-3324-41A2-9B8E-47BD579D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706" y="5595685"/>
            <a:ext cx="2305729" cy="64633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N. </a:t>
            </a:r>
            <a:r>
              <a:rPr lang="en-US" altLang="es-ES" sz="1200" dirty="0" err="1">
                <a:solidFill>
                  <a:prstClr val="black"/>
                </a:solidFill>
                <a:latin typeface="Ubuntu" panose="020B0504030602030204"/>
              </a:rPr>
              <a:t>Daffé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</a:p>
          <a:p>
            <a:pPr algn="ctr" defTabSz="914400"/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Adv. Mater. Interfaces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4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1700599 (2017)</a:t>
            </a:r>
            <a:endParaRPr lang="es-E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pic>
        <p:nvPicPr>
          <p:cNvPr id="359" name="Picture 4">
            <a:extLst>
              <a:ext uri="{FF2B5EF4-FFF2-40B4-BE49-F238E27FC236}">
                <a16:creationId xmlns:a16="http://schemas.microsoft.com/office/drawing/2014/main" id="{F60F164B-4A08-48C4-92EB-48E141A7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0"/>
          <a:stretch/>
        </p:blipFill>
        <p:spPr bwMode="auto">
          <a:xfrm>
            <a:off x="2864386" y="3745020"/>
            <a:ext cx="2680930" cy="17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60" name="Group 2">
            <a:extLst>
              <a:ext uri="{FF2B5EF4-FFF2-40B4-BE49-F238E27FC236}">
                <a16:creationId xmlns:a16="http://schemas.microsoft.com/office/drawing/2014/main" id="{3B3E6745-E204-44E7-AEFE-5FECC2EEBCB8}"/>
              </a:ext>
            </a:extLst>
          </p:cNvPr>
          <p:cNvGrpSpPr>
            <a:grpSpLocks noChangeAspect="1"/>
          </p:cNvGrpSpPr>
          <p:nvPr/>
        </p:nvGrpSpPr>
        <p:grpSpPr>
          <a:xfrm>
            <a:off x="6795896" y="1391193"/>
            <a:ext cx="1223137" cy="1313004"/>
            <a:chOff x="424176" y="2348880"/>
            <a:chExt cx="1730656" cy="1857811"/>
          </a:xfrm>
        </p:grpSpPr>
        <p:pic>
          <p:nvPicPr>
            <p:cNvPr id="361" name="Picture 2" descr="Figure">
              <a:extLst>
                <a:ext uri="{FF2B5EF4-FFF2-40B4-BE49-F238E27FC236}">
                  <a16:creationId xmlns:a16="http://schemas.microsoft.com/office/drawing/2014/main" id="{3FD99F95-3CF2-4990-838C-9BE47C10F3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54" t="34891" r="17897" b="31725"/>
            <a:stretch/>
          </p:blipFill>
          <p:spPr bwMode="auto">
            <a:xfrm>
              <a:off x="522865" y="2408260"/>
              <a:ext cx="1631967" cy="156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2" name="Picture 2" descr="Figure">
              <a:extLst>
                <a:ext uri="{FF2B5EF4-FFF2-40B4-BE49-F238E27FC236}">
                  <a16:creationId xmlns:a16="http://schemas.microsoft.com/office/drawing/2014/main" id="{F629EF5B-D9E1-4D92-A0EC-39EC250E78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30" t="96393" r="36693" b="-195"/>
            <a:stretch/>
          </p:blipFill>
          <p:spPr bwMode="auto">
            <a:xfrm>
              <a:off x="683568" y="3916934"/>
              <a:ext cx="1471264" cy="178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3" name="Picture 4" descr="Figure">
              <a:extLst>
                <a:ext uri="{FF2B5EF4-FFF2-40B4-BE49-F238E27FC236}">
                  <a16:creationId xmlns:a16="http://schemas.microsoft.com/office/drawing/2014/main" id="{984FBFD2-D1AF-4BF8-B722-BCA6124224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70" r="96179" b="40883"/>
            <a:stretch/>
          </p:blipFill>
          <p:spPr bwMode="auto">
            <a:xfrm>
              <a:off x="424176" y="2348880"/>
              <a:ext cx="152859" cy="185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64" name="Straight Arrow Connector 32">
            <a:extLst>
              <a:ext uri="{FF2B5EF4-FFF2-40B4-BE49-F238E27FC236}">
                <a16:creationId xmlns:a16="http://schemas.microsoft.com/office/drawing/2014/main" id="{892D466F-6161-4DE5-95F6-0CD29A101783}"/>
              </a:ext>
            </a:extLst>
          </p:cNvPr>
          <p:cNvCxnSpPr/>
          <p:nvPr/>
        </p:nvCxnSpPr>
        <p:spPr bwMode="auto">
          <a:xfrm>
            <a:off x="7637935" y="1760626"/>
            <a:ext cx="0" cy="576000"/>
          </a:xfrm>
          <a:prstGeom prst="straightConnector1">
            <a:avLst/>
          </a:prstGeom>
          <a:solidFill>
            <a:srgbClr val="FFFF00"/>
          </a:solidFill>
          <a:ln w="31750" cap="flat" cmpd="sng" algn="ctr">
            <a:solidFill>
              <a:schemeClr val="tx1"/>
            </a:solidFill>
            <a:prstDash val="sysDash"/>
            <a:round/>
            <a:headEnd type="stealth" w="med" len="med"/>
            <a:tailEnd type="none"/>
          </a:ln>
          <a:effectLst/>
        </p:spPr>
      </p:cxnSp>
      <p:cxnSp>
        <p:nvCxnSpPr>
          <p:cNvPr id="365" name="Straight Arrow Connector 33">
            <a:extLst>
              <a:ext uri="{FF2B5EF4-FFF2-40B4-BE49-F238E27FC236}">
                <a16:creationId xmlns:a16="http://schemas.microsoft.com/office/drawing/2014/main" id="{04188B15-9F9E-4A3A-8611-1D4312B5EDB2}"/>
              </a:ext>
            </a:extLst>
          </p:cNvPr>
          <p:cNvCxnSpPr/>
          <p:nvPr/>
        </p:nvCxnSpPr>
        <p:spPr bwMode="auto">
          <a:xfrm rot="5400000">
            <a:off x="7349935" y="1472626"/>
            <a:ext cx="0" cy="576000"/>
          </a:xfrm>
          <a:prstGeom prst="straightConnector1">
            <a:avLst/>
          </a:prstGeom>
          <a:solidFill>
            <a:srgbClr val="FFFF00"/>
          </a:solidFill>
          <a:ln w="31750" cap="flat" cmpd="sng" algn="ctr">
            <a:solidFill>
              <a:srgbClr val="147642"/>
            </a:solidFill>
            <a:prstDash val="sysDash"/>
            <a:round/>
            <a:headEnd type="stealth" w="med" len="med"/>
            <a:tailEnd type="none"/>
          </a:ln>
          <a:effectLst/>
        </p:spPr>
      </p:cxnSp>
      <p:grpSp>
        <p:nvGrpSpPr>
          <p:cNvPr id="366" name="Group 5">
            <a:extLst>
              <a:ext uri="{FF2B5EF4-FFF2-40B4-BE49-F238E27FC236}">
                <a16:creationId xmlns:a16="http://schemas.microsoft.com/office/drawing/2014/main" id="{1079876D-EF04-44B1-909D-8678EA155CB7}"/>
              </a:ext>
            </a:extLst>
          </p:cNvPr>
          <p:cNvGrpSpPr>
            <a:grpSpLocks noChangeAspect="1"/>
          </p:cNvGrpSpPr>
          <p:nvPr/>
        </p:nvGrpSpPr>
        <p:grpSpPr>
          <a:xfrm>
            <a:off x="3813620" y="1367486"/>
            <a:ext cx="2811216" cy="1378234"/>
            <a:chOff x="1360884" y="-7444208"/>
            <a:chExt cx="6667500" cy="3268816"/>
          </a:xfrm>
        </p:grpSpPr>
        <p:grpSp>
          <p:nvGrpSpPr>
            <p:cNvPr id="367" name="Group 3">
              <a:extLst>
                <a:ext uri="{FF2B5EF4-FFF2-40B4-BE49-F238E27FC236}">
                  <a16:creationId xmlns:a16="http://schemas.microsoft.com/office/drawing/2014/main" id="{D808F7BA-2417-4D36-A084-42FD84312642}"/>
                </a:ext>
              </a:extLst>
            </p:cNvPr>
            <p:cNvGrpSpPr/>
            <p:nvPr/>
          </p:nvGrpSpPr>
          <p:grpSpPr>
            <a:xfrm>
              <a:off x="1360884" y="-7393894"/>
              <a:ext cx="6667500" cy="3218502"/>
              <a:chOff x="1360884" y="-7393894"/>
              <a:chExt cx="6667500" cy="3218502"/>
            </a:xfrm>
          </p:grpSpPr>
          <p:pic>
            <p:nvPicPr>
              <p:cNvPr id="370" name="Picture 6" descr="figure">
                <a:extLst>
                  <a:ext uri="{FF2B5EF4-FFF2-40B4-BE49-F238E27FC236}">
                    <a16:creationId xmlns:a16="http://schemas.microsoft.com/office/drawing/2014/main" id="{DF0B9829-AD09-46BB-BDAC-2661281907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814"/>
              <a:stretch/>
            </p:blipFill>
            <p:spPr bwMode="auto">
              <a:xfrm>
                <a:off x="1360884" y="-4491880"/>
                <a:ext cx="6667500" cy="316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6" descr="figure">
                <a:extLst>
                  <a:ext uri="{FF2B5EF4-FFF2-40B4-BE49-F238E27FC236}">
                    <a16:creationId xmlns:a16="http://schemas.microsoft.com/office/drawing/2014/main" id="{60E418F7-554F-42E2-AF7A-850A8B505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14" b="61042"/>
              <a:stretch/>
            </p:blipFill>
            <p:spPr bwMode="auto">
              <a:xfrm>
                <a:off x="1360884" y="-7393894"/>
                <a:ext cx="6667500" cy="2902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8" name="Picture 6" descr="figure">
              <a:extLst>
                <a:ext uri="{FF2B5EF4-FFF2-40B4-BE49-F238E27FC236}">
                  <a16:creationId xmlns:a16="http://schemas.microsoft.com/office/drawing/2014/main" id="{0E759010-0DBD-44C0-8390-7524E017CA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82" t="38427" b="42142"/>
            <a:stretch/>
          </p:blipFill>
          <p:spPr bwMode="auto">
            <a:xfrm>
              <a:off x="7740352" y="-7305113"/>
              <a:ext cx="261201" cy="281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" name="Picture 6" descr="figure">
              <a:extLst>
                <a:ext uri="{FF2B5EF4-FFF2-40B4-BE49-F238E27FC236}">
                  <a16:creationId xmlns:a16="http://schemas.microsoft.com/office/drawing/2014/main" id="{84E7091C-A754-4834-B798-A3F9E9ABE2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27" r="95680" b="42142"/>
            <a:stretch/>
          </p:blipFill>
          <p:spPr bwMode="auto">
            <a:xfrm>
              <a:off x="1403649" y="-7444208"/>
              <a:ext cx="288032" cy="281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2" name="TextBox 26">
            <a:extLst>
              <a:ext uri="{FF2B5EF4-FFF2-40B4-BE49-F238E27FC236}">
                <a16:creationId xmlns:a16="http://schemas.microsoft.com/office/drawing/2014/main" id="{57DA5411-627B-4819-9E81-5CAA7079BD39}"/>
              </a:ext>
            </a:extLst>
          </p:cNvPr>
          <p:cNvSpPr txBox="1"/>
          <p:nvPr/>
        </p:nvSpPr>
        <p:spPr>
          <a:xfrm>
            <a:off x="4197303" y="1557186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dirty="0" err="1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1200" baseline="-25000" dirty="0" err="1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i</a:t>
            </a:r>
            <a:r>
              <a:rPr lang="en-US" sz="12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= 7113.8 eV </a:t>
            </a:r>
          </a:p>
          <a:p>
            <a:pPr defTabSz="914400"/>
            <a:r>
              <a:rPr lang="en-US" sz="12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120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t</a:t>
            </a:r>
            <a:r>
              <a:rPr lang="en-US" sz="12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= 710.8 eV</a:t>
            </a:r>
            <a:endParaRPr lang="en-GB" sz="1200" dirty="0">
              <a:solidFill>
                <a:prstClr val="black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7503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Why applying RIXS-MCD?</a:t>
            </a:r>
          </a:p>
        </p:txBody>
      </p:sp>
      <p:pic>
        <p:nvPicPr>
          <p:cNvPr id="64516" name="Picture 4" descr="image file: d0nr02866e-f2.tif">
            <a:extLst>
              <a:ext uri="{FF2B5EF4-FFF2-40B4-BE49-F238E27FC236}">
                <a16:creationId xmlns:a16="http://schemas.microsoft.com/office/drawing/2014/main" id="{1E66BB89-7BCE-4DCB-92C1-9CCD76915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65" y="3309639"/>
            <a:ext cx="1875186" cy="276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image file: d0nr02866e-f1.tif">
            <a:extLst>
              <a:ext uri="{FF2B5EF4-FFF2-40B4-BE49-F238E27FC236}">
                <a16:creationId xmlns:a16="http://schemas.microsoft.com/office/drawing/2014/main" id="{C218FF39-F3CD-4449-98E4-2BEA84F79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0" t="58369"/>
          <a:stretch/>
        </p:blipFill>
        <p:spPr bwMode="auto">
          <a:xfrm>
            <a:off x="7958547" y="5067780"/>
            <a:ext cx="893788" cy="10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45">
            <a:extLst>
              <a:ext uri="{FF2B5EF4-FFF2-40B4-BE49-F238E27FC236}">
                <a16:creationId xmlns:a16="http://schemas.microsoft.com/office/drawing/2014/main" id="{E578355A-220A-4E0B-BACB-4A7EC022F228}"/>
              </a:ext>
            </a:extLst>
          </p:cNvPr>
          <p:cNvSpPr/>
          <p:nvPr/>
        </p:nvSpPr>
        <p:spPr>
          <a:xfrm>
            <a:off x="5912465" y="2986869"/>
            <a:ext cx="2895625" cy="303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85000"/>
              </a:lnSpc>
              <a:spcBef>
                <a:spcPct val="0"/>
              </a:spcBef>
              <a:buFont typeface="Wingdings" panose="05000000000000000000" pitchFamily="2" charset="2"/>
              <a:buChar char="à"/>
              <a:defRPr/>
            </a:pP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Co- and Zn-doped spinel NPs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FB82AD5D-3172-4A32-ACF9-37A4D4952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138" y="3760428"/>
            <a:ext cx="1508449" cy="646331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J. </a:t>
            </a:r>
            <a:r>
              <a:rPr lang="en-US" altLang="es-ES" sz="1200" dirty="0" err="1">
                <a:solidFill>
                  <a:prstClr val="black"/>
                </a:solidFill>
                <a:latin typeface="Ubuntu" panose="020B0504030602030204"/>
              </a:rPr>
              <a:t>Kuciakowski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Nanoscale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12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16420 (2020)</a:t>
            </a:r>
            <a:endParaRPr lang="es-E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pic>
        <p:nvPicPr>
          <p:cNvPr id="45" name="Picture 2" descr="Figure">
            <a:extLst>
              <a:ext uri="{FF2B5EF4-FFF2-40B4-BE49-F238E27FC236}">
                <a16:creationId xmlns:a16="http://schemas.microsoft.com/office/drawing/2014/main" id="{35D0BF97-E5A7-4195-935D-17C8A5E0F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3" t="34891" b="35918"/>
          <a:stretch/>
        </p:blipFill>
        <p:spPr bwMode="auto">
          <a:xfrm>
            <a:off x="2960056" y="1367486"/>
            <a:ext cx="637626" cy="121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805CA7E-BE92-488F-B3F9-FE72D0E58F58}"/>
              </a:ext>
            </a:extLst>
          </p:cNvPr>
          <p:cNvSpPr/>
          <p:nvPr/>
        </p:nvSpPr>
        <p:spPr>
          <a:xfrm>
            <a:off x="5614988" y="1786007"/>
            <a:ext cx="637626" cy="5851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Footer Placeholder 1">
            <a:extLst>
              <a:ext uri="{FF2B5EF4-FFF2-40B4-BE49-F238E27FC236}">
                <a16:creationId xmlns:a16="http://schemas.microsoft.com/office/drawing/2014/main" id="{363735C6-D318-4C05-BC12-58C809713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1782337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raphical abstract: CMCTS stabilized Fe3O4 particles with extremely low toxicity as highly efficient near-infrared photothermal agents for in vivo tumor ablation">
            <a:extLst>
              <a:ext uri="{FF2B5EF4-FFF2-40B4-BE49-F238E27FC236}">
                <a16:creationId xmlns:a16="http://schemas.microsoft.com/office/drawing/2014/main" id="{516133FC-5391-4BC4-979A-496B56CF9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46" y="2804594"/>
            <a:ext cx="2767061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22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6" y="836712"/>
            <a:ext cx="734167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Colloidal magnetic nanoparticles (NPs): 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  <a:p>
            <a:pPr marL="800089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C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</a:rPr>
              <a:t>Sufficiently small NPs </a:t>
            </a: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 superparamagnetic at room temperature (ferromagnetic at cryogenic temperatures) </a:t>
            </a:r>
          </a:p>
          <a:p>
            <a:pPr marL="800089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C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</a:rPr>
              <a:t>Very promising for biomedical applications, especially in cancer therapies (e.g. </a:t>
            </a:r>
            <a:r>
              <a:rPr lang="en-US" sz="1600" i="1" dirty="0">
                <a:latin typeface="Ubuntu" panose="020B0504030602030204"/>
                <a:cs typeface="Times New Roman" pitchFamily="18" charset="0"/>
              </a:rPr>
              <a:t>hyperthermia, photothermia, …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)</a:t>
            </a:r>
          </a:p>
          <a:p>
            <a:pPr marL="800089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C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</a:rPr>
              <a:t>Iron oxide-based NPs are the preferred materials due to its biocompatibility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FD8E2E15-2F51-43EA-A420-EF91CF048F02}"/>
              </a:ext>
            </a:extLst>
          </p:cNvPr>
          <p:cNvSpPr txBox="1"/>
          <p:nvPr/>
        </p:nvSpPr>
        <p:spPr>
          <a:xfrm>
            <a:off x="1270421" y="5019351"/>
            <a:ext cx="6641877" cy="120032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buntu" panose="020B0504030602030204"/>
                <a:cs typeface="Times New Roman" pitchFamily="18" charset="0"/>
              </a:rPr>
              <a:t>Characterization of colloidal NPs useful only under </a:t>
            </a:r>
            <a:r>
              <a:rPr lang="en-US" i="1" dirty="0">
                <a:latin typeface="Ubuntu" panose="020B0504030602030204"/>
                <a:cs typeface="Times New Roman" pitchFamily="18" charset="0"/>
              </a:rPr>
              <a:t>in situ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conditions, </a:t>
            </a:r>
          </a:p>
          <a:p>
            <a:pPr algn="ctr"/>
            <a:r>
              <a:rPr lang="en-US" dirty="0">
                <a:latin typeface="Ubuntu" panose="020B0504030602030204"/>
                <a:cs typeface="Times New Roman" pitchFamily="18" charset="0"/>
              </a:rPr>
              <a:t>i.e. </a:t>
            </a:r>
            <a:r>
              <a:rPr lang="en-US" b="1" dirty="0">
                <a:latin typeface="Ubuntu" panose="020B0504030602030204"/>
                <a:cs typeface="Times New Roman" pitchFamily="18" charset="0"/>
              </a:rPr>
              <a:t>directly in the carrier liquid at room temperature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  <a:sym typeface="Wingdings"/>
              </a:rPr>
              <a:t></a:t>
            </a:r>
            <a:endParaRPr lang="en-US" dirty="0">
              <a:solidFill>
                <a:schemeClr val="accent2"/>
              </a:solidFill>
              <a:latin typeface="Ubuntu" panose="020B0504030602030204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Liquid jet setup for </a:t>
            </a:r>
            <a:r>
              <a:rPr lang="en-US" b="1" i="1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in situ</a:t>
            </a:r>
            <a:r>
              <a:rPr lang="en-US" b="1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 RIXS-MCD</a:t>
            </a:r>
            <a:endParaRPr lang="en-GB" b="1" dirty="0">
              <a:solidFill>
                <a:schemeClr val="accent2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40" name="Rectangle 81">
            <a:extLst>
              <a:ext uri="{FF2B5EF4-FFF2-40B4-BE49-F238E27FC236}">
                <a16:creationId xmlns:a16="http://schemas.microsoft.com/office/drawing/2014/main" id="{CA98AC61-FF1D-470B-9D38-BFA4308386C3}"/>
              </a:ext>
            </a:extLst>
          </p:cNvPr>
          <p:cNvSpPr/>
          <p:nvPr/>
        </p:nvSpPr>
        <p:spPr>
          <a:xfrm>
            <a:off x="6066461" y="4369768"/>
            <a:ext cx="2608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S. Shen </a:t>
            </a:r>
            <a:r>
              <a:rPr lang="en-US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Nanoscale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5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8056 (2013)</a:t>
            </a:r>
            <a:endParaRPr lang="en-U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59FC3A6-FF92-4094-8A28-3B65B3A50831}"/>
              </a:ext>
            </a:extLst>
          </p:cNvPr>
          <p:cNvSpPr txBox="1"/>
          <p:nvPr/>
        </p:nvSpPr>
        <p:spPr>
          <a:xfrm>
            <a:off x="339207" y="20872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Application to colloidal NPs</a:t>
            </a:r>
          </a:p>
        </p:txBody>
      </p:sp>
      <p:sp>
        <p:nvSpPr>
          <p:cNvPr id="12" name="Rectangle 81">
            <a:extLst>
              <a:ext uri="{FF2B5EF4-FFF2-40B4-BE49-F238E27FC236}">
                <a16:creationId xmlns:a16="http://schemas.microsoft.com/office/drawing/2014/main" id="{CAB4E73F-B76A-4649-9986-09F25C043310}"/>
              </a:ext>
            </a:extLst>
          </p:cNvPr>
          <p:cNvSpPr/>
          <p:nvPr/>
        </p:nvSpPr>
        <p:spPr>
          <a:xfrm>
            <a:off x="1270421" y="4646767"/>
            <a:ext cx="4096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M. </a:t>
            </a:r>
            <a:r>
              <a:rPr lang="en-US" altLang="es-ES" sz="1200" dirty="0" err="1">
                <a:solidFill>
                  <a:prstClr val="black"/>
                </a:solidFill>
                <a:latin typeface="Ubuntu" panose="020B0504030602030204"/>
              </a:rPr>
              <a:t>Mehrmohammadi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 </a:t>
            </a:r>
            <a:r>
              <a:rPr lang="en-US" altLang="es-ES" sz="1200" i="1" dirty="0">
                <a:solidFill>
                  <a:prstClr val="black"/>
                </a:solidFill>
                <a:latin typeface="Ubuntu" panose="020B0504030602030204"/>
              </a:rPr>
              <a:t>et al.</a:t>
            </a:r>
            <a:r>
              <a:rPr lang="en-US" altLang="es-ES" sz="1200" dirty="0">
                <a:solidFill>
                  <a:prstClr val="black"/>
                </a:solidFill>
                <a:latin typeface="Ubuntu" panose="020B0504030602030204"/>
              </a:rPr>
              <a:t>, </a:t>
            </a:r>
            <a:r>
              <a:rPr lang="en-GB" altLang="es-ES" sz="1200" i="1" dirty="0">
                <a:solidFill>
                  <a:prstClr val="black"/>
                </a:solidFill>
                <a:latin typeface="Ubuntu" panose="020B0504030602030204"/>
              </a:rPr>
              <a:t>Nanotechnology </a:t>
            </a:r>
            <a:r>
              <a:rPr lang="en-GB" altLang="es-ES" sz="1200" b="1" dirty="0">
                <a:solidFill>
                  <a:prstClr val="black"/>
                </a:solidFill>
                <a:latin typeface="Ubuntu" panose="020B0504030602030204"/>
              </a:rPr>
              <a:t>22</a:t>
            </a:r>
            <a:r>
              <a:rPr lang="en-GB" altLang="es-ES" sz="1200" dirty="0">
                <a:solidFill>
                  <a:prstClr val="black"/>
                </a:solidFill>
                <a:latin typeface="Ubuntu" panose="020B0504030602030204"/>
              </a:rPr>
              <a:t> 045501 (2011)</a:t>
            </a:r>
            <a:endParaRPr lang="en-US" altLang="es-ES" sz="1200" dirty="0">
              <a:solidFill>
                <a:prstClr val="black"/>
              </a:solidFill>
              <a:latin typeface="Ubuntu" panose="020B0504030602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C67D34-7885-45B3-8A8A-10572B097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3" t="17485" r="10667" b="41211"/>
          <a:stretch/>
        </p:blipFill>
        <p:spPr>
          <a:xfrm>
            <a:off x="593732" y="2694997"/>
            <a:ext cx="3068081" cy="18620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D146758-58E9-4C66-A325-7F22CD904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06" t="59231" r="21927" b="8595"/>
          <a:stretch/>
        </p:blipFill>
        <p:spPr>
          <a:xfrm>
            <a:off x="3770300" y="2848301"/>
            <a:ext cx="1944757" cy="16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23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Main components and requirements for RIXS-MCD liquid jet:</a:t>
            </a:r>
            <a:endParaRPr lang="en-US" sz="2000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6" name="8 CuadroTexto">
            <a:extLst>
              <a:ext uri="{FF2B5EF4-FFF2-40B4-BE49-F238E27FC236}">
                <a16:creationId xmlns:a16="http://schemas.microsoft.com/office/drawing/2014/main" id="{BFC1ADEF-C9D3-459F-BA31-738A895CF09D}"/>
              </a:ext>
            </a:extLst>
          </p:cNvPr>
          <p:cNvSpPr txBox="1"/>
          <p:nvPr/>
        </p:nvSpPr>
        <p:spPr>
          <a:xfrm>
            <a:off x="832686" y="1445780"/>
            <a:ext cx="122413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s-ES" b="1" dirty="0" err="1">
                <a:solidFill>
                  <a:prstClr val="white"/>
                </a:solidFill>
                <a:latin typeface="Ubuntu" panose="020B0504030602030204"/>
              </a:rPr>
              <a:t>Pump</a:t>
            </a:r>
            <a:endParaRPr lang="es-ES" b="1" dirty="0">
              <a:solidFill>
                <a:prstClr val="white"/>
              </a:solidFill>
              <a:latin typeface="Ubuntu" panose="020B0504030602030204"/>
            </a:endParaRPr>
          </a:p>
        </p:txBody>
      </p:sp>
      <p:sp>
        <p:nvSpPr>
          <p:cNvPr id="16" name="8 CuadroTexto">
            <a:extLst>
              <a:ext uri="{FF2B5EF4-FFF2-40B4-BE49-F238E27FC236}">
                <a16:creationId xmlns:a16="http://schemas.microsoft.com/office/drawing/2014/main" id="{F1C63BF3-3045-4D69-B671-6C9E49BE1DF0}"/>
              </a:ext>
            </a:extLst>
          </p:cNvPr>
          <p:cNvSpPr txBox="1"/>
          <p:nvPr/>
        </p:nvSpPr>
        <p:spPr>
          <a:xfrm>
            <a:off x="832686" y="2011537"/>
            <a:ext cx="122413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s-ES" b="1" dirty="0" err="1">
                <a:solidFill>
                  <a:prstClr val="white"/>
                </a:solidFill>
                <a:latin typeface="Ubuntu" panose="020B0504030602030204"/>
              </a:rPr>
              <a:t>Magnet</a:t>
            </a:r>
            <a:endParaRPr lang="es-ES" b="1" dirty="0">
              <a:solidFill>
                <a:prstClr val="white"/>
              </a:solidFill>
              <a:latin typeface="Ubuntu" panose="020B0504030602030204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1754C52-90DD-4ACF-A390-FD735F994445}"/>
              </a:ext>
            </a:extLst>
          </p:cNvPr>
          <p:cNvGrpSpPr/>
          <p:nvPr/>
        </p:nvGrpSpPr>
        <p:grpSpPr>
          <a:xfrm>
            <a:off x="4687720" y="2698715"/>
            <a:ext cx="4353390" cy="3514645"/>
            <a:chOff x="4687720" y="2698715"/>
            <a:chExt cx="4353390" cy="3514645"/>
          </a:xfrm>
        </p:grpSpPr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C83FB8B2-4E28-44A0-85FE-2C27DE2CDCBA}"/>
                </a:ext>
              </a:extLst>
            </p:cNvPr>
            <p:cNvSpPr/>
            <p:nvPr/>
          </p:nvSpPr>
          <p:spPr>
            <a:xfrm>
              <a:off x="4865134" y="2698715"/>
              <a:ext cx="32760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spcBef>
                  <a:spcPct val="0"/>
                </a:spcBef>
                <a:spcAft>
                  <a:spcPts val="600"/>
                </a:spcAft>
                <a:buClr>
                  <a:prstClr val="black"/>
                </a:buClr>
                <a:defRPr/>
              </a:pPr>
              <a:r>
                <a:rPr lang="en-US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 </a:t>
              </a:r>
              <a:r>
                <a:rPr lang="en-US" b="1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Small split coil electromagnet</a:t>
              </a:r>
              <a:endParaRPr lang="en-US" b="1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2FF3BE08-7F27-4522-B966-88FEE2B10469}"/>
                </a:ext>
              </a:extLst>
            </p:cNvPr>
            <p:cNvSpPr/>
            <p:nvPr/>
          </p:nvSpPr>
          <p:spPr>
            <a:xfrm>
              <a:off x="4793126" y="5199249"/>
              <a:ext cx="39604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@ ESRF Sample Environment Support Service </a:t>
              </a:r>
              <a:endParaRPr lang="en-GB" sz="1600" dirty="0">
                <a:solidFill>
                  <a:prstClr val="black"/>
                </a:solidFill>
                <a:latin typeface="Ubuntu" panose="020B0504030602030204"/>
              </a:endParaRPr>
            </a:p>
          </p:txBody>
        </p:sp>
        <p:pic>
          <p:nvPicPr>
            <p:cNvPr id="19" name="Picture 25">
              <a:extLst>
                <a:ext uri="{FF2B5EF4-FFF2-40B4-BE49-F238E27FC236}">
                  <a16:creationId xmlns:a16="http://schemas.microsoft.com/office/drawing/2014/main" id="{154D5CF3-1DFF-475A-B5F2-2B0B69E5E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4" t="7803" r="26963" b="31913"/>
            <a:stretch/>
          </p:blipFill>
          <p:spPr>
            <a:xfrm>
              <a:off x="5252474" y="3202771"/>
              <a:ext cx="2876365" cy="1872208"/>
            </a:xfrm>
            <a:prstGeom prst="rect">
              <a:avLst/>
            </a:prstGeom>
          </p:spPr>
        </p:pic>
        <p:sp>
          <p:nvSpPr>
            <p:cNvPr id="20" name="Text Box 267">
              <a:extLst>
                <a:ext uri="{FF2B5EF4-FFF2-40B4-BE49-F238E27FC236}">
                  <a16:creationId xmlns:a16="http://schemas.microsoft.com/office/drawing/2014/main" id="{20B91E23-9307-40D6-8805-8E4E08D7E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341681" y="3981336"/>
              <a:ext cx="969078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200" b="1" kern="0" dirty="0">
                  <a:solidFill>
                    <a:prstClr val="black"/>
                  </a:solidFill>
                  <a:latin typeface="Ubuntu" panose="020B0504030602030204"/>
                </a:rPr>
                <a:t>Ø </a:t>
              </a:r>
              <a:r>
                <a:rPr lang="en-US" sz="1200" b="1" dirty="0">
                  <a:solidFill>
                    <a:prstClr val="black"/>
                  </a:solidFill>
                  <a:latin typeface="Ubuntu" panose="020B0504030602030204"/>
                </a:rPr>
                <a:t>120 mm </a:t>
              </a:r>
            </a:p>
          </p:txBody>
        </p:sp>
        <p:sp>
          <p:nvSpPr>
            <p:cNvPr id="21" name="Left Brace 28">
              <a:extLst>
                <a:ext uri="{FF2B5EF4-FFF2-40B4-BE49-F238E27FC236}">
                  <a16:creationId xmlns:a16="http://schemas.microsoft.com/office/drawing/2014/main" id="{93E8C0DD-8564-4CAC-B975-3B4D9DB8A71F}"/>
                </a:ext>
              </a:extLst>
            </p:cNvPr>
            <p:cNvSpPr/>
            <p:nvPr/>
          </p:nvSpPr>
          <p:spPr>
            <a:xfrm>
              <a:off x="4968151" y="3513183"/>
              <a:ext cx="275048" cy="1229942"/>
            </a:xfrm>
            <a:prstGeom prst="leftBrac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round/>
              <a:headEnd type="non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22" name="Text Box 267">
              <a:extLst>
                <a:ext uri="{FF2B5EF4-FFF2-40B4-BE49-F238E27FC236}">
                  <a16:creationId xmlns:a16="http://schemas.microsoft.com/office/drawing/2014/main" id="{F4E95D6B-75FB-4542-A462-FA473A117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8560" y="3499328"/>
              <a:ext cx="835237" cy="276999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6 mm gap</a:t>
              </a:r>
            </a:p>
          </p:txBody>
        </p:sp>
        <p:sp>
          <p:nvSpPr>
            <p:cNvPr id="23" name="Text Box 267">
              <a:extLst>
                <a:ext uri="{FF2B5EF4-FFF2-40B4-BE49-F238E27FC236}">
                  <a16:creationId xmlns:a16="http://schemas.microsoft.com/office/drawing/2014/main" id="{6321A816-6EFC-4039-B131-D9A41000C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0380" y="3989018"/>
              <a:ext cx="1117647" cy="276999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Water cooling</a:t>
              </a:r>
            </a:p>
          </p:txBody>
        </p:sp>
        <p:sp>
          <p:nvSpPr>
            <p:cNvPr id="24" name="Text Box 264">
              <a:extLst>
                <a:ext uri="{FF2B5EF4-FFF2-40B4-BE49-F238E27FC236}">
                  <a16:creationId xmlns:a16="http://schemas.microsoft.com/office/drawing/2014/main" id="{31483FA0-AFEE-4D1B-B091-D89E57DC0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3797" y="3229192"/>
              <a:ext cx="1644857" cy="276999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Beam access Ø 2 mm</a:t>
              </a:r>
            </a:p>
          </p:txBody>
        </p:sp>
        <p:sp>
          <p:nvSpPr>
            <p:cNvPr id="25" name="Line 256">
              <a:extLst>
                <a:ext uri="{FF2B5EF4-FFF2-40B4-BE49-F238E27FC236}">
                  <a16:creationId xmlns:a16="http://schemas.microsoft.com/office/drawing/2014/main" id="{E044DA2C-73EE-43D3-86AE-01BED73AAA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83053" y="3499327"/>
              <a:ext cx="720080" cy="62049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 type="stealth" w="med" len="lg"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Ubuntu" panose="020B0504030602030204"/>
              </a:endParaRPr>
            </a:p>
          </p:txBody>
        </p:sp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8D91177D-5D35-4FCD-ADA7-E04EEB6C9079}"/>
                </a:ext>
              </a:extLst>
            </p:cNvPr>
            <p:cNvSpPr/>
            <p:nvPr/>
          </p:nvSpPr>
          <p:spPr>
            <a:xfrm>
              <a:off x="5100613" y="5579340"/>
              <a:ext cx="3940497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defTabSz="9144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</a:rPr>
                <a:t>±0.5 Tesla peak (±5.5 A)</a:t>
              </a:r>
            </a:p>
            <a:p>
              <a:pPr marL="171450" indent="-171450" defTabSz="9144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</a:rPr>
                <a:t>Peltier stage for temperature control 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5324FBF6-A616-447E-994A-D9C1DC991C73}"/>
              </a:ext>
            </a:extLst>
          </p:cNvPr>
          <p:cNvGrpSpPr/>
          <p:nvPr/>
        </p:nvGrpSpPr>
        <p:grpSpPr>
          <a:xfrm>
            <a:off x="400637" y="2708443"/>
            <a:ext cx="4248473" cy="3510070"/>
            <a:chOff x="400637" y="2708443"/>
            <a:chExt cx="4248473" cy="3510070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E68B87B-8762-4227-B3D8-914D6BA59913}"/>
                </a:ext>
              </a:extLst>
            </p:cNvPr>
            <p:cNvSpPr/>
            <p:nvPr/>
          </p:nvSpPr>
          <p:spPr>
            <a:xfrm>
              <a:off x="740004" y="2708443"/>
              <a:ext cx="23766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>
                <a:spcBef>
                  <a:spcPct val="0"/>
                </a:spcBef>
                <a:spcAft>
                  <a:spcPts val="600"/>
                </a:spcAft>
                <a:buClr>
                  <a:prstClr val="black"/>
                </a:buClr>
                <a:defRPr/>
              </a:pPr>
              <a:r>
                <a:rPr lang="en-US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 </a:t>
              </a:r>
              <a:r>
                <a:rPr lang="en-US" b="1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Rotatory gear pump</a:t>
              </a:r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1BF2DA41-5816-49B9-924A-31F4F82B0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6" t="55250" r="3706"/>
            <a:stretch/>
          </p:blipFill>
          <p:spPr>
            <a:xfrm>
              <a:off x="832686" y="3216203"/>
              <a:ext cx="3024336" cy="1873865"/>
            </a:xfrm>
            <a:prstGeom prst="rect">
              <a:avLst/>
            </a:prstGeom>
          </p:spPr>
        </p:pic>
        <p:sp>
          <p:nvSpPr>
            <p:cNvPr id="10" name="Text Box 267">
              <a:extLst>
                <a:ext uri="{FF2B5EF4-FFF2-40B4-BE49-F238E27FC236}">
                  <a16:creationId xmlns:a16="http://schemas.microsoft.com/office/drawing/2014/main" id="{7B453428-8C49-4849-8AEC-9F45BAD1FD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0624" y="4208462"/>
              <a:ext cx="936104" cy="646331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Brushed DC electric motor</a:t>
              </a:r>
            </a:p>
          </p:txBody>
        </p:sp>
        <p:sp>
          <p:nvSpPr>
            <p:cNvPr id="12" name="Text Box 267">
              <a:extLst>
                <a:ext uri="{FF2B5EF4-FFF2-40B4-BE49-F238E27FC236}">
                  <a16:creationId xmlns:a16="http://schemas.microsoft.com/office/drawing/2014/main" id="{393F0AA3-CE69-4AF8-B693-5E83EA51D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8672" y="4250463"/>
              <a:ext cx="642166" cy="276999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Outlet</a:t>
              </a:r>
            </a:p>
          </p:txBody>
        </p:sp>
        <p:sp>
          <p:nvSpPr>
            <p:cNvPr id="14" name="Text Box 267">
              <a:extLst>
                <a:ext uri="{FF2B5EF4-FFF2-40B4-BE49-F238E27FC236}">
                  <a16:creationId xmlns:a16="http://schemas.microsoft.com/office/drawing/2014/main" id="{B03BDE6C-FAED-402B-8801-BE34C27C7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702" y="3746655"/>
              <a:ext cx="642166" cy="276999"/>
            </a:xfrm>
            <a:prstGeom prst="rect">
              <a:avLst/>
            </a:prstGeom>
            <a:solidFill>
              <a:sysClr val="window" lastClr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Inlet</a:t>
              </a: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1834E915-725A-491A-81BC-D29D5916C486}"/>
                </a:ext>
              </a:extLst>
            </p:cNvPr>
            <p:cNvSpPr/>
            <p:nvPr/>
          </p:nvSpPr>
          <p:spPr>
            <a:xfrm>
              <a:off x="400637" y="5199249"/>
              <a:ext cx="41566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mzr-11508X1 model, </a:t>
              </a:r>
              <a:r>
                <a:rPr lang="en-GB" sz="1600" dirty="0">
                  <a:solidFill>
                    <a:prstClr val="black"/>
                  </a:solidFill>
                  <a:latin typeface="Ubuntu" panose="020B0504030602030204"/>
                </a:rPr>
                <a:t>HNP </a:t>
              </a:r>
              <a:r>
                <a:rPr lang="en-GB" sz="1600" dirty="0" err="1">
                  <a:solidFill>
                    <a:prstClr val="black"/>
                  </a:solidFill>
                  <a:latin typeface="Ubuntu" panose="020B0504030602030204"/>
                </a:rPr>
                <a:t>Mikrosysteme</a:t>
              </a:r>
              <a:r>
                <a:rPr lang="en-GB" sz="1600" dirty="0">
                  <a:solidFill>
                    <a:prstClr val="black"/>
                  </a:solidFill>
                  <a:latin typeface="Ubuntu" panose="020B0504030602030204"/>
                </a:rPr>
                <a:t> GmbH</a:t>
              </a:r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D9DF16AE-F8EB-4BF1-9B7A-876FF8AF76C4}"/>
                </a:ext>
              </a:extLst>
            </p:cNvPr>
            <p:cNvSpPr/>
            <p:nvPr/>
          </p:nvSpPr>
          <p:spPr>
            <a:xfrm>
              <a:off x="708613" y="5584493"/>
              <a:ext cx="3940497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defTabSz="9144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</a:rPr>
                <a:t>Generally resistant to solvents (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sym typeface="Wingdings" panose="05000000000000000000" pitchFamily="2" charset="2"/>
                </a:rPr>
                <a:t>pH &gt; 4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</a:rPr>
                <a:t>)</a:t>
              </a:r>
            </a:p>
            <a:p>
              <a:pPr marL="171450" indent="-171450" defTabSz="9144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</a:rPr>
                <a:t>Flow rate: 0.2 – 1000 ml/min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F2947E2-157B-4A70-A44B-B91F5BA9FB99}"/>
              </a:ext>
            </a:extLst>
          </p:cNvPr>
          <p:cNvSpPr txBox="1"/>
          <p:nvPr/>
        </p:nvSpPr>
        <p:spPr>
          <a:xfrm>
            <a:off x="339207" y="20872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Application to colloidal NPs</a:t>
            </a: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E9414FE1-19F9-4A28-BEBB-B528F3A71ADC}"/>
              </a:ext>
            </a:extLst>
          </p:cNvPr>
          <p:cNvSpPr/>
          <p:nvPr/>
        </p:nvSpPr>
        <p:spPr>
          <a:xfrm>
            <a:off x="2380858" y="1345404"/>
            <a:ext cx="6419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0"/>
              </a:spcBef>
              <a:buFontTx/>
              <a:buChar char="-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Suitable for magnetic fluids (</a:t>
            </a:r>
            <a:r>
              <a:rPr lang="en-US" sz="16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</a:t>
            </a: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Magnetic drive gear pump)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Continuous flow (</a:t>
            </a:r>
            <a:r>
              <a:rPr lang="en-US" sz="16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</a:t>
            </a: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Peristaltic pump)</a:t>
            </a: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50FD0D57-E904-4B53-870D-EF3950BF0D67}"/>
              </a:ext>
            </a:extLst>
          </p:cNvPr>
          <p:cNvSpPr/>
          <p:nvPr/>
        </p:nvSpPr>
        <p:spPr>
          <a:xfrm>
            <a:off x="2380858" y="1904561"/>
            <a:ext cx="6336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0"/>
              </a:spcBef>
              <a:buFontTx/>
              <a:buChar char="-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Compact and suited for X-ray fluorescence geometry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Field sweep and reversal 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</a:t>
            </a: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Permanent magnet)</a:t>
            </a:r>
          </a:p>
        </p:txBody>
      </p:sp>
    </p:spTree>
    <p:extLst>
      <p:ext uri="{BB962C8B-B14F-4D97-AF65-F5344CB8AC3E}">
        <p14:creationId xmlns:p14="http://schemas.microsoft.com/office/powerpoint/2010/main" val="8415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8">
            <a:extLst>
              <a:ext uri="{FF2B5EF4-FFF2-40B4-BE49-F238E27FC236}">
                <a16:creationId xmlns:a16="http://schemas.microsoft.com/office/drawing/2014/main" id="{7E4AF715-5917-4253-9C68-31B2E0F31FF6}"/>
              </a:ext>
            </a:extLst>
          </p:cNvPr>
          <p:cNvGrpSpPr/>
          <p:nvPr/>
        </p:nvGrpSpPr>
        <p:grpSpPr>
          <a:xfrm>
            <a:off x="1613031" y="1665161"/>
            <a:ext cx="5983305" cy="4604633"/>
            <a:chOff x="152400" y="457200"/>
            <a:chExt cx="8077200" cy="6216050"/>
          </a:xfrm>
        </p:grpSpPr>
        <p:grpSp>
          <p:nvGrpSpPr>
            <p:cNvPr id="12" name="Group 109">
              <a:extLst>
                <a:ext uri="{FF2B5EF4-FFF2-40B4-BE49-F238E27FC236}">
                  <a16:creationId xmlns:a16="http://schemas.microsoft.com/office/drawing/2014/main" id="{CB681A35-FD63-4DDC-B719-3A38EA657C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3962400"/>
              <a:ext cx="1977542" cy="732549"/>
              <a:chOff x="998470" y="5410200"/>
              <a:chExt cx="1439930" cy="533400"/>
            </a:xfrm>
          </p:grpSpPr>
          <p:sp>
            <p:nvSpPr>
              <p:cNvPr id="71" name="Flowchart: Magnetic Disk 167">
                <a:extLst>
                  <a:ext uri="{FF2B5EF4-FFF2-40B4-BE49-F238E27FC236}">
                    <a16:creationId xmlns:a16="http://schemas.microsoft.com/office/drawing/2014/main" id="{9EE0BE8C-9503-4A64-858C-3F18F902EE75}"/>
                  </a:ext>
                </a:extLst>
              </p:cNvPr>
              <p:cNvSpPr/>
              <p:nvPr/>
            </p:nvSpPr>
            <p:spPr>
              <a:xfrm rot="5400000">
                <a:off x="1066800" y="5341870"/>
                <a:ext cx="533400" cy="670060"/>
              </a:xfrm>
              <a:prstGeom prst="flowChartMagneticDisk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72" name="Flowchart: Magnetic Disk 168">
                <a:extLst>
                  <a:ext uri="{FF2B5EF4-FFF2-40B4-BE49-F238E27FC236}">
                    <a16:creationId xmlns:a16="http://schemas.microsoft.com/office/drawing/2014/main" id="{C56F9AAF-E8BC-4112-9461-6F89E052AE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558290" y="5516631"/>
                <a:ext cx="236220" cy="304800"/>
              </a:xfrm>
              <a:prstGeom prst="flowChartMagneticDisk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73" name="Flowchart: Magnetic Disk 169">
                <a:extLst>
                  <a:ext uri="{FF2B5EF4-FFF2-40B4-BE49-F238E27FC236}">
                    <a16:creationId xmlns:a16="http://schemas.microsoft.com/office/drawing/2014/main" id="{00F1F084-20F4-4C1B-9FB6-3C1B23D959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786890" y="5516631"/>
                <a:ext cx="236220" cy="304800"/>
              </a:xfrm>
              <a:prstGeom prst="flowChartMagneticDisk">
                <a:avLst/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74" name="Flowchart: Magnetic Disk 170">
                <a:extLst>
                  <a:ext uri="{FF2B5EF4-FFF2-40B4-BE49-F238E27FC236}">
                    <a16:creationId xmlns:a16="http://schemas.microsoft.com/office/drawing/2014/main" id="{32F7E053-15C6-4154-8D15-A4FD5D159FD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1981200" y="5402330"/>
                <a:ext cx="381000" cy="533400"/>
              </a:xfrm>
              <a:prstGeom prst="flowChartMagneticDisk">
                <a:avLst/>
              </a:prstGeom>
              <a:solidFill>
                <a:sysClr val="window" lastClr="FFFFFF">
                  <a:lumMod val="6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sp>
          <p:nvSpPr>
            <p:cNvPr id="14" name="TextBox 110">
              <a:extLst>
                <a:ext uri="{FF2B5EF4-FFF2-40B4-BE49-F238E27FC236}">
                  <a16:creationId xmlns:a16="http://schemas.microsoft.com/office/drawing/2014/main" id="{E5BAAE01-3734-4FC8-B157-C3C1D22B7EA5}"/>
                </a:ext>
              </a:extLst>
            </p:cNvPr>
            <p:cNvSpPr txBox="1"/>
            <p:nvPr/>
          </p:nvSpPr>
          <p:spPr>
            <a:xfrm>
              <a:off x="5757040" y="2593594"/>
              <a:ext cx="1146180" cy="78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Arial" panose="020B0604020202020204" pitchFamily="34" charset="0"/>
                </a:rPr>
                <a:t>Emitted X-rays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11">
              <a:extLst>
                <a:ext uri="{FF2B5EF4-FFF2-40B4-BE49-F238E27FC236}">
                  <a16:creationId xmlns:a16="http://schemas.microsoft.com/office/drawing/2014/main" id="{66D0275B-0486-4282-9BBD-E29AAD97A2EC}"/>
                </a:ext>
              </a:extLst>
            </p:cNvPr>
            <p:cNvCxnSpPr/>
            <p:nvPr/>
          </p:nvCxnSpPr>
          <p:spPr>
            <a:xfrm flipH="1">
              <a:off x="3886201" y="2209799"/>
              <a:ext cx="4343399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2">
                  <a:alpha val="74000"/>
                </a:schemeClr>
              </a:solidFill>
              <a:prstDash val="solid"/>
              <a:tailEnd type="arrow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</p:spPr>
        </p:cxnSp>
        <p:sp>
          <p:nvSpPr>
            <p:cNvPr id="16" name="Can 112">
              <a:extLst>
                <a:ext uri="{FF2B5EF4-FFF2-40B4-BE49-F238E27FC236}">
                  <a16:creationId xmlns:a16="http://schemas.microsoft.com/office/drawing/2014/main" id="{20C432E9-23BE-4BBC-86F4-09A3CE2DC2B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248284" y="2488305"/>
              <a:ext cx="639132" cy="414305"/>
            </a:xfrm>
            <a:prstGeom prst="can">
              <a:avLst>
                <a:gd name="adj" fmla="val 50676"/>
              </a:avLst>
            </a:prstGeom>
            <a:gradFill>
              <a:gsLst>
                <a:gs pos="0">
                  <a:sysClr val="window" lastClr="FFFFFF"/>
                </a:gs>
                <a:gs pos="46000">
                  <a:srgbClr val="F79646">
                    <a:lumMod val="95000"/>
                    <a:lumOff val="5000"/>
                  </a:srgbClr>
                </a:gs>
                <a:gs pos="100000">
                  <a:srgbClr val="F79646">
                    <a:lumMod val="60000"/>
                  </a:srgbClr>
                </a:gs>
              </a:gsLst>
              <a:path path="circle">
                <a:fillToRect l="100000" t="100000"/>
              </a:path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grpSp>
          <p:nvGrpSpPr>
            <p:cNvPr id="17" name="Group 113">
              <a:extLst>
                <a:ext uri="{FF2B5EF4-FFF2-40B4-BE49-F238E27FC236}">
                  <a16:creationId xmlns:a16="http://schemas.microsoft.com/office/drawing/2014/main" id="{E1C4944D-EDA0-4B2B-A26F-5F621911EF7A}"/>
                </a:ext>
              </a:extLst>
            </p:cNvPr>
            <p:cNvGrpSpPr/>
            <p:nvPr/>
          </p:nvGrpSpPr>
          <p:grpSpPr>
            <a:xfrm rot="19740000">
              <a:off x="7403267" y="1332502"/>
              <a:ext cx="109455" cy="668234"/>
              <a:chOff x="7594622" y="2288049"/>
              <a:chExt cx="109455" cy="668234"/>
            </a:xfrm>
          </p:grpSpPr>
          <p:sp>
            <p:nvSpPr>
              <p:cNvPr id="69" name="Oval 55">
                <a:extLst>
                  <a:ext uri="{FF2B5EF4-FFF2-40B4-BE49-F238E27FC236}">
                    <a16:creationId xmlns:a16="http://schemas.microsoft.com/office/drawing/2014/main" id="{C6970B2C-F513-4FBE-8F27-52ED09649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036673">
                <a:off x="7309863" y="2572808"/>
                <a:ext cx="668234" cy="98715"/>
              </a:xfrm>
              <a:prstGeom prst="ellipse">
                <a:avLst/>
              </a:prstGeom>
              <a:noFill/>
              <a:ln w="25400" algn="ctr">
                <a:solidFill>
                  <a:srgbClr val="1F497D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alt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70" name="Line 56">
                <a:extLst>
                  <a:ext uri="{FF2B5EF4-FFF2-40B4-BE49-F238E27FC236}">
                    <a16:creationId xmlns:a16="http://schemas.microsoft.com/office/drawing/2014/main" id="{DBBA4FEC-5892-40E3-8DB1-07ACAFB29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606074" flipV="1">
                <a:off x="7581556" y="2685340"/>
                <a:ext cx="182124" cy="62918"/>
              </a:xfrm>
              <a:prstGeom prst="line">
                <a:avLst/>
              </a:prstGeom>
              <a:noFill/>
              <a:ln w="25400">
                <a:solidFill>
                  <a:srgbClr val="1F497D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grpSp>
          <p:nvGrpSpPr>
            <p:cNvPr id="18" name="Group 114">
              <a:extLst>
                <a:ext uri="{FF2B5EF4-FFF2-40B4-BE49-F238E27FC236}">
                  <a16:creationId xmlns:a16="http://schemas.microsoft.com/office/drawing/2014/main" id="{2AD265AC-8DCE-455F-A3C0-26AA5431C38A}"/>
                </a:ext>
              </a:extLst>
            </p:cNvPr>
            <p:cNvGrpSpPr/>
            <p:nvPr/>
          </p:nvGrpSpPr>
          <p:grpSpPr>
            <a:xfrm rot="-1860000">
              <a:off x="7174829" y="1427676"/>
              <a:ext cx="107170" cy="668234"/>
              <a:chOff x="6935283" y="1560922"/>
              <a:chExt cx="107170" cy="668234"/>
            </a:xfrm>
          </p:grpSpPr>
          <p:sp>
            <p:nvSpPr>
              <p:cNvPr id="67" name="Oval 55">
                <a:extLst>
                  <a:ext uri="{FF2B5EF4-FFF2-40B4-BE49-F238E27FC236}">
                    <a16:creationId xmlns:a16="http://schemas.microsoft.com/office/drawing/2014/main" id="{B9B535C8-461D-42C2-9E60-DAF33B3D1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7036673">
                <a:off x="6658978" y="1845681"/>
                <a:ext cx="668234" cy="98716"/>
              </a:xfrm>
              <a:prstGeom prst="ellipse">
                <a:avLst/>
              </a:prstGeom>
              <a:noFill/>
              <a:ln w="25400" algn="ctr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altLang="es-E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68" name="Line 56">
                <a:extLst>
                  <a:ext uri="{FF2B5EF4-FFF2-40B4-BE49-F238E27FC236}">
                    <a16:creationId xmlns:a16="http://schemas.microsoft.com/office/drawing/2014/main" id="{4730E784-9604-4AD5-A0BF-291D37A54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40000">
                <a:off x="6875816" y="1745908"/>
                <a:ext cx="182124" cy="63190"/>
              </a:xfrm>
              <a:prstGeom prst="line">
                <a:avLst/>
              </a:prstGeom>
              <a:noFill/>
              <a:ln w="25400">
                <a:solidFill>
                  <a:srgbClr val="C0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sp>
          <p:nvSpPr>
            <p:cNvPr id="19" name="Can 115">
              <a:extLst>
                <a:ext uri="{FF2B5EF4-FFF2-40B4-BE49-F238E27FC236}">
                  <a16:creationId xmlns:a16="http://schemas.microsoft.com/office/drawing/2014/main" id="{00A21396-A7F1-43C2-8226-DC83CCE98850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164187" y="2902281"/>
              <a:ext cx="639132" cy="414305"/>
            </a:xfrm>
            <a:prstGeom prst="can">
              <a:avLst>
                <a:gd name="adj" fmla="val 50676"/>
              </a:avLst>
            </a:prstGeom>
            <a:gradFill>
              <a:gsLst>
                <a:gs pos="0">
                  <a:sysClr val="window" lastClr="FFFFFF"/>
                </a:gs>
                <a:gs pos="46000">
                  <a:srgbClr val="F79646">
                    <a:lumMod val="95000"/>
                    <a:lumOff val="5000"/>
                  </a:srgbClr>
                </a:gs>
                <a:gs pos="100000">
                  <a:srgbClr val="F79646">
                    <a:lumMod val="60000"/>
                  </a:srgbClr>
                </a:gs>
              </a:gsLst>
              <a:path path="circle">
                <a:fillToRect l="100000" t="100000"/>
              </a:path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grpSp>
          <p:nvGrpSpPr>
            <p:cNvPr id="20" name="Group 116">
              <a:extLst>
                <a:ext uri="{FF2B5EF4-FFF2-40B4-BE49-F238E27FC236}">
                  <a16:creationId xmlns:a16="http://schemas.microsoft.com/office/drawing/2014/main" id="{10355EBB-1475-48BD-B9A6-0672D578C2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0000" y="4000892"/>
              <a:ext cx="394619" cy="494908"/>
              <a:chOff x="3810000" y="1963738"/>
              <a:chExt cx="287337" cy="360363"/>
            </a:xfrm>
            <a:gradFill flip="none" rotWithShape="1">
              <a:gsLst>
                <a:gs pos="0">
                  <a:srgbClr val="C0C0C0"/>
                </a:gs>
                <a:gs pos="100000">
                  <a:srgbClr val="E3E3E3"/>
                </a:gs>
              </a:gsLst>
              <a:lin ang="5400000" scaled="1"/>
              <a:tileRect/>
            </a:gradFill>
          </p:grpSpPr>
          <p:sp>
            <p:nvSpPr>
              <p:cNvPr id="65" name="AutoShape 29">
                <a:extLst>
                  <a:ext uri="{FF2B5EF4-FFF2-40B4-BE49-F238E27FC236}">
                    <a16:creationId xmlns:a16="http://schemas.microsoft.com/office/drawing/2014/main" id="{5A515A3C-CE3C-4AE8-8270-04926DCBC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1963738"/>
                <a:ext cx="287337" cy="73025"/>
              </a:xfrm>
              <a:prstGeom prst="flowChartManualOperation">
                <a:avLst/>
              </a:prstGeom>
              <a:grpFill/>
              <a:ln w="635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66" name="Rectangle 23">
                <a:extLst>
                  <a:ext uri="{FF2B5EF4-FFF2-40B4-BE49-F238E27FC236}">
                    <a16:creationId xmlns:a16="http://schemas.microsoft.com/office/drawing/2014/main" id="{46198D41-20E8-49E6-BD61-088DA1426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1438" y="2036763"/>
                <a:ext cx="144462" cy="287338"/>
              </a:xfrm>
              <a:prstGeom prst="rect">
                <a:avLst/>
              </a:prstGeom>
              <a:grpFill/>
              <a:ln w="635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cxnSp>
          <p:nvCxnSpPr>
            <p:cNvPr id="21" name="Straight Arrow Connector 117">
              <a:extLst>
                <a:ext uri="{FF2B5EF4-FFF2-40B4-BE49-F238E27FC236}">
                  <a16:creationId xmlns:a16="http://schemas.microsoft.com/office/drawing/2014/main" id="{CAFE2C68-59AD-48C5-83FE-956FB9B98215}"/>
                </a:ext>
              </a:extLst>
            </p:cNvPr>
            <p:cNvCxnSpPr>
              <a:stCxn id="61" idx="2"/>
            </p:cNvCxnSpPr>
            <p:nvPr/>
          </p:nvCxnSpPr>
          <p:spPr>
            <a:xfrm>
              <a:off x="4005351" y="1524000"/>
              <a:ext cx="0" cy="250080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>
                  <a:lumMod val="50000"/>
                </a:srgbClr>
              </a:solidFill>
              <a:prstDash val="sysDot"/>
              <a:tailEnd type="none"/>
            </a:ln>
            <a:effectLst/>
          </p:spPr>
        </p:cxnSp>
        <p:sp>
          <p:nvSpPr>
            <p:cNvPr id="22" name="TextBox 118">
              <a:extLst>
                <a:ext uri="{FF2B5EF4-FFF2-40B4-BE49-F238E27FC236}">
                  <a16:creationId xmlns:a16="http://schemas.microsoft.com/office/drawing/2014/main" id="{58F4DE6E-6BC1-48DE-8A1E-BFB850698688}"/>
                </a:ext>
              </a:extLst>
            </p:cNvPr>
            <p:cNvSpPr txBox="1"/>
            <p:nvPr/>
          </p:nvSpPr>
          <p:spPr>
            <a:xfrm rot="10800000" flipV="1">
              <a:off x="3561758" y="2153351"/>
              <a:ext cx="413753" cy="353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Arial" panose="020B0604020202020204" pitchFamily="34" charset="0"/>
                </a:rPr>
                <a:t>H 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endParaRPr>
            </a:p>
          </p:txBody>
        </p:sp>
        <p:sp>
          <p:nvSpPr>
            <p:cNvPr id="23" name="TextBox 119">
              <a:extLst>
                <a:ext uri="{FF2B5EF4-FFF2-40B4-BE49-F238E27FC236}">
                  <a16:creationId xmlns:a16="http://schemas.microsoft.com/office/drawing/2014/main" id="{B60423B0-184E-45B1-880B-EA579BF0D9F0}"/>
                </a:ext>
              </a:extLst>
            </p:cNvPr>
            <p:cNvSpPr txBox="1"/>
            <p:nvPr/>
          </p:nvSpPr>
          <p:spPr>
            <a:xfrm rot="10800000" flipV="1">
              <a:off x="2145446" y="3027309"/>
              <a:ext cx="1251004" cy="789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Arial" panose="020B0604020202020204" pitchFamily="34" charset="0"/>
                </a:rPr>
                <a:t>Electro-magnet 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endParaRPr>
            </a:p>
          </p:txBody>
        </p:sp>
        <p:sp>
          <p:nvSpPr>
            <p:cNvPr id="24" name="Can 120">
              <a:extLst>
                <a:ext uri="{FF2B5EF4-FFF2-40B4-BE49-F238E27FC236}">
                  <a16:creationId xmlns:a16="http://schemas.microsoft.com/office/drawing/2014/main" id="{CF2878A1-3110-4C94-B7C9-127A485991A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413792" y="2715860"/>
              <a:ext cx="125637" cy="81442"/>
            </a:xfrm>
            <a:prstGeom prst="can">
              <a:avLst>
                <a:gd name="adj" fmla="val 50676"/>
              </a:avLst>
            </a:prstGeom>
            <a:gradFill>
              <a:gsLst>
                <a:gs pos="0">
                  <a:sysClr val="window" lastClr="FFFFFF"/>
                </a:gs>
                <a:gs pos="46000">
                  <a:srgbClr val="F79646">
                    <a:lumMod val="95000"/>
                    <a:lumOff val="5000"/>
                  </a:srgbClr>
                </a:gs>
                <a:gs pos="100000">
                  <a:srgbClr val="F79646">
                    <a:lumMod val="60000"/>
                  </a:srgbClr>
                </a:gs>
              </a:gsLst>
              <a:path path="circle">
                <a:fillToRect l="100000" t="100000"/>
              </a:path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25" name="Can 121">
              <a:extLst>
                <a:ext uri="{FF2B5EF4-FFF2-40B4-BE49-F238E27FC236}">
                  <a16:creationId xmlns:a16="http://schemas.microsoft.com/office/drawing/2014/main" id="{0CA7F3DB-6F84-4265-9E6D-3CD02E77218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321997" y="3123351"/>
              <a:ext cx="125637" cy="81442"/>
            </a:xfrm>
            <a:prstGeom prst="can">
              <a:avLst>
                <a:gd name="adj" fmla="val 50676"/>
              </a:avLst>
            </a:prstGeom>
            <a:gradFill>
              <a:gsLst>
                <a:gs pos="0">
                  <a:sysClr val="window" lastClr="FFFFFF"/>
                </a:gs>
                <a:gs pos="46000">
                  <a:srgbClr val="F79646">
                    <a:lumMod val="95000"/>
                    <a:lumOff val="5000"/>
                  </a:srgbClr>
                </a:gs>
                <a:gs pos="100000">
                  <a:srgbClr val="F79646">
                    <a:lumMod val="60000"/>
                  </a:srgbClr>
                </a:gs>
              </a:gsLst>
              <a:path path="circle">
                <a:fillToRect l="100000" t="100000"/>
              </a:path>
            </a:gra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cxnSp>
          <p:nvCxnSpPr>
            <p:cNvPr id="26" name="Straight Arrow Connector 122">
              <a:extLst>
                <a:ext uri="{FF2B5EF4-FFF2-40B4-BE49-F238E27FC236}">
                  <a16:creationId xmlns:a16="http://schemas.microsoft.com/office/drawing/2014/main" id="{5965062F-4B9F-4C2D-A72C-5F63927C1454}"/>
                </a:ext>
              </a:extLst>
            </p:cNvPr>
            <p:cNvCxnSpPr/>
            <p:nvPr/>
          </p:nvCxnSpPr>
          <p:spPr>
            <a:xfrm flipH="1">
              <a:off x="4369720" y="2789691"/>
              <a:ext cx="108000" cy="1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2">
                  <a:alpha val="74000"/>
                </a:schemeClr>
              </a:solidFill>
              <a:prstDash val="solid"/>
              <a:tailEnd type="none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  <a:sp3d prstMaterial="matte"/>
          </p:spPr>
        </p:cxnSp>
        <p:grpSp>
          <p:nvGrpSpPr>
            <p:cNvPr id="27" name="Group 123">
              <a:extLst>
                <a:ext uri="{FF2B5EF4-FFF2-40B4-BE49-F238E27FC236}">
                  <a16:creationId xmlns:a16="http://schemas.microsoft.com/office/drawing/2014/main" id="{2397C8AB-29F6-473D-A9EE-C785B963757C}"/>
                </a:ext>
              </a:extLst>
            </p:cNvPr>
            <p:cNvGrpSpPr/>
            <p:nvPr/>
          </p:nvGrpSpPr>
          <p:grpSpPr>
            <a:xfrm>
              <a:off x="3810000" y="457200"/>
              <a:ext cx="394619" cy="1066800"/>
              <a:chOff x="3810000" y="533400"/>
              <a:chExt cx="394619" cy="1066800"/>
            </a:xfrm>
          </p:grpSpPr>
          <p:grpSp>
            <p:nvGrpSpPr>
              <p:cNvPr id="60" name="Group 156">
                <a:extLst>
                  <a:ext uri="{FF2B5EF4-FFF2-40B4-BE49-F238E27FC236}">
                    <a16:creationId xmlns:a16="http://schemas.microsoft.com/office/drawing/2014/main" id="{E4D55F8D-AAC9-4F1C-8203-8F268342AE8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10000" y="533400"/>
                <a:ext cx="394619" cy="889527"/>
                <a:chOff x="3810000" y="1676400"/>
                <a:chExt cx="287337" cy="647701"/>
              </a:xfrm>
              <a:gradFill flip="none" rotWithShape="1">
                <a:gsLst>
                  <a:gs pos="0">
                    <a:srgbClr val="C0C0C0"/>
                  </a:gs>
                  <a:gs pos="100000">
                    <a:srgbClr val="E3E3E3"/>
                  </a:gs>
                </a:gsLst>
                <a:lin ang="5400000" scaled="1"/>
                <a:tileRect/>
              </a:gradFill>
            </p:grpSpPr>
            <p:sp>
              <p:nvSpPr>
                <p:cNvPr id="62" name="Rectangle 23">
                  <a:extLst>
                    <a:ext uri="{FF2B5EF4-FFF2-40B4-BE49-F238E27FC236}">
                      <a16:creationId xmlns:a16="http://schemas.microsoft.com/office/drawing/2014/main" id="{63774D7F-EDB0-4AD4-BB33-ED3E1568F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1438" y="2036763"/>
                  <a:ext cx="144462" cy="287338"/>
                </a:xfrm>
                <a:prstGeom prst="rect">
                  <a:avLst/>
                </a:prstGeom>
                <a:grpFill/>
                <a:ln w="6350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sp>
              <p:nvSpPr>
                <p:cNvPr id="63" name="Rectangle 28">
                  <a:extLst>
                    <a:ext uri="{FF2B5EF4-FFF2-40B4-BE49-F238E27FC236}">
                      <a16:creationId xmlns:a16="http://schemas.microsoft.com/office/drawing/2014/main" id="{9D330A11-2A97-46DC-8FB9-3590D897E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0000" y="1676400"/>
                  <a:ext cx="287337" cy="287338"/>
                </a:xfrm>
                <a:prstGeom prst="rect">
                  <a:avLst/>
                </a:prstGeom>
                <a:grpFill/>
                <a:ln w="6350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sp>
              <p:nvSpPr>
                <p:cNvPr id="64" name="AutoShape 29">
                  <a:extLst>
                    <a:ext uri="{FF2B5EF4-FFF2-40B4-BE49-F238E27FC236}">
                      <a16:creationId xmlns:a16="http://schemas.microsoft.com/office/drawing/2014/main" id="{846834E9-6531-4671-B949-E8EE2887A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0000" y="1963738"/>
                  <a:ext cx="287337" cy="73025"/>
                </a:xfrm>
                <a:prstGeom prst="flowChartManualOperation">
                  <a:avLst/>
                </a:prstGeom>
                <a:grpFill/>
                <a:ln w="6350">
                  <a:solidFill>
                    <a:sysClr val="windowText" lastClr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</p:grpSp>
          <p:sp>
            <p:nvSpPr>
              <p:cNvPr id="61" name="Rectangle 31">
                <a:extLst>
                  <a:ext uri="{FF2B5EF4-FFF2-40B4-BE49-F238E27FC236}">
                    <a16:creationId xmlns:a16="http://schemas.microsoft.com/office/drawing/2014/main" id="{EF2DC00F-DAE6-45C1-95F4-68EBDF273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987095" y="1420812"/>
                <a:ext cx="36512" cy="179388"/>
              </a:xfrm>
              <a:prstGeom prst="rect">
                <a:avLst/>
              </a:prstGeom>
              <a:noFill/>
              <a:ln w="635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cxnSp>
          <p:nvCxnSpPr>
            <p:cNvPr id="28" name="Straight Arrow Connector 124">
              <a:extLst>
                <a:ext uri="{FF2B5EF4-FFF2-40B4-BE49-F238E27FC236}">
                  <a16:creationId xmlns:a16="http://schemas.microsoft.com/office/drawing/2014/main" id="{07C6219C-0460-4B1B-9379-E8185A7E295F}"/>
                </a:ext>
              </a:extLst>
            </p:cNvPr>
            <p:cNvCxnSpPr/>
            <p:nvPr/>
          </p:nvCxnSpPr>
          <p:spPr>
            <a:xfrm flipH="1">
              <a:off x="3367200" y="2496788"/>
              <a:ext cx="900000" cy="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  <a:scene3d>
              <a:camera prst="orthographicFront">
                <a:rot lat="0" lon="0" rev="1200000"/>
              </a:camera>
              <a:lightRig rig="threePt" dir="t"/>
            </a:scene3d>
            <a:sp3d prstMaterial="matte"/>
          </p:spPr>
        </p:cxnSp>
        <p:grpSp>
          <p:nvGrpSpPr>
            <p:cNvPr id="29" name="Group 125">
              <a:extLst>
                <a:ext uri="{FF2B5EF4-FFF2-40B4-BE49-F238E27FC236}">
                  <a16:creationId xmlns:a16="http://schemas.microsoft.com/office/drawing/2014/main" id="{7382648F-9F50-4CEA-9CD0-6D8B61702F97}"/>
                </a:ext>
              </a:extLst>
            </p:cNvPr>
            <p:cNvGrpSpPr>
              <a:grpSpLocks/>
            </p:cNvGrpSpPr>
            <p:nvPr/>
          </p:nvGrpSpPr>
          <p:grpSpPr>
            <a:xfrm rot="18660000">
              <a:off x="4324666" y="2320140"/>
              <a:ext cx="1745802" cy="3307839"/>
              <a:chOff x="4726966" y="3959684"/>
              <a:chExt cx="1518868" cy="2888852"/>
            </a:xfrm>
            <a:scene3d>
              <a:camera prst="isometricBottomDown">
                <a:rot lat="0" lon="0" rev="0"/>
              </a:camera>
              <a:lightRig rig="threePt" dir="t"/>
            </a:scene3d>
          </p:grpSpPr>
          <p:sp>
            <p:nvSpPr>
              <p:cNvPr id="56" name="Flowchart: Extract 152">
                <a:extLst>
                  <a:ext uri="{FF2B5EF4-FFF2-40B4-BE49-F238E27FC236}">
                    <a16:creationId xmlns:a16="http://schemas.microsoft.com/office/drawing/2014/main" id="{2CA2E53C-3B02-4C84-87D7-F1CE51F2C90B}"/>
                  </a:ext>
                </a:extLst>
              </p:cNvPr>
              <p:cNvSpPr/>
              <p:nvPr/>
            </p:nvSpPr>
            <p:spPr>
              <a:xfrm rot="420000">
                <a:off x="5042822" y="4038600"/>
                <a:ext cx="579452" cy="2807685"/>
              </a:xfrm>
              <a:prstGeom prst="flowChartExtract">
                <a:avLst/>
              </a:prstGeom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7" name="Flowchart: Extract 153">
                <a:extLst>
                  <a:ext uri="{FF2B5EF4-FFF2-40B4-BE49-F238E27FC236}">
                    <a16:creationId xmlns:a16="http://schemas.microsoft.com/office/drawing/2014/main" id="{0D89E568-9D6A-45EF-A8A3-EA7392BECF6E}"/>
                  </a:ext>
                </a:extLst>
              </p:cNvPr>
              <p:cNvSpPr/>
              <p:nvPr/>
            </p:nvSpPr>
            <p:spPr>
              <a:xfrm rot="21180000">
                <a:off x="5350533" y="4040848"/>
                <a:ext cx="579452" cy="2807688"/>
              </a:xfrm>
              <a:prstGeom prst="flowChartExtract">
                <a:avLst/>
              </a:prstGeom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8" name="Flowchart: Extract 154">
                <a:extLst>
                  <a:ext uri="{FF2B5EF4-FFF2-40B4-BE49-F238E27FC236}">
                    <a16:creationId xmlns:a16="http://schemas.microsoft.com/office/drawing/2014/main" id="{4D67EFEF-D275-41A4-965E-980696479338}"/>
                  </a:ext>
                </a:extLst>
              </p:cNvPr>
              <p:cNvSpPr/>
              <p:nvPr/>
            </p:nvSpPr>
            <p:spPr>
              <a:xfrm rot="20400000">
                <a:off x="5666382" y="3959684"/>
                <a:ext cx="579452" cy="2807685"/>
              </a:xfrm>
              <a:prstGeom prst="flowChartExtract">
                <a:avLst/>
              </a:prstGeom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59" name="Flowchart: Extract 155">
                <a:extLst>
                  <a:ext uri="{FF2B5EF4-FFF2-40B4-BE49-F238E27FC236}">
                    <a16:creationId xmlns:a16="http://schemas.microsoft.com/office/drawing/2014/main" id="{0E3E73EE-C2BD-4111-9514-F043E9EE9DC2}"/>
                  </a:ext>
                </a:extLst>
              </p:cNvPr>
              <p:cNvSpPr/>
              <p:nvPr/>
            </p:nvSpPr>
            <p:spPr>
              <a:xfrm rot="1200000">
                <a:off x="4726966" y="3959684"/>
                <a:ext cx="579452" cy="2807685"/>
              </a:xfrm>
              <a:prstGeom prst="flowChartExtract">
                <a:avLst/>
              </a:prstGeom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sp>
          <p:nvSpPr>
            <p:cNvPr id="30" name="Flowchart: Extract 126">
              <a:extLst>
                <a:ext uri="{FF2B5EF4-FFF2-40B4-BE49-F238E27FC236}">
                  <a16:creationId xmlns:a16="http://schemas.microsoft.com/office/drawing/2014/main" id="{2113EC4B-3ADE-43E0-ACC2-3DC571CFD264}"/>
                </a:ext>
              </a:extLst>
            </p:cNvPr>
            <p:cNvSpPr/>
            <p:nvPr/>
          </p:nvSpPr>
          <p:spPr>
            <a:xfrm rot="19259903">
              <a:off x="5313267" y="3531386"/>
              <a:ext cx="666028" cy="2160000"/>
            </a:xfrm>
            <a:prstGeom prst="flowChartExtract">
              <a:avLst/>
            </a:prstGeom>
            <a:solidFill>
              <a:srgbClr val="4F81BD">
                <a:alpha val="74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isometricBottomDown">
                <a:rot lat="0" lon="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1" name="Flowchart: Extract 127">
              <a:extLst>
                <a:ext uri="{FF2B5EF4-FFF2-40B4-BE49-F238E27FC236}">
                  <a16:creationId xmlns:a16="http://schemas.microsoft.com/office/drawing/2014/main" id="{B2234D3D-3E27-4A90-95F8-C51EBD5CF0C6}"/>
                </a:ext>
              </a:extLst>
            </p:cNvPr>
            <p:cNvSpPr/>
            <p:nvPr/>
          </p:nvSpPr>
          <p:spPr>
            <a:xfrm rot="18091056">
              <a:off x="5562351" y="3253131"/>
              <a:ext cx="666028" cy="2160000"/>
            </a:xfrm>
            <a:prstGeom prst="flowChartExtract">
              <a:avLst/>
            </a:prstGeom>
            <a:solidFill>
              <a:srgbClr val="4F81BD">
                <a:alpha val="74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isometricBottomDown">
                <a:rot lat="0" lon="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2" name="Flowchart: Extract 128">
              <a:extLst>
                <a:ext uri="{FF2B5EF4-FFF2-40B4-BE49-F238E27FC236}">
                  <a16:creationId xmlns:a16="http://schemas.microsoft.com/office/drawing/2014/main" id="{B38A4F6C-BD18-4E16-8F10-5E4E831747C6}"/>
                </a:ext>
              </a:extLst>
            </p:cNvPr>
            <p:cNvSpPr/>
            <p:nvPr/>
          </p:nvSpPr>
          <p:spPr>
            <a:xfrm rot="16720381">
              <a:off x="5697283" y="2869035"/>
              <a:ext cx="666028" cy="2160000"/>
            </a:xfrm>
            <a:prstGeom prst="flowChartExtract">
              <a:avLst/>
            </a:prstGeom>
            <a:solidFill>
              <a:srgbClr val="4F81BD">
                <a:alpha val="74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isometricBottomDown">
                <a:rot lat="0" lon="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3" name="Flowchart: Extract 129">
              <a:extLst>
                <a:ext uri="{FF2B5EF4-FFF2-40B4-BE49-F238E27FC236}">
                  <a16:creationId xmlns:a16="http://schemas.microsoft.com/office/drawing/2014/main" id="{CBA2DC96-26C6-4677-91A4-F5624798C3A9}"/>
                </a:ext>
              </a:extLst>
            </p:cNvPr>
            <p:cNvSpPr/>
            <p:nvPr/>
          </p:nvSpPr>
          <p:spPr>
            <a:xfrm rot="20584608">
              <a:off x="4946961" y="3708220"/>
              <a:ext cx="666028" cy="2160000"/>
            </a:xfrm>
            <a:prstGeom prst="flowChartExtract">
              <a:avLst/>
            </a:prstGeom>
            <a:solidFill>
              <a:srgbClr val="4F81BD">
                <a:alpha val="74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isometricBottomDown">
                <a:rot lat="0" lon="0" rev="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4" name="Puszka 39">
              <a:extLst>
                <a:ext uri="{FF2B5EF4-FFF2-40B4-BE49-F238E27FC236}">
                  <a16:creationId xmlns:a16="http://schemas.microsoft.com/office/drawing/2014/main" id="{6D5ACC58-3029-43A8-A6FF-87DEEBDB46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7452392">
              <a:off x="6764474" y="4023923"/>
              <a:ext cx="718232" cy="211555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0800000" scaled="0"/>
            </a:gra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5" name="Puszka 39">
              <a:extLst>
                <a:ext uri="{FF2B5EF4-FFF2-40B4-BE49-F238E27FC236}">
                  <a16:creationId xmlns:a16="http://schemas.microsoft.com/office/drawing/2014/main" id="{75465391-A8D8-4452-9FBE-76244C4AC5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227659">
              <a:off x="6406719" y="4707931"/>
              <a:ext cx="706329" cy="208049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0800000" scaled="0"/>
            </a:gra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6" name="Puszka 39">
              <a:extLst>
                <a:ext uri="{FF2B5EF4-FFF2-40B4-BE49-F238E27FC236}">
                  <a16:creationId xmlns:a16="http://schemas.microsoft.com/office/drawing/2014/main" id="{AEF24BC6-7C26-4ED5-9661-5E8FC0D2E5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092069">
              <a:off x="5914085" y="5288445"/>
              <a:ext cx="706329" cy="208049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0800000" scaled="0"/>
            </a:gra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7" name="Puszka 39">
              <a:extLst>
                <a:ext uri="{FF2B5EF4-FFF2-40B4-BE49-F238E27FC236}">
                  <a16:creationId xmlns:a16="http://schemas.microsoft.com/office/drawing/2014/main" id="{8D871BCD-8972-4FEE-9AE8-8DD7D9BA97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800056">
              <a:off x="5273422" y="5741897"/>
              <a:ext cx="718232" cy="211555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10800000" scaled="0"/>
            </a:gra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38" name="Puszka 39">
              <a:extLst>
                <a:ext uri="{FF2B5EF4-FFF2-40B4-BE49-F238E27FC236}">
                  <a16:creationId xmlns:a16="http://schemas.microsoft.com/office/drawing/2014/main" id="{BE693528-A446-44DB-81C2-25F3029E81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33189">
              <a:off x="4752408" y="3594464"/>
              <a:ext cx="404984" cy="324000"/>
            </a:xfrm>
            <a:prstGeom prst="can">
              <a:avLst>
                <a:gd name="adj" fmla="val 25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41" name="TextBox 137">
              <a:extLst>
                <a:ext uri="{FF2B5EF4-FFF2-40B4-BE49-F238E27FC236}">
                  <a16:creationId xmlns:a16="http://schemas.microsoft.com/office/drawing/2014/main" id="{DFAD49DA-EC6C-4236-A1B3-BF4BBC1F4EBA}"/>
                </a:ext>
              </a:extLst>
            </p:cNvPr>
            <p:cNvSpPr txBox="1"/>
            <p:nvPr/>
          </p:nvSpPr>
          <p:spPr>
            <a:xfrm rot="10800000" flipV="1">
              <a:off x="2173721" y="6216217"/>
              <a:ext cx="1026680" cy="457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Arial" panose="020B0604020202020204" pitchFamily="34" charset="0"/>
                </a:rPr>
                <a:t>Stirrer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endParaRPr>
            </a:p>
          </p:txBody>
        </p:sp>
        <p:cxnSp>
          <p:nvCxnSpPr>
            <p:cNvPr id="42" name="Elbow Connector 138">
              <a:extLst>
                <a:ext uri="{FF2B5EF4-FFF2-40B4-BE49-F238E27FC236}">
                  <a16:creationId xmlns:a16="http://schemas.microsoft.com/office/drawing/2014/main" id="{5D7B4688-C6B9-43CA-8B08-336882179087}"/>
                </a:ext>
              </a:extLst>
            </p:cNvPr>
            <p:cNvCxnSpPr>
              <a:stCxn id="74" idx="2"/>
              <a:endCxn id="63" idx="0"/>
            </p:cNvCxnSpPr>
            <p:nvPr/>
          </p:nvCxnSpPr>
          <p:spPr>
            <a:xfrm rot="5400000" flipH="1" flipV="1">
              <a:off x="1085967" y="1134900"/>
              <a:ext cx="3599042" cy="2243643"/>
            </a:xfrm>
            <a:prstGeom prst="bentConnector3">
              <a:avLst>
                <a:gd name="adj1" fmla="val 106352"/>
              </a:avLst>
            </a:prstGeom>
            <a:noFill/>
            <a:ln w="25400" cap="flat" cmpd="sng" algn="ctr">
              <a:solidFill>
                <a:srgbClr val="C0504D">
                  <a:lumMod val="50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grpSp>
          <p:nvGrpSpPr>
            <p:cNvPr id="43" name="Group 139">
              <a:extLst>
                <a:ext uri="{FF2B5EF4-FFF2-40B4-BE49-F238E27FC236}">
                  <a16:creationId xmlns:a16="http://schemas.microsoft.com/office/drawing/2014/main" id="{A23EF2BE-54F9-4B33-BF70-187E06CEF867}"/>
                </a:ext>
              </a:extLst>
            </p:cNvPr>
            <p:cNvGrpSpPr/>
            <p:nvPr/>
          </p:nvGrpSpPr>
          <p:grpSpPr>
            <a:xfrm>
              <a:off x="3210103" y="5478249"/>
              <a:ext cx="1438097" cy="1151151"/>
              <a:chOff x="3200400" y="5478249"/>
              <a:chExt cx="1438097" cy="1151151"/>
            </a:xfrm>
          </p:grpSpPr>
          <p:grpSp>
            <p:nvGrpSpPr>
              <p:cNvPr id="52" name="Group 148">
                <a:extLst>
                  <a:ext uri="{FF2B5EF4-FFF2-40B4-BE49-F238E27FC236}">
                    <a16:creationId xmlns:a16="http://schemas.microsoft.com/office/drawing/2014/main" id="{31ACD65A-5174-486E-95DA-42CFFDCAA5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00400" y="5478249"/>
                <a:ext cx="1438097" cy="1151151"/>
                <a:chOff x="2847668" y="5638800"/>
                <a:chExt cx="1047137" cy="838201"/>
              </a:xfrm>
            </p:grpSpPr>
            <p:sp>
              <p:nvSpPr>
                <p:cNvPr id="54" name="Can 150">
                  <a:extLst>
                    <a:ext uri="{FF2B5EF4-FFF2-40B4-BE49-F238E27FC236}">
                      <a16:creationId xmlns:a16="http://schemas.microsoft.com/office/drawing/2014/main" id="{83B246D9-835E-4FEC-A694-EF85B0D04A80}"/>
                    </a:ext>
                  </a:extLst>
                </p:cNvPr>
                <p:cNvSpPr/>
                <p:nvPr/>
              </p:nvSpPr>
              <p:spPr>
                <a:xfrm>
                  <a:off x="2847668" y="6248401"/>
                  <a:ext cx="1047137" cy="228600"/>
                </a:xfrm>
                <a:prstGeom prst="can">
                  <a:avLst>
                    <a:gd name="adj" fmla="val 58391"/>
                  </a:avLst>
                </a:prstGeom>
                <a:solidFill>
                  <a:sysClr val="window" lastClr="FFFFFF">
                    <a:lumMod val="75000"/>
                  </a:sysClr>
                </a:solidFill>
                <a:ln w="63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sp>
              <p:nvSpPr>
                <p:cNvPr id="55" name="Can 151">
                  <a:extLst>
                    <a:ext uri="{FF2B5EF4-FFF2-40B4-BE49-F238E27FC236}">
                      <a16:creationId xmlns:a16="http://schemas.microsoft.com/office/drawing/2014/main" id="{C350408A-5DA4-441B-8641-E7CD731B858E}"/>
                    </a:ext>
                  </a:extLst>
                </p:cNvPr>
                <p:cNvSpPr/>
                <p:nvPr/>
              </p:nvSpPr>
              <p:spPr>
                <a:xfrm>
                  <a:off x="3180737" y="5638800"/>
                  <a:ext cx="381000" cy="685800"/>
                </a:xfrm>
                <a:prstGeom prst="can">
                  <a:avLst>
                    <a:gd name="adj" fmla="val 29174"/>
                  </a:avLst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</p:grpSp>
          <p:sp>
            <p:nvSpPr>
              <p:cNvPr id="53" name="Can 149">
                <a:extLst>
                  <a:ext uri="{FF2B5EF4-FFF2-40B4-BE49-F238E27FC236}">
                    <a16:creationId xmlns:a16="http://schemas.microsoft.com/office/drawing/2014/main" id="{A83279C3-CAB6-4BDA-8D2E-1D0155CFCE2E}"/>
                  </a:ext>
                </a:extLst>
              </p:cNvPr>
              <p:cNvSpPr/>
              <p:nvPr/>
            </p:nvSpPr>
            <p:spPr>
              <a:xfrm>
                <a:off x="3666330" y="5803426"/>
                <a:ext cx="514743" cy="617734"/>
              </a:xfrm>
              <a:prstGeom prst="can">
                <a:avLst>
                  <a:gd name="adj" fmla="val 29174"/>
                </a:avLst>
              </a:prstGeom>
              <a:solidFill>
                <a:srgbClr val="C0504D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sp>
          <p:nvSpPr>
            <p:cNvPr id="44" name="TextBox 140">
              <a:extLst>
                <a:ext uri="{FF2B5EF4-FFF2-40B4-BE49-F238E27FC236}">
                  <a16:creationId xmlns:a16="http://schemas.microsoft.com/office/drawing/2014/main" id="{89F83BFE-DE4D-4808-87A6-CE6BB9E67148}"/>
                </a:ext>
              </a:extLst>
            </p:cNvPr>
            <p:cNvSpPr txBox="1"/>
            <p:nvPr/>
          </p:nvSpPr>
          <p:spPr>
            <a:xfrm rot="10800000" flipV="1">
              <a:off x="2173723" y="5660895"/>
              <a:ext cx="1370908" cy="457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  <a:cs typeface="Arial" panose="020B0604020202020204" pitchFamily="34" charset="0"/>
                </a:rPr>
                <a:t>Reservoir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endParaRPr>
            </a:p>
          </p:txBody>
        </p:sp>
        <p:cxnSp>
          <p:nvCxnSpPr>
            <p:cNvPr id="45" name="Straight Arrow Connector 141">
              <a:extLst>
                <a:ext uri="{FF2B5EF4-FFF2-40B4-BE49-F238E27FC236}">
                  <a16:creationId xmlns:a16="http://schemas.microsoft.com/office/drawing/2014/main" id="{E6E61257-6CE4-4578-A68E-CBDD57079204}"/>
                </a:ext>
              </a:extLst>
            </p:cNvPr>
            <p:cNvCxnSpPr/>
            <p:nvPr/>
          </p:nvCxnSpPr>
          <p:spPr>
            <a:xfrm flipH="1">
              <a:off x="3886200" y="5105400"/>
              <a:ext cx="0" cy="108000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>
                  <a:lumMod val="50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46" name="Straight Arrow Connector 142">
              <a:extLst>
                <a:ext uri="{FF2B5EF4-FFF2-40B4-BE49-F238E27FC236}">
                  <a16:creationId xmlns:a16="http://schemas.microsoft.com/office/drawing/2014/main" id="{3657329C-3D75-4B96-8DD2-E874D4CD533C}"/>
                </a:ext>
              </a:extLst>
            </p:cNvPr>
            <p:cNvCxnSpPr/>
            <p:nvPr/>
          </p:nvCxnSpPr>
          <p:spPr>
            <a:xfrm flipH="1">
              <a:off x="1764183" y="4572000"/>
              <a:ext cx="1" cy="54000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>
                  <a:lumMod val="50000"/>
                </a:srgbClr>
              </a:solidFill>
              <a:prstDash val="solid"/>
              <a:tailEnd type="none"/>
            </a:ln>
            <a:effectLst/>
          </p:spPr>
        </p:cxnSp>
        <p:cxnSp>
          <p:nvCxnSpPr>
            <p:cNvPr id="47" name="Straight Arrow Connector 143">
              <a:extLst>
                <a:ext uri="{FF2B5EF4-FFF2-40B4-BE49-F238E27FC236}">
                  <a16:creationId xmlns:a16="http://schemas.microsoft.com/office/drawing/2014/main" id="{2E27A468-C83D-410E-99BD-FF192BF06EA5}"/>
                </a:ext>
              </a:extLst>
            </p:cNvPr>
            <p:cNvCxnSpPr/>
            <p:nvPr/>
          </p:nvCxnSpPr>
          <p:spPr>
            <a:xfrm rot="5400000" flipH="1">
              <a:off x="2814600" y="4050000"/>
              <a:ext cx="1" cy="212400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>
                  <a:lumMod val="50000"/>
                </a:srgbClr>
              </a:solidFill>
              <a:prstDash val="solid"/>
              <a:tailEnd type="none"/>
            </a:ln>
            <a:effectLst/>
          </p:spPr>
        </p:cxnSp>
        <p:sp>
          <p:nvSpPr>
            <p:cNvPr id="48" name="Up Arrow 144">
              <a:extLst>
                <a:ext uri="{FF2B5EF4-FFF2-40B4-BE49-F238E27FC236}">
                  <a16:creationId xmlns:a16="http://schemas.microsoft.com/office/drawing/2014/main" id="{169EFFFA-6075-48D1-BCAA-9B5914D0CA6E}"/>
                </a:ext>
              </a:extLst>
            </p:cNvPr>
            <p:cNvSpPr/>
            <p:nvPr/>
          </p:nvSpPr>
          <p:spPr>
            <a:xfrm>
              <a:off x="1293132" y="2294364"/>
              <a:ext cx="371334" cy="490508"/>
            </a:xfrm>
            <a:prstGeom prst="upArrow">
              <a:avLst/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49" name="Up Arrow 145">
              <a:extLst>
                <a:ext uri="{FF2B5EF4-FFF2-40B4-BE49-F238E27FC236}">
                  <a16:creationId xmlns:a16="http://schemas.microsoft.com/office/drawing/2014/main" id="{55512165-3365-4432-808C-ED1669E9D92A}"/>
                </a:ext>
              </a:extLst>
            </p:cNvPr>
            <p:cNvSpPr/>
            <p:nvPr/>
          </p:nvSpPr>
          <p:spPr>
            <a:xfrm rot="16200000">
              <a:off x="2663805" y="4625373"/>
              <a:ext cx="371334" cy="490508"/>
            </a:xfrm>
            <a:prstGeom prst="upArrow">
              <a:avLst/>
            </a:prstGeom>
            <a:solidFill>
              <a:srgbClr val="C0504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50" name="TextBox 146">
              <a:extLst>
                <a:ext uri="{FF2B5EF4-FFF2-40B4-BE49-F238E27FC236}">
                  <a16:creationId xmlns:a16="http://schemas.microsoft.com/office/drawing/2014/main" id="{5D9A7C3F-8E7D-42CA-97E0-0465B1D40DC9}"/>
                </a:ext>
              </a:extLst>
            </p:cNvPr>
            <p:cNvSpPr txBox="1"/>
            <p:nvPr/>
          </p:nvSpPr>
          <p:spPr>
            <a:xfrm rot="10800000" flipV="1">
              <a:off x="4049730" y="1619070"/>
              <a:ext cx="1166432" cy="457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504D">
                      <a:lumMod val="50000"/>
                    </a:srgbClr>
                  </a:solidFill>
                  <a:effectLst/>
                  <a:uLnTx/>
                  <a:uFillTx/>
                  <a:latin typeface="Ubuntu" panose="020B0504030602030204"/>
                  <a:cs typeface="Arial" panose="020B0604020202020204" pitchFamily="34" charset="0"/>
                </a:rPr>
                <a:t>Free jet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endParaRPr>
            </a:p>
          </p:txBody>
        </p:sp>
        <p:cxnSp>
          <p:nvCxnSpPr>
            <p:cNvPr id="51" name="Straight Arrow Connector 147">
              <a:extLst>
                <a:ext uri="{FF2B5EF4-FFF2-40B4-BE49-F238E27FC236}">
                  <a16:creationId xmlns:a16="http://schemas.microsoft.com/office/drawing/2014/main" id="{638EE716-2B42-4BB2-805A-0AF2F5AF954D}"/>
                </a:ext>
              </a:extLst>
            </p:cNvPr>
            <p:cNvCxnSpPr/>
            <p:nvPr/>
          </p:nvCxnSpPr>
          <p:spPr>
            <a:xfrm flipH="1">
              <a:off x="4004000" y="4484400"/>
              <a:ext cx="1" cy="1764000"/>
            </a:xfrm>
            <a:prstGeom prst="straightConnector1">
              <a:avLst/>
            </a:prstGeom>
            <a:noFill/>
            <a:ln w="25400" cap="flat" cmpd="sng" algn="ctr">
              <a:solidFill>
                <a:srgbClr val="C0504D">
                  <a:lumMod val="50000"/>
                </a:srgbClr>
              </a:solidFill>
              <a:prstDash val="solid"/>
              <a:tailEnd type="none"/>
            </a:ln>
            <a:effectLst/>
          </p:spPr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24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The liquid jet setup for RIXS-MCD at ID26 beamline (ESRF)</a:t>
            </a:r>
            <a:endParaRPr lang="en-US" sz="2000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7" name="TextBox 106">
            <a:extLst>
              <a:ext uri="{FF2B5EF4-FFF2-40B4-BE49-F238E27FC236}">
                <a16:creationId xmlns:a16="http://schemas.microsoft.com/office/drawing/2014/main" id="{A5BD8EE0-BB6F-4F60-969B-31D64715660C}"/>
              </a:ext>
            </a:extLst>
          </p:cNvPr>
          <p:cNvSpPr txBox="1"/>
          <p:nvPr/>
        </p:nvSpPr>
        <p:spPr>
          <a:xfrm rot="10800000" flipV="1">
            <a:off x="7653163" y="1397143"/>
            <a:ext cx="97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rPr>
              <a:t>Incident x-rays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  <a:cs typeface="Arial" panose="020B0604020202020204" pitchFamily="34" charset="0"/>
            </a:endParaRPr>
          </a:p>
        </p:txBody>
      </p:sp>
      <p:sp>
        <p:nvSpPr>
          <p:cNvPr id="9" name="TextBox 107">
            <a:extLst>
              <a:ext uri="{FF2B5EF4-FFF2-40B4-BE49-F238E27FC236}">
                <a16:creationId xmlns:a16="http://schemas.microsoft.com/office/drawing/2014/main" id="{B8A1E014-072A-4772-A1ED-B9A547364BA3}"/>
              </a:ext>
            </a:extLst>
          </p:cNvPr>
          <p:cNvSpPr txBox="1"/>
          <p:nvPr/>
        </p:nvSpPr>
        <p:spPr>
          <a:xfrm rot="10800000" flipV="1">
            <a:off x="1336470" y="4858894"/>
            <a:ext cx="1106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Arial" panose="020B0604020202020204" pitchFamily="34" charset="0"/>
              </a:rPr>
              <a:t>Rotatory gear pump 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C98622-81AA-4C4F-941F-9EE01B971E87}"/>
              </a:ext>
            </a:extLst>
          </p:cNvPr>
          <p:cNvSpPr txBox="1"/>
          <p:nvPr/>
        </p:nvSpPr>
        <p:spPr>
          <a:xfrm>
            <a:off x="5170554" y="1413678"/>
            <a:ext cx="2180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Si(311) mono.</a:t>
            </a:r>
          </a:p>
          <a:p>
            <a:pPr marL="285750" indent="-285750" defTabSz="91440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Circular polarization (diamond phase plate)</a:t>
            </a:r>
            <a:endParaRPr lang="en-GB" sz="1400" dirty="0">
              <a:solidFill>
                <a:prstClr val="black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79" name="TextBox 80">
            <a:extLst>
              <a:ext uri="{FF2B5EF4-FFF2-40B4-BE49-F238E27FC236}">
                <a16:creationId xmlns:a16="http://schemas.microsoft.com/office/drawing/2014/main" id="{BB463BBB-8B25-43A4-8279-C48B9EEB26A0}"/>
              </a:ext>
            </a:extLst>
          </p:cNvPr>
          <p:cNvSpPr txBox="1"/>
          <p:nvPr/>
        </p:nvSpPr>
        <p:spPr>
          <a:xfrm>
            <a:off x="7827953" y="1957480"/>
            <a:ext cx="62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I</a:t>
            </a:r>
            <a:r>
              <a:rPr lang="en-US" sz="2000" baseline="-25000" dirty="0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0</a:t>
            </a:r>
            <a:r>
              <a:rPr lang="en-US" sz="2000" dirty="0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n-US" sz="2000" baseline="-25000" dirty="0" err="1">
                <a:solidFill>
                  <a:srgbClr val="132577"/>
                </a:solidFill>
                <a:latin typeface="Ubuntu" panose="020B0504030602030204"/>
                <a:cs typeface="Times New Roman" pitchFamily="18" charset="0"/>
              </a:rPr>
              <a:t>i</a:t>
            </a:r>
            <a:endParaRPr lang="en-GB" sz="2000" baseline="-25000" dirty="0">
              <a:solidFill>
                <a:srgbClr val="132577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80" name="TextBox 81">
            <a:extLst>
              <a:ext uri="{FF2B5EF4-FFF2-40B4-BE49-F238E27FC236}">
                <a16:creationId xmlns:a16="http://schemas.microsoft.com/office/drawing/2014/main" id="{1D77E460-58A2-446D-A1F1-CFEC7E3D08DE}"/>
              </a:ext>
            </a:extLst>
          </p:cNvPr>
          <p:cNvSpPr txBox="1"/>
          <p:nvPr/>
        </p:nvSpPr>
        <p:spPr>
          <a:xfrm>
            <a:off x="6662811" y="3345502"/>
            <a:ext cx="743920" cy="400110"/>
          </a:xfrm>
          <a:prstGeom prst="rect">
            <a:avLst/>
          </a:prstGeom>
          <a:solidFill>
            <a:sysClr val="window" lastClr="FFFFFF">
              <a:alpha val="73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I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f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E</a:t>
            </a:r>
            <a:r>
              <a:rPr kumimoji="0" lang="en-US" sz="2000" b="0" i="0" u="none" strike="noStrike" kern="0" cap="none" spc="0" normalizeH="0" baseline="-25000" noProof="0" dirty="0" err="1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e</a:t>
            </a:r>
            <a:endParaRPr kumimoji="0" lang="en-GB" sz="2000" b="0" i="0" u="none" strike="noStrike" kern="0" cap="none" spc="0" normalizeH="0" baseline="-2500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81" name="TextBox 82">
            <a:extLst>
              <a:ext uri="{FF2B5EF4-FFF2-40B4-BE49-F238E27FC236}">
                <a16:creationId xmlns:a16="http://schemas.microsoft.com/office/drawing/2014/main" id="{1575D47B-2657-4F8B-8E2B-3DEB76A64495}"/>
              </a:ext>
            </a:extLst>
          </p:cNvPr>
          <p:cNvSpPr txBox="1"/>
          <p:nvPr/>
        </p:nvSpPr>
        <p:spPr>
          <a:xfrm>
            <a:off x="907974" y="1685960"/>
            <a:ext cx="1104362" cy="830997"/>
          </a:xfrm>
          <a:prstGeom prst="rect">
            <a:avLst/>
          </a:prstGeom>
          <a:noFill/>
          <a:ln w="38100">
            <a:solidFill>
              <a:sysClr val="windowText" lastClr="0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Sample volume: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≈ 30 ml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68A1A1AC-DABE-42DF-81B5-7089CF2A010E}"/>
              </a:ext>
            </a:extLst>
          </p:cNvPr>
          <p:cNvSpPr txBox="1"/>
          <p:nvPr/>
        </p:nvSpPr>
        <p:spPr>
          <a:xfrm>
            <a:off x="339207" y="20872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Application to colloidal NPs</a:t>
            </a:r>
          </a:p>
        </p:txBody>
      </p:sp>
      <p:pic>
        <p:nvPicPr>
          <p:cNvPr id="83" name="Picture 862" descr="http://intranet.esrf.fr/files/live/sites/intranet/files/Directorate/CommunicationUnit/BrandGuidelines/logo%202014/logo-with-baseline/ESRF-LogoBaseline-RGB.jpg">
            <a:extLst>
              <a:ext uri="{FF2B5EF4-FFF2-40B4-BE49-F238E27FC236}">
                <a16:creationId xmlns:a16="http://schemas.microsoft.com/office/drawing/2014/main" id="{9A47C9D1-5762-4504-AD25-F26F0B08A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7691" y="4846128"/>
            <a:ext cx="905368" cy="122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Up Arrow 145">
            <a:extLst>
              <a:ext uri="{FF2B5EF4-FFF2-40B4-BE49-F238E27FC236}">
                <a16:creationId xmlns:a16="http://schemas.microsoft.com/office/drawing/2014/main" id="{C4A9A4B8-E7E9-4FB8-BA56-11770A8E6C0D}"/>
              </a:ext>
            </a:extLst>
          </p:cNvPr>
          <p:cNvSpPr/>
          <p:nvPr/>
        </p:nvSpPr>
        <p:spPr>
          <a:xfrm rot="5400000" flipH="1">
            <a:off x="3602844" y="1492682"/>
            <a:ext cx="275071" cy="363351"/>
          </a:xfrm>
          <a:prstGeom prst="upArrow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87" name="TextBox 176">
            <a:extLst>
              <a:ext uri="{FF2B5EF4-FFF2-40B4-BE49-F238E27FC236}">
                <a16:creationId xmlns:a16="http://schemas.microsoft.com/office/drawing/2014/main" id="{E2E51173-6D5B-458A-BB0A-5DCB251C986D}"/>
              </a:ext>
            </a:extLst>
          </p:cNvPr>
          <p:cNvSpPr txBox="1"/>
          <p:nvPr/>
        </p:nvSpPr>
        <p:spPr>
          <a:xfrm>
            <a:off x="6135913" y="5141932"/>
            <a:ext cx="137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Ubuntu" panose="020B0504030602030204"/>
                <a:cs typeface="Times New Roman" pitchFamily="18" charset="0"/>
              </a:rPr>
              <a:t>X-ray emission spectrometer</a:t>
            </a:r>
            <a:endParaRPr lang="en-GB" sz="1600" dirty="0">
              <a:latin typeface="Ubuntu" panose="020B050403060203020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13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25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pic>
        <p:nvPicPr>
          <p:cNvPr id="16" name="Imagen 7">
            <a:extLst>
              <a:ext uri="{FF2B5EF4-FFF2-40B4-BE49-F238E27FC236}">
                <a16:creationId xmlns:a16="http://schemas.microsoft.com/office/drawing/2014/main" id="{3645DF6D-E3A4-410D-BEED-5084C8A712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35680" r="9342"/>
          <a:stretch>
            <a:fillRect/>
          </a:stretch>
        </p:blipFill>
        <p:spPr>
          <a:xfrm>
            <a:off x="7700105" y="1181180"/>
            <a:ext cx="1162819" cy="1586304"/>
          </a:xfrm>
          <a:prstGeom prst="rect">
            <a:avLst/>
          </a:prstGeom>
        </p:spPr>
      </p:pic>
      <p:sp>
        <p:nvSpPr>
          <p:cNvPr id="26" name="Rectangle 72">
            <a:extLst>
              <a:ext uri="{FF2B5EF4-FFF2-40B4-BE49-F238E27FC236}">
                <a16:creationId xmlns:a16="http://schemas.microsoft.com/office/drawing/2014/main" id="{4A25AD93-D775-4AC7-A582-211AA6B830FC}"/>
              </a:ext>
            </a:extLst>
          </p:cNvPr>
          <p:cNvSpPr/>
          <p:nvPr/>
        </p:nvSpPr>
        <p:spPr>
          <a:xfrm>
            <a:off x="715477" y="836712"/>
            <a:ext cx="768996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First RIXS-MCD experiment in the liquid jet setup</a:t>
            </a:r>
          </a:p>
          <a:p>
            <a:pPr marL="342900" lvl="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Ubuntu" panose="020B0504030602030204"/>
                <a:cs typeface="Times New Roman" pitchFamily="18" charset="0"/>
              </a:rPr>
              <a:t>Samples: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commercial nominally Fe</a:t>
            </a:r>
            <a:r>
              <a:rPr lang="en-US" baseline="-25000" dirty="0">
                <a:latin typeface="Ubuntu" panose="020B0504030602030204"/>
                <a:cs typeface="Times New Roman" pitchFamily="18" charset="0"/>
              </a:rPr>
              <a:t>3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baseline="-25000" dirty="0">
                <a:latin typeface="Ubuntu" panose="020B0504030602030204"/>
                <a:cs typeface="Times New Roman" pitchFamily="18" charset="0"/>
              </a:rPr>
              <a:t>4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 NPs </a:t>
            </a:r>
          </a:p>
        </p:txBody>
      </p:sp>
      <p:grpSp>
        <p:nvGrpSpPr>
          <p:cNvPr id="27" name="9 Grupo">
            <a:extLst>
              <a:ext uri="{FF2B5EF4-FFF2-40B4-BE49-F238E27FC236}">
                <a16:creationId xmlns:a16="http://schemas.microsoft.com/office/drawing/2014/main" id="{12CA7B6A-6200-4BA2-AF93-497352B23220}"/>
              </a:ext>
            </a:extLst>
          </p:cNvPr>
          <p:cNvGrpSpPr/>
          <p:nvPr/>
        </p:nvGrpSpPr>
        <p:grpSpPr>
          <a:xfrm>
            <a:off x="1031279" y="1729487"/>
            <a:ext cx="2304256" cy="1283898"/>
            <a:chOff x="3347864" y="5011435"/>
            <a:chExt cx="2304256" cy="1283898"/>
          </a:xfrm>
        </p:grpSpPr>
        <p:grpSp>
          <p:nvGrpSpPr>
            <p:cNvPr id="28" name="Group 57">
              <a:extLst>
                <a:ext uri="{FF2B5EF4-FFF2-40B4-BE49-F238E27FC236}">
                  <a16:creationId xmlns:a16="http://schemas.microsoft.com/office/drawing/2014/main" id="{95E5BF4B-C1EC-432A-B521-B7D146D3240D}"/>
                </a:ext>
              </a:extLst>
            </p:cNvPr>
            <p:cNvGrpSpPr/>
            <p:nvPr/>
          </p:nvGrpSpPr>
          <p:grpSpPr>
            <a:xfrm>
              <a:off x="3347864" y="5013296"/>
              <a:ext cx="1080000" cy="1080000"/>
              <a:chOff x="1516501" y="3933731"/>
              <a:chExt cx="1080000" cy="1080000"/>
            </a:xfrm>
          </p:grpSpPr>
          <p:pic>
            <p:nvPicPr>
              <p:cNvPr id="33" name="Imagen 1">
                <a:extLst>
                  <a:ext uri="{FF2B5EF4-FFF2-40B4-BE49-F238E27FC236}">
                    <a16:creationId xmlns:a16="http://schemas.microsoft.com/office/drawing/2014/main" id="{8C9DF2F0-5EAD-4A74-BBC3-F367A492F27A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16501" y="3933731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34" name="CuadroTexto 13">
                <a:extLst>
                  <a:ext uri="{FF2B5EF4-FFF2-40B4-BE49-F238E27FC236}">
                    <a16:creationId xmlns:a16="http://schemas.microsoft.com/office/drawing/2014/main" id="{349DEC18-C75F-478A-964A-541348F29997}"/>
                  </a:ext>
                </a:extLst>
              </p:cNvPr>
              <p:cNvSpPr txBox="1"/>
              <p:nvPr/>
            </p:nvSpPr>
            <p:spPr>
              <a:xfrm>
                <a:off x="1573773" y="3957261"/>
                <a:ext cx="648072" cy="30777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20 </a:t>
                </a:r>
                <a:r>
                  <a:rPr kumimoji="0" lang="es-E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nm</a:t>
                </a:r>
                <a:endPara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grpSp>
          <p:nvGrpSpPr>
            <p:cNvPr id="29" name="Group 60">
              <a:extLst>
                <a:ext uri="{FF2B5EF4-FFF2-40B4-BE49-F238E27FC236}">
                  <a16:creationId xmlns:a16="http://schemas.microsoft.com/office/drawing/2014/main" id="{DDDA5AC9-279B-4174-9689-F76F156C7E33}"/>
                </a:ext>
              </a:extLst>
            </p:cNvPr>
            <p:cNvGrpSpPr/>
            <p:nvPr/>
          </p:nvGrpSpPr>
          <p:grpSpPr>
            <a:xfrm>
              <a:off x="4572120" y="5011435"/>
              <a:ext cx="1080000" cy="1080000"/>
              <a:chOff x="2820081" y="3931870"/>
              <a:chExt cx="1080000" cy="1080000"/>
            </a:xfrm>
          </p:grpSpPr>
          <p:pic>
            <p:nvPicPr>
              <p:cNvPr id="31" name="Imagen 8">
                <a:extLst>
                  <a:ext uri="{FF2B5EF4-FFF2-40B4-BE49-F238E27FC236}">
                    <a16:creationId xmlns:a16="http://schemas.microsoft.com/office/drawing/2014/main" id="{FB90ECC4-703D-41A9-8BFE-88C83103CD76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20081" y="3931870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32" name="CuadroTexto 13">
                <a:extLst>
                  <a:ext uri="{FF2B5EF4-FFF2-40B4-BE49-F238E27FC236}">
                    <a16:creationId xmlns:a16="http://schemas.microsoft.com/office/drawing/2014/main" id="{8BFF95BD-BAA1-478E-A598-E97D9784A3D0}"/>
                  </a:ext>
                </a:extLst>
              </p:cNvPr>
              <p:cNvSpPr txBox="1"/>
              <p:nvPr/>
            </p:nvSpPr>
            <p:spPr>
              <a:xfrm>
                <a:off x="2856645" y="3959705"/>
                <a:ext cx="648072" cy="30777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5 </a:t>
                </a:r>
                <a:r>
                  <a:rPr kumimoji="0" lang="es-E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nm</a:t>
                </a:r>
                <a:endParaRPr kumimoji="0" lang="es-E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D123C615-AF7B-4949-9002-CD03D336F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864" y="6041417"/>
              <a:ext cx="2304256" cy="253916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rPr>
                <a:t>TEM images courtesy of A. G. Roca </a:t>
              </a:r>
              <a:endParaRPr kumimoji="0" lang="en-GB" altLang="es-E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8F664F2-1D57-49F8-85A3-B84807A9DE1E}"/>
              </a:ext>
            </a:extLst>
          </p:cNvPr>
          <p:cNvSpPr txBox="1"/>
          <p:nvPr/>
        </p:nvSpPr>
        <p:spPr>
          <a:xfrm>
            <a:off x="339207" y="20872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Application to colloidal NPs</a:t>
            </a:r>
          </a:p>
        </p:txBody>
      </p:sp>
      <p:sp>
        <p:nvSpPr>
          <p:cNvPr id="36" name="Rectangle 52">
            <a:extLst>
              <a:ext uri="{FF2B5EF4-FFF2-40B4-BE49-F238E27FC236}">
                <a16:creationId xmlns:a16="http://schemas.microsoft.com/office/drawing/2014/main" id="{93422E77-BE1F-42EE-B617-7EC846EB787F}"/>
              </a:ext>
            </a:extLst>
          </p:cNvPr>
          <p:cNvSpPr/>
          <p:nvPr/>
        </p:nvSpPr>
        <p:spPr>
          <a:xfrm>
            <a:off x="3617614" y="1866677"/>
            <a:ext cx="380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- Spherical NPs of 20, 10 and 5 nm diameter synthesized by thermal decomposition and dispersed in toluene (Sigma-Aldrich)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ED96311-370A-4467-BA8C-AD136AC9E43A}"/>
              </a:ext>
            </a:extLst>
          </p:cNvPr>
          <p:cNvGrpSpPr/>
          <p:nvPr/>
        </p:nvGrpSpPr>
        <p:grpSpPr>
          <a:xfrm>
            <a:off x="13630" y="3183250"/>
            <a:ext cx="8576863" cy="3231169"/>
            <a:chOff x="13630" y="3183250"/>
            <a:chExt cx="8576863" cy="3231169"/>
          </a:xfrm>
        </p:grpSpPr>
        <p:graphicFrame>
          <p:nvGraphicFramePr>
            <p:cNvPr id="38" name="Object 21">
              <a:extLst>
                <a:ext uri="{FF2B5EF4-FFF2-40B4-BE49-F238E27FC236}">
                  <a16:creationId xmlns:a16="http://schemas.microsoft.com/office/drawing/2014/main" id="{0E9F0AF6-9646-46EC-9BDA-B96E985E98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4036843"/>
                </p:ext>
              </p:extLst>
            </p:nvPr>
          </p:nvGraphicFramePr>
          <p:xfrm>
            <a:off x="13630" y="3441032"/>
            <a:ext cx="5121275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584" name="Graph" r:id="rId7" imgW="5120640" imgH="2973600" progId="Origin50.Graph">
                    <p:embed/>
                  </p:oleObj>
                </mc:Choice>
                <mc:Fallback>
                  <p:oleObj name="Graph" r:id="rId7" imgW="5120640" imgH="2973600" progId="Origin50.Graph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630" y="3441032"/>
                          <a:ext cx="5121275" cy="2973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C22EF86C-643C-4048-89DA-AF8C2260E36C}"/>
                </a:ext>
              </a:extLst>
            </p:cNvPr>
            <p:cNvSpPr/>
            <p:nvPr/>
          </p:nvSpPr>
          <p:spPr>
            <a:xfrm>
              <a:off x="715477" y="3183250"/>
              <a:ext cx="40822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b="1" dirty="0">
                  <a:solidFill>
                    <a:schemeClr val="accent1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 </a:t>
              </a:r>
              <a:r>
                <a:rPr lang="en-US" b="1" dirty="0">
                  <a:solidFill>
                    <a:schemeClr val="accent1"/>
                  </a:solidFill>
                  <a:latin typeface="Ubuntu" panose="020B0504030602030204"/>
                  <a:cs typeface="Times New Roman" pitchFamily="18" charset="0"/>
                </a:rPr>
                <a:t>Kα</a:t>
              </a:r>
              <a:r>
                <a:rPr lang="en-US" b="1" baseline="-25000" dirty="0">
                  <a:solidFill>
                    <a:schemeClr val="accent1"/>
                  </a:solidFill>
                  <a:latin typeface="Ubuntu" panose="020B0504030602030204"/>
                  <a:cs typeface="Times New Roman" pitchFamily="18" charset="0"/>
                </a:rPr>
                <a:t>1</a:t>
              </a:r>
              <a:r>
                <a:rPr lang="en-US" b="1" dirty="0">
                  <a:solidFill>
                    <a:schemeClr val="accent1"/>
                  </a:solidFill>
                  <a:latin typeface="Ubuntu" panose="020B0504030602030204"/>
                  <a:cs typeface="Times New Roman" pitchFamily="18" charset="0"/>
                </a:rPr>
                <a:t>-detected Fe K edge HERFD-XANES</a:t>
              </a:r>
              <a:endParaRPr lang="en-US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endParaRPr>
            </a:p>
          </p:txBody>
        </p:sp>
        <p:sp>
          <p:nvSpPr>
            <p:cNvPr id="84" name="Rectangle 52">
              <a:extLst>
                <a:ext uri="{FF2B5EF4-FFF2-40B4-BE49-F238E27FC236}">
                  <a16:creationId xmlns:a16="http://schemas.microsoft.com/office/drawing/2014/main" id="{5FEA3B85-6B5B-450B-B14A-AB5A01A82606}"/>
                </a:ext>
              </a:extLst>
            </p:cNvPr>
            <p:cNvSpPr/>
            <p:nvPr/>
          </p:nvSpPr>
          <p:spPr>
            <a:xfrm>
              <a:off x="5026566" y="3205129"/>
              <a:ext cx="35639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3" algn="just" defTabSz="914400">
                <a:spcBef>
                  <a:spcPct val="0"/>
                </a:spcBef>
                <a:buClr>
                  <a:srgbClr val="132577"/>
                </a:buClr>
                <a:defRPr/>
              </a:pPr>
              <a:r>
                <a:rPr lang="en-US" sz="1600" i="1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- Main edge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: ↓ size </a:t>
              </a:r>
              <a:r>
                <a:rPr lang="en-US" sz="1600" dirty="0">
                  <a:solidFill>
                    <a:schemeClr val="accent1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</a:t>
              </a:r>
              <a:r>
                <a:rPr lang="en-US" sz="1600" dirty="0">
                  <a:solidFill>
                    <a:schemeClr val="accent2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↑ oxidation</a:t>
              </a:r>
            </a:p>
            <a:p>
              <a:pPr marL="0" lvl="3" algn="just" defTabSz="914400">
                <a:spcBef>
                  <a:spcPct val="0"/>
                </a:spcBef>
                <a:buClr>
                  <a:srgbClr val="132577"/>
                </a:buClr>
                <a:defRPr/>
              </a:pPr>
              <a:endParaRPr lang="en-US" sz="8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endParaRPr>
            </a:p>
            <a:p>
              <a:pPr marL="0" lvl="3" algn="just" defTabSz="914400">
                <a:spcBef>
                  <a:spcPct val="0"/>
                </a:spcBef>
                <a:buClr>
                  <a:srgbClr val="132577"/>
                </a:buClr>
                <a:defRPr/>
              </a:pPr>
              <a:r>
                <a:rPr lang="en-US" sz="1600" i="1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- Pre-edge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: ↓ size </a:t>
              </a:r>
              <a:r>
                <a:rPr lang="en-US" sz="1600" dirty="0">
                  <a:solidFill>
                    <a:schemeClr val="accent1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</a:t>
              </a:r>
              <a:r>
                <a:rPr lang="en-US" sz="1600" dirty="0">
                  <a:solidFill>
                    <a:schemeClr val="accent2"/>
                  </a:solidFill>
                  <a:latin typeface="Ubuntu" panose="020B0504030602030204"/>
                  <a:cs typeface="Times New Roman" pitchFamily="18" charset="0"/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↓ Fe</a:t>
              </a:r>
              <a:r>
                <a:rPr lang="en-US" sz="1600" baseline="300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2+</a:t>
              </a:r>
              <a:r>
                <a:rPr lang="en-US" sz="16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, ↑ Fe</a:t>
              </a:r>
              <a:r>
                <a:rPr lang="en-US" sz="1600" baseline="30000" dirty="0">
                  <a:solidFill>
                    <a:prstClr val="black"/>
                  </a:solidFill>
                  <a:latin typeface="Ubuntu" panose="020B0504030602030204"/>
                  <a:cs typeface="Times New Roman" pitchFamily="18" charset="0"/>
                </a:rPr>
                <a:t>3+</a:t>
              </a:r>
            </a:p>
          </p:txBody>
        </p:sp>
      </p:grpSp>
      <p:sp>
        <p:nvSpPr>
          <p:cNvPr id="42" name="Rectangle 258">
            <a:extLst>
              <a:ext uri="{FF2B5EF4-FFF2-40B4-BE49-F238E27FC236}">
                <a16:creationId xmlns:a16="http://schemas.microsoft.com/office/drawing/2014/main" id="{655CA2CF-BD42-4D0C-B2BB-F20814C797ED}"/>
              </a:ext>
            </a:extLst>
          </p:cNvPr>
          <p:cNvSpPr/>
          <p:nvPr/>
        </p:nvSpPr>
        <p:spPr>
          <a:xfrm>
            <a:off x="7166976" y="4517636"/>
            <a:ext cx="1824735" cy="1107996"/>
          </a:xfrm>
          <a:prstGeom prst="rect">
            <a:avLst/>
          </a:prstGeom>
          <a:solidFill>
            <a:schemeClr val="accent2">
              <a:alpha val="10000"/>
            </a:schemeClr>
          </a:solidFill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4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Fe</a:t>
            </a:r>
            <a:r>
              <a:rPr lang="es-ES" sz="1400" b="1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3</a:t>
            </a:r>
            <a:r>
              <a:rPr lang="es-ES" sz="1400" b="1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sz="1400" b="1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4</a:t>
            </a:r>
            <a:r>
              <a: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</a:t>
            </a:r>
          </a:p>
          <a:p>
            <a:pPr algn="ctr" defTabSz="914400">
              <a:defRPr/>
            </a:pP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(Fe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3+</a:t>
            </a:r>
            <a:r>
              <a:rPr lang="es-ES" sz="1200" kern="0" baseline="-25000" dirty="0">
                <a:solidFill>
                  <a:srgbClr val="51A026">
                    <a:lumMod val="75000"/>
                  </a:srgbClr>
                </a:solidFill>
                <a:latin typeface="Ubuntu" panose="020B0504030602030204"/>
                <a:cs typeface="Times New Roman" pitchFamily="18" charset="0"/>
              </a:rPr>
              <a:t>Td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[Fe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2+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,Fe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3+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]</a:t>
            </a:r>
            <a:r>
              <a:rPr lang="es-ES" sz="1200" kern="0" baseline="-25000" dirty="0">
                <a:solidFill>
                  <a:srgbClr val="9933FF"/>
                </a:solidFill>
                <a:latin typeface="Ubuntu" panose="020B0504030602030204"/>
                <a:cs typeface="Times New Roman" pitchFamily="18" charset="0"/>
              </a:rPr>
              <a:t>Oh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2-</a:t>
            </a:r>
            <a:r>
              <a:rPr lang="es-ES" sz="1200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4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)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  <a:cs typeface="Times New Roman" pitchFamily="18" charset="0"/>
            </a:endParaRPr>
          </a:p>
          <a:p>
            <a:pPr lvl="0" algn="ctr" defTabSz="914400">
              <a:defRPr/>
            </a:pPr>
            <a:r>
              <a:rPr lang="en-US" sz="1400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  <a:sym typeface="Wingdings"/>
              </a:rPr>
              <a:t></a:t>
            </a:r>
            <a:br>
              <a:rPr lang="en-US" sz="1400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  <a:sym typeface="Wingdings"/>
              </a:rPr>
            </a:br>
            <a:r>
              <a:rPr lang="el-GR" sz="1400" b="1" kern="0" dirty="0">
                <a:solidFill>
                  <a:schemeClr val="accent2"/>
                </a:solidFill>
                <a:latin typeface="Arial"/>
                <a:cs typeface="Times New Roman" pitchFamily="18" charset="0"/>
              </a:rPr>
              <a:t>γ</a:t>
            </a:r>
            <a:r>
              <a:rPr lang="es-ES" sz="1400" b="1" kern="0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-Fe</a:t>
            </a:r>
            <a:r>
              <a:rPr lang="es-ES" sz="1400" b="1" kern="0" baseline="-25000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2</a:t>
            </a:r>
            <a:r>
              <a:rPr lang="es-ES" sz="1400" b="1" kern="0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sz="1400" b="1" kern="0" baseline="-25000" dirty="0">
                <a:solidFill>
                  <a:schemeClr val="accent2"/>
                </a:solidFill>
                <a:latin typeface="Ubuntu" panose="020B0504030602030204"/>
                <a:cs typeface="Times New Roman" pitchFamily="18" charset="0"/>
              </a:rPr>
              <a:t>3</a:t>
            </a:r>
          </a:p>
          <a:p>
            <a:pPr lvl="0" algn="ctr" defTabSz="914400">
              <a:defRPr/>
            </a:pP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(Fe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3+</a:t>
            </a:r>
            <a:r>
              <a:rPr lang="es-ES" sz="1200" kern="0" baseline="-25000" dirty="0">
                <a:solidFill>
                  <a:srgbClr val="51A026">
                    <a:lumMod val="75000"/>
                  </a:srgbClr>
                </a:solidFill>
                <a:latin typeface="Ubuntu" panose="020B0504030602030204"/>
                <a:cs typeface="Times New Roman" pitchFamily="18" charset="0"/>
              </a:rPr>
              <a:t>Td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[Fe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3+</a:t>
            </a:r>
            <a:r>
              <a:rPr lang="es-ES" sz="1200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 5/3</a:t>
            </a:r>
            <a:r>
              <a:rPr lang="en-GB" sz="1200" dirty="0"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</a:t>
            </a:r>
            <a:r>
              <a:rPr lang="es-ES" sz="1200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1/3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]</a:t>
            </a:r>
            <a:r>
              <a:rPr lang="es-ES" sz="1200" kern="0" baseline="-25000" dirty="0">
                <a:solidFill>
                  <a:srgbClr val="9933FF"/>
                </a:solidFill>
                <a:latin typeface="Ubuntu" panose="020B0504030602030204"/>
                <a:cs typeface="Times New Roman" pitchFamily="18" charset="0"/>
              </a:rPr>
              <a:t>Oh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sz="1200" kern="0" baseline="30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2-</a:t>
            </a:r>
            <a:r>
              <a:rPr lang="es-ES" sz="1200" kern="0" baseline="-2500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4</a:t>
            </a:r>
            <a:r>
              <a:rPr lang="es-ES" sz="1200" kern="0" dirty="0">
                <a:solidFill>
                  <a:prstClr val="black"/>
                </a:solidFill>
                <a:latin typeface="Ubuntu" panose="020B0504030602030204"/>
                <a:cs typeface="Times New Roman" pitchFamily="18" charset="0"/>
              </a:rPr>
              <a:t>)</a:t>
            </a:r>
            <a:endParaRPr lang="es-ES" sz="1200" b="1" kern="0" dirty="0">
              <a:solidFill>
                <a:prstClr val="black"/>
              </a:solidFill>
              <a:latin typeface="Ubuntu" panose="020B0504030602030204"/>
              <a:cs typeface="Times New Roman" pitchFamily="18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58FA789-851E-4261-AD33-04233E4CE303}"/>
              </a:ext>
            </a:extLst>
          </p:cNvPr>
          <p:cNvGrpSpPr/>
          <p:nvPr/>
        </p:nvGrpSpPr>
        <p:grpSpPr>
          <a:xfrm>
            <a:off x="2333369" y="4172391"/>
            <a:ext cx="4934481" cy="2173035"/>
            <a:chOff x="2333369" y="4172391"/>
            <a:chExt cx="4934481" cy="2173035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F02FFA85-1F70-4C0A-B93C-E11143BBCDDC}"/>
                </a:ext>
              </a:extLst>
            </p:cNvPr>
            <p:cNvGrpSpPr/>
            <p:nvPr/>
          </p:nvGrpSpPr>
          <p:grpSpPr>
            <a:xfrm>
              <a:off x="2333369" y="4651586"/>
              <a:ext cx="2304288" cy="1338120"/>
              <a:chOff x="2549941" y="4639554"/>
              <a:chExt cx="2304288" cy="1338120"/>
            </a:xfrm>
          </p:grpSpPr>
          <p:graphicFrame>
            <p:nvGraphicFramePr>
              <p:cNvPr id="43" name="Object 32">
                <a:extLst>
                  <a:ext uri="{FF2B5EF4-FFF2-40B4-BE49-F238E27FC236}">
                    <a16:creationId xmlns:a16="http://schemas.microsoft.com/office/drawing/2014/main" id="{190DE3E0-6753-4128-94AF-A3DED74BDB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3944584"/>
                  </p:ext>
                </p:extLst>
              </p:nvPr>
            </p:nvGraphicFramePr>
            <p:xfrm>
              <a:off x="2549941" y="4639554"/>
              <a:ext cx="2304288" cy="13381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585" name="Graph" r:id="rId9" imgW="5120640" imgH="2973600" progId="Origin50.Graph">
                      <p:embed/>
                    </p:oleObj>
                  </mc:Choice>
                  <mc:Fallback>
                    <p:oleObj name="Graph" r:id="rId9" imgW="5120640" imgH="2973600" progId="Origin50.Graph">
                      <p:embed/>
                      <p:pic>
                        <p:nvPicPr>
                          <p:cNvPr id="33" name="Object 32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549941" y="4639554"/>
                            <a:ext cx="2304288" cy="133812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" name="Text Box 267">
                <a:extLst>
                  <a:ext uri="{FF2B5EF4-FFF2-40B4-BE49-F238E27FC236}">
                    <a16:creationId xmlns:a16="http://schemas.microsoft.com/office/drawing/2014/main" id="{C741950B-D6F0-4E73-A37E-8B9C06D2B3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5805" y="5206077"/>
                <a:ext cx="438103" cy="276999"/>
              </a:xfrm>
              <a:prstGeom prst="rect">
                <a:avLst/>
              </a:prstGeom>
              <a:solidFill>
                <a:srgbClr val="FFDD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Fe</a:t>
                </a:r>
                <a:r>
                  <a:rPr kumimoji="0" lang="en-US" sz="12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2+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  <p:sp>
            <p:nvSpPr>
              <p:cNvPr id="21" name="Text Box 267">
                <a:extLst>
                  <a:ext uri="{FF2B5EF4-FFF2-40B4-BE49-F238E27FC236}">
                    <a16:creationId xmlns:a16="http://schemas.microsoft.com/office/drawing/2014/main" id="{1FCF5D4E-24FE-4841-8FD3-E9046B24C1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8368" y="5464401"/>
                <a:ext cx="438103" cy="276999"/>
              </a:xfrm>
              <a:prstGeom prst="rect">
                <a:avLst/>
              </a:prstGeom>
              <a:solidFill>
                <a:srgbClr val="FFDD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Fe</a:t>
                </a:r>
                <a:r>
                  <a:rPr kumimoji="0" lang="en-US" sz="12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3+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buntu" panose="020B0504030602030204"/>
                </a:endParaRPr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7A064793-EE0C-4C0E-89EA-1266262F966A}"/>
                </a:ext>
              </a:extLst>
            </p:cNvPr>
            <p:cNvGrpSpPr/>
            <p:nvPr/>
          </p:nvGrpSpPr>
          <p:grpSpPr>
            <a:xfrm>
              <a:off x="4860643" y="4172391"/>
              <a:ext cx="2407207" cy="2173035"/>
              <a:chOff x="4860643" y="4172391"/>
              <a:chExt cx="2407207" cy="2173035"/>
            </a:xfrm>
          </p:grpSpPr>
          <p:sp>
            <p:nvSpPr>
              <p:cNvPr id="88" name="Rectangle 3">
                <a:extLst>
                  <a:ext uri="{FF2B5EF4-FFF2-40B4-BE49-F238E27FC236}">
                    <a16:creationId xmlns:a16="http://schemas.microsoft.com/office/drawing/2014/main" id="{470AC825-9605-4D71-A948-162EC9855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0643" y="5883761"/>
                <a:ext cx="2407207" cy="461665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s-E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F. M. F. de Groot </a:t>
                </a:r>
                <a:r>
                  <a:rPr kumimoji="0" lang="en-GB" altLang="es-E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et al.</a:t>
                </a:r>
                <a:r>
                  <a:rPr kumimoji="0" lang="en-GB" altLang="es-E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,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s-ES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J. Phys. Chem. B </a:t>
                </a:r>
                <a:r>
                  <a:rPr kumimoji="0" lang="en-GB" altLang="es-E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109</a:t>
                </a:r>
                <a:r>
                  <a:rPr kumimoji="0" lang="en-GB" altLang="es-E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rPr>
                  <a:t> 20751 (2005)</a:t>
                </a:r>
              </a:p>
            </p:txBody>
          </p: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BADA17D0-07CC-4EAE-A049-B9E3FA229B78}"/>
                  </a:ext>
                </a:extLst>
              </p:cNvPr>
              <p:cNvGrpSpPr/>
              <p:nvPr/>
            </p:nvGrpSpPr>
            <p:grpSpPr>
              <a:xfrm>
                <a:off x="5179365" y="4172391"/>
                <a:ext cx="1848564" cy="1688625"/>
                <a:chOff x="5158518" y="4313373"/>
                <a:chExt cx="1848564" cy="1688625"/>
              </a:xfrm>
            </p:grpSpPr>
            <p:pic>
              <p:nvPicPr>
                <p:cNvPr id="46149" name="Picture 69" descr="Figure 1">
                  <a:extLst>
                    <a:ext uri="{FF2B5EF4-FFF2-40B4-BE49-F238E27FC236}">
                      <a16:creationId xmlns:a16="http://schemas.microsoft.com/office/drawing/2014/main" id="{1751CFF2-185C-4ED2-BEEE-1FFBD68F3A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8518" y="4589760"/>
                  <a:ext cx="1739210" cy="14122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1" name="Text Box 368">
                  <a:extLst>
                    <a:ext uri="{FF2B5EF4-FFF2-40B4-BE49-F238E27FC236}">
                      <a16:creationId xmlns:a16="http://schemas.microsoft.com/office/drawing/2014/main" id="{0B217BF2-F70C-4E3B-A5C4-FFB8CE308B46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568285" y="4729658"/>
                  <a:ext cx="43879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O</a:t>
                  </a:r>
                  <a:r>
                    <a:rPr kumimoji="0" lang="en-GB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h</a:t>
                  </a: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cxnSp>
              <p:nvCxnSpPr>
                <p:cNvPr id="92" name="Straight Arrow Connector 51">
                  <a:extLst>
                    <a:ext uri="{FF2B5EF4-FFF2-40B4-BE49-F238E27FC236}">
                      <a16:creationId xmlns:a16="http://schemas.microsoft.com/office/drawing/2014/main" id="{AC2E5539-1BC6-4EBB-8434-5D7A9B985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59607" y="4889736"/>
                  <a:ext cx="267745" cy="107045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52">
                  <a:extLst>
                    <a:ext uri="{FF2B5EF4-FFF2-40B4-BE49-F238E27FC236}">
                      <a16:creationId xmlns:a16="http://schemas.microsoft.com/office/drawing/2014/main" id="{97303961-52B2-4931-AA63-56FBE89F33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357846" y="5246927"/>
                  <a:ext cx="303156" cy="126876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 Box 349">
                  <a:extLst>
                    <a:ext uri="{FF2B5EF4-FFF2-40B4-BE49-F238E27FC236}">
                      <a16:creationId xmlns:a16="http://schemas.microsoft.com/office/drawing/2014/main" id="{F6E6DD16-EFD6-4BC3-945D-B327BFF58853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579719" y="5074924"/>
                  <a:ext cx="35679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T</a:t>
                  </a:r>
                  <a:r>
                    <a:rPr kumimoji="0" lang="en-GB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d</a:t>
                  </a: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sp>
              <p:nvSpPr>
                <p:cNvPr id="95" name="Text Box 349">
                  <a:extLst>
                    <a:ext uri="{FF2B5EF4-FFF2-40B4-BE49-F238E27FC236}">
                      <a16:creationId xmlns:a16="http://schemas.microsoft.com/office/drawing/2014/main" id="{66CA6F2A-94C3-4ACE-A5DC-FE90C098879D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84806" y="4554246"/>
                  <a:ext cx="417124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T</a:t>
                  </a:r>
                  <a:r>
                    <a:rPr kumimoji="0" lang="en-GB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d</a:t>
                  </a: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sp>
              <p:nvSpPr>
                <p:cNvPr id="96" name="Text Box 368">
                  <a:extLst>
                    <a:ext uri="{FF2B5EF4-FFF2-40B4-BE49-F238E27FC236}">
                      <a16:creationId xmlns:a16="http://schemas.microsoft.com/office/drawing/2014/main" id="{DD650A68-CF7A-4FDD-8EE7-3C6E4E9D7B72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231639" y="4889736"/>
                  <a:ext cx="49296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O</a:t>
                  </a:r>
                  <a:r>
                    <a:rPr kumimoji="0" lang="en-GB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h</a:t>
                  </a: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cxnSp>
              <p:nvCxnSpPr>
                <p:cNvPr id="97" name="Straight Arrow Connector 68">
                  <a:extLst>
                    <a:ext uri="{FF2B5EF4-FFF2-40B4-BE49-F238E27FC236}">
                      <a16:creationId xmlns:a16="http://schemas.microsoft.com/office/drawing/2014/main" id="{BF6196C4-F458-4604-B498-0F3F35935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0767" y="4755810"/>
                  <a:ext cx="203839" cy="143807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70">
                  <a:extLst>
                    <a:ext uri="{FF2B5EF4-FFF2-40B4-BE49-F238E27FC236}">
                      <a16:creationId xmlns:a16="http://schemas.microsoft.com/office/drawing/2014/main" id="{5D249C0E-3A95-4999-9A42-F2DFE19CDF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23492" y="5128458"/>
                  <a:ext cx="267913" cy="167421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 Box 267">
                  <a:extLst>
                    <a:ext uri="{FF2B5EF4-FFF2-40B4-BE49-F238E27FC236}">
                      <a16:creationId xmlns:a16="http://schemas.microsoft.com/office/drawing/2014/main" id="{DDC927C4-6998-4CA5-BB72-67E09EF5D5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52141" y="4313373"/>
                  <a:ext cx="438103" cy="276999"/>
                </a:xfrm>
                <a:prstGeom prst="rect">
                  <a:avLst/>
                </a:prstGeom>
                <a:solidFill>
                  <a:srgbClr val="FFDD0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Fe</a:t>
                  </a:r>
                  <a:r>
                    <a:rPr kumimoji="0" lang="en-US" sz="12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2+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  <p:sp>
              <p:nvSpPr>
                <p:cNvPr id="44" name="Text Box 267">
                  <a:extLst>
                    <a:ext uri="{FF2B5EF4-FFF2-40B4-BE49-F238E27FC236}">
                      <a16:creationId xmlns:a16="http://schemas.microsoft.com/office/drawing/2014/main" id="{0B7812ED-FD2B-430C-A7D2-CF17173CE7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35962" y="4318528"/>
                  <a:ext cx="438103" cy="276999"/>
                </a:xfrm>
                <a:prstGeom prst="rect">
                  <a:avLst/>
                </a:prstGeom>
                <a:solidFill>
                  <a:srgbClr val="FFDD0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Fe</a:t>
                  </a:r>
                  <a:r>
                    <a:rPr kumimoji="0" lang="en-US" sz="12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buntu" panose="020B0504030602030204"/>
                    </a:rPr>
                    <a:t>3+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buntu" panose="020B050403060203020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463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26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26" name="Rectangle 72">
            <a:extLst>
              <a:ext uri="{FF2B5EF4-FFF2-40B4-BE49-F238E27FC236}">
                <a16:creationId xmlns:a16="http://schemas.microsoft.com/office/drawing/2014/main" id="{4A25AD93-D775-4AC7-A582-211AA6B830FC}"/>
              </a:ext>
            </a:extLst>
          </p:cNvPr>
          <p:cNvSpPr/>
          <p:nvPr/>
        </p:nvSpPr>
        <p:spPr>
          <a:xfrm>
            <a:off x="715477" y="836712"/>
            <a:ext cx="7689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First RIXS-MCD experiment in the liquid jet setup</a:t>
            </a:r>
          </a:p>
        </p:txBody>
      </p:sp>
      <p:pic>
        <p:nvPicPr>
          <p:cNvPr id="30" name="Picture 3" descr="N:\Sara - ESRF\Experiments\Fe3O4 NPs\HC-3490_Nov2017\Analysis_matlab\RIXS-MCD maps\Fe3O4_JBC_1wt_rixs_mcd_pos_single\Fe3O4_JBC_1wt_rixs_mcd_pos_n-p_ET_20_1p8_1.jpg">
            <a:extLst>
              <a:ext uri="{FF2B5EF4-FFF2-40B4-BE49-F238E27FC236}">
                <a16:creationId xmlns:a16="http://schemas.microsoft.com/office/drawing/2014/main" id="{3E3E9640-41E7-44EF-8E0D-9E5883BE3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2736" r="32736"/>
          <a:stretch/>
        </p:blipFill>
        <p:spPr bwMode="auto">
          <a:xfrm>
            <a:off x="409982" y="1812614"/>
            <a:ext cx="2462648" cy="4337685"/>
          </a:xfrm>
          <a:prstGeom prst="rect">
            <a:avLst/>
          </a:prstGeom>
          <a:noFill/>
        </p:spPr>
      </p:pic>
      <p:pic>
        <p:nvPicPr>
          <p:cNvPr id="31" name="Picture 3" descr="N:\Sara - ESRF\Experiments\Fe3O4 NPs\HC-3490_Nov2017\Analysis_matlab\RIXS-MCD maps\g-Fe2O3_JBC_1wt_rixs_mcd_pos_single\g-Fe2O3_JBC_1wt_rixs_mcd_pos_n-p_ET_20_1p5_1.jpg">
            <a:extLst>
              <a:ext uri="{FF2B5EF4-FFF2-40B4-BE49-F238E27FC236}">
                <a16:creationId xmlns:a16="http://schemas.microsoft.com/office/drawing/2014/main" id="{0E8FF74A-4C32-43EB-B5DE-E9B277278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2225" r="32338"/>
          <a:stretch/>
        </p:blipFill>
        <p:spPr bwMode="auto">
          <a:xfrm>
            <a:off x="6437008" y="1828719"/>
            <a:ext cx="2527480" cy="4337685"/>
          </a:xfrm>
          <a:prstGeom prst="rect">
            <a:avLst/>
          </a:prstGeom>
          <a:noFill/>
        </p:spPr>
      </p:pic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id="{3E1B272B-592A-4C92-B059-F07E6221C32E}"/>
              </a:ext>
            </a:extLst>
          </p:cNvPr>
          <p:cNvCxnSpPr/>
          <p:nvPr/>
        </p:nvCxnSpPr>
        <p:spPr>
          <a:xfrm flipV="1">
            <a:off x="683568" y="4294196"/>
            <a:ext cx="1656184" cy="1512168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33" name="Straight Connector 18">
            <a:extLst>
              <a:ext uri="{FF2B5EF4-FFF2-40B4-BE49-F238E27FC236}">
                <a16:creationId xmlns:a16="http://schemas.microsoft.com/office/drawing/2014/main" id="{94126292-B129-4127-809A-3479DD8B4416}"/>
              </a:ext>
            </a:extLst>
          </p:cNvPr>
          <p:cNvCxnSpPr/>
          <p:nvPr/>
        </p:nvCxnSpPr>
        <p:spPr>
          <a:xfrm flipV="1">
            <a:off x="6732240" y="4294196"/>
            <a:ext cx="1656184" cy="1512168"/>
          </a:xfrm>
          <a:prstGeom prst="line">
            <a:avLst/>
          </a:prstGeom>
          <a:noFill/>
          <a:ln w="50800" cap="flat" cmpd="sng" algn="ctr">
            <a:solidFill>
              <a:schemeClr val="accent2"/>
            </a:solidFill>
            <a:prstDash val="sysDash"/>
          </a:ln>
          <a:effectLst/>
        </p:spPr>
      </p:cxnSp>
      <p:sp>
        <p:nvSpPr>
          <p:cNvPr id="34" name="Rectangle 19">
            <a:extLst>
              <a:ext uri="{FF2B5EF4-FFF2-40B4-BE49-F238E27FC236}">
                <a16:creationId xmlns:a16="http://schemas.microsoft.com/office/drawing/2014/main" id="{A7FAB7E3-B516-47EE-A9F8-B0D88E402DC9}"/>
              </a:ext>
            </a:extLst>
          </p:cNvPr>
          <p:cNvSpPr/>
          <p:nvPr/>
        </p:nvSpPr>
        <p:spPr>
          <a:xfrm>
            <a:off x="179512" y="1768725"/>
            <a:ext cx="2632417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Fe</a:t>
            </a:r>
            <a:r>
              <a:rPr kumimoji="0" lang="en-US" sz="160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O</a:t>
            </a:r>
            <a:r>
              <a:rPr kumimoji="0" lang="en-US" sz="160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4</a:t>
            </a:r>
            <a:endParaRPr kumimoji="0" lang="en-GB" sz="160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35" name="Rectangle 21">
            <a:extLst>
              <a:ext uri="{FF2B5EF4-FFF2-40B4-BE49-F238E27FC236}">
                <a16:creationId xmlns:a16="http://schemas.microsoft.com/office/drawing/2014/main" id="{8CB83BED-D954-470F-B4C2-83975E75C5D0}"/>
              </a:ext>
            </a:extLst>
          </p:cNvPr>
          <p:cNvSpPr/>
          <p:nvPr/>
        </p:nvSpPr>
        <p:spPr>
          <a:xfrm>
            <a:off x="6244123" y="1787119"/>
            <a:ext cx="2632417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Wingdings" panose="05000000000000000000" pitchFamily="2" charset="2"/>
              </a:rPr>
              <a:t>γ</a:t>
            </a:r>
            <a:r>
              <a: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-Fe</a:t>
            </a:r>
            <a:r>
              <a:rPr kumimoji="0" lang="en-US" sz="1600" b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2</a:t>
            </a:r>
            <a:r>
              <a:rPr kumimoji="0" lang="en-US" sz="16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O</a:t>
            </a:r>
            <a:r>
              <a:rPr kumimoji="0" lang="en-US" sz="1600" b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3</a:t>
            </a:r>
            <a:endParaRPr kumimoji="0" lang="en-GB" sz="1600" b="0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E8CB1A0-4B4E-4D97-90BF-C3CD3BCB0E69}"/>
              </a:ext>
            </a:extLst>
          </p:cNvPr>
          <p:cNvSpPr txBox="1"/>
          <p:nvPr/>
        </p:nvSpPr>
        <p:spPr>
          <a:xfrm>
            <a:off x="339207" y="20872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Application to colloidal NPs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BAE5DD3-6647-44B0-839E-C74EF640F417}"/>
              </a:ext>
            </a:extLst>
          </p:cNvPr>
          <p:cNvSpPr/>
          <p:nvPr/>
        </p:nvSpPr>
        <p:spPr>
          <a:xfrm>
            <a:off x="720882" y="1296741"/>
            <a:ext cx="3524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rPr>
              <a:t>RIXS-MCD maps &amp; diagonal cuts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E4D2994-DBA9-4ACE-A4FC-477345B396FD}"/>
              </a:ext>
            </a:extLst>
          </p:cNvPr>
          <p:cNvGrpSpPr/>
          <p:nvPr/>
        </p:nvGrpSpPr>
        <p:grpSpPr>
          <a:xfrm>
            <a:off x="3166424" y="1684898"/>
            <a:ext cx="2973387" cy="3876675"/>
            <a:chOff x="3208338" y="1595438"/>
            <a:chExt cx="2973387" cy="3876675"/>
          </a:xfrm>
        </p:grpSpPr>
        <p:graphicFrame>
          <p:nvGraphicFramePr>
            <p:cNvPr id="40" name="Object 8">
              <a:extLst>
                <a:ext uri="{FF2B5EF4-FFF2-40B4-BE49-F238E27FC236}">
                  <a16:creationId xmlns:a16="http://schemas.microsoft.com/office/drawing/2014/main" id="{B0DA5EC0-D31D-4DC3-BB44-D1F027401E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3602374"/>
                </p:ext>
              </p:extLst>
            </p:nvPr>
          </p:nvGraphicFramePr>
          <p:xfrm>
            <a:off x="3208338" y="1595438"/>
            <a:ext cx="2973387" cy="3876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345" name="Graph" r:id="rId6" imgW="2973600" imgH="3876840" progId="Origin50.Graph">
                    <p:embed/>
                  </p:oleObj>
                </mc:Choice>
                <mc:Fallback>
                  <p:oleObj name="Graph" r:id="rId6" imgW="2973600" imgH="3876840" progId="Origin50.Graph">
                    <p:embed/>
                    <p:pic>
                      <p:nvPicPr>
                        <p:cNvPr id="16" name="Object 8">
                          <a:extLst>
                            <a:ext uri="{FF2B5EF4-FFF2-40B4-BE49-F238E27FC236}">
                              <a16:creationId xmlns:a16="http://schemas.microsoft.com/office/drawing/2014/main" id="{AA8A02BC-C8AC-42B4-BE02-0B1078CE24D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08338" y="1595438"/>
                          <a:ext cx="2973387" cy="3876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267">
              <a:extLst>
                <a:ext uri="{FF2B5EF4-FFF2-40B4-BE49-F238E27FC236}">
                  <a16:creationId xmlns:a16="http://schemas.microsoft.com/office/drawing/2014/main" id="{F821A75A-CE7E-435B-A6E3-2BEC30EBE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941" y="2707527"/>
              <a:ext cx="672188" cy="276999"/>
            </a:xfrm>
            <a:prstGeom prst="rect">
              <a:avLst/>
            </a:prstGeom>
            <a:solidFill>
              <a:srgbClr val="FFDD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Ubuntu" panose="020B0504030602030204"/>
                </a:rPr>
                <a:t>Fe</a:t>
              </a:r>
              <a:r>
                <a:rPr lang="en-US" sz="1200" baseline="30000" dirty="0">
                  <a:latin typeface="Ubuntu" panose="020B0504030602030204"/>
                </a:rPr>
                <a:t>2+</a:t>
              </a:r>
              <a:r>
                <a:rPr lang="en-US" sz="1200" dirty="0">
                  <a:latin typeface="Ubuntu" panose="020B0504030602030204"/>
                </a:rPr>
                <a:t> O</a:t>
              </a:r>
              <a:r>
                <a:rPr lang="en-US" sz="1200" baseline="-25000" dirty="0">
                  <a:latin typeface="Ubuntu" panose="020B0504030602030204"/>
                </a:rPr>
                <a:t>h</a:t>
              </a:r>
              <a:r>
                <a:rPr lang="en-US" sz="1200" baseline="30000" dirty="0">
                  <a:latin typeface="Ubuntu" panose="020B0504030602030204"/>
                </a:rPr>
                <a:t> </a:t>
              </a:r>
              <a:endParaRPr lang="en-US" sz="1200" dirty="0">
                <a:latin typeface="Ubuntu" panose="020B0504030602030204"/>
              </a:endParaRPr>
            </a:p>
          </p:txBody>
        </p:sp>
        <p:sp>
          <p:nvSpPr>
            <p:cNvPr id="42" name="Text Box 267">
              <a:extLst>
                <a:ext uri="{FF2B5EF4-FFF2-40B4-BE49-F238E27FC236}">
                  <a16:creationId xmlns:a16="http://schemas.microsoft.com/office/drawing/2014/main" id="{F50035E8-878A-4315-A9FC-721B7CAD8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5851" y="2147167"/>
              <a:ext cx="673515" cy="276999"/>
            </a:xfrm>
            <a:prstGeom prst="rect">
              <a:avLst/>
            </a:prstGeom>
            <a:solidFill>
              <a:srgbClr val="FFDD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Ubuntu" panose="020B0504030602030204"/>
                </a:rPr>
                <a:t>Fe</a:t>
              </a:r>
              <a:r>
                <a:rPr lang="en-US" sz="1200" baseline="30000" dirty="0">
                  <a:latin typeface="Ubuntu" panose="020B0504030602030204"/>
                </a:rPr>
                <a:t>3+</a:t>
              </a:r>
              <a:r>
                <a:rPr lang="en-US" sz="1200" dirty="0">
                  <a:latin typeface="Ubuntu" panose="020B0504030602030204"/>
                </a:rPr>
                <a:t> T</a:t>
              </a:r>
              <a:r>
                <a:rPr lang="en-US" sz="1200" baseline="-25000" dirty="0">
                  <a:latin typeface="Ubuntu" panose="020B0504030602030204"/>
                </a:rPr>
                <a:t>d</a:t>
              </a:r>
              <a:r>
                <a:rPr lang="en-US" sz="1200" baseline="30000" dirty="0">
                  <a:latin typeface="Ubuntu" panose="020B0504030602030204"/>
                </a:rPr>
                <a:t> </a:t>
              </a:r>
              <a:endParaRPr lang="en-US" sz="1200" dirty="0">
                <a:latin typeface="Ubuntu" panose="020B0504030602030204"/>
              </a:endParaRPr>
            </a:p>
          </p:txBody>
        </p:sp>
      </p:grpSp>
      <p:sp>
        <p:nvSpPr>
          <p:cNvPr id="17" name="Rectangle 52">
            <a:extLst>
              <a:ext uri="{FF2B5EF4-FFF2-40B4-BE49-F238E27FC236}">
                <a16:creationId xmlns:a16="http://schemas.microsoft.com/office/drawing/2014/main" id="{8C836A99-C588-4B0D-B758-FD13A1CCC1FB}"/>
              </a:ext>
            </a:extLst>
          </p:cNvPr>
          <p:cNvSpPr/>
          <p:nvPr/>
        </p:nvSpPr>
        <p:spPr>
          <a:xfrm>
            <a:off x="2905349" y="5453966"/>
            <a:ext cx="36554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r>
              <a:rPr lang="en-US" sz="1600" i="1" dirty="0">
                <a:latin typeface="Ubuntu" panose="020B0504030602030204"/>
                <a:cs typeface="Times New Roman" pitchFamily="18" charset="0"/>
              </a:rPr>
              <a:t>- Line-shape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: 20 nm</a:t>
            </a:r>
            <a:r>
              <a:rPr lang="en-US" sz="1600" b="1" dirty="0">
                <a:latin typeface="Ubuntu" panose="020B0504030602030204"/>
                <a:cs typeface="Calibri" panose="020F0502020204030204" pitchFamily="34" charset="0"/>
              </a:rPr>
              <a:t>≈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Fe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3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4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, 5 nm</a:t>
            </a:r>
            <a:r>
              <a:rPr lang="en-US" sz="1600" b="1" dirty="0">
                <a:latin typeface="Ubuntu" panose="020B0504030602030204"/>
                <a:cs typeface="Calibri" panose="020F0502020204030204" pitchFamily="34" charset="0"/>
              </a:rPr>
              <a:t>≈</a:t>
            </a:r>
            <a:r>
              <a:rPr lang="el-GR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γ</a:t>
            </a:r>
            <a:r>
              <a:rPr lang="en-US" sz="1600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-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Fe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1600" baseline="-25000" dirty="0">
                <a:latin typeface="Ubuntu" panose="020B0504030602030204"/>
                <a:cs typeface="Times New Roman" pitchFamily="18" charset="0"/>
              </a:rPr>
              <a:t>3</a:t>
            </a:r>
          </a:p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endParaRPr lang="en-US" sz="800" dirty="0">
              <a:latin typeface="Ubuntu" panose="020B0504030602030204"/>
              <a:cs typeface="Times New Roman" pitchFamily="18" charset="0"/>
            </a:endParaRPr>
          </a:p>
          <a:p>
            <a:pPr marL="0" lvl="3" algn="just" defTabSz="914400">
              <a:spcBef>
                <a:spcPct val="0"/>
              </a:spcBef>
              <a:buClr>
                <a:srgbClr val="132577"/>
              </a:buClr>
              <a:defRPr/>
            </a:pPr>
            <a:r>
              <a:rPr lang="en-US" sz="1600" i="1" dirty="0">
                <a:latin typeface="Ubuntu" panose="020B0504030602030204"/>
                <a:cs typeface="Times New Roman" pitchFamily="18" charset="0"/>
              </a:rPr>
              <a:t>- Amplitude</a:t>
            </a:r>
            <a:r>
              <a:rPr lang="en-US" sz="1600" dirty="0">
                <a:latin typeface="Ubuntu" panose="020B0504030602030204"/>
                <a:cs typeface="Times New Roman" pitchFamily="18" charset="0"/>
              </a:rPr>
              <a:t>: NPs &lt; bulk &amp; 20 nm &lt; 5nm, poorer crystallinity of 20 nm sample?</a:t>
            </a:r>
            <a:endParaRPr lang="en-US" sz="1600" baseline="30000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18" name="Rectangle 254">
            <a:extLst>
              <a:ext uri="{FF2B5EF4-FFF2-40B4-BE49-F238E27FC236}">
                <a16:creationId xmlns:a16="http://schemas.microsoft.com/office/drawing/2014/main" id="{2934BAC3-57B8-4579-B8B7-272AB90B1EE7}"/>
              </a:ext>
            </a:extLst>
          </p:cNvPr>
          <p:cNvSpPr/>
          <p:nvPr/>
        </p:nvSpPr>
        <p:spPr>
          <a:xfrm>
            <a:off x="1154126" y="1752333"/>
            <a:ext cx="71506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defTabSz="914400"/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Fe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3</a:t>
            </a:r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4</a:t>
            </a:r>
            <a:endParaRPr lang="es-ES" b="1" dirty="0">
              <a:solidFill>
                <a:schemeClr val="bg1"/>
              </a:solidFill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19" name="Rectangle 254">
            <a:extLst>
              <a:ext uri="{FF2B5EF4-FFF2-40B4-BE49-F238E27FC236}">
                <a16:creationId xmlns:a16="http://schemas.microsoft.com/office/drawing/2014/main" id="{66A09294-9512-4558-AD60-CD249A033247}"/>
              </a:ext>
            </a:extLst>
          </p:cNvPr>
          <p:cNvSpPr/>
          <p:nvPr/>
        </p:nvSpPr>
        <p:spPr>
          <a:xfrm>
            <a:off x="7048222" y="1762329"/>
            <a:ext cx="10482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γ</a:t>
            </a:r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-F</a:t>
            </a:r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e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2</a:t>
            </a:r>
            <a:r>
              <a:rPr lang="es-ES" b="1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O</a:t>
            </a:r>
            <a:r>
              <a:rPr lang="es-ES" b="1" baseline="-25000" dirty="0">
                <a:solidFill>
                  <a:schemeClr val="bg1"/>
                </a:solidFill>
                <a:latin typeface="Ubuntu" panose="020B0504030602030204"/>
                <a:cs typeface="Times New Roman" pitchFamily="18" charset="0"/>
              </a:rPr>
              <a:t>3</a:t>
            </a:r>
            <a:endParaRPr lang="es-ES" b="1" dirty="0">
              <a:solidFill>
                <a:schemeClr val="bg1"/>
              </a:solidFill>
              <a:latin typeface="Ubuntu" panose="020B050403060203020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34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27</a:t>
            </a:fld>
            <a:endParaRPr lang="en-ES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A84BDBE-16EC-4E37-AA29-96DD8D77850C}"/>
              </a:ext>
            </a:extLst>
          </p:cNvPr>
          <p:cNvCxnSpPr>
            <a:cxnSpLocks/>
          </p:cNvCxnSpPr>
          <p:nvPr/>
        </p:nvCxnSpPr>
        <p:spPr>
          <a:xfrm>
            <a:off x="-12665" y="659661"/>
            <a:ext cx="74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0F1B5-B6FF-4E97-A146-FE6BB19C0DED}"/>
              </a:ext>
            </a:extLst>
          </p:cNvPr>
          <p:cNvSpPr txBox="1"/>
          <p:nvPr/>
        </p:nvSpPr>
        <p:spPr>
          <a:xfrm>
            <a:off x="339195" y="74713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Ubuntu" panose="020B0504030602030204"/>
              </a:rPr>
              <a:t>Outline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0C7AA3-EC17-46C1-AB74-BCF58E5BB5EF}"/>
              </a:ext>
            </a:extLst>
          </p:cNvPr>
          <p:cNvSpPr txBox="1"/>
          <p:nvPr/>
        </p:nvSpPr>
        <p:spPr>
          <a:xfrm>
            <a:off x="658372" y="1055249"/>
            <a:ext cx="7752315" cy="394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Hard X-ray photon-in/photon-out (PIPO) spectroscopies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Brief introduction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Range-extended EXAFS 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The edge interference problem</a:t>
            </a:r>
            <a:endParaRPr lang="en-GB" sz="2200" baseline="-25000" dirty="0">
              <a:solidFill>
                <a:schemeClr val="bg1">
                  <a:lumMod val="75000"/>
                </a:schemeClr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Examples of applications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A liquid jet setup for RIXS-MCD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Why applying RIXS-MCD?</a:t>
            </a:r>
            <a:endParaRPr lang="en-GB" sz="2200" baseline="-25000" dirty="0">
              <a:solidFill>
                <a:schemeClr val="bg1">
                  <a:lumMod val="75000"/>
                </a:schemeClr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Application to colloidal NPs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Further reading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345759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4D10E68-13E8-4646-AE75-3E1867DF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 smtClean="0">
                <a:latin typeface="Ubuntu" panose="020B0504030602030204"/>
              </a:rPr>
              <a:pPr/>
              <a:t>28</a:t>
            </a:fld>
            <a:endParaRPr lang="en-ES">
              <a:latin typeface="Ubuntu" panose="020B0504030602030204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F757963-CD10-4DAF-8EDA-1A5C4E62603C}"/>
              </a:ext>
            </a:extLst>
          </p:cNvPr>
          <p:cNvSpPr txBox="1"/>
          <p:nvPr/>
        </p:nvSpPr>
        <p:spPr>
          <a:xfrm>
            <a:off x="339207" y="208728"/>
            <a:ext cx="751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4.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Further reading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DB123A0-31F6-45D3-833A-44B02450D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00" y="3852431"/>
            <a:ext cx="8067884" cy="206210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F"/>
            </a:pPr>
            <a:r>
              <a:rPr lang="en-US" altLang="es-ES" sz="1600" dirty="0">
                <a:latin typeface="Ubuntu" panose="020B0504030602030204"/>
              </a:rPr>
              <a:t>S. P. Cramer, 2020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Photon-in Photon-out Spectroscopy</a:t>
            </a:r>
            <a:r>
              <a:rPr lang="en-US" altLang="es-ES" sz="1600" dirty="0">
                <a:latin typeface="Ubuntu" panose="020B0504030602030204"/>
              </a:rPr>
              <a:t>, </a:t>
            </a:r>
            <a:r>
              <a:rPr lang="en-US" altLang="es-ES" sz="1600" i="1" dirty="0">
                <a:latin typeface="Ubuntu" panose="020B0504030602030204"/>
              </a:rPr>
              <a:t>X-Ray Spectroscopy with Synchrotron Radiation Fundamentals and Applications</a:t>
            </a:r>
            <a:r>
              <a:rPr lang="en-US" altLang="es-ES" sz="1600" dirty="0">
                <a:latin typeface="Ubuntu" panose="020B0504030602030204"/>
              </a:rPr>
              <a:t> (Springer) Chapter 8</a:t>
            </a:r>
          </a:p>
          <a:p>
            <a:pPr marL="342900" indent="-342900" algn="just">
              <a:buFont typeface="Wingdings" panose="05000000000000000000" pitchFamily="2" charset="2"/>
              <a:buChar char="F"/>
            </a:pPr>
            <a:endParaRPr lang="en-US" altLang="es-ES" sz="800" dirty="0">
              <a:latin typeface="Ubuntu" panose="020B0504030602030204"/>
            </a:endParaRPr>
          </a:p>
          <a:p>
            <a:pPr marL="342900" indent="-342900" algn="just">
              <a:buFont typeface="Wingdings" panose="05000000000000000000" pitchFamily="2" charset="2"/>
              <a:buChar char="F"/>
            </a:pPr>
            <a:r>
              <a:rPr lang="en-US" altLang="es-ES" sz="1600" dirty="0">
                <a:latin typeface="Ubuntu" panose="020B0504030602030204"/>
              </a:rPr>
              <a:t>P. Glatzel </a:t>
            </a:r>
            <a:r>
              <a:rPr lang="en-US" altLang="es-ES" sz="1600" i="1" dirty="0">
                <a:latin typeface="Ubuntu" panose="020B0504030602030204"/>
              </a:rPr>
              <a:t>et al.</a:t>
            </a:r>
            <a:r>
              <a:rPr lang="en-US" altLang="es-ES" sz="1600" dirty="0">
                <a:latin typeface="Ubuntu" panose="020B0504030602030204"/>
              </a:rPr>
              <a:t>, 2016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Hard X-Ray Photon-in/Photon-out Spectroscopy: Instrumentation, Theory and Applications</a:t>
            </a:r>
            <a:r>
              <a:rPr lang="en-US" altLang="es-ES" sz="1600" dirty="0">
                <a:latin typeface="Ubuntu" panose="020B0504030602030204"/>
              </a:rPr>
              <a:t>, </a:t>
            </a:r>
            <a:r>
              <a:rPr lang="en-US" altLang="es-ES" sz="1600" i="1" dirty="0">
                <a:latin typeface="Ubuntu" panose="020B0504030602030204"/>
              </a:rPr>
              <a:t>X-ray Absorption and X-Ray Emission Spectroscopy: Theory and Applications </a:t>
            </a:r>
            <a:r>
              <a:rPr lang="en-US" altLang="es-ES" sz="1600" dirty="0">
                <a:latin typeface="Ubuntu" panose="020B0504030602030204"/>
              </a:rPr>
              <a:t>(Wiley) Chapter 6</a:t>
            </a:r>
          </a:p>
          <a:p>
            <a:pPr marL="342900" indent="-342900" algn="just">
              <a:buFont typeface="Wingdings" panose="05000000000000000000" pitchFamily="2" charset="2"/>
              <a:buChar char="F"/>
            </a:pPr>
            <a:endParaRPr lang="en-US" altLang="es-ES" sz="800" dirty="0">
              <a:latin typeface="Ubuntu" panose="020B0504030602030204"/>
            </a:endParaRPr>
          </a:p>
          <a:p>
            <a:pPr marL="342900" indent="-342900" algn="just">
              <a:buFont typeface="Wingdings" panose="05000000000000000000" pitchFamily="2" charset="2"/>
              <a:buChar char="F"/>
            </a:pPr>
            <a:r>
              <a:rPr lang="en-US" altLang="es-ES" sz="1600" dirty="0">
                <a:latin typeface="Ubuntu" panose="020B0504030602030204"/>
              </a:rPr>
              <a:t>P. Glatzel </a:t>
            </a:r>
            <a:r>
              <a:rPr lang="en-US" altLang="es-ES" sz="1600" i="1" dirty="0">
                <a:latin typeface="Ubuntu" panose="020B0504030602030204"/>
              </a:rPr>
              <a:t>et al.</a:t>
            </a:r>
            <a:r>
              <a:rPr lang="en-US" altLang="es-ES" sz="1600" dirty="0">
                <a:latin typeface="Ubuntu" panose="020B0504030602030204"/>
              </a:rPr>
              <a:t>, 2014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X-ray Absorption and Emission Spectroscopy</a:t>
            </a:r>
            <a:r>
              <a:rPr lang="en-US" altLang="es-ES" sz="1600" dirty="0">
                <a:latin typeface="Ubuntu" panose="020B0504030602030204"/>
              </a:rPr>
              <a:t>, </a:t>
            </a:r>
            <a:r>
              <a:rPr lang="en-US" altLang="es-ES" sz="1600" i="1" dirty="0">
                <a:latin typeface="Ubuntu" panose="020B0504030602030204"/>
              </a:rPr>
              <a:t>Local Structural Characterization Inorganic Materials Series</a:t>
            </a:r>
            <a:r>
              <a:rPr lang="en-US" altLang="es-ES" sz="1600" dirty="0">
                <a:latin typeface="Ubuntu" panose="020B0504030602030204"/>
              </a:rPr>
              <a:t> (Wiley) Chapter 2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C24CACCF-D55A-4999-BCE0-CF7D991A6B44}"/>
              </a:ext>
            </a:extLst>
          </p:cNvPr>
          <p:cNvSpPr/>
          <p:nvPr/>
        </p:nvSpPr>
        <p:spPr>
          <a:xfrm>
            <a:off x="727200" y="836712"/>
            <a:ext cx="823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s-ES" sz="2000" b="1" dirty="0">
                <a:latin typeface="Ubuntu" panose="020B0504030602030204"/>
                <a:cs typeface="Times New Roman" pitchFamily="18" charset="0"/>
              </a:rPr>
              <a:t>Reviews:</a:t>
            </a:r>
            <a:endParaRPr lang="en-US" sz="2000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338ABF8-EB33-43CE-8327-CD40BCA50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00" y="1307268"/>
            <a:ext cx="8067884" cy="181588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F"/>
              <a:defRPr/>
            </a:pPr>
            <a:r>
              <a:rPr lang="en-US" altLang="es-ES" sz="1600" dirty="0">
                <a:latin typeface="Ubuntu" panose="020B0504030602030204"/>
              </a:rPr>
              <a:t>S. Lafuerza </a:t>
            </a:r>
            <a:r>
              <a:rPr lang="en-US" altLang="es-ES" sz="1600" i="1" dirty="0">
                <a:latin typeface="Ubuntu" panose="020B0504030602030204"/>
              </a:rPr>
              <a:t>et al</a:t>
            </a:r>
            <a:r>
              <a:rPr lang="en-US" altLang="es-ES" sz="1600" dirty="0">
                <a:latin typeface="Ubuntu" panose="020B0504030602030204"/>
              </a:rPr>
              <a:t>.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New reflections on hard X-ray photon-in/photon-out spectroscopy</a:t>
            </a:r>
            <a:r>
              <a:rPr lang="en-US" altLang="es-ES" sz="1600" dirty="0">
                <a:latin typeface="Ubuntu" panose="020B0504030602030204"/>
              </a:rPr>
              <a:t>. </a:t>
            </a:r>
            <a:r>
              <a:rPr lang="en-GB" altLang="es-ES" sz="1600" i="1" dirty="0">
                <a:latin typeface="Ubuntu" panose="020B0504030602030204"/>
              </a:rPr>
              <a:t>Nanoscale </a:t>
            </a:r>
            <a:r>
              <a:rPr lang="en-GB" altLang="es-ES" sz="1600" b="1" dirty="0">
                <a:latin typeface="Ubuntu" panose="020B0504030602030204"/>
              </a:rPr>
              <a:t>12</a:t>
            </a:r>
            <a:r>
              <a:rPr lang="en-GB" altLang="es-ES" sz="1600" dirty="0">
                <a:latin typeface="Ubuntu" panose="020B0504030602030204"/>
              </a:rPr>
              <a:t> 16270 (2020)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F"/>
              <a:defRPr/>
            </a:pPr>
            <a:endParaRPr lang="en-GB" altLang="es-ES" sz="800" dirty="0">
              <a:latin typeface="Ubuntu" panose="020B0504030602030204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F"/>
              <a:defRPr/>
            </a:pPr>
            <a:r>
              <a:rPr lang="es-ES" altLang="es-ES" sz="1600" dirty="0">
                <a:latin typeface="Ubuntu" panose="020B0504030602030204"/>
              </a:rPr>
              <a:t>M. </a:t>
            </a:r>
            <a:r>
              <a:rPr lang="es-ES" altLang="es-ES" sz="1600" dirty="0" err="1">
                <a:latin typeface="Ubuntu" panose="020B0504030602030204"/>
              </a:rPr>
              <a:t>Rovezzi</a:t>
            </a:r>
            <a:r>
              <a:rPr lang="es-ES" altLang="es-ES" sz="1600" dirty="0">
                <a:latin typeface="Ubuntu" panose="020B0504030602030204"/>
              </a:rPr>
              <a:t> </a:t>
            </a:r>
            <a:r>
              <a:rPr lang="es-ES" altLang="es-ES" sz="1600" i="1" dirty="0">
                <a:latin typeface="Ubuntu" panose="020B0504030602030204"/>
              </a:rPr>
              <a:t>et al</a:t>
            </a:r>
            <a:r>
              <a:rPr lang="es-ES" altLang="es-ES" sz="1600" dirty="0">
                <a:latin typeface="Ubuntu" panose="020B0504030602030204"/>
              </a:rPr>
              <a:t>.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Hard x-ray emission spectroscopy: a powerful tool for the characterization of magnetic semiconductors</a:t>
            </a:r>
            <a:r>
              <a:rPr lang="en-US" altLang="es-ES" sz="1600" dirty="0">
                <a:latin typeface="Ubuntu" panose="020B0504030602030204"/>
              </a:rPr>
              <a:t>. </a:t>
            </a:r>
            <a:r>
              <a:rPr lang="es-ES" altLang="es-ES" sz="1600" i="1" dirty="0" err="1">
                <a:latin typeface="Ubuntu" panose="020B0504030602030204"/>
              </a:rPr>
              <a:t>Semicond</a:t>
            </a:r>
            <a:r>
              <a:rPr lang="es-ES" altLang="es-ES" sz="1600" i="1" dirty="0">
                <a:latin typeface="Ubuntu" panose="020B0504030602030204"/>
              </a:rPr>
              <a:t>. </a:t>
            </a:r>
            <a:r>
              <a:rPr lang="es-ES" altLang="es-ES" sz="1600" i="1" dirty="0" err="1">
                <a:latin typeface="Ubuntu" panose="020B0504030602030204"/>
              </a:rPr>
              <a:t>Sci</a:t>
            </a:r>
            <a:r>
              <a:rPr lang="es-ES" altLang="es-ES" sz="1600" i="1" dirty="0">
                <a:latin typeface="Ubuntu" panose="020B0504030602030204"/>
              </a:rPr>
              <a:t>. </a:t>
            </a:r>
            <a:r>
              <a:rPr lang="es-ES" altLang="es-ES" sz="1600" i="1" dirty="0" err="1">
                <a:latin typeface="Ubuntu" panose="020B0504030602030204"/>
              </a:rPr>
              <a:t>Technol</a:t>
            </a:r>
            <a:r>
              <a:rPr lang="es-ES" altLang="es-ES" sz="1600" i="1" dirty="0">
                <a:latin typeface="Ubuntu" panose="020B0504030602030204"/>
              </a:rPr>
              <a:t>.</a:t>
            </a:r>
            <a:r>
              <a:rPr lang="es-ES" altLang="es-ES" sz="1600" dirty="0">
                <a:latin typeface="Ubuntu" panose="020B0504030602030204"/>
              </a:rPr>
              <a:t> </a:t>
            </a:r>
            <a:r>
              <a:rPr lang="es-ES" altLang="es-ES" sz="1600" b="1" dirty="0">
                <a:latin typeface="Ubuntu" panose="020B0504030602030204"/>
              </a:rPr>
              <a:t>29</a:t>
            </a:r>
            <a:r>
              <a:rPr lang="es-ES" altLang="es-ES" sz="1600" dirty="0">
                <a:latin typeface="Ubuntu" panose="020B0504030602030204"/>
              </a:rPr>
              <a:t> 023002 (2014)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F"/>
              <a:defRPr/>
            </a:pPr>
            <a:endParaRPr lang="es-ES" altLang="es-ES" sz="800" dirty="0">
              <a:latin typeface="Ubuntu" panose="020B0504030602030204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F"/>
              <a:defRPr/>
            </a:pPr>
            <a:r>
              <a:rPr lang="en-US" altLang="es-ES" sz="1600" dirty="0">
                <a:latin typeface="Ubuntu" panose="020B0504030602030204"/>
              </a:rPr>
              <a:t>P. Glatzel et al. </a:t>
            </a:r>
            <a:r>
              <a:rPr lang="en-US" altLang="es-ES" sz="1600" dirty="0">
                <a:solidFill>
                  <a:schemeClr val="accent1"/>
                </a:solidFill>
                <a:latin typeface="Ubuntu" panose="020B0504030602030204"/>
              </a:rPr>
              <a:t>High resolution 1s core hole X-ray spectroscopy in 3d transition metal complexes—electronic and structural information</a:t>
            </a:r>
            <a:r>
              <a:rPr lang="en-US" altLang="es-ES" sz="1600" dirty="0">
                <a:latin typeface="Ubuntu" panose="020B0504030602030204"/>
              </a:rPr>
              <a:t>. </a:t>
            </a:r>
            <a:r>
              <a:rPr lang="en-GB" altLang="es-ES" sz="1600" i="1" dirty="0">
                <a:latin typeface="Ubuntu" panose="020B0504030602030204"/>
              </a:rPr>
              <a:t>Coord. Chem. Rev. </a:t>
            </a:r>
            <a:r>
              <a:rPr lang="en-GB" altLang="es-ES" sz="1600" b="1" dirty="0">
                <a:latin typeface="Ubuntu" panose="020B0504030602030204"/>
              </a:rPr>
              <a:t>249</a:t>
            </a:r>
            <a:r>
              <a:rPr lang="en-GB" altLang="es-ES" sz="1600" dirty="0">
                <a:latin typeface="Ubuntu" panose="020B0504030602030204"/>
              </a:rPr>
              <a:t> 65 (2005)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F11EBF4-B356-48B9-9862-113F240DA7CA}"/>
              </a:ext>
            </a:extLst>
          </p:cNvPr>
          <p:cNvSpPr/>
          <p:nvPr/>
        </p:nvSpPr>
        <p:spPr>
          <a:xfrm>
            <a:off x="727200" y="3387406"/>
            <a:ext cx="8067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s-ES" sz="2000" b="1" dirty="0">
                <a:latin typeface="Ubuntu" panose="020B0504030602030204"/>
                <a:cs typeface="Times New Roman" pitchFamily="18" charset="0"/>
              </a:rPr>
              <a:t>Book chapters:</a:t>
            </a:r>
            <a:endParaRPr lang="en-US" sz="2000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8D7368-BBB0-4B81-996E-014706FE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2497417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29</a:t>
            </a:fld>
            <a:endParaRPr lang="en-ES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A84BDBE-16EC-4E37-AA29-96DD8D77850C}"/>
              </a:ext>
            </a:extLst>
          </p:cNvPr>
          <p:cNvCxnSpPr>
            <a:cxnSpLocks/>
          </p:cNvCxnSpPr>
          <p:nvPr/>
        </p:nvCxnSpPr>
        <p:spPr>
          <a:xfrm>
            <a:off x="-12665" y="659661"/>
            <a:ext cx="74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0F1B5-B6FF-4E97-A146-FE6BB19C0DED}"/>
              </a:ext>
            </a:extLst>
          </p:cNvPr>
          <p:cNvSpPr txBox="1"/>
          <p:nvPr/>
        </p:nvSpPr>
        <p:spPr>
          <a:xfrm>
            <a:off x="339195" y="74713"/>
            <a:ext cx="3116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Ubuntu" panose="020B0504030602030204"/>
              </a:rPr>
              <a:t>Acknowledgements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8D62EE8-B457-4CEF-9907-9CB22C373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622" y="1976849"/>
            <a:ext cx="4196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en-US" i="1" dirty="0">
                <a:latin typeface="Ubuntu" panose="020B0504030602030204"/>
              </a:rPr>
              <a:t>G. </a:t>
            </a:r>
            <a:r>
              <a:rPr lang="en-US" i="1" dirty="0" err="1">
                <a:latin typeface="Ubuntu" panose="020B0504030602030204"/>
              </a:rPr>
              <a:t>Subías</a:t>
            </a:r>
            <a:r>
              <a:rPr lang="en-US" i="1" dirty="0">
                <a:latin typeface="Ubuntu" panose="020B0504030602030204"/>
              </a:rPr>
              <a:t>, </a:t>
            </a:r>
            <a:r>
              <a:rPr lang="en-GB" i="1" dirty="0">
                <a:latin typeface="Ubuntu" panose="020B0504030602030204"/>
              </a:rPr>
              <a:t>J. García, </a:t>
            </a:r>
            <a:r>
              <a:rPr lang="en-US" i="1" dirty="0">
                <a:latin typeface="Ubuntu" panose="020B0504030602030204"/>
              </a:rPr>
              <a:t>J. </a:t>
            </a:r>
            <a:r>
              <a:rPr lang="en-US" i="1" dirty="0" err="1">
                <a:latin typeface="Ubuntu" panose="020B0504030602030204"/>
              </a:rPr>
              <a:t>Blasco</a:t>
            </a:r>
            <a:r>
              <a:rPr lang="en-US" i="1" dirty="0">
                <a:latin typeface="Ubuntu" panose="020B0504030602030204"/>
              </a:rPr>
              <a:t> &amp; </a:t>
            </a:r>
            <a:r>
              <a:rPr lang="en-GB" i="1" dirty="0">
                <a:latin typeface="Ubuntu" panose="020B0504030602030204"/>
              </a:rPr>
              <a:t>V. </a:t>
            </a:r>
            <a:r>
              <a:rPr lang="en-GB" i="1" dirty="0" err="1">
                <a:latin typeface="Ubuntu" panose="020B0504030602030204"/>
              </a:rPr>
              <a:t>Cuartero</a:t>
            </a:r>
            <a:endParaRPr lang="en-GB" i="1" dirty="0">
              <a:latin typeface="Ubuntu" panose="020B0504030602030204"/>
            </a:endParaRPr>
          </a:p>
        </p:txBody>
      </p:sp>
      <p:pic>
        <p:nvPicPr>
          <p:cNvPr id="18" name="Picture 862" descr="http://intranet.esrf.fr/files/live/sites/intranet/files/Directorate/CommunicationUnit/BrandGuidelines/logo%202014/logo-with-baseline/ESRF-LogoBaseline-RGB.jpg">
            <a:extLst>
              <a:ext uri="{FF2B5EF4-FFF2-40B4-BE49-F238E27FC236}">
                <a16:creationId xmlns:a16="http://schemas.microsoft.com/office/drawing/2014/main" id="{CCB9E422-44D8-4C98-AC13-E4C91ECA4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95" y="920156"/>
            <a:ext cx="1320942" cy="17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71B1D663-8C20-4BB3-9595-2FE512FCF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398" y="1265173"/>
            <a:ext cx="132094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Ubuntu" panose="020B0504030602030204"/>
              </a:rPr>
              <a:t>P. Glatzel</a:t>
            </a:r>
          </a:p>
          <a:p>
            <a:r>
              <a:rPr lang="en-US" sz="2000" i="1" dirty="0">
                <a:latin typeface="Ubuntu" panose="020B0504030602030204"/>
              </a:rPr>
              <a:t>B. </a:t>
            </a:r>
            <a:r>
              <a:rPr lang="en-US" sz="2000" i="1" dirty="0" err="1">
                <a:latin typeface="Ubuntu" panose="020B0504030602030204"/>
              </a:rPr>
              <a:t>Detlefs</a:t>
            </a:r>
            <a:endParaRPr lang="en-US" sz="2000" i="1" dirty="0">
              <a:latin typeface="Ubuntu" panose="020B0504030602030204"/>
            </a:endParaRPr>
          </a:p>
          <a:p>
            <a:r>
              <a:rPr lang="en-US" sz="2000" i="1" dirty="0">
                <a:latin typeface="Ubuntu" panose="020B0504030602030204"/>
              </a:rPr>
              <a:t>T. Bohdan</a:t>
            </a:r>
            <a:endParaRPr lang="en-GB" sz="2000" i="1" dirty="0">
              <a:latin typeface="Ubuntu" panose="020B0504030602030204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126F90B-DA66-4E83-A490-094B72801222}"/>
              </a:ext>
            </a:extLst>
          </p:cNvPr>
          <p:cNvSpPr/>
          <p:nvPr/>
        </p:nvSpPr>
        <p:spPr>
          <a:xfrm>
            <a:off x="707124" y="3177970"/>
            <a:ext cx="33214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Ubuntu" panose="020B0504030602030204"/>
              </a:rPr>
              <a:t>Liquid jet setup for RIXS-MCD</a:t>
            </a:r>
            <a:endParaRPr lang="es-ES" sz="2000" b="1" dirty="0">
              <a:solidFill>
                <a:schemeClr val="accent2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FEE80FE-138B-4784-A619-7746C5F321DC}"/>
              </a:ext>
            </a:extLst>
          </p:cNvPr>
          <p:cNvSpPr/>
          <p:nvPr/>
        </p:nvSpPr>
        <p:spPr>
          <a:xfrm>
            <a:off x="4448672" y="854055"/>
            <a:ext cx="26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Ubuntu" panose="020B0504030602030204"/>
              </a:rPr>
              <a:t>Range-extended EXAFS</a:t>
            </a:r>
            <a:endParaRPr lang="es-ES" sz="2000" b="1" dirty="0">
              <a:solidFill>
                <a:schemeClr val="accent2"/>
              </a:solidFill>
            </a:endParaRPr>
          </a:p>
        </p:txBody>
      </p:sp>
      <p:pic>
        <p:nvPicPr>
          <p:cNvPr id="22" name="Graphic 8">
            <a:extLst>
              <a:ext uri="{FF2B5EF4-FFF2-40B4-BE49-F238E27FC236}">
                <a16:creationId xmlns:a16="http://schemas.microsoft.com/office/drawing/2014/main" id="{19E43678-B0F7-49EB-8E8E-B85AC3F9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864" y="1205646"/>
            <a:ext cx="3941921" cy="59340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E332C90-56D2-4243-8114-17CDE1E9D86B}"/>
              </a:ext>
            </a:extLst>
          </p:cNvPr>
          <p:cNvSpPr/>
          <p:nvPr/>
        </p:nvSpPr>
        <p:spPr>
          <a:xfrm>
            <a:off x="4814332" y="4718724"/>
            <a:ext cx="41964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accent2"/>
                </a:solidFill>
                <a:latin typeface="Ubuntu" panose="020B0504030602030204"/>
              </a:rPr>
              <a:t>Thank you </a:t>
            </a:r>
          </a:p>
          <a:p>
            <a:pPr algn="ctr"/>
            <a:r>
              <a:rPr lang="en-GB" sz="4000" b="1" dirty="0">
                <a:solidFill>
                  <a:schemeClr val="accent2"/>
                </a:solidFill>
                <a:latin typeface="Ubuntu" panose="020B0504030602030204"/>
              </a:rPr>
              <a:t>for your attention!</a:t>
            </a:r>
            <a:endParaRPr lang="es-ES" sz="4000" b="1" dirty="0">
              <a:solidFill>
                <a:schemeClr val="accent2"/>
              </a:solidFill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342DFB23-FFE5-485C-99B9-8DA790156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32" y="3628948"/>
            <a:ext cx="239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latin typeface="Ubuntu" panose="020B0504030602030204"/>
              </a:rPr>
              <a:t>P. Van der Linden (ESRF)</a:t>
            </a:r>
          </a:p>
          <a:p>
            <a:r>
              <a:rPr lang="en-US" i="1" dirty="0">
                <a:latin typeface="Ubuntu" panose="020B0504030602030204"/>
              </a:rPr>
              <a:t>Y. </a:t>
            </a:r>
            <a:r>
              <a:rPr lang="en-US" i="1" dirty="0" err="1">
                <a:latin typeface="Ubuntu" panose="020B0504030602030204"/>
              </a:rPr>
              <a:t>Watier</a:t>
            </a:r>
            <a:r>
              <a:rPr lang="en-US" i="1" dirty="0">
                <a:latin typeface="Ubuntu" panose="020B0504030602030204"/>
              </a:rPr>
              <a:t> (ESRF)</a:t>
            </a:r>
          </a:p>
        </p:txBody>
      </p:sp>
      <p:pic>
        <p:nvPicPr>
          <p:cNvPr id="25" name="Picture 2" descr="ICN2 - Institut Català de Nanociència i Nanotecnologia">
            <a:extLst>
              <a:ext uri="{FF2B5EF4-FFF2-40B4-BE49-F238E27FC236}">
                <a16:creationId xmlns:a16="http://schemas.microsoft.com/office/drawing/2014/main" id="{7105B7BB-8CB9-430B-9901-E96EE0F6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7" y="4496658"/>
            <a:ext cx="2263221" cy="6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6">
            <a:extLst>
              <a:ext uri="{FF2B5EF4-FFF2-40B4-BE49-F238E27FC236}">
                <a16:creationId xmlns:a16="http://schemas.microsoft.com/office/drawing/2014/main" id="{3608D2C3-9DFE-459C-8BB6-D9F8E413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996" y="5198498"/>
            <a:ext cx="16235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latin typeface="Ubuntu" panose="020B0504030602030204"/>
              </a:rPr>
              <a:t>J. Nogués</a:t>
            </a:r>
          </a:p>
          <a:p>
            <a:r>
              <a:rPr lang="en-US" i="1" dirty="0">
                <a:latin typeface="Ubuntu" panose="020B0504030602030204"/>
              </a:rPr>
              <a:t>A. G. Roca</a:t>
            </a:r>
          </a:p>
          <a:p>
            <a:r>
              <a:rPr lang="en-US" i="1" dirty="0">
                <a:latin typeface="Ubuntu" panose="020B0504030602030204"/>
              </a:rPr>
              <a:t>J. </a:t>
            </a:r>
            <a:r>
              <a:rPr lang="en-US" i="1" dirty="0" err="1">
                <a:latin typeface="Ubuntu" panose="020B0504030602030204"/>
              </a:rPr>
              <a:t>Muro</a:t>
            </a:r>
            <a:r>
              <a:rPr lang="en-US" i="1" dirty="0">
                <a:latin typeface="Ubuntu" panose="020B0504030602030204"/>
              </a:rPr>
              <a:t>-Cruces</a:t>
            </a:r>
            <a:endParaRPr lang="en-US" b="1" i="1" dirty="0">
              <a:latin typeface="Ubuntu" panose="020B0504030602030204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99AA72D-F4CF-4F28-8B5F-546B94EE0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14" y="2452817"/>
            <a:ext cx="1126014" cy="55695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3BF1173-ABE4-4E6C-B4AD-069C79141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23" y="2492869"/>
            <a:ext cx="1126014" cy="606650"/>
          </a:xfrm>
          <a:prstGeom prst="rect">
            <a:avLst/>
          </a:prstGeom>
        </p:spPr>
      </p:pic>
      <p:sp>
        <p:nvSpPr>
          <p:cNvPr id="29" name="Text Box 6">
            <a:extLst>
              <a:ext uri="{FF2B5EF4-FFF2-40B4-BE49-F238E27FC236}">
                <a16:creationId xmlns:a16="http://schemas.microsoft.com/office/drawing/2014/main" id="{6FB57273-2A51-4990-BB31-EAE8E0A96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132" y="2445525"/>
            <a:ext cx="13194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es-ES" i="1" dirty="0">
                <a:latin typeface="Ubuntu" panose="020B0504030602030204"/>
              </a:rPr>
              <a:t>G. </a:t>
            </a:r>
            <a:r>
              <a:rPr lang="es-ES" i="1" dirty="0" err="1">
                <a:latin typeface="Ubuntu" panose="020B0504030602030204"/>
              </a:rPr>
              <a:t>Gorni</a:t>
            </a:r>
            <a:r>
              <a:rPr lang="es-ES" i="1" dirty="0">
                <a:latin typeface="Ubuntu" panose="020B0504030602030204"/>
              </a:rPr>
              <a:t> &amp; L. </a:t>
            </a:r>
            <a:r>
              <a:rPr lang="es-ES" i="1" dirty="0" err="1">
                <a:latin typeface="Ubuntu" panose="020B0504030602030204"/>
              </a:rPr>
              <a:t>Simonelli</a:t>
            </a:r>
            <a:r>
              <a:rPr lang="es-ES" i="1" dirty="0">
                <a:latin typeface="Ubuntu" panose="020B0504030602030204"/>
              </a:rPr>
              <a:t> </a:t>
            </a:r>
            <a:endParaRPr lang="en-GB" i="1" dirty="0">
              <a:latin typeface="Ubuntu" panose="020B0504030602030204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E44C1E8-2CB5-4B8A-B89F-67086F400DC9}"/>
              </a:ext>
            </a:extLst>
          </p:cNvPr>
          <p:cNvSpPr/>
          <p:nvPr/>
        </p:nvSpPr>
        <p:spPr>
          <a:xfrm>
            <a:off x="2520708" y="5198498"/>
            <a:ext cx="1754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Ubuntu" panose="020B0504030602030204"/>
              </a:rPr>
              <a:t>V. </a:t>
            </a:r>
            <a:r>
              <a:rPr lang="en-GB" i="1" dirty="0" err="1">
                <a:latin typeface="Ubuntu" panose="020B0504030602030204"/>
              </a:rPr>
              <a:t>Puntes</a:t>
            </a:r>
            <a:endParaRPr lang="en-GB" i="1" dirty="0">
              <a:latin typeface="Ubuntu" panose="020B0504030602030204"/>
            </a:endParaRPr>
          </a:p>
          <a:p>
            <a:r>
              <a:rPr lang="es-ES" i="1" dirty="0">
                <a:latin typeface="Ubuntu" panose="020B0504030602030204"/>
              </a:rPr>
              <a:t>M. Busquets-</a:t>
            </a:r>
            <a:r>
              <a:rPr lang="es-ES" i="1" dirty="0" err="1">
                <a:latin typeface="Ubuntu" panose="020B0504030602030204"/>
              </a:rPr>
              <a:t>Fité</a:t>
            </a:r>
            <a:endParaRPr lang="es-ES" i="1" dirty="0">
              <a:latin typeface="Ubuntu" panose="020B0504030602030204"/>
            </a:endParaRPr>
          </a:p>
          <a:p>
            <a:r>
              <a:rPr lang="es-ES" i="1" dirty="0">
                <a:latin typeface="Ubuntu" panose="020B0504030602030204"/>
              </a:rPr>
              <a:t>J. </a:t>
            </a:r>
            <a:r>
              <a:rPr lang="es-ES" i="1" dirty="0" err="1">
                <a:latin typeface="Ubuntu" panose="020B0504030602030204"/>
              </a:rPr>
              <a:t>Piella</a:t>
            </a:r>
            <a:endParaRPr lang="es-ES" i="1" dirty="0">
              <a:latin typeface="Ubuntu" panose="020B0504030602030204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C632FAB5-257E-4A5B-8099-CF8792954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005" y="3620844"/>
            <a:ext cx="3474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>
                <a:latin typeface="Ubuntu" panose="020B0504030602030204"/>
              </a:rPr>
              <a:t>M. </a:t>
            </a:r>
            <a:r>
              <a:rPr lang="en-US" i="1" dirty="0" err="1">
                <a:latin typeface="Ubuntu" panose="020B0504030602030204"/>
              </a:rPr>
              <a:t>Rovezzi</a:t>
            </a:r>
            <a:r>
              <a:rPr lang="en-US" i="1" dirty="0">
                <a:latin typeface="Ubuntu" panose="020B0504030602030204"/>
              </a:rPr>
              <a:t> (CNRS)</a:t>
            </a:r>
          </a:p>
          <a:p>
            <a:r>
              <a:rPr lang="en-US" i="1" dirty="0">
                <a:latin typeface="Ubuntu" panose="020B0504030602030204"/>
              </a:rPr>
              <a:t>H. </a:t>
            </a:r>
            <a:r>
              <a:rPr lang="en-US" i="1" dirty="0" err="1">
                <a:latin typeface="Ubuntu" panose="020B0504030602030204"/>
              </a:rPr>
              <a:t>Elnaggar</a:t>
            </a:r>
            <a:r>
              <a:rPr lang="en-US" i="1" dirty="0">
                <a:latin typeface="Ubuntu" panose="020B0504030602030204"/>
              </a:rPr>
              <a:t> (Sorbonne </a:t>
            </a:r>
            <a:r>
              <a:rPr lang="en-US" i="1" dirty="0" err="1">
                <a:latin typeface="Ubuntu" panose="020B0504030602030204"/>
              </a:rPr>
              <a:t>Université</a:t>
            </a:r>
            <a:r>
              <a:rPr lang="en-US" i="1" dirty="0">
                <a:latin typeface="Ubuntu" panose="020B0504030602030204"/>
              </a:rPr>
              <a:t>)</a:t>
            </a:r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88D85454-891E-4697-BE15-9B316A78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317188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3</a:t>
            </a:fld>
            <a:endParaRPr lang="en-ES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A84BDBE-16EC-4E37-AA29-96DD8D77850C}"/>
              </a:ext>
            </a:extLst>
          </p:cNvPr>
          <p:cNvCxnSpPr>
            <a:cxnSpLocks/>
          </p:cNvCxnSpPr>
          <p:nvPr/>
        </p:nvCxnSpPr>
        <p:spPr>
          <a:xfrm>
            <a:off x="-12665" y="659661"/>
            <a:ext cx="74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0F1B5-B6FF-4E97-A146-FE6BB19C0DED}"/>
              </a:ext>
            </a:extLst>
          </p:cNvPr>
          <p:cNvSpPr txBox="1"/>
          <p:nvPr/>
        </p:nvSpPr>
        <p:spPr>
          <a:xfrm>
            <a:off x="339195" y="74713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Ubuntu" panose="020B0504030602030204"/>
              </a:rPr>
              <a:t>Outline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0C7AA3-EC17-46C1-AB74-BCF58E5BB5EF}"/>
              </a:ext>
            </a:extLst>
          </p:cNvPr>
          <p:cNvSpPr txBox="1"/>
          <p:nvPr/>
        </p:nvSpPr>
        <p:spPr>
          <a:xfrm>
            <a:off x="658372" y="1055249"/>
            <a:ext cx="7752315" cy="394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photon-in/photon-out (PIPO) spectroscopies</a:t>
            </a: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Brief introduction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Range-extended EXAFS 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The edge interference problem</a:t>
            </a:r>
            <a:endParaRPr lang="en-GB" sz="2200" baseline="-25000" dirty="0">
              <a:solidFill>
                <a:schemeClr val="bg1">
                  <a:lumMod val="75000"/>
                </a:schemeClr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Examples of applications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A liquid jet setup for RIXS-MCD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Why applying RIXS-MCD?</a:t>
            </a:r>
            <a:endParaRPr lang="en-GB" sz="2200" baseline="-25000" dirty="0">
              <a:solidFill>
                <a:schemeClr val="bg1">
                  <a:lumMod val="75000"/>
                </a:schemeClr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Application to colloidal NPs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Further reading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1916343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27178C9-D770-4063-A988-ADBE794ABABE}"/>
              </a:ext>
            </a:extLst>
          </p:cNvPr>
          <p:cNvSpPr/>
          <p:nvPr/>
        </p:nvSpPr>
        <p:spPr>
          <a:xfrm>
            <a:off x="1717958" y="6543501"/>
            <a:ext cx="5737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X AUSE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Conference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 &amp; V ALBA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User’s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 Meeting 5 – 8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September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 2022 ALBA 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Synchrotron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, Barcelona (</a:t>
            </a:r>
            <a:r>
              <a:rPr lang="es-ES" sz="1000" b="1" dirty="0" err="1">
                <a:solidFill>
                  <a:schemeClr val="accent1"/>
                </a:solidFill>
                <a:latin typeface="Ubuntu" panose="020B0504030602030204"/>
              </a:rPr>
              <a:t>Spain</a:t>
            </a:r>
            <a:r>
              <a:rPr lang="es-ES" sz="1000" b="1" dirty="0">
                <a:solidFill>
                  <a:schemeClr val="accent1"/>
                </a:solidFill>
                <a:latin typeface="Ubuntu" panose="020B0504030602030204"/>
              </a:rPr>
              <a:t>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A90E3E3-09A1-459A-9385-1D96BEDE0902}"/>
              </a:ext>
            </a:extLst>
          </p:cNvPr>
          <p:cNvSpPr txBox="1"/>
          <p:nvPr/>
        </p:nvSpPr>
        <p:spPr>
          <a:xfrm>
            <a:off x="3148652" y="1267058"/>
            <a:ext cx="58020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Ubuntu" panose="020B0504030602030204"/>
              </a:rPr>
              <a:t>New possibilities of hard X-ray photon-in/photon-out spectroscopies</a:t>
            </a:r>
          </a:p>
        </p:txBody>
      </p:sp>
      <p:pic>
        <p:nvPicPr>
          <p:cNvPr id="24" name="Picture 862" descr="http://intranet.esrf.fr/files/live/sites/intranet/files/Directorate/CommunicationUnit/BrandGuidelines/logo%202014/logo-with-baseline/ESRF-LogoBaseline-RGB.jpg">
            <a:extLst>
              <a:ext uri="{FF2B5EF4-FFF2-40B4-BE49-F238E27FC236}">
                <a16:creationId xmlns:a16="http://schemas.microsoft.com/office/drawing/2014/main" id="{C9BFD288-2947-41B4-B285-9BFDC3371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194" y="4519725"/>
            <a:ext cx="1320942" cy="17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F4556BDB-7469-47ED-8EC0-458BC7D54D02}"/>
              </a:ext>
            </a:extLst>
          </p:cNvPr>
          <p:cNvSpPr/>
          <p:nvPr/>
        </p:nvSpPr>
        <p:spPr>
          <a:xfrm>
            <a:off x="3148652" y="4429974"/>
            <a:ext cx="5896494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1400" i="1" baseline="30000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ESRF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 – The 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Synchrotron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s-ES" sz="1400" dirty="0">
              <a:solidFill>
                <a:schemeClr val="tx2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ES" sz="1400" i="1" baseline="30000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Instituto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 de Nanociencia y Materiales de Aragón (INMA);</a:t>
            </a:r>
            <a:endParaRPr lang="es-ES" sz="1400" dirty="0">
              <a:solidFill>
                <a:schemeClr val="tx2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ES" sz="1400" i="1" baseline="30000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sz="1400" i="1" dirty="0" err="1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Departamento</a:t>
            </a:r>
            <a:r>
              <a:rPr lang="es-ES" sz="1400" i="1" dirty="0">
                <a:solidFill>
                  <a:schemeClr val="tx2"/>
                </a:solidFill>
                <a:latin typeface="Ubuntu" panose="020B0504030602030204"/>
                <a:ea typeface="Calibri" panose="020F0502020204030204" pitchFamily="34" charset="0"/>
                <a:cs typeface="Times New Roman" panose="02020603050405020304" pitchFamily="18" charset="0"/>
              </a:rPr>
              <a:t> de Física de la Materia Condensada, Universidad de Zaragoza</a:t>
            </a:r>
            <a:endParaRPr lang="es-ES" sz="1400" dirty="0">
              <a:solidFill>
                <a:schemeClr val="tx2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8D8423B-DF6A-4059-9B44-0830970F27ED}"/>
              </a:ext>
            </a:extLst>
          </p:cNvPr>
          <p:cNvSpPr txBox="1"/>
          <p:nvPr/>
        </p:nvSpPr>
        <p:spPr>
          <a:xfrm>
            <a:off x="4700754" y="3556183"/>
            <a:ext cx="264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Sara </a:t>
            </a:r>
            <a:r>
              <a:rPr lang="es-ES" sz="2800" dirty="0" err="1">
                <a:solidFill>
                  <a:schemeClr val="bg1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Lafuerza</a:t>
            </a:r>
            <a:r>
              <a:rPr lang="es-ES" sz="2800" i="1" baseline="30000" dirty="0" err="1">
                <a:solidFill>
                  <a:schemeClr val="bg1"/>
                </a:solidFill>
                <a:latin typeface="Ubuntu" panose="020B0504030602030204"/>
                <a:ea typeface="Times New Roman" panose="02020603050405020304" pitchFamily="18" charset="0"/>
                <a:cs typeface="Times New Roman" panose="02020603050405020304" pitchFamily="18" charset="0"/>
              </a:rPr>
              <a:t>a,b,c</a:t>
            </a:r>
            <a:endParaRPr lang="es-ES" sz="2400" i="1" dirty="0">
              <a:solidFill>
                <a:schemeClr val="bg1"/>
              </a:solidFill>
              <a:latin typeface="Ubuntu" panose="020B0504030602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9B63D5AF-C126-4D2E-BD7C-5DF899D399EB}"/>
              </a:ext>
            </a:extLst>
          </p:cNvPr>
          <p:cNvSpPr txBox="1"/>
          <p:nvPr/>
        </p:nvSpPr>
        <p:spPr>
          <a:xfrm>
            <a:off x="339207" y="208728"/>
            <a:ext cx="664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1. </a:t>
            </a: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PIPO </a:t>
            </a:r>
            <a:r>
              <a:rPr lang="en-GB" sz="2400" b="1" dirty="0" err="1">
                <a:solidFill>
                  <a:schemeClr val="accent1"/>
                </a:solidFill>
                <a:latin typeface="Ubuntu" panose="020B0504030602030204"/>
              </a:rPr>
              <a:t>spectroscopies</a:t>
            </a:r>
            <a:r>
              <a:rPr lang="en-GB" sz="2400" b="1" dirty="0" err="1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 err="1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Brief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 introduction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4D10E68-13E8-4646-AE75-3E1867DF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 smtClean="0">
                <a:latin typeface="Ubuntu" panose="020B0504030602030204"/>
              </a:rPr>
              <a:pPr/>
              <a:t>31</a:t>
            </a:fld>
            <a:endParaRPr lang="en-ES" dirty="0">
              <a:latin typeface="Ubuntu" panose="020B0504030602030204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A9B4B0E-F04B-453F-9766-916C3643FDF7}"/>
              </a:ext>
            </a:extLst>
          </p:cNvPr>
          <p:cNvSpPr/>
          <p:nvPr/>
        </p:nvSpPr>
        <p:spPr>
          <a:xfrm>
            <a:off x="727200" y="836712"/>
            <a:ext cx="823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s-ES" sz="2000" b="1" dirty="0">
                <a:latin typeface="Ubuntu" panose="020B0504030602030204"/>
                <a:cs typeface="Times New Roman" pitchFamily="18" charset="0"/>
              </a:rPr>
              <a:t>The </a:t>
            </a:r>
            <a:r>
              <a:rPr lang="es-ES" sz="2000" b="1" dirty="0" err="1">
                <a:latin typeface="Ubuntu" panose="020B0504030602030204"/>
                <a:cs typeface="Times New Roman" pitchFamily="18" charset="0"/>
              </a:rPr>
              <a:t>hard</a:t>
            </a:r>
            <a:r>
              <a:rPr lang="es-ES" sz="2000" b="1" dirty="0">
                <a:latin typeface="Ubuntu" panose="020B0504030602030204"/>
                <a:cs typeface="Times New Roman" pitchFamily="18" charset="0"/>
              </a:rPr>
              <a:t> X-</a:t>
            </a:r>
            <a:r>
              <a:rPr lang="es-ES" sz="2000" b="1" dirty="0" err="1">
                <a:latin typeface="Ubuntu" panose="020B0504030602030204"/>
                <a:cs typeface="Times New Roman" pitchFamily="18" charset="0"/>
              </a:rPr>
              <a:t>ray</a:t>
            </a:r>
            <a:r>
              <a:rPr lang="es-ES" sz="2000" b="1" dirty="0">
                <a:latin typeface="Ubuntu" panose="020B0504030602030204"/>
                <a:cs typeface="Times New Roman" pitchFamily="18" charset="0"/>
              </a:rPr>
              <a:t> </a:t>
            </a:r>
            <a:r>
              <a:rPr lang="es-ES" sz="2000" b="1" dirty="0" err="1">
                <a:latin typeface="Ubuntu" panose="020B0504030602030204"/>
                <a:cs typeface="Times New Roman" pitchFamily="18" charset="0"/>
              </a:rPr>
              <a:t>emission</a:t>
            </a:r>
            <a:r>
              <a:rPr lang="es-ES" sz="2000" b="1" dirty="0">
                <a:latin typeface="Ubuntu" panose="020B0504030602030204"/>
                <a:cs typeface="Times New Roman" pitchFamily="18" charset="0"/>
              </a:rPr>
              <a:t> </a:t>
            </a:r>
            <a:r>
              <a:rPr lang="es-ES" sz="2000" b="1" dirty="0" err="1">
                <a:latin typeface="Ubuntu" panose="020B0504030602030204"/>
                <a:cs typeface="Times New Roman" pitchFamily="18" charset="0"/>
              </a:rPr>
              <a:t>spectrometer</a:t>
            </a:r>
            <a:r>
              <a:rPr lang="es-ES" sz="2000" b="1" dirty="0">
                <a:latin typeface="Ubuntu" panose="020B0504030602030204"/>
                <a:cs typeface="Times New Roman" pitchFamily="18" charset="0"/>
              </a:rPr>
              <a:t> at ID26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CFE50C4-562C-49EE-9B6C-DDE0A04B5FED}"/>
              </a:ext>
            </a:extLst>
          </p:cNvPr>
          <p:cNvGrpSpPr/>
          <p:nvPr/>
        </p:nvGrpSpPr>
        <p:grpSpPr>
          <a:xfrm>
            <a:off x="647617" y="1312659"/>
            <a:ext cx="4513012" cy="4831826"/>
            <a:chOff x="4258456" y="1475700"/>
            <a:chExt cx="4513012" cy="4831826"/>
          </a:xfrm>
        </p:grpSpPr>
        <p:grpSp>
          <p:nvGrpSpPr>
            <p:cNvPr id="95" name="Group 63">
              <a:extLst>
                <a:ext uri="{FF2B5EF4-FFF2-40B4-BE49-F238E27FC236}">
                  <a16:creationId xmlns:a16="http://schemas.microsoft.com/office/drawing/2014/main" id="{4453DD7F-D28C-4A09-A7AA-AD22BD49E2C7}"/>
                </a:ext>
              </a:extLst>
            </p:cNvPr>
            <p:cNvGrpSpPr/>
            <p:nvPr/>
          </p:nvGrpSpPr>
          <p:grpSpPr>
            <a:xfrm>
              <a:off x="4450988" y="1475700"/>
              <a:ext cx="4320480" cy="4831826"/>
              <a:chOff x="1835696" y="1477494"/>
              <a:chExt cx="4320480" cy="4831826"/>
            </a:xfrm>
          </p:grpSpPr>
          <p:pic>
            <p:nvPicPr>
              <p:cNvPr id="96" name="Picture 20">
                <a:extLst>
                  <a:ext uri="{FF2B5EF4-FFF2-40B4-BE49-F238E27FC236}">
                    <a16:creationId xmlns:a16="http://schemas.microsoft.com/office/drawing/2014/main" id="{4CD1A173-28C1-4982-9AA5-7DA662CD3E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35696" y="1477494"/>
                <a:ext cx="4320480" cy="4831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" name="TextBox 45">
                <a:extLst>
                  <a:ext uri="{FF2B5EF4-FFF2-40B4-BE49-F238E27FC236}">
                    <a16:creationId xmlns:a16="http://schemas.microsoft.com/office/drawing/2014/main" id="{69E2E4E5-39FE-4B58-A257-159FE60E483C}"/>
                  </a:ext>
                </a:extLst>
              </p:cNvPr>
              <p:cNvSpPr txBox="1"/>
              <p:nvPr/>
            </p:nvSpPr>
            <p:spPr>
              <a:xfrm>
                <a:off x="2195736" y="4941168"/>
                <a:ext cx="79208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Ubuntu" panose="020B0504030602030204"/>
                  </a:rPr>
                  <a:t>X-rays</a:t>
                </a:r>
                <a:endParaRPr lang="en-GB" sz="1600" dirty="0">
                  <a:latin typeface="Ubuntu" panose="020B0504030602030204"/>
                </a:endParaRPr>
              </a:p>
            </p:txBody>
          </p:sp>
          <p:sp>
            <p:nvSpPr>
              <p:cNvPr id="106" name="Oval 61">
                <a:extLst>
                  <a:ext uri="{FF2B5EF4-FFF2-40B4-BE49-F238E27FC236}">
                    <a16:creationId xmlns:a16="http://schemas.microsoft.com/office/drawing/2014/main" id="{D9C1626F-D0ED-4883-A93C-D0EF7A18F6C6}"/>
                  </a:ext>
                </a:extLst>
              </p:cNvPr>
              <p:cNvSpPr/>
              <p:nvPr/>
            </p:nvSpPr>
            <p:spPr>
              <a:xfrm rot="20445031">
                <a:off x="2934196" y="1962172"/>
                <a:ext cx="1565534" cy="2505046"/>
              </a:xfrm>
              <a:prstGeom prst="ellipse">
                <a:avLst/>
              </a:prstGeom>
              <a:solidFill>
                <a:srgbClr val="00B050">
                  <a:alpha val="16000"/>
                </a:srgbClr>
              </a:solidFill>
              <a:ln w="381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9" name="TextBox 59">
                <a:extLst>
                  <a:ext uri="{FF2B5EF4-FFF2-40B4-BE49-F238E27FC236}">
                    <a16:creationId xmlns:a16="http://schemas.microsoft.com/office/drawing/2014/main" id="{18ADECE5-626D-40C9-A145-44E017E79582}"/>
                  </a:ext>
                </a:extLst>
              </p:cNvPr>
              <p:cNvSpPr txBox="1"/>
              <p:nvPr/>
            </p:nvSpPr>
            <p:spPr>
              <a:xfrm>
                <a:off x="3995936" y="1772816"/>
                <a:ext cx="93610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Ubuntu" panose="020B0504030602030204"/>
                  </a:rPr>
                  <a:t>Detector</a:t>
                </a:r>
                <a:endParaRPr lang="en-GB" sz="1600" dirty="0">
                  <a:latin typeface="Ubuntu" panose="020B0504030602030204"/>
                </a:endParaRPr>
              </a:p>
            </p:txBody>
          </p:sp>
          <p:sp>
            <p:nvSpPr>
              <p:cNvPr id="110" name="TextBox 60">
                <a:extLst>
                  <a:ext uri="{FF2B5EF4-FFF2-40B4-BE49-F238E27FC236}">
                    <a16:creationId xmlns:a16="http://schemas.microsoft.com/office/drawing/2014/main" id="{EAFF56EA-815C-442E-8BC4-E536C7E265B3}"/>
                  </a:ext>
                </a:extLst>
              </p:cNvPr>
              <p:cNvSpPr txBox="1"/>
              <p:nvPr/>
            </p:nvSpPr>
            <p:spPr>
              <a:xfrm>
                <a:off x="1907704" y="2204864"/>
                <a:ext cx="936104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10253F"/>
                    </a:solidFill>
                    <a:latin typeface="Ubuntu" panose="020B0504030602030204"/>
                    <a:cs typeface="Arial" pitchFamily="34" charset="0"/>
                  </a:rPr>
                  <a:t>5x analyzer </a:t>
                </a:r>
              </a:p>
              <a:p>
                <a:pPr algn="ctr"/>
                <a:r>
                  <a:rPr lang="en-US" sz="1600" dirty="0">
                    <a:solidFill>
                      <a:srgbClr val="10253F"/>
                    </a:solidFill>
                    <a:latin typeface="Ubuntu" panose="020B0504030602030204"/>
                    <a:cs typeface="Arial" pitchFamily="34" charset="0"/>
                  </a:rPr>
                  <a:t>crystals</a:t>
                </a:r>
              </a:p>
            </p:txBody>
          </p:sp>
          <p:sp>
            <p:nvSpPr>
              <p:cNvPr id="111" name="TextBox 62">
                <a:extLst>
                  <a:ext uri="{FF2B5EF4-FFF2-40B4-BE49-F238E27FC236}">
                    <a16:creationId xmlns:a16="http://schemas.microsoft.com/office/drawing/2014/main" id="{2ED8EF64-FCFD-4578-A731-21A6C82161DF}"/>
                  </a:ext>
                </a:extLst>
              </p:cNvPr>
              <p:cNvSpPr txBox="1"/>
              <p:nvPr/>
            </p:nvSpPr>
            <p:spPr>
              <a:xfrm>
                <a:off x="4645731" y="2580901"/>
                <a:ext cx="93610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Ubuntu" panose="020B0504030602030204"/>
                  </a:rPr>
                  <a:t>Rowland circle</a:t>
                </a:r>
                <a:endParaRPr lang="en-GB" sz="1600" dirty="0">
                  <a:latin typeface="Ubuntu" panose="020B0504030602030204"/>
                </a:endParaRPr>
              </a:p>
            </p:txBody>
          </p:sp>
          <p:sp>
            <p:nvSpPr>
              <p:cNvPr id="108" name="TextBox 58">
                <a:extLst>
                  <a:ext uri="{FF2B5EF4-FFF2-40B4-BE49-F238E27FC236}">
                    <a16:creationId xmlns:a16="http://schemas.microsoft.com/office/drawing/2014/main" id="{568410DE-DAF2-418C-99DA-A33B2DB13ECD}"/>
                  </a:ext>
                </a:extLst>
              </p:cNvPr>
              <p:cNvSpPr txBox="1"/>
              <p:nvPr/>
            </p:nvSpPr>
            <p:spPr>
              <a:xfrm>
                <a:off x="4427984" y="4077072"/>
                <a:ext cx="86409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Ubuntu" panose="020B0504030602030204"/>
                  </a:rPr>
                  <a:t>Sample</a:t>
                </a:r>
                <a:endParaRPr lang="en-GB" sz="1600" dirty="0">
                  <a:latin typeface="Ubuntu" panose="020B0504030602030204"/>
                </a:endParaRPr>
              </a:p>
            </p:txBody>
          </p:sp>
        </p:grpSp>
        <p:cxnSp>
          <p:nvCxnSpPr>
            <p:cNvPr id="112" name="Straight Arrow Connector 10">
              <a:extLst>
                <a:ext uri="{FF2B5EF4-FFF2-40B4-BE49-F238E27FC236}">
                  <a16:creationId xmlns:a16="http://schemas.microsoft.com/office/drawing/2014/main" id="{03B42047-18AA-4EF2-9E7D-1EC13286C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8456" y="4147287"/>
              <a:ext cx="2784820" cy="955245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headEnd type="none" w="med" len="med"/>
              <a:tailEnd type="stealth" w="lg" len="lg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13" name="Rectangle 1">
            <a:extLst>
              <a:ext uri="{FF2B5EF4-FFF2-40B4-BE49-F238E27FC236}">
                <a16:creationId xmlns:a16="http://schemas.microsoft.com/office/drawing/2014/main" id="{62F541EA-B119-4442-94DD-F71F3FD48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521" y="1337637"/>
            <a:ext cx="3646479" cy="263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Ubuntu" panose="020B0504030602030204"/>
              </a:rPr>
              <a:t>Point-to-point scanning Johann vertical spectrometer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Ubuntu" panose="020B0504030602030204"/>
                <a:sym typeface="Wingdings" panose="05000000000000000000" pitchFamily="2" charset="2"/>
              </a:rPr>
              <a:t>Rowland circle geometry (1 or 0.5 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Ubuntu" panose="020B0504030602030204"/>
                <a:sym typeface="Wingdings" panose="05000000000000000000" pitchFamily="2" charset="2"/>
              </a:rPr>
              <a:t>Bragg angle (</a:t>
            </a:r>
            <a:r>
              <a:rPr lang="en-US" sz="1600" dirty="0" err="1">
                <a:latin typeface="Ubuntu" panose="020B0504030602030204"/>
                <a:sym typeface="Wingdings" panose="05000000000000000000" pitchFamily="2" charset="2"/>
              </a:rPr>
              <a:t>θ</a:t>
            </a:r>
            <a:r>
              <a:rPr lang="en-US" sz="1600" dirty="0">
                <a:latin typeface="Ubuntu" panose="020B0504030602030204"/>
                <a:sym typeface="Wingdings" panose="05000000000000000000" pitchFamily="2" charset="2"/>
              </a:rPr>
              <a:t>): 65° - 85°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Ubuntu" panose="020B0504030602030204"/>
                <a:sym typeface="Wingdings" panose="05000000000000000000" pitchFamily="2" charset="2"/>
              </a:rPr>
              <a:t>Energy range: 4.5 – 17 keV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Ubuntu" panose="020B0504030602030204"/>
                <a:sym typeface="Wingdings" panose="05000000000000000000" pitchFamily="2" charset="2"/>
              </a:rPr>
              <a:t>Energy resolution: ~ 1 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Ubuntu" panose="020B0504030602030204"/>
                <a:sym typeface="Wingdings" panose="05000000000000000000" pitchFamily="2" charset="2"/>
              </a:rPr>
              <a:t>5x spherical crystals</a:t>
            </a:r>
          </a:p>
        </p:txBody>
      </p:sp>
      <p:sp>
        <p:nvSpPr>
          <p:cNvPr id="119" name="Text Box 8">
            <a:extLst>
              <a:ext uri="{FF2B5EF4-FFF2-40B4-BE49-F238E27FC236}">
                <a16:creationId xmlns:a16="http://schemas.microsoft.com/office/drawing/2014/main" id="{3CB19DE5-77A6-4FAB-8784-4C472BBEA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8" y="3934486"/>
            <a:ext cx="808235" cy="2031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latin typeface="Ubuntu" panose="020B0504030602030204"/>
              </a:rPr>
              <a:t>Si &lt;400&gt;</a:t>
            </a:r>
          </a:p>
          <a:p>
            <a:r>
              <a:rPr lang="en-US" sz="1400" b="1" dirty="0">
                <a:latin typeface="Ubuntu" panose="020B0504030602030204"/>
              </a:rPr>
              <a:t>Si &lt;220&gt;</a:t>
            </a:r>
          </a:p>
          <a:p>
            <a:r>
              <a:rPr lang="en-US" sz="1400" b="1" dirty="0">
                <a:latin typeface="Ubuntu" panose="020B0504030602030204"/>
              </a:rPr>
              <a:t>Si &lt;111&gt;</a:t>
            </a:r>
          </a:p>
          <a:p>
            <a:r>
              <a:rPr lang="en-US" sz="1400" b="1" dirty="0">
                <a:latin typeface="Ubuntu" panose="020B0504030602030204"/>
              </a:rPr>
              <a:t>Si &lt;531&gt;</a:t>
            </a:r>
          </a:p>
          <a:p>
            <a:r>
              <a:rPr lang="en-US" sz="1400" b="1" dirty="0">
                <a:latin typeface="Ubuntu" panose="020B0504030602030204"/>
              </a:rPr>
              <a:t>Si &lt;551&gt;</a:t>
            </a:r>
          </a:p>
          <a:p>
            <a:r>
              <a:rPr lang="en-US" sz="1400" b="1" dirty="0">
                <a:latin typeface="Ubuntu" panose="020B0504030602030204"/>
              </a:rPr>
              <a:t>Si &lt;951&gt;</a:t>
            </a:r>
          </a:p>
          <a:p>
            <a:r>
              <a:rPr lang="en-US" sz="1400" b="1" dirty="0">
                <a:latin typeface="Ubuntu" panose="020B0504030602030204"/>
              </a:rPr>
              <a:t>Si &lt;620&gt;</a:t>
            </a:r>
          </a:p>
          <a:p>
            <a:r>
              <a:rPr lang="en-US" sz="1400" b="1" dirty="0">
                <a:latin typeface="Ubuntu" panose="020B0504030602030204"/>
              </a:rPr>
              <a:t>Si &lt;311&gt;</a:t>
            </a:r>
          </a:p>
          <a:p>
            <a:r>
              <a:rPr lang="en-US" sz="1400" b="1" dirty="0">
                <a:latin typeface="Ubuntu" panose="020B0504030602030204"/>
              </a:rPr>
              <a:t>Si &lt;422&gt;</a:t>
            </a:r>
            <a:endParaRPr lang="en-GB" sz="1400" b="1" dirty="0">
              <a:latin typeface="Ubuntu" panose="020B0504030602030204"/>
            </a:endParaRPr>
          </a:p>
        </p:txBody>
      </p:sp>
      <p:sp>
        <p:nvSpPr>
          <p:cNvPr id="120" name="Text Box 9">
            <a:extLst>
              <a:ext uri="{FF2B5EF4-FFF2-40B4-BE49-F238E27FC236}">
                <a16:creationId xmlns:a16="http://schemas.microsoft.com/office/drawing/2014/main" id="{802B6162-2984-446B-A14E-C3462E7DD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173" y="3934486"/>
            <a:ext cx="881973" cy="13849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latin typeface="Ubuntu" panose="020B0504030602030204"/>
              </a:rPr>
              <a:t>Ge &lt;400&gt;</a:t>
            </a:r>
          </a:p>
          <a:p>
            <a:r>
              <a:rPr lang="en-US" sz="1400" b="1" dirty="0">
                <a:latin typeface="Ubuntu" panose="020B0504030602030204"/>
              </a:rPr>
              <a:t>Ge &lt;220&gt;</a:t>
            </a:r>
          </a:p>
          <a:p>
            <a:r>
              <a:rPr lang="en-US" sz="1400" b="1" dirty="0">
                <a:latin typeface="Ubuntu" panose="020B0504030602030204"/>
              </a:rPr>
              <a:t>Ge &lt;111&gt;</a:t>
            </a:r>
          </a:p>
          <a:p>
            <a:r>
              <a:rPr lang="en-US" sz="1400" b="1" dirty="0">
                <a:latin typeface="Ubuntu" panose="020B0504030602030204"/>
              </a:rPr>
              <a:t>Ge &lt;620&gt;</a:t>
            </a:r>
          </a:p>
          <a:p>
            <a:r>
              <a:rPr lang="en-US" sz="1400" b="1" dirty="0">
                <a:latin typeface="Ubuntu" panose="020B0504030602030204"/>
              </a:rPr>
              <a:t>Ge &lt;311&gt;</a:t>
            </a:r>
          </a:p>
          <a:p>
            <a:r>
              <a:rPr lang="en-US" sz="1400" b="1" dirty="0">
                <a:latin typeface="Ubuntu" panose="020B0504030602030204"/>
              </a:rPr>
              <a:t>Ge &lt;422&gt;</a:t>
            </a:r>
            <a:endParaRPr lang="en-GB" sz="1400" b="1" dirty="0">
              <a:latin typeface="Ubuntu" panose="020B0504030602030204"/>
            </a:endParaRPr>
          </a:p>
        </p:txBody>
      </p:sp>
      <p:sp>
        <p:nvSpPr>
          <p:cNvPr id="121" name="Rectangle 3">
            <a:extLst>
              <a:ext uri="{FF2B5EF4-FFF2-40B4-BE49-F238E27FC236}">
                <a16:creationId xmlns:a16="http://schemas.microsoft.com/office/drawing/2014/main" id="{E64841A9-C5BD-447A-9891-D8313F1EA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475" y="5700350"/>
            <a:ext cx="2426588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s-ES" sz="1200" dirty="0">
                <a:latin typeface="Ubuntu" panose="020B0504030602030204"/>
              </a:rPr>
              <a:t>P. Glatzel </a:t>
            </a:r>
            <a:r>
              <a:rPr lang="en-US" altLang="es-ES" sz="1200" i="1" dirty="0">
                <a:latin typeface="Ubuntu" panose="020B0504030602030204"/>
              </a:rPr>
              <a:t>et al</a:t>
            </a:r>
            <a:r>
              <a:rPr lang="en-US" altLang="es-ES" sz="1200" dirty="0">
                <a:latin typeface="Ubuntu" panose="020B0504030602030204"/>
              </a:rPr>
              <a:t>., </a:t>
            </a:r>
          </a:p>
          <a:p>
            <a:pPr algn="ctr"/>
            <a:r>
              <a:rPr lang="en-GB" altLang="es-ES" sz="1200" i="1" dirty="0">
                <a:latin typeface="Ubuntu" panose="020B0504030602030204"/>
              </a:rPr>
              <a:t>J. Synchrotron Rad. </a:t>
            </a:r>
            <a:r>
              <a:rPr lang="en-GB" altLang="es-ES" sz="1200" b="1" i="1" dirty="0">
                <a:latin typeface="Ubuntu" panose="020B0504030602030204"/>
              </a:rPr>
              <a:t>28</a:t>
            </a:r>
            <a:r>
              <a:rPr lang="en-GB" altLang="es-ES" sz="1200" dirty="0">
                <a:latin typeface="Ubuntu" panose="020B0504030602030204"/>
              </a:rPr>
              <a:t> 362 (2021)</a:t>
            </a:r>
            <a:endParaRPr lang="es-ES" altLang="es-ES" sz="1200" dirty="0">
              <a:latin typeface="Ubuntu" panose="020B0504030602030204"/>
            </a:endParaRP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23C943BF-013D-4AD2-B398-6D83565A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1667980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32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375" name="CuadroTexto 374">
            <a:extLst>
              <a:ext uri="{FF2B5EF4-FFF2-40B4-BE49-F238E27FC236}">
                <a16:creationId xmlns:a16="http://schemas.microsoft.com/office/drawing/2014/main" id="{AA3E34EA-154C-46DA-B93C-F11ACAEDE0FB}"/>
              </a:ext>
            </a:extLst>
          </p:cNvPr>
          <p:cNvSpPr txBox="1"/>
          <p:nvPr/>
        </p:nvSpPr>
        <p:spPr>
          <a:xfrm>
            <a:off x="339207" y="208728"/>
            <a:ext cx="640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2.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Range-extended EXAFS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Examples of applications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6EE0D5DE-DB00-405C-A245-EB6B73D41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497" y="5254618"/>
            <a:ext cx="144834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s-ES" sz="1200" dirty="0">
                <a:latin typeface="Ubuntu" panose="020B0504030602030204"/>
              </a:rPr>
              <a:t>G. </a:t>
            </a:r>
            <a:r>
              <a:rPr lang="en-US" altLang="es-ES" sz="1200" dirty="0" err="1">
                <a:latin typeface="Ubuntu" panose="020B0504030602030204"/>
              </a:rPr>
              <a:t>Subías</a:t>
            </a:r>
            <a:r>
              <a:rPr lang="en-US" altLang="es-ES" sz="1200" dirty="0">
                <a:latin typeface="Ubuntu" panose="020B0504030602030204"/>
              </a:rPr>
              <a:t> </a:t>
            </a:r>
            <a:r>
              <a:rPr lang="en-GB" altLang="es-ES" sz="1200" i="1" dirty="0">
                <a:latin typeface="Ubuntu" panose="020B0504030602030204"/>
              </a:rPr>
              <a:t>et al.</a:t>
            </a:r>
            <a:r>
              <a:rPr lang="en-GB" altLang="es-ES" sz="1200" dirty="0">
                <a:latin typeface="Ubuntu" panose="020B0504030602030204"/>
              </a:rPr>
              <a:t>, </a:t>
            </a:r>
            <a:r>
              <a:rPr lang="en-GB" altLang="es-ES" sz="1200" i="1" dirty="0">
                <a:latin typeface="Ubuntu" panose="020B0504030602030204"/>
              </a:rPr>
              <a:t>submitted</a:t>
            </a:r>
            <a:endParaRPr lang="es-ES" altLang="es-ES" sz="1200" dirty="0">
              <a:latin typeface="Ubuntu" panose="020B0504030602030204"/>
            </a:endParaRP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41EBAD3-0304-46B1-A003-92F5AC8D9A0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77494" y="1740660"/>
          <a:ext cx="3406010" cy="285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r:id="rId4" imgW="3406010" imgH="2859160" progId="Origin95.Graph">
                  <p:embed/>
                </p:oleObj>
              </mc:Choice>
              <mc:Fallback>
                <p:oleObj r:id="rId4" imgW="3406010" imgH="2859160" progId="Origin95.Graph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F41EBAD3-0304-46B1-A003-92F5AC8D9A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86" t="6000" r="5307" b="6667"/>
                      <a:stretch>
                        <a:fillRect/>
                      </a:stretch>
                    </p:blipFill>
                    <p:spPr bwMode="auto">
                      <a:xfrm>
                        <a:off x="877494" y="1740660"/>
                        <a:ext cx="3406010" cy="28591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1B64528-BA6E-43FB-B79A-99FDFA088F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27729" y="1811514"/>
          <a:ext cx="3406010" cy="285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r:id="rId6" imgW="3406010" imgH="2851862" progId="Origin95.Graph">
                  <p:embed/>
                </p:oleObj>
              </mc:Choice>
              <mc:Fallback>
                <p:oleObj r:id="rId6" imgW="3406010" imgH="2851862" progId="Origin95.Graph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1B64528-BA6E-43FB-B79A-99FDFA088F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07" t="6689" r="5865" b="6689"/>
                      <a:stretch>
                        <a:fillRect/>
                      </a:stretch>
                    </p:blipFill>
                    <p:spPr bwMode="auto">
                      <a:xfrm>
                        <a:off x="4727729" y="1811514"/>
                        <a:ext cx="3406010" cy="285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2">
            <a:extLst>
              <a:ext uri="{FF2B5EF4-FFF2-40B4-BE49-F238E27FC236}">
                <a16:creationId xmlns:a16="http://schemas.microsoft.com/office/drawing/2014/main" id="{52FE554F-BDC2-4FD2-BBC4-9712196ABD31}"/>
              </a:ext>
            </a:extLst>
          </p:cNvPr>
          <p:cNvSpPr/>
          <p:nvPr/>
        </p:nvSpPr>
        <p:spPr>
          <a:xfrm>
            <a:off x="715477" y="836712"/>
            <a:ext cx="828092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Mn K edge EXAFS in ordered REBaMn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O</a:t>
            </a:r>
            <a:r>
              <a:rPr lang="en-US" sz="2000" b="1" baseline="-25000" dirty="0">
                <a:latin typeface="Ubuntu" panose="020B0504030602030204"/>
                <a:cs typeface="Times New Roman" pitchFamily="18" charset="0"/>
              </a:rPr>
              <a:t>6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 (RE=Nd, </a:t>
            </a:r>
            <a:r>
              <a:rPr lang="en-US" sz="2000" b="1" dirty="0" err="1">
                <a:latin typeface="Ubuntu" panose="020B0504030602030204"/>
                <a:cs typeface="Times New Roman" pitchFamily="18" charset="0"/>
              </a:rPr>
              <a:t>Sm</a:t>
            </a:r>
            <a:r>
              <a:rPr lang="en-US" sz="2000" b="1" dirty="0">
                <a:latin typeface="Ubuntu" panose="020B0504030602030204"/>
                <a:cs typeface="Times New Roman" pitchFamily="18" charset="0"/>
              </a:rPr>
              <a:t>)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“Range-extended” EXAFS temperature dependence in ordered/disordered samples</a:t>
            </a:r>
            <a:endParaRPr lang="en-US" dirty="0"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93111A98-E9C1-4D1E-AC5A-29F61E161B5E}"/>
              </a:ext>
            </a:extLst>
          </p:cNvPr>
          <p:cNvSpPr/>
          <p:nvPr/>
        </p:nvSpPr>
        <p:spPr>
          <a:xfrm>
            <a:off x="1319795" y="1690400"/>
            <a:ext cx="1267054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A-site ordered</a:t>
            </a:r>
            <a:endParaRPr kumimoji="0" lang="en-GB" sz="1400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2EC72FD1-CDA1-4BC8-A767-FFE8ACAA6408}"/>
              </a:ext>
            </a:extLst>
          </p:cNvPr>
          <p:cNvSpPr/>
          <p:nvPr/>
        </p:nvSpPr>
        <p:spPr>
          <a:xfrm>
            <a:off x="5189313" y="1748097"/>
            <a:ext cx="1506711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A-site disordered</a:t>
            </a:r>
            <a:endParaRPr kumimoji="0" lang="en-GB" sz="1400" b="1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buntu" panose="020B0504030602030204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2A8B62A-3FF4-4AAE-8645-C09DAFE30E1D}"/>
              </a:ext>
            </a:extLst>
          </p:cNvPr>
          <p:cNvSpPr/>
          <p:nvPr/>
        </p:nvSpPr>
        <p:spPr>
          <a:xfrm>
            <a:off x="1422400" y="2005670"/>
            <a:ext cx="223520" cy="18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D57134E-3866-4559-BB1E-523A7DC6F851}"/>
              </a:ext>
            </a:extLst>
          </p:cNvPr>
          <p:cNvSpPr/>
          <p:nvPr/>
        </p:nvSpPr>
        <p:spPr>
          <a:xfrm>
            <a:off x="5302576" y="2063625"/>
            <a:ext cx="223520" cy="18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55DB1BC9-5278-4C36-BF34-C96DEC59A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873205"/>
              </p:ext>
            </p:extLst>
          </p:nvPr>
        </p:nvGraphicFramePr>
        <p:xfrm>
          <a:off x="1824686" y="4480135"/>
          <a:ext cx="2603412" cy="210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8" name="Graph" r:id="rId8" imgW="3719160" imgH="3009600" progId="Origin95.Graph">
                  <p:embed/>
                </p:oleObj>
              </mc:Choice>
              <mc:Fallback>
                <p:oleObj name="Graph" r:id="rId8" imgW="3719160" imgH="3009600" progId="Origin95.Graph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55DB1BC9-5278-4C36-BF34-C96DEC59AC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24686" y="4480135"/>
                        <a:ext cx="2603412" cy="2106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77D363FA-AE32-4435-87F8-A1347E6CB4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124429"/>
              </p:ext>
            </p:extLst>
          </p:nvPr>
        </p:nvGraphicFramePr>
        <p:xfrm>
          <a:off x="4586288" y="4512735"/>
          <a:ext cx="2605932" cy="210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Graph" r:id="rId10" imgW="3722760" imgH="3009600" progId="Origin95.Graph">
                  <p:embed/>
                </p:oleObj>
              </mc:Choice>
              <mc:Fallback>
                <p:oleObj name="Graph" r:id="rId10" imgW="3722760" imgH="3009600" progId="Origin95.Graph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77D363FA-AE32-4435-87F8-A1347E6CB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86288" y="4512735"/>
                        <a:ext cx="2605932" cy="2106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1535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33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26" name="Rectangle 72">
            <a:extLst>
              <a:ext uri="{FF2B5EF4-FFF2-40B4-BE49-F238E27FC236}">
                <a16:creationId xmlns:a16="http://schemas.microsoft.com/office/drawing/2014/main" id="{4A25AD93-D775-4AC7-A582-211AA6B830FC}"/>
              </a:ext>
            </a:extLst>
          </p:cNvPr>
          <p:cNvSpPr/>
          <p:nvPr/>
        </p:nvSpPr>
        <p:spPr>
          <a:xfrm>
            <a:off x="715477" y="836712"/>
            <a:ext cx="7689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First RIXS-MCD experiment in the liquid jet setup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8E8CB1A0-4B4E-4D97-90BF-C3CD3BCB0E69}"/>
              </a:ext>
            </a:extLst>
          </p:cNvPr>
          <p:cNvSpPr txBox="1"/>
          <p:nvPr/>
        </p:nvSpPr>
        <p:spPr>
          <a:xfrm>
            <a:off x="339207" y="208728"/>
            <a:ext cx="771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3. </a:t>
            </a:r>
            <a:r>
              <a:rPr lang="en-US" sz="2400" b="1" dirty="0">
                <a:solidFill>
                  <a:schemeClr val="accent1"/>
                </a:solidFill>
                <a:latin typeface="Ubuntu" panose="020B0504030602030204"/>
              </a:rPr>
              <a:t>A liquid jet setup for RIXS-MCD</a:t>
            </a:r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Application to colloidal NPs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CBAE5DD3-6647-44B0-839E-C74EF640F417}"/>
              </a:ext>
            </a:extLst>
          </p:cNvPr>
          <p:cNvSpPr/>
          <p:nvPr/>
        </p:nvSpPr>
        <p:spPr>
          <a:xfrm>
            <a:off x="720883" y="1236581"/>
            <a:ext cx="4345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 Site-selective hysteresis loops at selected </a:t>
            </a:r>
            <a:r>
              <a:rPr lang="en-US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rPr>
              <a:t>MCD features</a:t>
            </a:r>
          </a:p>
        </p:txBody>
      </p:sp>
      <p:graphicFrame>
        <p:nvGraphicFramePr>
          <p:cNvPr id="28" name="Object 2">
            <a:extLst>
              <a:ext uri="{FF2B5EF4-FFF2-40B4-BE49-F238E27FC236}">
                <a16:creationId xmlns:a16="http://schemas.microsoft.com/office/drawing/2014/main" id="{C71E9A61-30B2-4B67-BCF6-94B77B7E7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478565"/>
              </p:ext>
            </p:extLst>
          </p:nvPr>
        </p:nvGraphicFramePr>
        <p:xfrm>
          <a:off x="3131840" y="2144613"/>
          <a:ext cx="2973387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8" name="Graph" r:id="rId4" imgW="2973600" imgH="3876840" progId="Origin50.Graph">
                  <p:embed/>
                </p:oleObj>
              </mc:Choice>
              <mc:Fallback>
                <p:oleObj name="Graph" r:id="rId4" imgW="2973600" imgH="38768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31840" y="2144613"/>
                        <a:ext cx="2973387" cy="387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267">
            <a:extLst>
              <a:ext uri="{FF2B5EF4-FFF2-40B4-BE49-F238E27FC236}">
                <a16:creationId xmlns:a16="http://schemas.microsoft.com/office/drawing/2014/main" id="{5AC06B53-8085-4D22-B4F0-271747DA6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52203"/>
            <a:ext cx="673515" cy="276999"/>
          </a:xfrm>
          <a:prstGeom prst="rect">
            <a:avLst/>
          </a:prstGeom>
          <a:solidFill>
            <a:srgbClr val="FFDD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Fe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3+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 T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d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</a:endParaRPr>
          </a:p>
        </p:txBody>
      </p:sp>
      <p:graphicFrame>
        <p:nvGraphicFramePr>
          <p:cNvPr id="36" name="Object 10">
            <a:extLst>
              <a:ext uri="{FF2B5EF4-FFF2-40B4-BE49-F238E27FC236}">
                <a16:creationId xmlns:a16="http://schemas.microsoft.com/office/drawing/2014/main" id="{0377DF47-437F-4B2C-9AFE-5290D39D421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-74613" y="2014538"/>
          <a:ext cx="3321051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9" name="Graph" r:id="rId6" imgW="4155840" imgH="2900160" progId="Origin50.Graph">
                  <p:embed/>
                </p:oleObj>
              </mc:Choice>
              <mc:Fallback>
                <p:oleObj name="Graph" r:id="rId6" imgW="4155840" imgH="2900160" progId="Origin50.Graph">
                  <p:embed/>
                  <p:pic>
                    <p:nvPicPr>
                      <p:cNvPr id="1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4613" y="2014538"/>
                        <a:ext cx="3321051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9">
            <a:extLst>
              <a:ext uri="{FF2B5EF4-FFF2-40B4-BE49-F238E27FC236}">
                <a16:creationId xmlns:a16="http://schemas.microsoft.com/office/drawing/2014/main" id="{CF0E4148-0F8B-4BC0-90FE-0C77A24ACE5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81700" y="985838"/>
          <a:ext cx="3324225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0" name="Graph" r:id="rId8" imgW="4155840" imgH="2900160" progId="Origin50.Graph">
                  <p:embed/>
                </p:oleObj>
              </mc:Choice>
              <mc:Fallback>
                <p:oleObj name="Graph" r:id="rId8" imgW="4155840" imgH="2900160" progId="Origin50.Graph">
                  <p:embed/>
                  <p:pic>
                    <p:nvPicPr>
                      <p:cNvPr id="2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985838"/>
                        <a:ext cx="3324225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Arrow Connector 24">
            <a:extLst>
              <a:ext uri="{FF2B5EF4-FFF2-40B4-BE49-F238E27FC236}">
                <a16:creationId xmlns:a16="http://schemas.microsoft.com/office/drawing/2014/main" id="{5DD8F3B4-B3C6-47C9-88A9-8FFCE0DF7E91}"/>
              </a:ext>
            </a:extLst>
          </p:cNvPr>
          <p:cNvCxnSpPr/>
          <p:nvPr/>
        </p:nvCxnSpPr>
        <p:spPr>
          <a:xfrm flipV="1">
            <a:off x="4961853" y="2470066"/>
            <a:ext cx="1410347" cy="264293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5">
            <a:extLst>
              <a:ext uri="{FF2B5EF4-FFF2-40B4-BE49-F238E27FC236}">
                <a16:creationId xmlns:a16="http://schemas.microsoft.com/office/drawing/2014/main" id="{41E5F387-4C25-454F-B70D-910CAFD11C57}"/>
              </a:ext>
            </a:extLst>
          </p:cNvPr>
          <p:cNvCxnSpPr/>
          <p:nvPr/>
        </p:nvCxnSpPr>
        <p:spPr>
          <a:xfrm flipV="1">
            <a:off x="5004802" y="4925420"/>
            <a:ext cx="1233912" cy="264886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Object 11">
            <a:extLst>
              <a:ext uri="{FF2B5EF4-FFF2-40B4-BE49-F238E27FC236}">
                <a16:creationId xmlns:a16="http://schemas.microsoft.com/office/drawing/2014/main" id="{35D3A310-A58F-4962-AEC1-F70301A21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655545"/>
              </p:ext>
            </p:extLst>
          </p:nvPr>
        </p:nvGraphicFramePr>
        <p:xfrm>
          <a:off x="5981700" y="3448050"/>
          <a:ext cx="3324225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1" name="Graph" r:id="rId10" imgW="4155480" imgH="2900160" progId="Origin50.Graph">
                  <p:embed/>
                </p:oleObj>
              </mc:Choice>
              <mc:Fallback>
                <p:oleObj name="Graph" r:id="rId10" imgW="4155480" imgH="2900160" progId="Origin50.Graph">
                  <p:embed/>
                  <p:pic>
                    <p:nvPicPr>
                      <p:cNvPr id="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3448050"/>
                        <a:ext cx="3324225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67">
            <a:extLst>
              <a:ext uri="{FF2B5EF4-FFF2-40B4-BE49-F238E27FC236}">
                <a16:creationId xmlns:a16="http://schemas.microsoft.com/office/drawing/2014/main" id="{00732BC9-5BC3-46A1-BAE7-25B981CB9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572" y="3212060"/>
            <a:ext cx="672188" cy="276999"/>
          </a:xfrm>
          <a:prstGeom prst="rect">
            <a:avLst/>
          </a:prstGeom>
          <a:solidFill>
            <a:srgbClr val="FFDD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Fe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2+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 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h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/>
            </a:endParaRPr>
          </a:p>
        </p:txBody>
      </p:sp>
      <p:cxnSp>
        <p:nvCxnSpPr>
          <p:cNvPr id="47" name="Straight Arrow Connector 16">
            <a:extLst>
              <a:ext uri="{FF2B5EF4-FFF2-40B4-BE49-F238E27FC236}">
                <a16:creationId xmlns:a16="http://schemas.microsoft.com/office/drawing/2014/main" id="{8CCDB9E1-D2A1-4491-B0DC-B9EF2B39C233}"/>
              </a:ext>
            </a:extLst>
          </p:cNvPr>
          <p:cNvCxnSpPr>
            <a:cxnSpLocks/>
          </p:cNvCxnSpPr>
          <p:nvPr/>
        </p:nvCxnSpPr>
        <p:spPr>
          <a:xfrm flipH="1" flipV="1">
            <a:off x="2875547" y="3303588"/>
            <a:ext cx="976375" cy="30656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9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4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A0543F-B5E7-4DC2-8771-09D1678B98D5}"/>
              </a:ext>
            </a:extLst>
          </p:cNvPr>
          <p:cNvSpPr txBox="1"/>
          <p:nvPr/>
        </p:nvSpPr>
        <p:spPr>
          <a:xfrm>
            <a:off x="339207" y="208728"/>
            <a:ext cx="664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1. </a:t>
            </a: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PIPO </a:t>
            </a:r>
            <a:r>
              <a:rPr lang="en-GB" sz="2400" b="1" dirty="0" err="1">
                <a:solidFill>
                  <a:schemeClr val="accent1"/>
                </a:solidFill>
                <a:latin typeface="Ubuntu" panose="020B0504030602030204"/>
              </a:rPr>
              <a:t>spectroscopies</a:t>
            </a:r>
            <a:r>
              <a:rPr lang="en-GB" sz="2400" b="1" dirty="0" err="1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 err="1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Brief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 introduction</a:t>
            </a:r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27200" y="836712"/>
            <a:ext cx="7545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PIPO spectroscopies: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techniques derived from the combination of </a:t>
            </a:r>
            <a:r>
              <a:rPr lang="en-US" b="1" dirty="0">
                <a:latin typeface="Ubuntu" panose="020B0504030602030204"/>
                <a:cs typeface="Times New Roman" pitchFamily="18" charset="0"/>
              </a:rPr>
              <a:t>XAS-XES</a:t>
            </a:r>
            <a:endParaRPr lang="en-GB" baseline="-25000" dirty="0">
              <a:solidFill>
                <a:srgbClr val="132577"/>
              </a:solidFill>
              <a:latin typeface="Ubuntu" panose="020B0504030602030204"/>
            </a:endParaRPr>
          </a:p>
        </p:txBody>
      </p:sp>
      <p:sp>
        <p:nvSpPr>
          <p:cNvPr id="108" name="TextBox 71">
            <a:extLst>
              <a:ext uri="{FF2B5EF4-FFF2-40B4-BE49-F238E27FC236}">
                <a16:creationId xmlns:a16="http://schemas.microsoft.com/office/drawing/2014/main" id="{5E85C004-6D3D-4DB5-9395-A78F6566E84B}"/>
              </a:ext>
            </a:extLst>
          </p:cNvPr>
          <p:cNvSpPr txBox="1"/>
          <p:nvPr/>
        </p:nvSpPr>
        <p:spPr>
          <a:xfrm rot="10800000" flipV="1">
            <a:off x="2571428" y="2791601"/>
            <a:ext cx="123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Ubuntu" panose="020B0504030602030204"/>
                <a:cs typeface="Arial" panose="020B0604020202020204" pitchFamily="34" charset="0"/>
              </a:rPr>
              <a:t>Photon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latin typeface="Ubuntu" panose="020B0504030602030204"/>
                <a:cs typeface="Arial" panose="020B0604020202020204" pitchFamily="34" charset="0"/>
              </a:rPr>
              <a:t>in</a:t>
            </a:r>
            <a:endParaRPr lang="en-GB" b="1" dirty="0">
              <a:solidFill>
                <a:schemeClr val="accent2"/>
              </a:solidFill>
              <a:latin typeface="Ubuntu" panose="020B0504030602030204"/>
              <a:cs typeface="Arial" panose="020B0604020202020204" pitchFamily="34" charset="0"/>
            </a:endParaRPr>
          </a:p>
        </p:txBody>
      </p:sp>
      <p:sp>
        <p:nvSpPr>
          <p:cNvPr id="109" name="TextBox 72">
            <a:extLst>
              <a:ext uri="{FF2B5EF4-FFF2-40B4-BE49-F238E27FC236}">
                <a16:creationId xmlns:a16="http://schemas.microsoft.com/office/drawing/2014/main" id="{E3D7AFB9-ACF7-461C-AD2F-94F70D01D769}"/>
              </a:ext>
            </a:extLst>
          </p:cNvPr>
          <p:cNvSpPr txBox="1"/>
          <p:nvPr/>
        </p:nvSpPr>
        <p:spPr>
          <a:xfrm rot="10800000" flipV="1">
            <a:off x="5106886" y="2796556"/>
            <a:ext cx="1447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829A"/>
                </a:solidFill>
                <a:latin typeface="Ubuntu" panose="020B0504030602030204"/>
                <a:cs typeface="Arial" panose="020B0604020202020204" pitchFamily="34" charset="0"/>
              </a:rPr>
              <a:t>Photon</a:t>
            </a:r>
          </a:p>
          <a:p>
            <a:pPr algn="ctr"/>
            <a:r>
              <a:rPr lang="en-US" b="1" dirty="0">
                <a:solidFill>
                  <a:srgbClr val="04829A"/>
                </a:solidFill>
                <a:latin typeface="Ubuntu" panose="020B0504030602030204"/>
                <a:cs typeface="Arial" panose="020B0604020202020204" pitchFamily="34" charset="0"/>
              </a:rPr>
              <a:t>out</a:t>
            </a:r>
            <a:endParaRPr lang="en-GB" b="1" dirty="0">
              <a:solidFill>
                <a:srgbClr val="04829A"/>
              </a:solidFill>
              <a:latin typeface="Ubuntu" panose="020B0504030602030204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239F22B-B45C-4FEC-88E6-3AFBE2746A26}"/>
              </a:ext>
            </a:extLst>
          </p:cNvPr>
          <p:cNvGrpSpPr>
            <a:grpSpLocks noChangeAspect="1"/>
          </p:cNvGrpSpPr>
          <p:nvPr/>
        </p:nvGrpSpPr>
        <p:grpSpPr>
          <a:xfrm>
            <a:off x="3102048" y="1483561"/>
            <a:ext cx="2687350" cy="1379189"/>
            <a:chOff x="2319869" y="4234272"/>
            <a:chExt cx="3359188" cy="1723987"/>
          </a:xfrm>
        </p:grpSpPr>
        <p:grpSp>
          <p:nvGrpSpPr>
            <p:cNvPr id="133" name="Grupo 132">
              <a:extLst>
                <a:ext uri="{FF2B5EF4-FFF2-40B4-BE49-F238E27FC236}">
                  <a16:creationId xmlns:a16="http://schemas.microsoft.com/office/drawing/2014/main" id="{20E25501-28B2-4E62-9386-4C020847A898}"/>
                </a:ext>
              </a:extLst>
            </p:cNvPr>
            <p:cNvGrpSpPr/>
            <p:nvPr/>
          </p:nvGrpSpPr>
          <p:grpSpPr>
            <a:xfrm>
              <a:off x="4410846" y="4588250"/>
              <a:ext cx="1268211" cy="1020393"/>
              <a:chOff x="3337151" y="2462239"/>
              <a:chExt cx="1268211" cy="1020393"/>
            </a:xfrm>
          </p:grpSpPr>
          <p:cxnSp>
            <p:nvCxnSpPr>
              <p:cNvPr id="148" name="Conector recto 147">
                <a:extLst>
                  <a:ext uri="{FF2B5EF4-FFF2-40B4-BE49-F238E27FC236}">
                    <a16:creationId xmlns:a16="http://schemas.microsoft.com/office/drawing/2014/main" id="{8740CBE8-F624-4D0D-9670-B54B60C18EDC}"/>
                  </a:ext>
                </a:extLst>
              </p:cNvPr>
              <p:cNvCxnSpPr/>
              <p:nvPr/>
            </p:nvCxnSpPr>
            <p:spPr>
              <a:xfrm>
                <a:off x="3337153" y="2527031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cto 148">
                <a:extLst>
                  <a:ext uri="{FF2B5EF4-FFF2-40B4-BE49-F238E27FC236}">
                    <a16:creationId xmlns:a16="http://schemas.microsoft.com/office/drawing/2014/main" id="{7512AD15-866C-4652-B24D-98A43EF0A65B}"/>
                  </a:ext>
                </a:extLst>
              </p:cNvPr>
              <p:cNvCxnSpPr/>
              <p:nvPr/>
            </p:nvCxnSpPr>
            <p:spPr>
              <a:xfrm>
                <a:off x="3337153" y="3022331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cto 149">
                <a:extLst>
                  <a:ext uri="{FF2B5EF4-FFF2-40B4-BE49-F238E27FC236}">
                    <a16:creationId xmlns:a16="http://schemas.microsoft.com/office/drawing/2014/main" id="{6E689BCA-6F50-4B68-9B8A-A9AA0E6CFE64}"/>
                  </a:ext>
                </a:extLst>
              </p:cNvPr>
              <p:cNvCxnSpPr/>
              <p:nvPr/>
            </p:nvCxnSpPr>
            <p:spPr>
              <a:xfrm>
                <a:off x="3341912" y="3231881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cto 150">
                <a:extLst>
                  <a:ext uri="{FF2B5EF4-FFF2-40B4-BE49-F238E27FC236}">
                    <a16:creationId xmlns:a16="http://schemas.microsoft.com/office/drawing/2014/main" id="{0992A2FE-9DC3-4AF2-92B5-B29C08C0493E}"/>
                  </a:ext>
                </a:extLst>
              </p:cNvPr>
              <p:cNvCxnSpPr/>
              <p:nvPr/>
            </p:nvCxnSpPr>
            <p:spPr>
              <a:xfrm>
                <a:off x="3337151" y="3413830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Elipse 151">
                <a:extLst>
                  <a:ext uri="{FF2B5EF4-FFF2-40B4-BE49-F238E27FC236}">
                    <a16:creationId xmlns:a16="http://schemas.microsoft.com/office/drawing/2014/main" id="{2C733A05-55B7-4C7C-B416-7C6DE38C084C}"/>
                  </a:ext>
                </a:extLst>
              </p:cNvPr>
              <p:cNvSpPr/>
              <p:nvPr/>
            </p:nvSpPr>
            <p:spPr>
              <a:xfrm>
                <a:off x="3488988" y="3338632"/>
                <a:ext cx="144000" cy="144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Elipse 152">
                <a:extLst>
                  <a:ext uri="{FF2B5EF4-FFF2-40B4-BE49-F238E27FC236}">
                    <a16:creationId xmlns:a16="http://schemas.microsoft.com/office/drawing/2014/main" id="{E99A073A-5A1D-4434-9D4D-BB4F47439A93}"/>
                  </a:ext>
                </a:extLst>
              </p:cNvPr>
              <p:cNvSpPr/>
              <p:nvPr/>
            </p:nvSpPr>
            <p:spPr>
              <a:xfrm>
                <a:off x="3488988" y="3155545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4" name="Elipse 153">
                <a:extLst>
                  <a:ext uri="{FF2B5EF4-FFF2-40B4-BE49-F238E27FC236}">
                    <a16:creationId xmlns:a16="http://schemas.microsoft.com/office/drawing/2014/main" id="{88C951B7-49AA-4842-8D12-69594D87A63C}"/>
                  </a:ext>
                </a:extLst>
              </p:cNvPr>
              <p:cNvSpPr/>
              <p:nvPr/>
            </p:nvSpPr>
            <p:spPr>
              <a:xfrm>
                <a:off x="3488988" y="2958663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5" name="Elipse 154">
                <a:extLst>
                  <a:ext uri="{FF2B5EF4-FFF2-40B4-BE49-F238E27FC236}">
                    <a16:creationId xmlns:a16="http://schemas.microsoft.com/office/drawing/2014/main" id="{4F109776-2F96-41E2-96A2-E0A6DC9BE8C7}"/>
                  </a:ext>
                </a:extLst>
              </p:cNvPr>
              <p:cNvSpPr/>
              <p:nvPr/>
            </p:nvSpPr>
            <p:spPr>
              <a:xfrm>
                <a:off x="3488988" y="2462239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6" name="Arc 50">
                <a:extLst>
                  <a:ext uri="{FF2B5EF4-FFF2-40B4-BE49-F238E27FC236}">
                    <a16:creationId xmlns:a16="http://schemas.microsoft.com/office/drawing/2014/main" id="{1BA02151-4468-4174-9F72-B1EAF216A4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412285" flipH="1" flipV="1">
                <a:off x="3599681" y="3128081"/>
                <a:ext cx="321183" cy="180000"/>
              </a:xfrm>
              <a:prstGeom prst="arc">
                <a:avLst>
                  <a:gd name="adj1" fmla="val 11262689"/>
                  <a:gd name="adj2" fmla="val 21144522"/>
                </a:avLst>
              </a:prstGeom>
              <a:ln w="25400">
                <a:solidFill>
                  <a:schemeClr val="bg1">
                    <a:lumMod val="50000"/>
                  </a:schemeClr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7" name="Group 7">
                <a:extLst>
                  <a:ext uri="{FF2B5EF4-FFF2-40B4-BE49-F238E27FC236}">
                    <a16:creationId xmlns:a16="http://schemas.microsoft.com/office/drawing/2014/main" id="{743572F0-FDDD-424F-9A38-B564D2910E0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7603012" flipH="1">
                <a:off x="4022590" y="2754836"/>
                <a:ext cx="584122" cy="581423"/>
                <a:chOff x="1534" y="3167"/>
                <a:chExt cx="866" cy="862"/>
              </a:xfrm>
            </p:grpSpPr>
            <p:cxnSp>
              <p:nvCxnSpPr>
                <p:cNvPr id="158" name="AutoShape 8">
                  <a:extLst>
                    <a:ext uri="{FF2B5EF4-FFF2-40B4-BE49-F238E27FC236}">
                      <a16:creationId xmlns:a16="http://schemas.microsoft.com/office/drawing/2014/main" id="{6BFF5B78-4781-4D1F-8ABE-94EBEB827A8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823" y="3455"/>
                  <a:ext cx="288" cy="28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04829A"/>
                  </a:solidFill>
                  <a:miter lim="800000"/>
                  <a:headEnd/>
                  <a:tailEnd/>
                </a:ln>
                <a:effectLst/>
              </p:spPr>
            </p:cxnSp>
            <p:cxnSp>
              <p:nvCxnSpPr>
                <p:cNvPr id="159" name="AutoShape 9">
                  <a:extLst>
                    <a:ext uri="{FF2B5EF4-FFF2-40B4-BE49-F238E27FC236}">
                      <a16:creationId xmlns:a16="http://schemas.microsoft.com/office/drawing/2014/main" id="{4677A525-9ED1-43CA-8221-924B3D8BA4F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12" y="3167"/>
                  <a:ext cx="288" cy="28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rgbClr val="04829A"/>
                  </a:solidFill>
                  <a:miter lim="800000"/>
                  <a:headEnd/>
                  <a:tailEnd/>
                </a:ln>
                <a:effectLst/>
              </p:spPr>
            </p:cxnSp>
            <p:cxnSp>
              <p:nvCxnSpPr>
                <p:cNvPr id="160" name="AutoShape 10">
                  <a:extLst>
                    <a:ext uri="{FF2B5EF4-FFF2-40B4-BE49-F238E27FC236}">
                      <a16:creationId xmlns:a16="http://schemas.microsoft.com/office/drawing/2014/main" id="{9DCB0817-96FD-449F-8618-AC5F8C6B344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34" y="3741"/>
                  <a:ext cx="288" cy="288"/>
                </a:xfrm>
                <a:prstGeom prst="curvedConnector3">
                  <a:avLst>
                    <a:gd name="adj1" fmla="val 67130"/>
                  </a:avLst>
                </a:prstGeom>
                <a:noFill/>
                <a:ln w="38100">
                  <a:solidFill>
                    <a:srgbClr val="04829A"/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</p:grpSp>
        <p:grpSp>
          <p:nvGrpSpPr>
            <p:cNvPr id="134" name="Grupo 133">
              <a:extLst>
                <a:ext uri="{FF2B5EF4-FFF2-40B4-BE49-F238E27FC236}">
                  <a16:creationId xmlns:a16="http://schemas.microsoft.com/office/drawing/2014/main" id="{3F1F66FA-A47F-4141-962C-BF69458185D2}"/>
                </a:ext>
              </a:extLst>
            </p:cNvPr>
            <p:cNvGrpSpPr/>
            <p:nvPr/>
          </p:nvGrpSpPr>
          <p:grpSpPr>
            <a:xfrm>
              <a:off x="2319869" y="4234272"/>
              <a:ext cx="1708658" cy="1723987"/>
              <a:chOff x="907905" y="2114588"/>
              <a:chExt cx="1708658" cy="1723987"/>
            </a:xfrm>
          </p:grpSpPr>
          <p:cxnSp>
            <p:nvCxnSpPr>
              <p:cNvPr id="135" name="Conector recto 134">
                <a:extLst>
                  <a:ext uri="{FF2B5EF4-FFF2-40B4-BE49-F238E27FC236}">
                    <a16:creationId xmlns:a16="http://schemas.microsoft.com/office/drawing/2014/main" id="{5925DEB0-8F33-4AC4-8B05-28FA4C4C7C73}"/>
                  </a:ext>
                </a:extLst>
              </p:cNvPr>
              <p:cNvCxnSpPr/>
              <p:nvPr/>
            </p:nvCxnSpPr>
            <p:spPr>
              <a:xfrm>
                <a:off x="1786571" y="2533358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cto 135">
                <a:extLst>
                  <a:ext uri="{FF2B5EF4-FFF2-40B4-BE49-F238E27FC236}">
                    <a16:creationId xmlns:a16="http://schemas.microsoft.com/office/drawing/2014/main" id="{4E44B298-7B7C-4B05-97CE-106774CB2196}"/>
                  </a:ext>
                </a:extLst>
              </p:cNvPr>
              <p:cNvCxnSpPr/>
              <p:nvPr/>
            </p:nvCxnSpPr>
            <p:spPr>
              <a:xfrm>
                <a:off x="1786571" y="3028658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cto 136">
                <a:extLst>
                  <a:ext uri="{FF2B5EF4-FFF2-40B4-BE49-F238E27FC236}">
                    <a16:creationId xmlns:a16="http://schemas.microsoft.com/office/drawing/2014/main" id="{11F68100-6F9E-4244-9A2E-2488D3FE515C}"/>
                  </a:ext>
                </a:extLst>
              </p:cNvPr>
              <p:cNvCxnSpPr/>
              <p:nvPr/>
            </p:nvCxnSpPr>
            <p:spPr>
              <a:xfrm>
                <a:off x="1791330" y="3238208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cto 137">
                <a:extLst>
                  <a:ext uri="{FF2B5EF4-FFF2-40B4-BE49-F238E27FC236}">
                    <a16:creationId xmlns:a16="http://schemas.microsoft.com/office/drawing/2014/main" id="{41B939DA-C262-400B-9D25-66D301007F5B}"/>
                  </a:ext>
                </a:extLst>
              </p:cNvPr>
              <p:cNvCxnSpPr/>
              <p:nvPr/>
            </p:nvCxnSpPr>
            <p:spPr>
              <a:xfrm>
                <a:off x="1786569" y="3420157"/>
                <a:ext cx="4476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Elipse 138">
                <a:extLst>
                  <a:ext uri="{FF2B5EF4-FFF2-40B4-BE49-F238E27FC236}">
                    <a16:creationId xmlns:a16="http://schemas.microsoft.com/office/drawing/2014/main" id="{B7D8E9F5-5F47-4EFF-A8D9-5CEA73AE2C0A}"/>
                  </a:ext>
                </a:extLst>
              </p:cNvPr>
              <p:cNvSpPr/>
              <p:nvPr/>
            </p:nvSpPr>
            <p:spPr>
              <a:xfrm>
                <a:off x="1938406" y="3344959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0" name="Elipse 139">
                <a:extLst>
                  <a:ext uri="{FF2B5EF4-FFF2-40B4-BE49-F238E27FC236}">
                    <a16:creationId xmlns:a16="http://schemas.microsoft.com/office/drawing/2014/main" id="{854C9F46-8D03-4188-B505-F8AEA90B2BD6}"/>
                  </a:ext>
                </a:extLst>
              </p:cNvPr>
              <p:cNvSpPr/>
              <p:nvPr/>
            </p:nvSpPr>
            <p:spPr>
              <a:xfrm>
                <a:off x="1938406" y="3161872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1" name="Elipse 140">
                <a:extLst>
                  <a:ext uri="{FF2B5EF4-FFF2-40B4-BE49-F238E27FC236}">
                    <a16:creationId xmlns:a16="http://schemas.microsoft.com/office/drawing/2014/main" id="{86548860-E495-4EB8-B70E-2103DD08210A}"/>
                  </a:ext>
                </a:extLst>
              </p:cNvPr>
              <p:cNvSpPr/>
              <p:nvPr/>
            </p:nvSpPr>
            <p:spPr>
              <a:xfrm>
                <a:off x="1938406" y="2964990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2" name="Arc 50">
                <a:extLst>
                  <a:ext uri="{FF2B5EF4-FFF2-40B4-BE49-F238E27FC236}">
                    <a16:creationId xmlns:a16="http://schemas.microsoft.com/office/drawing/2014/main" id="{1520CE40-F062-459F-86F8-B78B17A4B4E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H="1" flipV="1">
                <a:off x="1492744" y="2768453"/>
                <a:ext cx="770842" cy="432000"/>
              </a:xfrm>
              <a:prstGeom prst="arc">
                <a:avLst>
                  <a:gd name="adj1" fmla="val 11262689"/>
                  <a:gd name="adj2" fmla="val 21144522"/>
                </a:avLst>
              </a:prstGeom>
              <a:ln w="25400">
                <a:solidFill>
                  <a:schemeClr val="bg1">
                    <a:lumMod val="50000"/>
                  </a:schemeClr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3" name="Group 7">
                <a:extLst>
                  <a:ext uri="{FF2B5EF4-FFF2-40B4-BE49-F238E27FC236}">
                    <a16:creationId xmlns:a16="http://schemas.microsoft.com/office/drawing/2014/main" id="{43B1D938-0608-4343-8219-5DE0A693D4A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371098" flipH="1">
                <a:off x="907905" y="2562305"/>
                <a:ext cx="584122" cy="581423"/>
                <a:chOff x="1534" y="3167"/>
                <a:chExt cx="866" cy="862"/>
              </a:xfrm>
            </p:grpSpPr>
            <p:cxnSp>
              <p:nvCxnSpPr>
                <p:cNvPr id="145" name="AutoShape 8">
                  <a:extLst>
                    <a:ext uri="{FF2B5EF4-FFF2-40B4-BE49-F238E27FC236}">
                      <a16:creationId xmlns:a16="http://schemas.microsoft.com/office/drawing/2014/main" id="{4F248E30-15B8-4852-A125-02C2E01AC68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823" y="3455"/>
                  <a:ext cx="288" cy="28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</p:spPr>
            </p:cxnSp>
            <p:cxnSp>
              <p:nvCxnSpPr>
                <p:cNvPr id="146" name="AutoShape 9">
                  <a:extLst>
                    <a:ext uri="{FF2B5EF4-FFF2-40B4-BE49-F238E27FC236}">
                      <a16:creationId xmlns:a16="http://schemas.microsoft.com/office/drawing/2014/main" id="{237235C0-830B-4161-B15B-BF39C3ECC63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12" y="3167"/>
                  <a:ext cx="288" cy="28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381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</p:spPr>
            </p:cxnSp>
            <p:cxnSp>
              <p:nvCxnSpPr>
                <p:cNvPr id="147" name="AutoShape 10">
                  <a:extLst>
                    <a:ext uri="{FF2B5EF4-FFF2-40B4-BE49-F238E27FC236}">
                      <a16:creationId xmlns:a16="http://schemas.microsoft.com/office/drawing/2014/main" id="{4E2C1823-C272-446E-8687-663B89AE3C0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34" y="3741"/>
                  <a:ext cx="288" cy="288"/>
                </a:xfrm>
                <a:prstGeom prst="curvedConnector3">
                  <a:avLst>
                    <a:gd name="adj1" fmla="val 67130"/>
                  </a:avLst>
                </a:prstGeom>
                <a:noFill/>
                <a:ln w="38100">
                  <a:solidFill>
                    <a:schemeClr val="accent2"/>
                  </a:solidFill>
                  <a:miter lim="800000"/>
                  <a:headEnd/>
                  <a:tailEnd type="triangle" w="med" len="med"/>
                </a:ln>
                <a:effectLst/>
              </p:spPr>
            </p:cxnSp>
          </p:grpSp>
          <p:cxnSp>
            <p:nvCxnSpPr>
              <p:cNvPr id="144" name="Straight Connector 65">
                <a:extLst>
                  <a:ext uri="{FF2B5EF4-FFF2-40B4-BE49-F238E27FC236}">
                    <a16:creationId xmlns:a16="http://schemas.microsoft.com/office/drawing/2014/main" id="{AFE84678-8BD9-4FFB-9ECB-66B85E660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6562" y="2114588"/>
                <a:ext cx="1" cy="1723987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TextBox 226">
            <a:extLst>
              <a:ext uri="{FF2B5EF4-FFF2-40B4-BE49-F238E27FC236}">
                <a16:creationId xmlns:a16="http://schemas.microsoft.com/office/drawing/2014/main" id="{60A2F31E-4D38-463D-8898-EC8EDC59016A}"/>
              </a:ext>
            </a:extLst>
          </p:cNvPr>
          <p:cNvSpPr txBox="1"/>
          <p:nvPr/>
        </p:nvSpPr>
        <p:spPr>
          <a:xfrm>
            <a:off x="1516046" y="1518891"/>
            <a:ext cx="1216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X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-ray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bsorption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pectroscopy</a:t>
            </a:r>
            <a:endParaRPr kumimoji="0" lang="en-GB" sz="1000" b="0" i="0" u="none" strike="noStrike" kern="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Ubuntu" panose="020B0504030602030204"/>
              <a:cs typeface="Times New Roman" pitchFamily="18" charset="0"/>
            </a:endParaRPr>
          </a:p>
        </p:txBody>
      </p:sp>
      <p:sp>
        <p:nvSpPr>
          <p:cNvPr id="72" name="TextBox 75">
            <a:extLst>
              <a:ext uri="{FF2B5EF4-FFF2-40B4-BE49-F238E27FC236}">
                <a16:creationId xmlns:a16="http://schemas.microsoft.com/office/drawing/2014/main" id="{513C387E-CCBE-4BE2-B4DC-B12C132BFF9D}"/>
              </a:ext>
            </a:extLst>
          </p:cNvPr>
          <p:cNvSpPr txBox="1"/>
          <p:nvPr/>
        </p:nvSpPr>
        <p:spPr>
          <a:xfrm>
            <a:off x="6362123" y="1543105"/>
            <a:ext cx="1135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X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-ray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mission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pectroscopy</a:t>
            </a:r>
            <a:endParaRPr kumimoji="0" lang="en-GB" sz="1100" b="0" i="0" u="none" strike="noStrike" kern="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buntu" panose="020B0504030602030204"/>
              <a:cs typeface="Times New Roman" pitchFamily="18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07456B1-207E-4413-BFE7-FA5EF8DC4656}"/>
              </a:ext>
            </a:extLst>
          </p:cNvPr>
          <p:cNvGrpSpPr/>
          <p:nvPr/>
        </p:nvGrpSpPr>
        <p:grpSpPr>
          <a:xfrm>
            <a:off x="940054" y="3173136"/>
            <a:ext cx="7912976" cy="3037071"/>
            <a:chOff x="940054" y="3173136"/>
            <a:chExt cx="7912976" cy="3037071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8AF6338-F9CC-4B70-B7EF-C102A537834C}"/>
                </a:ext>
              </a:extLst>
            </p:cNvPr>
            <p:cNvGrpSpPr/>
            <p:nvPr/>
          </p:nvGrpSpPr>
          <p:grpSpPr>
            <a:xfrm>
              <a:off x="940054" y="3173136"/>
              <a:ext cx="6597551" cy="2591597"/>
              <a:chOff x="940054" y="3173136"/>
              <a:chExt cx="6597551" cy="2591597"/>
            </a:xfrm>
          </p:grpSpPr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id="{BD238388-F4F1-4A22-AC0C-51C9770A8D91}"/>
                  </a:ext>
                </a:extLst>
              </p:cNvPr>
              <p:cNvSpPr/>
              <p:nvPr/>
            </p:nvSpPr>
            <p:spPr>
              <a:xfrm rot="1121470">
                <a:off x="4183186" y="3927726"/>
                <a:ext cx="625869" cy="403677"/>
              </a:xfrm>
              <a:custGeom>
                <a:avLst/>
                <a:gdLst>
                  <a:gd name="connsiteX0" fmla="*/ 531628 w 979672"/>
                  <a:gd name="connsiteY0" fmla="*/ 23462 h 691524"/>
                  <a:gd name="connsiteX1" fmla="*/ 531628 w 979672"/>
                  <a:gd name="connsiteY1" fmla="*/ 23462 h 691524"/>
                  <a:gd name="connsiteX2" fmla="*/ 435935 w 979672"/>
                  <a:gd name="connsiteY2" fmla="*/ 2197 h 691524"/>
                  <a:gd name="connsiteX3" fmla="*/ 287079 w 979672"/>
                  <a:gd name="connsiteY3" fmla="*/ 23462 h 691524"/>
                  <a:gd name="connsiteX4" fmla="*/ 202018 w 979672"/>
                  <a:gd name="connsiteY4" fmla="*/ 65992 h 691524"/>
                  <a:gd name="connsiteX5" fmla="*/ 170121 w 979672"/>
                  <a:gd name="connsiteY5" fmla="*/ 87257 h 691524"/>
                  <a:gd name="connsiteX6" fmla="*/ 95693 w 979672"/>
                  <a:gd name="connsiteY6" fmla="*/ 108522 h 691524"/>
                  <a:gd name="connsiteX7" fmla="*/ 21265 w 979672"/>
                  <a:gd name="connsiteY7" fmla="*/ 151053 h 691524"/>
                  <a:gd name="connsiteX8" fmla="*/ 0 w 979672"/>
                  <a:gd name="connsiteY8" fmla="*/ 182950 h 691524"/>
                  <a:gd name="connsiteX9" fmla="*/ 10632 w 979672"/>
                  <a:gd name="connsiteY9" fmla="*/ 214848 h 691524"/>
                  <a:gd name="connsiteX10" fmla="*/ 85060 w 979672"/>
                  <a:gd name="connsiteY10" fmla="*/ 257378 h 691524"/>
                  <a:gd name="connsiteX11" fmla="*/ 148855 w 979672"/>
                  <a:gd name="connsiteY11" fmla="*/ 278643 h 691524"/>
                  <a:gd name="connsiteX12" fmla="*/ 202018 w 979672"/>
                  <a:gd name="connsiteY12" fmla="*/ 310541 h 691524"/>
                  <a:gd name="connsiteX13" fmla="*/ 244549 w 979672"/>
                  <a:gd name="connsiteY13" fmla="*/ 342439 h 691524"/>
                  <a:gd name="connsiteX14" fmla="*/ 265814 w 979672"/>
                  <a:gd name="connsiteY14" fmla="*/ 384969 h 691524"/>
                  <a:gd name="connsiteX15" fmla="*/ 287079 w 979672"/>
                  <a:gd name="connsiteY15" fmla="*/ 416867 h 691524"/>
                  <a:gd name="connsiteX16" fmla="*/ 329609 w 979672"/>
                  <a:gd name="connsiteY16" fmla="*/ 682681 h 691524"/>
                  <a:gd name="connsiteX17" fmla="*/ 574158 w 979672"/>
                  <a:gd name="connsiteY17" fmla="*/ 672048 h 691524"/>
                  <a:gd name="connsiteX18" fmla="*/ 637953 w 979672"/>
                  <a:gd name="connsiteY18" fmla="*/ 661415 h 691524"/>
                  <a:gd name="connsiteX19" fmla="*/ 744279 w 979672"/>
                  <a:gd name="connsiteY19" fmla="*/ 650783 h 691524"/>
                  <a:gd name="connsiteX20" fmla="*/ 850604 w 979672"/>
                  <a:gd name="connsiteY20" fmla="*/ 618885 h 691524"/>
                  <a:gd name="connsiteX21" fmla="*/ 893135 w 979672"/>
                  <a:gd name="connsiteY21" fmla="*/ 586988 h 691524"/>
                  <a:gd name="connsiteX22" fmla="*/ 956930 w 979672"/>
                  <a:gd name="connsiteY22" fmla="*/ 544457 h 691524"/>
                  <a:gd name="connsiteX23" fmla="*/ 956930 w 979672"/>
                  <a:gd name="connsiteY23" fmla="*/ 406234 h 691524"/>
                  <a:gd name="connsiteX24" fmla="*/ 925032 w 979672"/>
                  <a:gd name="connsiteY24" fmla="*/ 374336 h 691524"/>
                  <a:gd name="connsiteX25" fmla="*/ 861237 w 979672"/>
                  <a:gd name="connsiteY25" fmla="*/ 331806 h 691524"/>
                  <a:gd name="connsiteX26" fmla="*/ 829339 w 979672"/>
                  <a:gd name="connsiteY26" fmla="*/ 310541 h 691524"/>
                  <a:gd name="connsiteX27" fmla="*/ 808074 w 979672"/>
                  <a:gd name="connsiteY27" fmla="*/ 278643 h 691524"/>
                  <a:gd name="connsiteX28" fmla="*/ 797442 w 979672"/>
                  <a:gd name="connsiteY28" fmla="*/ 87257 h 691524"/>
                  <a:gd name="connsiteX29" fmla="*/ 765544 w 979672"/>
                  <a:gd name="connsiteY29" fmla="*/ 76625 h 691524"/>
                  <a:gd name="connsiteX30" fmla="*/ 659218 w 979672"/>
                  <a:gd name="connsiteY30" fmla="*/ 65992 h 691524"/>
                  <a:gd name="connsiteX31" fmla="*/ 595423 w 979672"/>
                  <a:gd name="connsiteY31" fmla="*/ 44727 h 691524"/>
                  <a:gd name="connsiteX32" fmla="*/ 552893 w 979672"/>
                  <a:gd name="connsiteY32" fmla="*/ 23462 h 691524"/>
                  <a:gd name="connsiteX33" fmla="*/ 531628 w 979672"/>
                  <a:gd name="connsiteY33" fmla="*/ 23462 h 691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79672" h="691524">
                    <a:moveTo>
                      <a:pt x="531628" y="23462"/>
                    </a:moveTo>
                    <a:lnTo>
                      <a:pt x="531628" y="23462"/>
                    </a:lnTo>
                    <a:cubicBezTo>
                      <a:pt x="499730" y="16374"/>
                      <a:pt x="468560" y="4010"/>
                      <a:pt x="435935" y="2197"/>
                    </a:cubicBezTo>
                    <a:cubicBezTo>
                      <a:pt x="396399" y="0"/>
                      <a:pt x="329977" y="14882"/>
                      <a:pt x="287079" y="23462"/>
                    </a:cubicBezTo>
                    <a:cubicBezTo>
                      <a:pt x="213175" y="72731"/>
                      <a:pt x="306066" y="13968"/>
                      <a:pt x="202018" y="65992"/>
                    </a:cubicBezTo>
                    <a:cubicBezTo>
                      <a:pt x="190589" y="71707"/>
                      <a:pt x="181550" y="81542"/>
                      <a:pt x="170121" y="87257"/>
                    </a:cubicBezTo>
                    <a:cubicBezTo>
                      <a:pt x="154864" y="94885"/>
                      <a:pt x="109324" y="105114"/>
                      <a:pt x="95693" y="108522"/>
                    </a:cubicBezTo>
                    <a:cubicBezTo>
                      <a:pt x="79015" y="116861"/>
                      <a:pt x="36294" y="136024"/>
                      <a:pt x="21265" y="151053"/>
                    </a:cubicBezTo>
                    <a:cubicBezTo>
                      <a:pt x="12229" y="160089"/>
                      <a:pt x="7088" y="172318"/>
                      <a:pt x="0" y="182950"/>
                    </a:cubicBezTo>
                    <a:cubicBezTo>
                      <a:pt x="3544" y="193583"/>
                      <a:pt x="3631" y="206096"/>
                      <a:pt x="10632" y="214848"/>
                    </a:cubicBezTo>
                    <a:cubicBezTo>
                      <a:pt x="19658" y="226130"/>
                      <a:pt x="75827" y="253685"/>
                      <a:pt x="85060" y="257378"/>
                    </a:cubicBezTo>
                    <a:cubicBezTo>
                      <a:pt x="105872" y="265703"/>
                      <a:pt x="148855" y="278643"/>
                      <a:pt x="148855" y="278643"/>
                    </a:cubicBezTo>
                    <a:cubicBezTo>
                      <a:pt x="198624" y="328410"/>
                      <a:pt x="137605" y="273733"/>
                      <a:pt x="202018" y="310541"/>
                    </a:cubicBezTo>
                    <a:cubicBezTo>
                      <a:pt x="217404" y="319333"/>
                      <a:pt x="230372" y="331806"/>
                      <a:pt x="244549" y="342439"/>
                    </a:cubicBezTo>
                    <a:cubicBezTo>
                      <a:pt x="251637" y="356616"/>
                      <a:pt x="257950" y="371207"/>
                      <a:pt x="265814" y="384969"/>
                    </a:cubicBezTo>
                    <a:cubicBezTo>
                      <a:pt x="272154" y="396064"/>
                      <a:pt x="285136" y="404237"/>
                      <a:pt x="287079" y="416867"/>
                    </a:cubicBezTo>
                    <a:cubicBezTo>
                      <a:pt x="329334" y="691524"/>
                      <a:pt x="248022" y="601090"/>
                      <a:pt x="329609" y="682681"/>
                    </a:cubicBezTo>
                    <a:cubicBezTo>
                      <a:pt x="411125" y="679137"/>
                      <a:pt x="492758" y="677662"/>
                      <a:pt x="574158" y="672048"/>
                    </a:cubicBezTo>
                    <a:cubicBezTo>
                      <a:pt x="595665" y="670565"/>
                      <a:pt x="616561" y="664089"/>
                      <a:pt x="637953" y="661415"/>
                    </a:cubicBezTo>
                    <a:cubicBezTo>
                      <a:pt x="673297" y="656997"/>
                      <a:pt x="708837" y="654327"/>
                      <a:pt x="744279" y="650783"/>
                    </a:cubicBezTo>
                    <a:cubicBezTo>
                      <a:pt x="821937" y="624897"/>
                      <a:pt x="786328" y="634955"/>
                      <a:pt x="850604" y="618885"/>
                    </a:cubicBezTo>
                    <a:cubicBezTo>
                      <a:pt x="864781" y="608253"/>
                      <a:pt x="878617" y="597150"/>
                      <a:pt x="893135" y="586988"/>
                    </a:cubicBezTo>
                    <a:cubicBezTo>
                      <a:pt x="914073" y="572332"/>
                      <a:pt x="956930" y="544457"/>
                      <a:pt x="956930" y="544457"/>
                    </a:cubicBezTo>
                    <a:cubicBezTo>
                      <a:pt x="970566" y="489909"/>
                      <a:pt x="979672" y="474462"/>
                      <a:pt x="956930" y="406234"/>
                    </a:cubicBezTo>
                    <a:cubicBezTo>
                      <a:pt x="952175" y="391969"/>
                      <a:pt x="936901" y="383568"/>
                      <a:pt x="925032" y="374336"/>
                    </a:cubicBezTo>
                    <a:cubicBezTo>
                      <a:pt x="904858" y="358645"/>
                      <a:pt x="882502" y="345983"/>
                      <a:pt x="861237" y="331806"/>
                    </a:cubicBezTo>
                    <a:lnTo>
                      <a:pt x="829339" y="310541"/>
                    </a:lnTo>
                    <a:cubicBezTo>
                      <a:pt x="822251" y="299908"/>
                      <a:pt x="809881" y="291293"/>
                      <a:pt x="808074" y="278643"/>
                    </a:cubicBezTo>
                    <a:cubicBezTo>
                      <a:pt x="799038" y="215391"/>
                      <a:pt x="810605" y="149780"/>
                      <a:pt x="797442" y="87257"/>
                    </a:cubicBezTo>
                    <a:cubicBezTo>
                      <a:pt x="795133" y="76290"/>
                      <a:pt x="776621" y="78329"/>
                      <a:pt x="765544" y="76625"/>
                    </a:cubicBezTo>
                    <a:cubicBezTo>
                      <a:pt x="730339" y="71209"/>
                      <a:pt x="694660" y="69536"/>
                      <a:pt x="659218" y="65992"/>
                    </a:cubicBezTo>
                    <a:cubicBezTo>
                      <a:pt x="637953" y="58904"/>
                      <a:pt x="615472" y="54751"/>
                      <a:pt x="595423" y="44727"/>
                    </a:cubicBezTo>
                    <a:cubicBezTo>
                      <a:pt x="581246" y="37639"/>
                      <a:pt x="567609" y="29348"/>
                      <a:pt x="552893" y="23462"/>
                    </a:cubicBezTo>
                    <a:cubicBezTo>
                      <a:pt x="549602" y="22146"/>
                      <a:pt x="535172" y="23462"/>
                      <a:pt x="531628" y="23462"/>
                    </a:cubicBezTo>
                    <a:close/>
                  </a:path>
                </a:pathLst>
              </a:custGeom>
              <a:solidFill>
                <a:schemeClr val="accent6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7" name="Grupo 6">
                <a:extLst>
                  <a:ext uri="{FF2B5EF4-FFF2-40B4-BE49-F238E27FC236}">
                    <a16:creationId xmlns:a16="http://schemas.microsoft.com/office/drawing/2014/main" id="{C54668DE-B8E7-4B18-88FD-813A2310303D}"/>
                  </a:ext>
                </a:extLst>
              </p:cNvPr>
              <p:cNvGrpSpPr/>
              <p:nvPr/>
            </p:nvGrpSpPr>
            <p:grpSpPr>
              <a:xfrm>
                <a:off x="4954740" y="3173136"/>
                <a:ext cx="2582865" cy="1913429"/>
                <a:chOff x="4903975" y="4129139"/>
                <a:chExt cx="2582865" cy="1913429"/>
              </a:xfrm>
            </p:grpSpPr>
            <p:grpSp>
              <p:nvGrpSpPr>
                <p:cNvPr id="22" name="Group 40">
                  <a:extLst>
                    <a:ext uri="{FF2B5EF4-FFF2-40B4-BE49-F238E27FC236}">
                      <a16:creationId xmlns:a16="http://schemas.microsoft.com/office/drawing/2014/main" id="{2CD0DF87-77DB-47BB-A9ED-B2403549CCC3}"/>
                    </a:ext>
                  </a:extLst>
                </p:cNvPr>
                <p:cNvGrpSpPr/>
                <p:nvPr/>
              </p:nvGrpSpPr>
              <p:grpSpPr>
                <a:xfrm>
                  <a:off x="4903975" y="4129139"/>
                  <a:ext cx="2582865" cy="1913429"/>
                  <a:chOff x="1038528" y="3972129"/>
                  <a:chExt cx="3689809" cy="2733471"/>
                </a:xfrm>
              </p:grpSpPr>
              <p:grpSp>
                <p:nvGrpSpPr>
                  <p:cNvPr id="24" name="Group 27">
                    <a:extLst>
                      <a:ext uri="{FF2B5EF4-FFF2-40B4-BE49-F238E27FC236}">
                        <a16:creationId xmlns:a16="http://schemas.microsoft.com/office/drawing/2014/main" id="{B8C2F133-1B66-4C2E-BDE2-35B1F973E506}"/>
                      </a:ext>
                    </a:extLst>
                  </p:cNvPr>
                  <p:cNvGrpSpPr/>
                  <p:nvPr/>
                </p:nvGrpSpPr>
                <p:grpSpPr>
                  <a:xfrm>
                    <a:off x="1042465" y="3972129"/>
                    <a:ext cx="3685872" cy="1590471"/>
                    <a:chOff x="1042465" y="3972129"/>
                    <a:chExt cx="3685872" cy="1590471"/>
                  </a:xfrm>
                </p:grpSpPr>
                <p:sp>
                  <p:nvSpPr>
                    <p:cNvPr id="35" name="Trójkąt równoramienny 25">
                      <a:extLst>
                        <a:ext uri="{FF2B5EF4-FFF2-40B4-BE49-F238E27FC236}">
                          <a16:creationId xmlns:a16="http://schemas.microsoft.com/office/drawing/2014/main" id="{9881591C-9F9D-4CA6-8C49-78966CD60C4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2673696" y="3507959"/>
                      <a:ext cx="457200" cy="3652082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FF3399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0"/>
                    </a:gra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36" name="Trójkąt równoramienny 43">
                      <a:extLst>
                        <a:ext uri="{FF2B5EF4-FFF2-40B4-BE49-F238E27FC236}">
                          <a16:creationId xmlns:a16="http://schemas.microsoft.com/office/drawing/2014/main" id="{BEF04FF2-FFB8-4243-9E77-6C7872C3EDD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 flipV="1">
                      <a:off x="3434934" y="4337467"/>
                      <a:ext cx="441165" cy="1977032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grpSp>
                  <p:nvGrpSpPr>
                    <p:cNvPr id="37" name="Group 18">
                      <a:extLst>
                        <a:ext uri="{FF2B5EF4-FFF2-40B4-BE49-F238E27FC236}">
                          <a16:creationId xmlns:a16="http://schemas.microsoft.com/office/drawing/2014/main" id="{F3637420-58FE-43FC-8940-F49DDF59F1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2465" y="3972129"/>
                      <a:ext cx="3551575" cy="1033748"/>
                      <a:chOff x="1042465" y="3972129"/>
                      <a:chExt cx="3551575" cy="1033748"/>
                    </a:xfrm>
                  </p:grpSpPr>
                  <p:sp>
                    <p:nvSpPr>
                      <p:cNvPr id="44" name="Trójkąt równoramienny 44">
                        <a:extLst>
                          <a:ext uri="{FF2B5EF4-FFF2-40B4-BE49-F238E27FC236}">
                            <a16:creationId xmlns:a16="http://schemas.microsoft.com/office/drawing/2014/main" id="{258080EF-7B59-4254-A06F-9841F14469F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073744">
                        <a:off x="2592062" y="3023783"/>
                        <a:ext cx="432497" cy="353169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 scaled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+mn-lt"/>
                        </a:endParaRPr>
                      </a:p>
                    </p:txBody>
                  </p:sp>
                  <p:sp>
                    <p:nvSpPr>
                      <p:cNvPr id="45" name="Puszka 39">
                        <a:extLst>
                          <a:ext uri="{FF2B5EF4-FFF2-40B4-BE49-F238E27FC236}">
                            <a16:creationId xmlns:a16="http://schemas.microsoft.com/office/drawing/2014/main" id="{15959367-6123-4F4D-981C-7280BEC6C40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600478" flipV="1">
                        <a:off x="4278996" y="4143809"/>
                        <a:ext cx="486723" cy="143364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chemeClr val="accent1"/>
                      </a:solidFill>
                      <a:ln w="25400" algn="ctr">
                        <a:solidFill>
                          <a:srgbClr val="385D8A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+mn-lt"/>
                        </a:endParaRPr>
                      </a:p>
                    </p:txBody>
                  </p:sp>
                </p:grpSp>
                <p:sp>
                  <p:nvSpPr>
                    <p:cNvPr id="38" name="Trójkąt równoramienny 42">
                      <a:extLst>
                        <a:ext uri="{FF2B5EF4-FFF2-40B4-BE49-F238E27FC236}">
                          <a16:creationId xmlns:a16="http://schemas.microsoft.com/office/drawing/2014/main" id="{E8533745-D747-4BEA-AE33-CB343C4E997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57627">
                      <a:off x="2667654" y="3248114"/>
                      <a:ext cx="417386" cy="3602862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FF3399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0"/>
                    </a:gra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39" name="Puszka 28">
                      <a:extLst>
                        <a:ext uri="{FF2B5EF4-FFF2-40B4-BE49-F238E27FC236}">
                          <a16:creationId xmlns:a16="http://schemas.microsoft.com/office/drawing/2014/main" id="{F55AC5E1-8878-45AA-9D86-EF17BAB1590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5400000" flipV="1">
                      <a:off x="4404839" y="5243038"/>
                      <a:ext cx="486723" cy="152401"/>
                    </a:xfrm>
                    <a:prstGeom prst="can">
                      <a:avLst>
                        <a:gd name="adj" fmla="val 25000"/>
                      </a:avLst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7001">
                          <a:srgbClr val="E6E6E6"/>
                        </a:gs>
                        <a:gs pos="32001">
                          <a:srgbClr val="7D8496"/>
                        </a:gs>
                        <a:gs pos="47000">
                          <a:srgbClr val="E6E6E6"/>
                        </a:gs>
                        <a:gs pos="85001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10800000" scaled="0"/>
                      <a:tileRect/>
                    </a:gradFill>
                    <a:ln w="158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40" name="Trójkąt równoramienny 43">
                      <a:extLst>
                        <a:ext uri="{FF2B5EF4-FFF2-40B4-BE49-F238E27FC236}">
                          <a16:creationId xmlns:a16="http://schemas.microsoft.com/office/drawing/2014/main" id="{197D1360-4F04-4BBD-AA63-6D805B95B13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222131">
                      <a:off x="3522131" y="4080120"/>
                      <a:ext cx="393379" cy="19179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41" name="Puszka 37">
                      <a:extLst>
                        <a:ext uri="{FF2B5EF4-FFF2-40B4-BE49-F238E27FC236}">
                          <a16:creationId xmlns:a16="http://schemas.microsoft.com/office/drawing/2014/main" id="{434D9050-7EC0-41AF-963A-C12E15415A5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62636" flipV="1">
                      <a:off x="4375437" y="4703434"/>
                      <a:ext cx="486723" cy="145032"/>
                    </a:xfrm>
                    <a:prstGeom prst="can">
                      <a:avLst>
                        <a:gd name="adj" fmla="val 25000"/>
                      </a:avLst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7001">
                          <a:srgbClr val="E6E6E6"/>
                        </a:gs>
                        <a:gs pos="32001">
                          <a:srgbClr val="7D8496"/>
                        </a:gs>
                        <a:gs pos="47000">
                          <a:srgbClr val="E6E6E6"/>
                        </a:gs>
                        <a:gs pos="85001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10800000" scaled="0"/>
                      <a:tileRect/>
                    </a:gradFill>
                    <a:ln w="158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42" name="Trójkąt równoramienny 45">
                      <a:extLst>
                        <a:ext uri="{FF2B5EF4-FFF2-40B4-BE49-F238E27FC236}">
                          <a16:creationId xmlns:a16="http://schemas.microsoft.com/office/drawing/2014/main" id="{FF532841-B9BC-4BF8-828E-309659EA9E2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4246486">
                      <a:off x="3445202" y="3732786"/>
                      <a:ext cx="425888" cy="19895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43" name="Puszka 39">
                      <a:extLst>
                        <a:ext uri="{FF2B5EF4-FFF2-40B4-BE49-F238E27FC236}">
                          <a16:creationId xmlns:a16="http://schemas.microsoft.com/office/drawing/2014/main" id="{0626B4C2-24EB-4492-A52D-E0A14646217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4600478" flipV="1">
                      <a:off x="4278996" y="4144049"/>
                      <a:ext cx="486723" cy="143364"/>
                    </a:xfrm>
                    <a:prstGeom prst="can">
                      <a:avLst>
                        <a:gd name="adj" fmla="val 25000"/>
                      </a:avLst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7001">
                          <a:srgbClr val="E6E6E6"/>
                        </a:gs>
                        <a:gs pos="32001">
                          <a:srgbClr val="7D8496"/>
                        </a:gs>
                        <a:gs pos="47000">
                          <a:srgbClr val="E6E6E6"/>
                        </a:gs>
                        <a:gs pos="85001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10800000" scaled="0"/>
                      <a:tileRect/>
                    </a:gradFill>
                    <a:ln w="158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5" name="Group 28">
                    <a:extLst>
                      <a:ext uri="{FF2B5EF4-FFF2-40B4-BE49-F238E27FC236}">
                        <a16:creationId xmlns:a16="http://schemas.microsoft.com/office/drawing/2014/main" id="{FC859CC7-7AA8-433B-9968-1A24E069B6BE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1038528" y="5419491"/>
                    <a:ext cx="3648850" cy="1286109"/>
                    <a:chOff x="1042465" y="3972129"/>
                    <a:chExt cx="3648850" cy="1286109"/>
                  </a:xfrm>
                </p:grpSpPr>
                <p:grpSp>
                  <p:nvGrpSpPr>
                    <p:cNvPr id="27" name="Group 18">
                      <a:extLst>
                        <a:ext uri="{FF2B5EF4-FFF2-40B4-BE49-F238E27FC236}">
                          <a16:creationId xmlns:a16="http://schemas.microsoft.com/office/drawing/2014/main" id="{CBD5EEB7-62C7-4F84-AD0A-D34CA506B5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2465" y="3972129"/>
                      <a:ext cx="3551575" cy="1033748"/>
                      <a:chOff x="1042465" y="3972129"/>
                      <a:chExt cx="3551575" cy="1033748"/>
                    </a:xfrm>
                  </p:grpSpPr>
                  <p:sp>
                    <p:nvSpPr>
                      <p:cNvPr id="33" name="Trójkąt równoramienny 44">
                        <a:extLst>
                          <a:ext uri="{FF2B5EF4-FFF2-40B4-BE49-F238E27FC236}">
                            <a16:creationId xmlns:a16="http://schemas.microsoft.com/office/drawing/2014/main" id="{048CA43C-A2F3-4BF3-AF46-238E1CB3786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073744">
                        <a:off x="2592062" y="3023783"/>
                        <a:ext cx="432497" cy="353169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+mn-lt"/>
                        </a:endParaRPr>
                      </a:p>
                    </p:txBody>
                  </p:sp>
                  <p:sp>
                    <p:nvSpPr>
                      <p:cNvPr id="34" name="Puszka 39">
                        <a:extLst>
                          <a:ext uri="{FF2B5EF4-FFF2-40B4-BE49-F238E27FC236}">
                            <a16:creationId xmlns:a16="http://schemas.microsoft.com/office/drawing/2014/main" id="{744AFCD2-FBA5-4D5F-AB3A-2C86DD08670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600478" flipV="1">
                        <a:off x="4278996" y="4143809"/>
                        <a:ext cx="486723" cy="143364"/>
                      </a:xfrm>
                      <a:prstGeom prst="can">
                        <a:avLst>
                          <a:gd name="adj" fmla="val 25000"/>
                        </a:avLst>
                      </a:prstGeom>
                      <a:solidFill>
                        <a:schemeClr val="accent1"/>
                      </a:solidFill>
                      <a:ln w="25400" algn="ctr">
                        <a:solidFill>
                          <a:srgbClr val="385D8A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+mn-lt"/>
                        </a:endParaRPr>
                      </a:p>
                    </p:txBody>
                  </p:sp>
                </p:grpSp>
                <p:sp>
                  <p:nvSpPr>
                    <p:cNvPr id="28" name="Trójkąt równoramienny 42">
                      <a:extLst>
                        <a:ext uri="{FF2B5EF4-FFF2-40B4-BE49-F238E27FC236}">
                          <a16:creationId xmlns:a16="http://schemas.microsoft.com/office/drawing/2014/main" id="{1AC5947A-51FF-401B-BFF1-3F982658D6A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657627">
                      <a:off x="2667654" y="3248114"/>
                      <a:ext cx="417386" cy="3602862"/>
                    </a:xfrm>
                    <a:prstGeom prst="triangle">
                      <a:avLst>
                        <a:gd name="adj" fmla="val 50000"/>
                      </a:avLst>
                    </a:prstGeom>
                    <a:gradFill rotWithShape="1">
                      <a:gsLst>
                        <a:gs pos="0">
                          <a:srgbClr val="FF3399"/>
                        </a:gs>
                        <a:gs pos="25000">
                          <a:srgbClr val="FF6633"/>
                        </a:gs>
                        <a:gs pos="50000">
                          <a:srgbClr val="FFFF00"/>
                        </a:gs>
                        <a:gs pos="75000">
                          <a:srgbClr val="01A78F"/>
                        </a:gs>
                        <a:gs pos="100000">
                          <a:srgbClr val="3366FF"/>
                        </a:gs>
                      </a:gsLst>
                      <a:lin ang="0"/>
                    </a:gra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29" name="Trójkąt równoramienny 43">
                      <a:extLst>
                        <a:ext uri="{FF2B5EF4-FFF2-40B4-BE49-F238E27FC236}">
                          <a16:creationId xmlns:a16="http://schemas.microsoft.com/office/drawing/2014/main" id="{A4D7061B-846D-4690-8E0D-56E577FAC97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5222131">
                      <a:off x="3522131" y="4080120"/>
                      <a:ext cx="393379" cy="19179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30" name="Puszka 37">
                      <a:extLst>
                        <a:ext uri="{FF2B5EF4-FFF2-40B4-BE49-F238E27FC236}">
                          <a16:creationId xmlns:a16="http://schemas.microsoft.com/office/drawing/2014/main" id="{04A6DAF4-F99B-4171-99D2-1F54BDD3D1A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4862636" flipV="1">
                      <a:off x="4375437" y="4703434"/>
                      <a:ext cx="486723" cy="145032"/>
                    </a:xfrm>
                    <a:prstGeom prst="can">
                      <a:avLst>
                        <a:gd name="adj" fmla="val 25000"/>
                      </a:avLst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7001">
                          <a:srgbClr val="E6E6E6"/>
                        </a:gs>
                        <a:gs pos="32001">
                          <a:srgbClr val="7D8496"/>
                        </a:gs>
                        <a:gs pos="47000">
                          <a:srgbClr val="E6E6E6"/>
                        </a:gs>
                        <a:gs pos="85001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10800000" scaled="0"/>
                      <a:tileRect/>
                    </a:gradFill>
                    <a:ln w="158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31" name="Trójkąt równoramienny 45">
                      <a:extLst>
                        <a:ext uri="{FF2B5EF4-FFF2-40B4-BE49-F238E27FC236}">
                          <a16:creationId xmlns:a16="http://schemas.microsoft.com/office/drawing/2014/main" id="{1719A712-DDBC-44FE-854D-5B3FEEAE9B6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4246486">
                      <a:off x="3445202" y="3732786"/>
                      <a:ext cx="425888" cy="198951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>
                        <a:lumMod val="65000"/>
                      </a:schemeClr>
                    </a:solidFill>
                    <a:ln w="12700" algn="ctr">
                      <a:noFill/>
                      <a:miter lim="800000"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  <p:sp>
                  <p:nvSpPr>
                    <p:cNvPr id="32" name="Puszka 39">
                      <a:extLst>
                        <a:ext uri="{FF2B5EF4-FFF2-40B4-BE49-F238E27FC236}">
                          <a16:creationId xmlns:a16="http://schemas.microsoft.com/office/drawing/2014/main" id="{2F5512F7-003E-45EC-840A-89305A4AFA2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4600478" flipV="1">
                      <a:off x="4278996" y="4144049"/>
                      <a:ext cx="486723" cy="143364"/>
                    </a:xfrm>
                    <a:prstGeom prst="can">
                      <a:avLst>
                        <a:gd name="adj" fmla="val 25000"/>
                      </a:avLst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7001">
                          <a:srgbClr val="E6E6E6"/>
                        </a:gs>
                        <a:gs pos="32001">
                          <a:srgbClr val="7D8496"/>
                        </a:gs>
                        <a:gs pos="47000">
                          <a:srgbClr val="E6E6E6"/>
                        </a:gs>
                        <a:gs pos="85001">
                          <a:srgbClr val="7D8496"/>
                        </a:gs>
                        <a:gs pos="100000">
                          <a:srgbClr val="E6E6E6"/>
                        </a:gs>
                      </a:gsLst>
                      <a:lin ang="10800000" scaled="0"/>
                      <a:tileRect/>
                    </a:gradFill>
                    <a:ln w="158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vert="eaVert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chemeClr val="lt1"/>
                        </a:solidFill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120" name="Puszka 39">
                  <a:extLst>
                    <a:ext uri="{FF2B5EF4-FFF2-40B4-BE49-F238E27FC236}">
                      <a16:creationId xmlns:a16="http://schemas.microsoft.com/office/drawing/2014/main" id="{D4BC9904-08B0-42BA-8671-0278A2691D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6019150" y="4970736"/>
                  <a:ext cx="247574" cy="198066"/>
                </a:xfrm>
                <a:prstGeom prst="can">
                  <a:avLst>
                    <a:gd name="adj" fmla="val 25000"/>
                  </a:avLst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6350" algn="ctr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120C9FD7-8C97-4F1B-9491-110792F133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40054" y="3851971"/>
                <a:ext cx="3106674" cy="1912762"/>
                <a:chOff x="756884" y="4402985"/>
                <a:chExt cx="3392025" cy="2088450"/>
              </a:xfrm>
            </p:grpSpPr>
            <p:sp>
              <p:nvSpPr>
                <p:cNvPr id="115" name="Bent Arrow 46">
                  <a:extLst>
                    <a:ext uri="{FF2B5EF4-FFF2-40B4-BE49-F238E27FC236}">
                      <a16:creationId xmlns:a16="http://schemas.microsoft.com/office/drawing/2014/main" id="{4EB60D4D-F092-4F89-B442-11FD90D1E9EC}"/>
                    </a:ext>
                  </a:extLst>
                </p:cNvPr>
                <p:cNvSpPr/>
                <p:nvPr/>
              </p:nvSpPr>
              <p:spPr>
                <a:xfrm rot="19139864">
                  <a:off x="983948" y="4871555"/>
                  <a:ext cx="569068" cy="1619880"/>
                </a:xfrm>
                <a:prstGeom prst="bentArrow">
                  <a:avLst>
                    <a:gd name="adj1" fmla="val 0"/>
                    <a:gd name="adj2" fmla="val 14802"/>
                    <a:gd name="adj3" fmla="val 25000"/>
                    <a:gd name="adj4" fmla="val 75000"/>
                  </a:avLst>
                </a:prstGeom>
                <a:solidFill>
                  <a:srgbClr val="D9485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Ubuntu" panose="020B0504030602030204"/>
                  </a:endParaRPr>
                </a:p>
              </p:txBody>
            </p:sp>
            <p:grpSp>
              <p:nvGrpSpPr>
                <p:cNvPr id="10" name="Grupo 9">
                  <a:extLst>
                    <a:ext uri="{FF2B5EF4-FFF2-40B4-BE49-F238E27FC236}">
                      <a16:creationId xmlns:a16="http://schemas.microsoft.com/office/drawing/2014/main" id="{E9BEB516-B5AA-4B25-AACA-367587709E1C}"/>
                    </a:ext>
                  </a:extLst>
                </p:cNvPr>
                <p:cNvGrpSpPr/>
                <p:nvPr/>
              </p:nvGrpSpPr>
              <p:grpSpPr>
                <a:xfrm>
                  <a:off x="756884" y="4402985"/>
                  <a:ext cx="3392025" cy="1768984"/>
                  <a:chOff x="756884" y="4402985"/>
                  <a:chExt cx="3392025" cy="1768984"/>
                </a:xfrm>
              </p:grpSpPr>
              <p:cxnSp>
                <p:nvCxnSpPr>
                  <p:cNvPr id="77" name="Łącznik prosty ze strzałką 54">
                    <a:extLst>
                      <a:ext uri="{FF2B5EF4-FFF2-40B4-BE49-F238E27FC236}">
                        <a16:creationId xmlns:a16="http://schemas.microsoft.com/office/drawing/2014/main" id="{67E7E1E4-B592-4C0F-B0E0-DE0BF62D81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rot="16200000">
                    <a:off x="2282082" y="3994846"/>
                    <a:ext cx="0" cy="1440000"/>
                  </a:xfrm>
                  <a:prstGeom prst="straightConnector1">
                    <a:avLst/>
                  </a:prstGeom>
                  <a:ln w="28575">
                    <a:gradFill flip="none" rotWithShape="1">
                      <a:gsLst>
                        <a:gs pos="59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/>
                        </a:gs>
                        <a:gs pos="13000">
                          <a:schemeClr val="bg1"/>
                        </a:gs>
                        <a:gs pos="35000">
                          <a:schemeClr val="accent2">
                            <a:lumMod val="20000"/>
                            <a:lumOff val="80000"/>
                          </a:schemeClr>
                        </a:gs>
                      </a:gsLst>
                      <a:lin ang="2700000" scaled="0"/>
                      <a:tileRect/>
                    </a:gra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7" name="Elipse 106">
                    <a:extLst>
                      <a:ext uri="{FF2B5EF4-FFF2-40B4-BE49-F238E27FC236}">
                        <a16:creationId xmlns:a16="http://schemas.microsoft.com/office/drawing/2014/main" id="{E4EE1B0F-8DF0-4E35-8DE0-CD9EDE878763}"/>
                      </a:ext>
                    </a:extLst>
                  </p:cNvPr>
                  <p:cNvSpPr/>
                  <p:nvPr/>
                </p:nvSpPr>
                <p:spPr>
                  <a:xfrm>
                    <a:off x="756884" y="4700781"/>
                    <a:ext cx="1982890" cy="1414321"/>
                  </a:xfrm>
                  <a:prstGeom prst="ellipse">
                    <a:avLst/>
                  </a:prstGeom>
                  <a:noFill/>
                  <a:ln w="28575">
                    <a:solidFill>
                      <a:srgbClr val="D94850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>
                      <a:latin typeface="Ubuntu" panose="020B0504030602030204"/>
                    </a:endParaRPr>
                  </a:p>
                </p:txBody>
              </p:sp>
              <p:cxnSp>
                <p:nvCxnSpPr>
                  <p:cNvPr id="83" name="Łącznik prosty ze strzałką 54">
                    <a:extLst>
                      <a:ext uri="{FF2B5EF4-FFF2-40B4-BE49-F238E27FC236}">
                        <a16:creationId xmlns:a16="http://schemas.microsoft.com/office/drawing/2014/main" id="{B8F43819-52D0-427F-96BE-8DBBD00840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rot="16200000" flipH="1">
                    <a:off x="3423266" y="4000492"/>
                    <a:ext cx="11285" cy="1440000"/>
                  </a:xfrm>
                  <a:prstGeom prst="straightConnector1">
                    <a:avLst/>
                  </a:prstGeom>
                  <a:ln w="28575">
                    <a:solidFill>
                      <a:schemeClr val="accent2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Sześcian 62">
                    <a:extLst>
                      <a:ext uri="{FF2B5EF4-FFF2-40B4-BE49-F238E27FC236}">
                        <a16:creationId xmlns:a16="http://schemas.microsoft.com/office/drawing/2014/main" id="{27DEBB2D-E773-4569-9385-1B3F1410EAFC}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2897472" y="4447087"/>
                    <a:ext cx="291922" cy="483959"/>
                  </a:xfrm>
                  <a:prstGeom prst="cube">
                    <a:avLst>
                      <a:gd name="adj" fmla="val 8098"/>
                    </a:avLst>
                  </a:prstGeom>
                  <a:gradFill flip="none" rotWithShape="1">
                    <a:gsLst>
                      <a:gs pos="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27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Ubuntu" panose="020B0504030602030204"/>
                    </a:endParaRPr>
                  </a:p>
                </p:txBody>
              </p:sp>
              <p:sp>
                <p:nvSpPr>
                  <p:cNvPr id="76" name="Sześcian 61">
                    <a:extLst>
                      <a:ext uri="{FF2B5EF4-FFF2-40B4-BE49-F238E27FC236}">
                        <a16:creationId xmlns:a16="http://schemas.microsoft.com/office/drawing/2014/main" id="{A5A562FD-CF5B-47D4-BC2F-0B02EA09F947}"/>
                      </a:ext>
                    </a:extLst>
                  </p:cNvPr>
                  <p:cNvSpPr/>
                  <p:nvPr/>
                </p:nvSpPr>
                <p:spPr bwMode="auto">
                  <a:xfrm rot="16200000">
                    <a:off x="3119403" y="4483884"/>
                    <a:ext cx="274680" cy="483840"/>
                  </a:xfrm>
                  <a:prstGeom prst="cube">
                    <a:avLst>
                      <a:gd name="adj" fmla="val 8098"/>
                    </a:avLst>
                  </a:prstGeom>
                  <a:gradFill flip="none" rotWithShape="1">
                    <a:gsLst>
                      <a:gs pos="7300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27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Ubuntu" panose="020B0504030602030204"/>
                    </a:endParaRPr>
                  </a:p>
                </p:txBody>
              </p:sp>
              <p:grpSp>
                <p:nvGrpSpPr>
                  <p:cNvPr id="111" name="Grupo 110">
                    <a:extLst>
                      <a:ext uri="{FF2B5EF4-FFF2-40B4-BE49-F238E27FC236}">
                        <a16:creationId xmlns:a16="http://schemas.microsoft.com/office/drawing/2014/main" id="{3B08AD4F-706F-4DDA-BDD9-1CB73C52C704}"/>
                      </a:ext>
                    </a:extLst>
                  </p:cNvPr>
                  <p:cNvGrpSpPr/>
                  <p:nvPr/>
                </p:nvGrpSpPr>
                <p:grpSpPr>
                  <a:xfrm>
                    <a:off x="1624656" y="6058234"/>
                    <a:ext cx="184594" cy="113735"/>
                    <a:chOff x="3551978" y="5049385"/>
                    <a:chExt cx="184594" cy="113735"/>
                  </a:xfrm>
                </p:grpSpPr>
                <p:sp>
                  <p:nvSpPr>
                    <p:cNvPr id="184" name="Elipse 183">
                      <a:extLst>
                        <a:ext uri="{FF2B5EF4-FFF2-40B4-BE49-F238E27FC236}">
                          <a16:creationId xmlns:a16="http://schemas.microsoft.com/office/drawing/2014/main" id="{69812EA6-3EF6-40EC-B5F2-9401072AEF5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38925" y="50493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5" name="Elipse 184">
                      <a:extLst>
                        <a:ext uri="{FF2B5EF4-FFF2-40B4-BE49-F238E27FC236}">
                          <a16:creationId xmlns:a16="http://schemas.microsoft.com/office/drawing/2014/main" id="{8EDB2418-E81B-4AEB-ACC3-BC210DC4B5E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71651" y="5070886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6" name="Elipse 185">
                      <a:extLst>
                        <a:ext uri="{FF2B5EF4-FFF2-40B4-BE49-F238E27FC236}">
                          <a16:creationId xmlns:a16="http://schemas.microsoft.com/office/drawing/2014/main" id="{4B1BD868-D2A6-4959-8CD1-B5058D0474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51978" y="507462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7" name="Elipse 186">
                      <a:extLst>
                        <a:ext uri="{FF2B5EF4-FFF2-40B4-BE49-F238E27FC236}">
                          <a16:creationId xmlns:a16="http://schemas.microsoft.com/office/drawing/2014/main" id="{9AA7FD69-B784-44ED-8751-4B7DCC32DA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7504" y="505405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8" name="Elipse 187">
                      <a:extLst>
                        <a:ext uri="{FF2B5EF4-FFF2-40B4-BE49-F238E27FC236}">
                          <a16:creationId xmlns:a16="http://schemas.microsoft.com/office/drawing/2014/main" id="{12632C76-C94D-4C2A-BD41-506E0FCE2F5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25839" y="50867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9" name="Elipse 188">
                      <a:extLst>
                        <a:ext uri="{FF2B5EF4-FFF2-40B4-BE49-F238E27FC236}">
                          <a16:creationId xmlns:a16="http://schemas.microsoft.com/office/drawing/2014/main" id="{43597E17-583D-4E55-8FA9-9390AF6B78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6570" y="5097998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</p:grpSp>
              <p:grpSp>
                <p:nvGrpSpPr>
                  <p:cNvPr id="112" name="Grupo 111">
                    <a:extLst>
                      <a:ext uri="{FF2B5EF4-FFF2-40B4-BE49-F238E27FC236}">
                        <a16:creationId xmlns:a16="http://schemas.microsoft.com/office/drawing/2014/main" id="{2CFFECD6-66C9-414D-9E70-011A787A9AE1}"/>
                      </a:ext>
                    </a:extLst>
                  </p:cNvPr>
                  <p:cNvGrpSpPr/>
                  <p:nvPr/>
                </p:nvGrpSpPr>
                <p:grpSpPr>
                  <a:xfrm>
                    <a:off x="2522896" y="4997586"/>
                    <a:ext cx="184594" cy="113735"/>
                    <a:chOff x="3551978" y="5049385"/>
                    <a:chExt cx="184594" cy="113735"/>
                  </a:xfrm>
                </p:grpSpPr>
                <p:sp>
                  <p:nvSpPr>
                    <p:cNvPr id="178" name="Elipse 177">
                      <a:extLst>
                        <a:ext uri="{FF2B5EF4-FFF2-40B4-BE49-F238E27FC236}">
                          <a16:creationId xmlns:a16="http://schemas.microsoft.com/office/drawing/2014/main" id="{8DAD0B33-B2AB-4CD7-AD79-AED2C801D0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38925" y="50493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9" name="Elipse 178">
                      <a:extLst>
                        <a:ext uri="{FF2B5EF4-FFF2-40B4-BE49-F238E27FC236}">
                          <a16:creationId xmlns:a16="http://schemas.microsoft.com/office/drawing/2014/main" id="{63B51BB5-0FE4-4A28-98AB-3C8752DB9D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71651" y="5070886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0" name="Elipse 179">
                      <a:extLst>
                        <a:ext uri="{FF2B5EF4-FFF2-40B4-BE49-F238E27FC236}">
                          <a16:creationId xmlns:a16="http://schemas.microsoft.com/office/drawing/2014/main" id="{BA872619-B778-4E9E-A450-415453D691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51978" y="507462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1" name="Elipse 180">
                      <a:extLst>
                        <a:ext uri="{FF2B5EF4-FFF2-40B4-BE49-F238E27FC236}">
                          <a16:creationId xmlns:a16="http://schemas.microsoft.com/office/drawing/2014/main" id="{98D55271-F0FE-403E-B502-2EB35D87685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7504" y="505405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2" name="Elipse 181">
                      <a:extLst>
                        <a:ext uri="{FF2B5EF4-FFF2-40B4-BE49-F238E27FC236}">
                          <a16:creationId xmlns:a16="http://schemas.microsoft.com/office/drawing/2014/main" id="{5E7487C1-0CB4-439E-AE0E-787310CB910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25839" y="50867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83" name="Elipse 182">
                      <a:extLst>
                        <a:ext uri="{FF2B5EF4-FFF2-40B4-BE49-F238E27FC236}">
                          <a16:creationId xmlns:a16="http://schemas.microsoft.com/office/drawing/2014/main" id="{BF49C838-8E54-4D7C-BEBC-B4327BD9A9B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6570" y="5097998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</p:grpSp>
              <p:grpSp>
                <p:nvGrpSpPr>
                  <p:cNvPr id="113" name="Grupo 112">
                    <a:extLst>
                      <a:ext uri="{FF2B5EF4-FFF2-40B4-BE49-F238E27FC236}">
                        <a16:creationId xmlns:a16="http://schemas.microsoft.com/office/drawing/2014/main" id="{0CE0535C-0162-4581-BA80-E77D14BE897A}"/>
                      </a:ext>
                    </a:extLst>
                  </p:cNvPr>
                  <p:cNvGrpSpPr/>
                  <p:nvPr/>
                </p:nvGrpSpPr>
                <p:grpSpPr>
                  <a:xfrm>
                    <a:off x="2394074" y="5842104"/>
                    <a:ext cx="184594" cy="113735"/>
                    <a:chOff x="3551978" y="5049385"/>
                    <a:chExt cx="184594" cy="113735"/>
                  </a:xfrm>
                </p:grpSpPr>
                <p:sp>
                  <p:nvSpPr>
                    <p:cNvPr id="172" name="Elipse 171">
                      <a:extLst>
                        <a:ext uri="{FF2B5EF4-FFF2-40B4-BE49-F238E27FC236}">
                          <a16:creationId xmlns:a16="http://schemas.microsoft.com/office/drawing/2014/main" id="{15DE4BDF-5202-488F-8E65-A4484CF05D8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38925" y="50493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3" name="Elipse 172">
                      <a:extLst>
                        <a:ext uri="{FF2B5EF4-FFF2-40B4-BE49-F238E27FC236}">
                          <a16:creationId xmlns:a16="http://schemas.microsoft.com/office/drawing/2014/main" id="{43889141-6240-4F86-A3C9-5A0C70727A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71651" y="5070886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4" name="Elipse 173">
                      <a:extLst>
                        <a:ext uri="{FF2B5EF4-FFF2-40B4-BE49-F238E27FC236}">
                          <a16:creationId xmlns:a16="http://schemas.microsoft.com/office/drawing/2014/main" id="{97AFD359-CEFC-4812-A57B-060976384F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51978" y="507462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5" name="Elipse 174">
                      <a:extLst>
                        <a:ext uri="{FF2B5EF4-FFF2-40B4-BE49-F238E27FC236}">
                          <a16:creationId xmlns:a16="http://schemas.microsoft.com/office/drawing/2014/main" id="{28C30099-71B4-44A2-9FEB-F0DC10B5AA7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7504" y="505405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6" name="Elipse 175">
                      <a:extLst>
                        <a:ext uri="{FF2B5EF4-FFF2-40B4-BE49-F238E27FC236}">
                          <a16:creationId xmlns:a16="http://schemas.microsoft.com/office/drawing/2014/main" id="{0A79257C-2E7E-49F3-A553-3B39D00AE3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25839" y="50867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7" name="Elipse 176">
                      <a:extLst>
                        <a:ext uri="{FF2B5EF4-FFF2-40B4-BE49-F238E27FC236}">
                          <a16:creationId xmlns:a16="http://schemas.microsoft.com/office/drawing/2014/main" id="{43BF2DD2-F2B3-413D-9225-9B81FD6D0C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6570" y="5097998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</p:grpSp>
              <p:grpSp>
                <p:nvGrpSpPr>
                  <p:cNvPr id="114" name="Grupo 113">
                    <a:extLst>
                      <a:ext uri="{FF2B5EF4-FFF2-40B4-BE49-F238E27FC236}">
                        <a16:creationId xmlns:a16="http://schemas.microsoft.com/office/drawing/2014/main" id="{0C2595B1-335C-4179-8456-37F2A738C903}"/>
                      </a:ext>
                    </a:extLst>
                  </p:cNvPr>
                  <p:cNvGrpSpPr/>
                  <p:nvPr/>
                </p:nvGrpSpPr>
                <p:grpSpPr>
                  <a:xfrm>
                    <a:off x="850152" y="5778371"/>
                    <a:ext cx="184594" cy="113735"/>
                    <a:chOff x="3551978" y="5049385"/>
                    <a:chExt cx="184594" cy="113735"/>
                  </a:xfrm>
                </p:grpSpPr>
                <p:sp>
                  <p:nvSpPr>
                    <p:cNvPr id="166" name="Elipse 165">
                      <a:extLst>
                        <a:ext uri="{FF2B5EF4-FFF2-40B4-BE49-F238E27FC236}">
                          <a16:creationId xmlns:a16="http://schemas.microsoft.com/office/drawing/2014/main" id="{56E878A4-F2D0-4D98-962E-27AB69C025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38925" y="50493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67" name="Elipse 166">
                      <a:extLst>
                        <a:ext uri="{FF2B5EF4-FFF2-40B4-BE49-F238E27FC236}">
                          <a16:creationId xmlns:a16="http://schemas.microsoft.com/office/drawing/2014/main" id="{3626693F-2CF6-466A-93DC-9CCBD9D93B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71651" y="5070886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68" name="Elipse 167">
                      <a:extLst>
                        <a:ext uri="{FF2B5EF4-FFF2-40B4-BE49-F238E27FC236}">
                          <a16:creationId xmlns:a16="http://schemas.microsoft.com/office/drawing/2014/main" id="{E9B51A6D-87EB-4C40-B8F9-6E933FAC56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51978" y="507462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69" name="Elipse 168">
                      <a:extLst>
                        <a:ext uri="{FF2B5EF4-FFF2-40B4-BE49-F238E27FC236}">
                          <a16:creationId xmlns:a16="http://schemas.microsoft.com/office/drawing/2014/main" id="{419CBAED-BF62-4BA2-8D4E-D2D19094929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7504" y="5054057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0" name="Elipse 169">
                      <a:extLst>
                        <a:ext uri="{FF2B5EF4-FFF2-40B4-BE49-F238E27FC236}">
                          <a16:creationId xmlns:a16="http://schemas.microsoft.com/office/drawing/2014/main" id="{157A6DC3-887E-4CB2-BC12-186A4BC0D4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625839" y="5086785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  <p:sp>
                  <p:nvSpPr>
                    <p:cNvPr id="171" name="Elipse 170">
                      <a:extLst>
                        <a:ext uri="{FF2B5EF4-FFF2-40B4-BE49-F238E27FC236}">
                          <a16:creationId xmlns:a16="http://schemas.microsoft.com/office/drawing/2014/main" id="{C5FC75E9-F8F4-4020-AB85-F305FC56CE8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586570" y="5097998"/>
                      <a:ext cx="64921" cy="65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rgbClr val="D948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>
                        <a:latin typeface="Ubuntu" panose="020B0504030602030204"/>
                      </a:endParaRPr>
                    </a:p>
                  </p:txBody>
                </p:sp>
              </p:grpSp>
              <p:sp>
                <p:nvSpPr>
                  <p:cNvPr id="116" name="Cubo 115">
                    <a:extLst>
                      <a:ext uri="{FF2B5EF4-FFF2-40B4-BE49-F238E27FC236}">
                        <a16:creationId xmlns:a16="http://schemas.microsoft.com/office/drawing/2014/main" id="{751046D2-5D36-4498-BFEA-F10BF7F480FB}"/>
                      </a:ext>
                    </a:extLst>
                  </p:cNvPr>
                  <p:cNvSpPr/>
                  <p:nvPr/>
                </p:nvSpPr>
                <p:spPr>
                  <a:xfrm>
                    <a:off x="1242753" y="4787190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17" name="Cubo 116">
                    <a:extLst>
                      <a:ext uri="{FF2B5EF4-FFF2-40B4-BE49-F238E27FC236}">
                        <a16:creationId xmlns:a16="http://schemas.microsoft.com/office/drawing/2014/main" id="{28C10B7E-1F52-4359-80F7-B21E5585C270}"/>
                      </a:ext>
                    </a:extLst>
                  </p:cNvPr>
                  <p:cNvSpPr/>
                  <p:nvPr/>
                </p:nvSpPr>
                <p:spPr>
                  <a:xfrm>
                    <a:off x="1430565" y="4791227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18" name="Cubo 117">
                    <a:extLst>
                      <a:ext uri="{FF2B5EF4-FFF2-40B4-BE49-F238E27FC236}">
                        <a16:creationId xmlns:a16="http://schemas.microsoft.com/office/drawing/2014/main" id="{5EA093D2-F955-4755-BCA2-5359D2CC3EEA}"/>
                      </a:ext>
                    </a:extLst>
                  </p:cNvPr>
                  <p:cNvSpPr/>
                  <p:nvPr/>
                </p:nvSpPr>
                <p:spPr>
                  <a:xfrm>
                    <a:off x="1621353" y="4791862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19" name="Cubo 118">
                    <a:extLst>
                      <a:ext uri="{FF2B5EF4-FFF2-40B4-BE49-F238E27FC236}">
                        <a16:creationId xmlns:a16="http://schemas.microsoft.com/office/drawing/2014/main" id="{D06CA758-04DC-4775-806D-395DB4829E6B}"/>
                      </a:ext>
                    </a:extLst>
                  </p:cNvPr>
                  <p:cNvSpPr/>
                  <p:nvPr/>
                </p:nvSpPr>
                <p:spPr>
                  <a:xfrm>
                    <a:off x="1809165" y="4787190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1" name="Cubo 120">
                    <a:extLst>
                      <a:ext uri="{FF2B5EF4-FFF2-40B4-BE49-F238E27FC236}">
                        <a16:creationId xmlns:a16="http://schemas.microsoft.com/office/drawing/2014/main" id="{1A678EF9-34AF-40B0-8445-9C9D41634841}"/>
                      </a:ext>
                    </a:extLst>
                  </p:cNvPr>
                  <p:cNvSpPr/>
                  <p:nvPr/>
                </p:nvSpPr>
                <p:spPr>
                  <a:xfrm>
                    <a:off x="2004702" y="4783153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2" name="Cubo 121">
                    <a:extLst>
                      <a:ext uri="{FF2B5EF4-FFF2-40B4-BE49-F238E27FC236}">
                        <a16:creationId xmlns:a16="http://schemas.microsoft.com/office/drawing/2014/main" id="{3FB80EB7-6152-4F80-8C67-2FDC3DEE0618}"/>
                      </a:ext>
                    </a:extLst>
                  </p:cNvPr>
                  <p:cNvSpPr/>
                  <p:nvPr/>
                </p:nvSpPr>
                <p:spPr>
                  <a:xfrm>
                    <a:off x="1277127" y="4409458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3" name="Cubo 122">
                    <a:extLst>
                      <a:ext uri="{FF2B5EF4-FFF2-40B4-BE49-F238E27FC236}">
                        <a16:creationId xmlns:a16="http://schemas.microsoft.com/office/drawing/2014/main" id="{ADD410E9-E0A2-48F3-9EBE-C047A63D864F}"/>
                      </a:ext>
                    </a:extLst>
                  </p:cNvPr>
                  <p:cNvSpPr/>
                  <p:nvPr/>
                </p:nvSpPr>
                <p:spPr>
                  <a:xfrm>
                    <a:off x="1464939" y="4402985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4" name="Cubo 123">
                    <a:extLst>
                      <a:ext uri="{FF2B5EF4-FFF2-40B4-BE49-F238E27FC236}">
                        <a16:creationId xmlns:a16="http://schemas.microsoft.com/office/drawing/2014/main" id="{F160ED94-3E96-4E8C-85E3-95ED933BA56C}"/>
                      </a:ext>
                    </a:extLst>
                  </p:cNvPr>
                  <p:cNvSpPr/>
                  <p:nvPr/>
                </p:nvSpPr>
                <p:spPr>
                  <a:xfrm>
                    <a:off x="1655727" y="4403620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5" name="Cubo 124">
                    <a:extLst>
                      <a:ext uri="{FF2B5EF4-FFF2-40B4-BE49-F238E27FC236}">
                        <a16:creationId xmlns:a16="http://schemas.microsoft.com/office/drawing/2014/main" id="{00EF2E19-0A96-470E-A587-52D32C1BE2FC}"/>
                      </a:ext>
                    </a:extLst>
                  </p:cNvPr>
                  <p:cNvSpPr/>
                  <p:nvPr/>
                </p:nvSpPr>
                <p:spPr>
                  <a:xfrm>
                    <a:off x="1843539" y="4409458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6" name="Cubo 125">
                    <a:extLst>
                      <a:ext uri="{FF2B5EF4-FFF2-40B4-BE49-F238E27FC236}">
                        <a16:creationId xmlns:a16="http://schemas.microsoft.com/office/drawing/2014/main" id="{EF684A72-3BD3-43FA-8BEF-23CE4C2D1E50}"/>
                      </a:ext>
                    </a:extLst>
                  </p:cNvPr>
                  <p:cNvSpPr/>
                  <p:nvPr/>
                </p:nvSpPr>
                <p:spPr>
                  <a:xfrm>
                    <a:off x="2039076" y="4405421"/>
                    <a:ext cx="206015" cy="220730"/>
                  </a:xfrm>
                  <a:prstGeom prst="cube">
                    <a:avLst/>
                  </a:prstGeom>
                  <a:solidFill>
                    <a:srgbClr val="9A8E7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7" name="Flecha: a la derecha 126">
                    <a:extLst>
                      <a:ext uri="{FF2B5EF4-FFF2-40B4-BE49-F238E27FC236}">
                        <a16:creationId xmlns:a16="http://schemas.microsoft.com/office/drawing/2014/main" id="{224100E5-49DF-4797-8EFC-5E26FAE6D3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1302253" y="4498335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8" name="Flecha: a la derecha 127">
                    <a:extLst>
                      <a:ext uri="{FF2B5EF4-FFF2-40B4-BE49-F238E27FC236}">
                        <a16:creationId xmlns:a16="http://schemas.microsoft.com/office/drawing/2014/main" id="{BA6BF7EE-5CB3-4A09-A162-069577A241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1263837" y="4890322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29" name="Flecha: a la derecha 128">
                    <a:extLst>
                      <a:ext uri="{FF2B5EF4-FFF2-40B4-BE49-F238E27FC236}">
                        <a16:creationId xmlns:a16="http://schemas.microsoft.com/office/drawing/2014/main" id="{7D90DFA5-ABD1-4A99-B126-8152F7899A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1686780" y="4500849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30" name="Flecha: a la derecha 129">
                    <a:extLst>
                      <a:ext uri="{FF2B5EF4-FFF2-40B4-BE49-F238E27FC236}">
                        <a16:creationId xmlns:a16="http://schemas.microsoft.com/office/drawing/2014/main" id="{1C31A150-D6E8-40F4-96F5-0E599F7581E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1648364" y="4892836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32" name="Flecha: a la derecha 131">
                    <a:extLst>
                      <a:ext uri="{FF2B5EF4-FFF2-40B4-BE49-F238E27FC236}">
                        <a16:creationId xmlns:a16="http://schemas.microsoft.com/office/drawing/2014/main" id="{A67A2123-B4B1-442F-A3A3-98689F559DC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2062035" y="4500848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61" name="Flecha: a la derecha 160">
                    <a:extLst>
                      <a:ext uri="{FF2B5EF4-FFF2-40B4-BE49-F238E27FC236}">
                        <a16:creationId xmlns:a16="http://schemas.microsoft.com/office/drawing/2014/main" id="{0E0DC0FB-9A4E-4BB5-8EB4-E454FFD4E1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2023619" y="4892835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62" name="Flecha: a la derecha 161">
                    <a:extLst>
                      <a:ext uri="{FF2B5EF4-FFF2-40B4-BE49-F238E27FC236}">
                        <a16:creationId xmlns:a16="http://schemas.microsoft.com/office/drawing/2014/main" id="{D4E70DE5-65AF-4F47-9541-125E21C036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 flipV="1">
                    <a:off x="1503136" y="4507037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63" name="Flecha: a la derecha 162">
                    <a:extLst>
                      <a:ext uri="{FF2B5EF4-FFF2-40B4-BE49-F238E27FC236}">
                        <a16:creationId xmlns:a16="http://schemas.microsoft.com/office/drawing/2014/main" id="{F507825B-1164-4081-BEDF-D3532303F4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 flipV="1">
                    <a:off x="1464720" y="4899024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64" name="Flecha: a la derecha 163">
                    <a:extLst>
                      <a:ext uri="{FF2B5EF4-FFF2-40B4-BE49-F238E27FC236}">
                        <a16:creationId xmlns:a16="http://schemas.microsoft.com/office/drawing/2014/main" id="{26AD5255-72B8-4E70-AC42-29F1AC088D9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 flipV="1">
                    <a:off x="1877916" y="4500984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  <p:sp>
                <p:nvSpPr>
                  <p:cNvPr id="165" name="Flecha: a la derecha 164">
                    <a:extLst>
                      <a:ext uri="{FF2B5EF4-FFF2-40B4-BE49-F238E27FC236}">
                        <a16:creationId xmlns:a16="http://schemas.microsoft.com/office/drawing/2014/main" id="{F7F6C1BF-53DA-423F-A82C-E860D798A2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400000" flipV="1">
                    <a:off x="1839500" y="4892971"/>
                    <a:ext cx="97381" cy="66466"/>
                  </a:xfrm>
                  <a:prstGeom prst="rightArrow">
                    <a:avLst/>
                  </a:prstGeom>
                  <a:solidFill>
                    <a:srgbClr val="807358"/>
                  </a:solidFill>
                  <a:ln>
                    <a:solidFill>
                      <a:srgbClr val="80735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latin typeface="Ubuntu" panose="020B0504030602030204"/>
                    </a:endParaRPr>
                  </a:p>
                </p:txBody>
              </p:sp>
            </p:grpSp>
          </p:grp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EC999E5A-DE3B-44C7-A8F4-17011B76E571}"/>
                </a:ext>
              </a:extLst>
            </p:cNvPr>
            <p:cNvGrpSpPr/>
            <p:nvPr/>
          </p:nvGrpSpPr>
          <p:grpSpPr>
            <a:xfrm>
              <a:off x="5408961" y="3657949"/>
              <a:ext cx="3444069" cy="2552258"/>
              <a:chOff x="5408961" y="3657949"/>
              <a:chExt cx="3444069" cy="2552258"/>
            </a:xfrm>
          </p:grpSpPr>
          <p:sp>
            <p:nvSpPr>
              <p:cNvPr id="131" name="TextBox 72">
                <a:extLst>
                  <a:ext uri="{FF2B5EF4-FFF2-40B4-BE49-F238E27FC236}">
                    <a16:creationId xmlns:a16="http://schemas.microsoft.com/office/drawing/2014/main" id="{CA69AB1D-7FF1-4F75-ACA6-1B43DE2580F6}"/>
                  </a:ext>
                </a:extLst>
              </p:cNvPr>
              <p:cNvSpPr txBox="1"/>
              <p:nvPr/>
            </p:nvSpPr>
            <p:spPr>
              <a:xfrm rot="10800000" flipV="1">
                <a:off x="5408961" y="4794435"/>
                <a:ext cx="1478096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Ubuntu" panose="020B0504030602030204"/>
                    <a:cs typeface="Arial" panose="020B0604020202020204" pitchFamily="34" charset="0"/>
                  </a:rPr>
                  <a:t>X-ray emission spectrometer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en-US" sz="1600" b="1" dirty="0">
                    <a:latin typeface="Ubuntu" panose="020B0504030602030204"/>
                    <a:cs typeface="Arial" panose="020B0604020202020204" pitchFamily="34" charset="0"/>
                  </a:rPr>
                  <a:t>scanning</a:t>
                </a:r>
              </a:p>
              <a:p>
                <a:pPr marL="285750" indent="-285750" algn="ctr">
                  <a:buFontTx/>
                  <a:buChar char="-"/>
                </a:pPr>
                <a:r>
                  <a:rPr lang="en-US" sz="1600" dirty="0">
                    <a:latin typeface="Ubuntu" panose="020B0504030602030204"/>
                    <a:cs typeface="Arial" panose="020B0604020202020204" pitchFamily="34" charset="0"/>
                  </a:rPr>
                  <a:t>dispersive</a:t>
                </a:r>
                <a:endParaRPr lang="en-GB" sz="1600" dirty="0">
                  <a:latin typeface="Ubuntu" panose="020B0504030602030204"/>
                  <a:cs typeface="Arial" panose="020B0604020202020204" pitchFamily="34" charset="0"/>
                </a:endParaRPr>
              </a:p>
            </p:txBody>
          </p:sp>
          <p:sp>
            <p:nvSpPr>
              <p:cNvPr id="190" name="Rectangle 7">
                <a:extLst>
                  <a:ext uri="{FF2B5EF4-FFF2-40B4-BE49-F238E27FC236}">
                    <a16:creationId xmlns:a16="http://schemas.microsoft.com/office/drawing/2014/main" id="{B9F194A9-C9D3-4932-8E77-D237176F86B6}"/>
                  </a:ext>
                </a:extLst>
              </p:cNvPr>
              <p:cNvSpPr/>
              <p:nvPr/>
            </p:nvSpPr>
            <p:spPr>
              <a:xfrm>
                <a:off x="7777435" y="3657949"/>
                <a:ext cx="1075595" cy="830997"/>
              </a:xfrm>
              <a:prstGeom prst="rect">
                <a:avLst/>
              </a:prstGeom>
              <a:solidFill>
                <a:srgbClr val="FFDD00"/>
              </a:solidFill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es-ES_tradnl" sz="1600" dirty="0">
                    <a:solidFill>
                      <a:prstClr val="black"/>
                    </a:solidFill>
                    <a:latin typeface="Ubuntu" panose="020B0504030602030204"/>
                    <a:cs typeface="Times New Roman" pitchFamily="18" charset="0"/>
                  </a:rPr>
                  <a:t>Energy </a:t>
                </a:r>
                <a:r>
                  <a:rPr lang="es-ES_tradnl" sz="1600" dirty="0" err="1">
                    <a:solidFill>
                      <a:prstClr val="black"/>
                    </a:solidFill>
                    <a:latin typeface="Ubuntu" panose="020B0504030602030204"/>
                    <a:cs typeface="Times New Roman" pitchFamily="18" charset="0"/>
                  </a:rPr>
                  <a:t>bandwidth</a:t>
                </a:r>
                <a:r>
                  <a:rPr lang="es-ES_tradnl" sz="1600" dirty="0">
                    <a:solidFill>
                      <a:prstClr val="black"/>
                    </a:solidFill>
                    <a:latin typeface="Ubuntu" panose="020B0504030602030204"/>
                    <a:cs typeface="Times New Roman" pitchFamily="18" charset="0"/>
                  </a:rPr>
                  <a:t> </a:t>
                </a:r>
                <a:r>
                  <a:rPr lang="es-ES_tradnl" sz="1600" b="1" dirty="0">
                    <a:solidFill>
                      <a:prstClr val="black"/>
                    </a:solidFill>
                    <a:latin typeface="Ubuntu" panose="020B0504030602030204"/>
                    <a:cs typeface="Times New Roman" pitchFamily="18" charset="0"/>
                  </a:rPr>
                  <a:t>≈ 1 eV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48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5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A0543F-B5E7-4DC2-8771-09D1678B98D5}"/>
              </a:ext>
            </a:extLst>
          </p:cNvPr>
          <p:cNvSpPr txBox="1"/>
          <p:nvPr/>
        </p:nvSpPr>
        <p:spPr>
          <a:xfrm>
            <a:off x="339207" y="208728"/>
            <a:ext cx="664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1. </a:t>
            </a: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PIPO </a:t>
            </a:r>
            <a:r>
              <a:rPr lang="en-GB" sz="2400" b="1" dirty="0" err="1">
                <a:solidFill>
                  <a:schemeClr val="accent1"/>
                </a:solidFill>
                <a:latin typeface="Ubuntu" panose="020B0504030602030204"/>
              </a:rPr>
              <a:t>spectroscopies</a:t>
            </a:r>
            <a:r>
              <a:rPr lang="en-GB" sz="2400" b="1" dirty="0" err="1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 err="1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Brief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 introduction</a:t>
            </a:r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27200" y="836712"/>
            <a:ext cx="7545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PIPO spectroscopies: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the </a:t>
            </a:r>
            <a:r>
              <a:rPr lang="en-US" i="1" dirty="0">
                <a:latin typeface="Ubuntu" panose="020B0504030602030204"/>
                <a:cs typeface="Times New Roman" pitchFamily="18" charset="0"/>
              </a:rPr>
              <a:t>boom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 of XES spectrometers</a:t>
            </a:r>
            <a:endParaRPr lang="en-GB" baseline="-25000" dirty="0">
              <a:solidFill>
                <a:srgbClr val="132577"/>
              </a:solidFill>
              <a:latin typeface="Ubuntu" panose="020B0504030602030204"/>
            </a:endParaRPr>
          </a:p>
        </p:txBody>
      </p:sp>
      <p:pic>
        <p:nvPicPr>
          <p:cNvPr id="191" name="Picture 862" descr="http://intranet.esrf.fr/files/live/sites/intranet/files/Directorate/CommunicationUnit/BrandGuidelines/logo%202014/logo-with-baseline/ESRF-LogoBaseline-RGB.jpg">
            <a:extLst>
              <a:ext uri="{FF2B5EF4-FFF2-40B4-BE49-F238E27FC236}">
                <a16:creationId xmlns:a16="http://schemas.microsoft.com/office/drawing/2014/main" id="{1397986A-9BC5-4956-8E59-0F7E27F9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603" y="1403141"/>
            <a:ext cx="906895" cy="122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FCFDC81-BF5F-4B72-B39A-00D8DEBB4D49}"/>
              </a:ext>
            </a:extLst>
          </p:cNvPr>
          <p:cNvSpPr/>
          <p:nvPr/>
        </p:nvSpPr>
        <p:spPr>
          <a:xfrm>
            <a:off x="1996949" y="1416501"/>
            <a:ext cx="361804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</a:rPr>
              <a:t>Hard X-ray spectrometer: </a:t>
            </a:r>
            <a:r>
              <a:rPr lang="en-US" sz="1600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rPr>
              <a:t>ID26</a:t>
            </a:r>
            <a:r>
              <a:rPr lang="en-US" sz="1600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rPr>
              <a:t>, </a:t>
            </a:r>
            <a:r>
              <a:rPr lang="en-US" altLang="es-ES" sz="1600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  <a:sym typeface="Wingdings" pitchFamily="2" charset="2"/>
              </a:rPr>
              <a:t>ID20, ROBL (BM20), FAME-UHD (BM16), BM23/ID24, ID09</a:t>
            </a:r>
          </a:p>
          <a:p>
            <a:pPr marL="285750" lvl="1" indent="-285750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altLang="es-ES" sz="1600" dirty="0">
                <a:latin typeface="Ubuntu" panose="020B0504030602030204"/>
                <a:cs typeface="Times New Roman" pitchFamily="18" charset="0"/>
                <a:sym typeface="Wingdings" pitchFamily="2" charset="2"/>
              </a:rPr>
              <a:t>Tender X-ray spectrometer: </a:t>
            </a:r>
            <a:r>
              <a:rPr lang="en-US" sz="1600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rPr>
              <a:t>ID26</a:t>
            </a:r>
            <a:endParaRPr lang="en-US" sz="1600" dirty="0">
              <a:solidFill>
                <a:schemeClr val="accent1"/>
              </a:solidFill>
              <a:latin typeface="Ubuntu" panose="020B0504030602030204"/>
              <a:cs typeface="Times New Roman" pitchFamily="18" charset="0"/>
            </a:endParaRPr>
          </a:p>
        </p:txBody>
      </p:sp>
      <p:pic>
        <p:nvPicPr>
          <p:cNvPr id="193" name="Imagen 192">
            <a:extLst>
              <a:ext uri="{FF2B5EF4-FFF2-40B4-BE49-F238E27FC236}">
                <a16:creationId xmlns:a16="http://schemas.microsoft.com/office/drawing/2014/main" id="{48741E00-7DAD-41C2-A5FF-F5054FD67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9" y="3087130"/>
            <a:ext cx="1157979" cy="434032"/>
          </a:xfrm>
          <a:prstGeom prst="rect">
            <a:avLst/>
          </a:prstGeom>
        </p:spPr>
      </p:pic>
      <p:sp>
        <p:nvSpPr>
          <p:cNvPr id="194" name="Rectángulo 193">
            <a:extLst>
              <a:ext uri="{FF2B5EF4-FFF2-40B4-BE49-F238E27FC236}">
                <a16:creationId xmlns:a16="http://schemas.microsoft.com/office/drawing/2014/main" id="{2781B479-F515-4CCE-B4C5-BB4DD54B6B76}"/>
              </a:ext>
            </a:extLst>
          </p:cNvPr>
          <p:cNvSpPr/>
          <p:nvPr/>
        </p:nvSpPr>
        <p:spPr>
          <a:xfrm>
            <a:off x="2008582" y="3057118"/>
            <a:ext cx="1718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1600" dirty="0">
                <a:latin typeface="Ubuntu" panose="020B0504030602030204"/>
                <a:cs typeface="Times New Roman" pitchFamily="18" charset="0"/>
              </a:rPr>
              <a:t>Hard X-ray spectrometer: </a:t>
            </a:r>
            <a:r>
              <a:rPr lang="en-US" sz="1600" b="1" dirty="0">
                <a:solidFill>
                  <a:schemeClr val="accent1"/>
                </a:solidFill>
                <a:latin typeface="Ubuntu" panose="020B0504030602030204"/>
                <a:cs typeface="Times New Roman" pitchFamily="18" charset="0"/>
              </a:rPr>
              <a:t>CLAESS</a:t>
            </a:r>
            <a:endParaRPr lang="en-US" sz="1600" dirty="0">
              <a:solidFill>
                <a:schemeClr val="accent1"/>
              </a:solidFill>
              <a:latin typeface="Ubuntu" panose="020B0504030602030204"/>
              <a:cs typeface="Times New Roman" pitchFamily="18" charset="0"/>
            </a:endParaRPr>
          </a:p>
        </p:txBody>
      </p:sp>
      <p:pic>
        <p:nvPicPr>
          <p:cNvPr id="61442" name="Picture 2" descr="IM-CLEAR_Fig1">
            <a:extLst>
              <a:ext uri="{FF2B5EF4-FFF2-40B4-BE49-F238E27FC236}">
                <a16:creationId xmlns:a16="http://schemas.microsoft.com/office/drawing/2014/main" id="{A1189B1E-FF48-4517-B723-6DBDF7FD2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18"/>
          <a:stretch/>
        </p:blipFill>
        <p:spPr bwMode="auto">
          <a:xfrm>
            <a:off x="4074788" y="3128848"/>
            <a:ext cx="1813057" cy="19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72">
            <a:extLst>
              <a:ext uri="{FF2B5EF4-FFF2-40B4-BE49-F238E27FC236}">
                <a16:creationId xmlns:a16="http://schemas.microsoft.com/office/drawing/2014/main" id="{782C0FD5-2784-44FC-9F1C-8148FF49ABC5}"/>
              </a:ext>
            </a:extLst>
          </p:cNvPr>
          <p:cNvSpPr/>
          <p:nvPr/>
        </p:nvSpPr>
        <p:spPr>
          <a:xfrm>
            <a:off x="866311" y="5814753"/>
            <a:ext cx="7411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 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And </a:t>
            </a:r>
            <a:r>
              <a:rPr lang="es-E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many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more at </a:t>
            </a:r>
            <a:r>
              <a:rPr lang="es-E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other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s-E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synchrotrons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s-E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XFELs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and </a:t>
            </a:r>
            <a:r>
              <a:rPr lang="es-E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also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 home </a:t>
            </a:r>
            <a:r>
              <a:rPr lang="es-ES" dirty="0" err="1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laboratories</a:t>
            </a:r>
            <a:r>
              <a:rPr lang="es-ES" dirty="0">
                <a:latin typeface="Ubuntu" panose="020B0504030602030204"/>
                <a:cs typeface="Times New Roman" pitchFamily="18" charset="0"/>
                <a:sym typeface="Wingdings" panose="05000000000000000000" pitchFamily="2" charset="2"/>
              </a:rPr>
              <a:t>!</a:t>
            </a:r>
            <a:endParaRPr lang="en-GB" altLang="es-ES" dirty="0">
              <a:solidFill>
                <a:schemeClr val="accent1"/>
              </a:solidFill>
              <a:latin typeface="Ubuntu" panose="020B0504030602030204"/>
            </a:endParaRPr>
          </a:p>
        </p:txBody>
      </p: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EE5C36F6-BD36-4926-984C-537C48BAEB1F}"/>
              </a:ext>
            </a:extLst>
          </p:cNvPr>
          <p:cNvGrpSpPr>
            <a:grpSpLocks noChangeAspect="1"/>
          </p:cNvGrpSpPr>
          <p:nvPr/>
        </p:nvGrpSpPr>
        <p:grpSpPr>
          <a:xfrm>
            <a:off x="6143359" y="2498292"/>
            <a:ext cx="2724947" cy="2917453"/>
            <a:chOff x="4258456" y="1475700"/>
            <a:chExt cx="4513012" cy="4831826"/>
          </a:xfrm>
        </p:grpSpPr>
        <p:grpSp>
          <p:nvGrpSpPr>
            <p:cNvPr id="198" name="Group 63">
              <a:extLst>
                <a:ext uri="{FF2B5EF4-FFF2-40B4-BE49-F238E27FC236}">
                  <a16:creationId xmlns:a16="http://schemas.microsoft.com/office/drawing/2014/main" id="{BFF86AA5-9215-418A-B9F4-23C3854ED439}"/>
                </a:ext>
              </a:extLst>
            </p:cNvPr>
            <p:cNvGrpSpPr/>
            <p:nvPr/>
          </p:nvGrpSpPr>
          <p:grpSpPr>
            <a:xfrm>
              <a:off x="4450988" y="1475700"/>
              <a:ext cx="4320480" cy="4831826"/>
              <a:chOff x="1835696" y="1477494"/>
              <a:chExt cx="4320480" cy="4831826"/>
            </a:xfrm>
          </p:grpSpPr>
          <p:pic>
            <p:nvPicPr>
              <p:cNvPr id="200" name="Picture 20">
                <a:extLst>
                  <a:ext uri="{FF2B5EF4-FFF2-40B4-BE49-F238E27FC236}">
                    <a16:creationId xmlns:a16="http://schemas.microsoft.com/office/drawing/2014/main" id="{CF017F79-34BF-4A13-90FE-BB294B99EC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835696" y="1477494"/>
                <a:ext cx="4320480" cy="4831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2" name="Oval 61">
                <a:extLst>
                  <a:ext uri="{FF2B5EF4-FFF2-40B4-BE49-F238E27FC236}">
                    <a16:creationId xmlns:a16="http://schemas.microsoft.com/office/drawing/2014/main" id="{CAE13CDB-B923-441E-9DA9-52846B4C5207}"/>
                  </a:ext>
                </a:extLst>
              </p:cNvPr>
              <p:cNvSpPr/>
              <p:nvPr/>
            </p:nvSpPr>
            <p:spPr>
              <a:xfrm rot="20445031">
                <a:off x="2934196" y="1962172"/>
                <a:ext cx="1565534" cy="2505046"/>
              </a:xfrm>
              <a:prstGeom prst="ellipse">
                <a:avLst/>
              </a:prstGeom>
              <a:solidFill>
                <a:schemeClr val="accent2">
                  <a:alpha val="16000"/>
                </a:schemeClr>
              </a:solidFill>
              <a:ln w="38100">
                <a:solidFill>
                  <a:schemeClr val="accent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00" dirty="0">
                  <a:latin typeface="Ubuntu" panose="020B0504030602030204"/>
                </a:endParaRPr>
              </a:p>
            </p:txBody>
          </p:sp>
          <p:sp>
            <p:nvSpPr>
              <p:cNvPr id="203" name="TextBox 59">
                <a:extLst>
                  <a:ext uri="{FF2B5EF4-FFF2-40B4-BE49-F238E27FC236}">
                    <a16:creationId xmlns:a16="http://schemas.microsoft.com/office/drawing/2014/main" id="{1DFFB1DC-CFB7-428D-9F24-42AB2D6D05B2}"/>
                  </a:ext>
                </a:extLst>
              </p:cNvPr>
              <p:cNvSpPr txBox="1"/>
              <p:nvPr/>
            </p:nvSpPr>
            <p:spPr>
              <a:xfrm>
                <a:off x="3995937" y="1772817"/>
                <a:ext cx="936105" cy="356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Ubuntu" panose="020B0504030602030204"/>
                  </a:rPr>
                  <a:t>Detector</a:t>
                </a:r>
                <a:endParaRPr lang="en-GB" sz="800" b="1" dirty="0">
                  <a:latin typeface="Ubuntu" panose="020B0504030602030204"/>
                </a:endParaRPr>
              </a:p>
            </p:txBody>
          </p:sp>
          <p:sp>
            <p:nvSpPr>
              <p:cNvPr id="204" name="TextBox 60">
                <a:extLst>
                  <a:ext uri="{FF2B5EF4-FFF2-40B4-BE49-F238E27FC236}">
                    <a16:creationId xmlns:a16="http://schemas.microsoft.com/office/drawing/2014/main" id="{544277FA-AB7B-4456-865E-4C31DE57EA62}"/>
                  </a:ext>
                </a:extLst>
              </p:cNvPr>
              <p:cNvSpPr txBox="1"/>
              <p:nvPr/>
            </p:nvSpPr>
            <p:spPr>
              <a:xfrm>
                <a:off x="1907705" y="2204865"/>
                <a:ext cx="936105" cy="7646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0253F"/>
                    </a:solidFill>
                    <a:latin typeface="Ubuntu" panose="020B0504030602030204"/>
                    <a:cs typeface="Arial" pitchFamily="34" charset="0"/>
                  </a:rPr>
                  <a:t>5x analyzer </a:t>
                </a:r>
              </a:p>
              <a:p>
                <a:pPr algn="ctr"/>
                <a:r>
                  <a:rPr lang="en-US" sz="800" b="1" dirty="0">
                    <a:solidFill>
                      <a:srgbClr val="10253F"/>
                    </a:solidFill>
                    <a:latin typeface="Ubuntu" panose="020B0504030602030204"/>
                    <a:cs typeface="Arial" pitchFamily="34" charset="0"/>
                  </a:rPr>
                  <a:t>crystals</a:t>
                </a:r>
              </a:p>
            </p:txBody>
          </p:sp>
          <p:sp>
            <p:nvSpPr>
              <p:cNvPr id="205" name="TextBox 62">
                <a:extLst>
                  <a:ext uri="{FF2B5EF4-FFF2-40B4-BE49-F238E27FC236}">
                    <a16:creationId xmlns:a16="http://schemas.microsoft.com/office/drawing/2014/main" id="{000CCC93-D98A-4946-A4F3-A21236B32BD1}"/>
                  </a:ext>
                </a:extLst>
              </p:cNvPr>
              <p:cNvSpPr txBox="1"/>
              <p:nvPr/>
            </p:nvSpPr>
            <p:spPr>
              <a:xfrm>
                <a:off x="4590116" y="2587164"/>
                <a:ext cx="936105" cy="5607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Ubuntu" panose="020B0504030602030204"/>
                  </a:rPr>
                  <a:t>Rowland circle</a:t>
                </a:r>
                <a:endParaRPr lang="en-GB" sz="800" b="1" dirty="0">
                  <a:latin typeface="Ubuntu" panose="020B0504030602030204"/>
                </a:endParaRPr>
              </a:p>
            </p:txBody>
          </p:sp>
          <p:sp>
            <p:nvSpPr>
              <p:cNvPr id="206" name="TextBox 58">
                <a:extLst>
                  <a:ext uri="{FF2B5EF4-FFF2-40B4-BE49-F238E27FC236}">
                    <a16:creationId xmlns:a16="http://schemas.microsoft.com/office/drawing/2014/main" id="{7D53C6D4-881E-4698-B8A9-6FC47D064DF3}"/>
                  </a:ext>
                </a:extLst>
              </p:cNvPr>
              <p:cNvSpPr txBox="1"/>
              <p:nvPr/>
            </p:nvSpPr>
            <p:spPr>
              <a:xfrm>
                <a:off x="4427985" y="4077073"/>
                <a:ext cx="864095" cy="356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latin typeface="Ubuntu" panose="020B0504030602030204"/>
                  </a:rPr>
                  <a:t>Sample</a:t>
                </a:r>
                <a:endParaRPr lang="en-GB" sz="800" b="1" dirty="0">
                  <a:latin typeface="Ubuntu" panose="020B0504030602030204"/>
                </a:endParaRPr>
              </a:p>
            </p:txBody>
          </p:sp>
        </p:grpSp>
        <p:cxnSp>
          <p:nvCxnSpPr>
            <p:cNvPr id="199" name="Straight Arrow Connector 10">
              <a:extLst>
                <a:ext uri="{FF2B5EF4-FFF2-40B4-BE49-F238E27FC236}">
                  <a16:creationId xmlns:a16="http://schemas.microsoft.com/office/drawing/2014/main" id="{6BF29827-8A71-405E-B3D2-524E48442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8456" y="4147287"/>
              <a:ext cx="2784820" cy="955245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>
                  <a:alpha val="60000"/>
                </a:srgbClr>
              </a:solidFill>
              <a:prstDash val="solid"/>
              <a:headEnd type="none" w="med" len="med"/>
              <a:tailEnd type="stealth" w="lg" len="lg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17" name="Rectangle 3">
            <a:extLst>
              <a:ext uri="{FF2B5EF4-FFF2-40B4-BE49-F238E27FC236}">
                <a16:creationId xmlns:a16="http://schemas.microsoft.com/office/drawing/2014/main" id="{470A68B5-679D-4D0B-8BEB-2F4DA6DBD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432" y="5446523"/>
            <a:ext cx="3369568" cy="276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es-ES" sz="1200" dirty="0">
                <a:latin typeface="Ubuntu" panose="020B0504030602030204"/>
              </a:rPr>
              <a:t>P. Glatzel </a:t>
            </a:r>
            <a:r>
              <a:rPr lang="en-US" altLang="es-ES" sz="1200" i="1" dirty="0">
                <a:latin typeface="Ubuntu" panose="020B0504030602030204"/>
              </a:rPr>
              <a:t>et al</a:t>
            </a:r>
            <a:r>
              <a:rPr lang="en-US" altLang="es-ES" sz="1200" dirty="0">
                <a:latin typeface="Ubuntu" panose="020B0504030602030204"/>
              </a:rPr>
              <a:t>., </a:t>
            </a:r>
            <a:r>
              <a:rPr lang="en-GB" altLang="es-ES" sz="1200" i="1" dirty="0">
                <a:latin typeface="Ubuntu" panose="020B0504030602030204"/>
              </a:rPr>
              <a:t>J. Synchrotron Rad. </a:t>
            </a:r>
            <a:r>
              <a:rPr lang="en-GB" altLang="es-ES" sz="1200" b="1" i="1" dirty="0">
                <a:latin typeface="Ubuntu" panose="020B0504030602030204"/>
              </a:rPr>
              <a:t>28</a:t>
            </a:r>
            <a:r>
              <a:rPr lang="en-GB" altLang="es-ES" sz="1200" dirty="0">
                <a:latin typeface="Ubuntu" panose="020B0504030602030204"/>
              </a:rPr>
              <a:t> 362 (2021)</a:t>
            </a:r>
            <a:endParaRPr lang="es-ES" altLang="es-ES" sz="1200" dirty="0">
              <a:latin typeface="Ubuntu" panose="020B0504030602030204"/>
            </a:endParaRPr>
          </a:p>
        </p:txBody>
      </p:sp>
      <p:pic>
        <p:nvPicPr>
          <p:cNvPr id="218" name="Picture 18">
            <a:extLst>
              <a:ext uri="{FF2B5EF4-FFF2-40B4-BE49-F238E27FC236}">
                <a16:creationId xmlns:a16="http://schemas.microsoft.com/office/drawing/2014/main" id="{EE27910A-4429-48A7-8DA6-4B38A8CC4E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37833" r="33746" b="35551"/>
          <a:stretch/>
        </p:blipFill>
        <p:spPr>
          <a:xfrm>
            <a:off x="6259609" y="982203"/>
            <a:ext cx="2570660" cy="14816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B31FCE-3044-4D03-A4F4-1FA783BE0846}"/>
              </a:ext>
            </a:extLst>
          </p:cNvPr>
          <p:cNvSpPr txBox="1"/>
          <p:nvPr/>
        </p:nvSpPr>
        <p:spPr>
          <a:xfrm>
            <a:off x="2321877" y="4509089"/>
            <a:ext cx="181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From</a:t>
            </a:r>
            <a:r>
              <a:rPr lang="es-ES" sz="1200" dirty="0"/>
              <a:t> </a:t>
            </a:r>
            <a:r>
              <a:rPr lang="es-ES" sz="1200" dirty="0">
                <a:latin typeface="Ubuntu" panose="020B0504030602030204"/>
                <a:hlinkClick r:id="rId8"/>
              </a:rPr>
              <a:t>https://www.cells.es/en/beamlines/bl22-claess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409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6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A0543F-B5E7-4DC2-8771-09D1678B98D5}"/>
              </a:ext>
            </a:extLst>
          </p:cNvPr>
          <p:cNvSpPr txBox="1"/>
          <p:nvPr/>
        </p:nvSpPr>
        <p:spPr>
          <a:xfrm>
            <a:off x="339207" y="208728"/>
            <a:ext cx="664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1. </a:t>
            </a: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PIPO </a:t>
            </a:r>
            <a:r>
              <a:rPr lang="en-GB" sz="2400" b="1" dirty="0" err="1">
                <a:solidFill>
                  <a:schemeClr val="accent1"/>
                </a:solidFill>
                <a:latin typeface="Ubuntu" panose="020B0504030602030204"/>
              </a:rPr>
              <a:t>spectroscopies</a:t>
            </a:r>
            <a:r>
              <a:rPr lang="en-GB" sz="2400" b="1" dirty="0" err="1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 err="1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Brief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 introduction</a:t>
            </a:r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PIPO spectroscopies with hard X-rays: </a:t>
            </a:r>
          </a:p>
          <a:p>
            <a:pPr marL="800089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C"/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</a:rPr>
              <a:t>Bulk-sensitivity</a:t>
            </a:r>
          </a:p>
          <a:p>
            <a:pPr marL="800089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C"/>
              <a:defRPr/>
            </a:pPr>
            <a:r>
              <a:rPr lang="en-US" dirty="0">
                <a:latin typeface="Ubuntu" panose="020B0504030602030204"/>
                <a:cs typeface="Times New Roman" pitchFamily="18" charset="0"/>
              </a:rPr>
              <a:t>Compatibility with demanding sample environments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EE35FA1-B4E4-4AFB-B81E-99CFE3A07FE0}"/>
              </a:ext>
            </a:extLst>
          </p:cNvPr>
          <p:cNvGrpSpPr/>
          <p:nvPr/>
        </p:nvGrpSpPr>
        <p:grpSpPr>
          <a:xfrm>
            <a:off x="310194" y="1688029"/>
            <a:ext cx="9183056" cy="4938196"/>
            <a:chOff x="310194" y="1688029"/>
            <a:chExt cx="9183056" cy="4938196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84EC2517-B932-40F0-BC92-88B4327869D8}"/>
                </a:ext>
              </a:extLst>
            </p:cNvPr>
            <p:cNvGrpSpPr/>
            <p:nvPr/>
          </p:nvGrpSpPr>
          <p:grpSpPr>
            <a:xfrm>
              <a:off x="310194" y="1688029"/>
              <a:ext cx="9183056" cy="4938196"/>
              <a:chOff x="310194" y="1688029"/>
              <a:chExt cx="9183056" cy="4938196"/>
            </a:xfrm>
          </p:grpSpPr>
          <p:grpSp>
            <p:nvGrpSpPr>
              <p:cNvPr id="190" name="Group 3">
                <a:extLst>
                  <a:ext uri="{FF2B5EF4-FFF2-40B4-BE49-F238E27FC236}">
                    <a16:creationId xmlns:a16="http://schemas.microsoft.com/office/drawing/2014/main" id="{360A6452-164E-48EA-8D80-D631BF03F350}"/>
                  </a:ext>
                </a:extLst>
              </p:cNvPr>
              <p:cNvGrpSpPr/>
              <p:nvPr/>
            </p:nvGrpSpPr>
            <p:grpSpPr>
              <a:xfrm>
                <a:off x="310194" y="3488104"/>
                <a:ext cx="4729366" cy="2700000"/>
                <a:chOff x="323528" y="3207966"/>
                <a:chExt cx="4729366" cy="2700000"/>
              </a:xfrm>
            </p:grpSpPr>
            <p:grpSp>
              <p:nvGrpSpPr>
                <p:cNvPr id="191" name="Group 52">
                  <a:extLst>
                    <a:ext uri="{FF2B5EF4-FFF2-40B4-BE49-F238E27FC236}">
                      <a16:creationId xmlns:a16="http://schemas.microsoft.com/office/drawing/2014/main" id="{29C04F0D-E428-4507-BF08-D12FEAADACF4}"/>
                    </a:ext>
                  </a:extLst>
                </p:cNvPr>
                <p:cNvGrpSpPr/>
                <p:nvPr/>
              </p:nvGrpSpPr>
              <p:grpSpPr>
                <a:xfrm>
                  <a:off x="323528" y="3521333"/>
                  <a:ext cx="4729366" cy="2016224"/>
                  <a:chOff x="130666" y="3284984"/>
                  <a:chExt cx="4729366" cy="2016224"/>
                </a:xfrm>
              </p:grpSpPr>
              <p:grpSp>
                <p:nvGrpSpPr>
                  <p:cNvPr id="205" name="Group 51">
                    <a:extLst>
                      <a:ext uri="{FF2B5EF4-FFF2-40B4-BE49-F238E27FC236}">
                        <a16:creationId xmlns:a16="http://schemas.microsoft.com/office/drawing/2014/main" id="{079429DB-28F7-4365-A7B4-5AA8A4E7FA9E}"/>
                      </a:ext>
                    </a:extLst>
                  </p:cNvPr>
                  <p:cNvGrpSpPr/>
                  <p:nvPr/>
                </p:nvGrpSpPr>
                <p:grpSpPr>
                  <a:xfrm>
                    <a:off x="130666" y="3284984"/>
                    <a:ext cx="4729366" cy="2016224"/>
                    <a:chOff x="323528" y="3284984"/>
                    <a:chExt cx="4729366" cy="2016224"/>
                  </a:xfrm>
                </p:grpSpPr>
                <p:grpSp>
                  <p:nvGrpSpPr>
                    <p:cNvPr id="207" name="Group 50">
                      <a:extLst>
                        <a:ext uri="{FF2B5EF4-FFF2-40B4-BE49-F238E27FC236}">
                          <a16:creationId xmlns:a16="http://schemas.microsoft.com/office/drawing/2014/main" id="{A252AEF5-A662-4221-AB94-517571BFC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3528" y="3284984"/>
                      <a:ext cx="4729366" cy="2016224"/>
                      <a:chOff x="323528" y="3284984"/>
                      <a:chExt cx="4729366" cy="2016224"/>
                    </a:xfrm>
                  </p:grpSpPr>
                  <p:grpSp>
                    <p:nvGrpSpPr>
                      <p:cNvPr id="210" name="Group 44">
                        <a:extLst>
                          <a:ext uri="{FF2B5EF4-FFF2-40B4-BE49-F238E27FC236}">
                            <a16:creationId xmlns:a16="http://schemas.microsoft.com/office/drawing/2014/main" id="{E45C49BB-E5C1-482F-BCFD-6439D346E2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3528" y="3284984"/>
                        <a:ext cx="4729366" cy="2016224"/>
                        <a:chOff x="274682" y="3284984"/>
                        <a:chExt cx="4729366" cy="2016224"/>
                      </a:xfrm>
                    </p:grpSpPr>
                    <p:grpSp>
                      <p:nvGrpSpPr>
                        <p:cNvPr id="213" name="Group 43">
                          <a:extLst>
                            <a:ext uri="{FF2B5EF4-FFF2-40B4-BE49-F238E27FC236}">
                              <a16:creationId xmlns:a16="http://schemas.microsoft.com/office/drawing/2014/main" id="{DC7518BA-F02D-4EB5-BB01-2766ABFAF83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74682" y="3284984"/>
                          <a:ext cx="4729366" cy="2016224"/>
                          <a:chOff x="274682" y="3284984"/>
                          <a:chExt cx="4729366" cy="2016224"/>
                        </a:xfrm>
                      </p:grpSpPr>
                      <p:grpSp>
                        <p:nvGrpSpPr>
                          <p:cNvPr id="215" name="Group 33">
                            <a:extLst>
                              <a:ext uri="{FF2B5EF4-FFF2-40B4-BE49-F238E27FC236}">
                                <a16:creationId xmlns:a16="http://schemas.microsoft.com/office/drawing/2014/main" id="{1313F314-E549-4C00-A60D-608FF93CCEC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74682" y="3284984"/>
                            <a:ext cx="4729366" cy="2016224"/>
                            <a:chOff x="261784" y="3284984"/>
                            <a:chExt cx="4729366" cy="2016224"/>
                          </a:xfrm>
                        </p:grpSpPr>
                        <p:pic>
                          <p:nvPicPr>
                            <p:cNvPr id="217" name="Picture 7">
                              <a:extLst>
                                <a:ext uri="{FF2B5EF4-FFF2-40B4-BE49-F238E27FC236}">
                                  <a16:creationId xmlns:a16="http://schemas.microsoft.com/office/drawing/2014/main" id="{436F8A57-132A-4EF1-BF37-043886E58F1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71600" y="3284984"/>
                              <a:ext cx="4019550" cy="199072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  <p:cxnSp>
                          <p:nvCxnSpPr>
                            <p:cNvPr id="218" name="Straight Connector 20">
                              <a:extLst>
                                <a:ext uri="{FF2B5EF4-FFF2-40B4-BE49-F238E27FC236}">
                                  <a16:creationId xmlns:a16="http://schemas.microsoft.com/office/drawing/2014/main" id="{64C8DC50-FA48-458E-89CD-A6DAAF891017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>
                              <a:off x="539552" y="3993341"/>
                              <a:ext cx="4392488" cy="0"/>
                            </a:xfrm>
                            <a:prstGeom prst="line">
                              <a:avLst/>
                            </a:prstGeom>
                            <a:ln w="254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prstDash val="sysDash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219" name="TextBox 21">
                              <a:extLst>
                                <a:ext uri="{FF2B5EF4-FFF2-40B4-BE49-F238E27FC236}">
                                  <a16:creationId xmlns:a16="http://schemas.microsoft.com/office/drawing/2014/main" id="{DBC8E442-8046-456F-B6D7-CCFE6A080D2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61784" y="3861048"/>
                              <a:ext cx="306494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E</a:t>
                              </a:r>
                              <a:r>
                                <a:rPr lang="en-US" sz="1200" b="1" baseline="-25000" dirty="0">
                                  <a:latin typeface="Ubuntu" panose="020B0504030602030204"/>
                                </a:rPr>
                                <a:t>F</a:t>
                              </a:r>
                              <a:endParaRPr lang="en-GB" sz="1200" b="1" baseline="-25000" dirty="0">
                                <a:latin typeface="Ubuntu" panose="020B0504030602030204"/>
                              </a:endParaRPr>
                            </a:p>
                          </p:txBody>
                        </p:sp>
                        <p:sp>
                          <p:nvSpPr>
                            <p:cNvPr id="220" name="TextBox 23">
                              <a:extLst>
                                <a:ext uri="{FF2B5EF4-FFF2-40B4-BE49-F238E27FC236}">
                                  <a16:creationId xmlns:a16="http://schemas.microsoft.com/office/drawing/2014/main" id="{A7309895-C2BB-4C16-BDCB-A5E26166D8A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79406" y="3728065"/>
                              <a:ext cx="34496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3</a:t>
                              </a:r>
                              <a:r>
                                <a:rPr lang="en-US" sz="1200" b="1" i="1" dirty="0">
                                  <a:latin typeface="Ubuntu" panose="020B0504030602030204"/>
                                </a:rPr>
                                <a:t>d</a:t>
                              </a:r>
                              <a:endParaRPr lang="en-GB" sz="1200" b="1" i="1" baseline="-25000" dirty="0">
                                <a:latin typeface="Ubuntu" panose="020B0504030602030204"/>
                              </a:endParaRPr>
                            </a:p>
                          </p:txBody>
                        </p:sp>
                        <p:sp>
                          <p:nvSpPr>
                            <p:cNvPr id="221" name="TextBox 24">
                              <a:extLst>
                                <a:ext uri="{FF2B5EF4-FFF2-40B4-BE49-F238E27FC236}">
                                  <a16:creationId xmlns:a16="http://schemas.microsoft.com/office/drawing/2014/main" id="{0735ED47-B530-4BD8-B110-3E1C97C0D392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67682" y="3944089"/>
                              <a:ext cx="58445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L, (3</a:t>
                              </a:r>
                              <a:r>
                                <a:rPr lang="en-US" sz="1200" b="1" i="1" dirty="0">
                                  <a:latin typeface="Ubuntu" panose="020B0504030602030204"/>
                                </a:rPr>
                                <a:t>d</a:t>
                              </a:r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)</a:t>
                              </a:r>
                              <a:endParaRPr lang="en-GB" sz="1200" b="1" baseline="-25000" dirty="0">
                                <a:latin typeface="Ubuntu" panose="020B0504030602030204"/>
                              </a:endParaRPr>
                            </a:p>
                          </p:txBody>
                        </p:sp>
                        <p:sp>
                          <p:nvSpPr>
                            <p:cNvPr id="222" name="TextBox 25">
                              <a:extLst>
                                <a:ext uri="{FF2B5EF4-FFF2-40B4-BE49-F238E27FC236}">
                                  <a16:creationId xmlns:a16="http://schemas.microsoft.com/office/drawing/2014/main" id="{286A2B5A-1DF1-4ED7-A0DC-E7BDFC04E82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79406" y="4077072"/>
                              <a:ext cx="34496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3</a:t>
                              </a:r>
                              <a:r>
                                <a:rPr lang="en-US" sz="1200" b="1" i="1" dirty="0">
                                  <a:latin typeface="Ubuntu" panose="020B0504030602030204"/>
                                </a:rPr>
                                <a:t>p</a:t>
                              </a:r>
                              <a:endParaRPr lang="en-GB" sz="1200" b="1" i="1" baseline="-25000" dirty="0">
                                <a:latin typeface="Ubuntu" panose="020B0504030602030204"/>
                              </a:endParaRPr>
                            </a:p>
                          </p:txBody>
                        </p:sp>
                        <p:sp>
                          <p:nvSpPr>
                            <p:cNvPr id="223" name="TextBox 26">
                              <a:extLst>
                                <a:ext uri="{FF2B5EF4-FFF2-40B4-BE49-F238E27FC236}">
                                  <a16:creationId xmlns:a16="http://schemas.microsoft.com/office/drawing/2014/main" id="{698C53E3-1B70-40F0-97B3-F890168545FE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83568" y="4448145"/>
                              <a:ext cx="344966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2</a:t>
                              </a:r>
                              <a:r>
                                <a:rPr lang="en-US" sz="1200" b="1" i="1" dirty="0">
                                  <a:latin typeface="Ubuntu" panose="020B0504030602030204"/>
                                </a:rPr>
                                <a:t>p</a:t>
                              </a:r>
                              <a:endParaRPr lang="en-GB" sz="1200" b="1" i="1" baseline="-25000" dirty="0">
                                <a:latin typeface="Ubuntu" panose="020B0504030602030204"/>
                              </a:endParaRPr>
                            </a:p>
                          </p:txBody>
                        </p:sp>
                        <p:sp>
                          <p:nvSpPr>
                            <p:cNvPr id="224" name="TextBox 30">
                              <a:extLst>
                                <a:ext uri="{FF2B5EF4-FFF2-40B4-BE49-F238E27FC236}">
                                  <a16:creationId xmlns:a16="http://schemas.microsoft.com/office/drawing/2014/main" id="{84D80A3A-48A9-48EE-BF85-FDA4A41A13BC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683568" y="5024209"/>
                              <a:ext cx="324128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200" b="1" dirty="0">
                                  <a:latin typeface="Ubuntu" panose="020B0504030602030204"/>
                                </a:rPr>
                                <a:t>1</a:t>
                              </a:r>
                              <a:r>
                                <a:rPr lang="en-US" sz="1200" b="1" i="1" dirty="0">
                                  <a:latin typeface="Ubuntu" panose="020B0504030602030204"/>
                                </a:rPr>
                                <a:t>s</a:t>
                              </a:r>
                              <a:endParaRPr lang="en-GB" sz="1200" b="1" i="1" baseline="-25000" dirty="0">
                                <a:latin typeface="Ubuntu" panose="020B0504030602030204"/>
                              </a:endParaRPr>
                            </a:p>
                          </p:txBody>
                        </p:sp>
                        <p:cxnSp>
                          <p:nvCxnSpPr>
                            <p:cNvPr id="225" name="Straight Arrow Connector 32">
                              <a:extLst>
                                <a:ext uri="{FF2B5EF4-FFF2-40B4-BE49-F238E27FC236}">
                                  <a16:creationId xmlns:a16="http://schemas.microsoft.com/office/drawing/2014/main" id="{707AFEBD-3D1E-452B-8CD8-88054333F02F}"/>
                                </a:ext>
                              </a:extLst>
                            </p:cNvPr>
                            <p:cNvCxnSpPr/>
                            <p:nvPr/>
                          </p:nvCxnSpPr>
                          <p:spPr>
                            <a:xfrm flipV="1">
                              <a:off x="1178099" y="3429000"/>
                              <a:ext cx="0" cy="1692000"/>
                            </a:xfrm>
                            <a:prstGeom prst="straightConnector1">
                              <a:avLst/>
                            </a:prstGeom>
                            <a:ln w="25400">
                              <a:solidFill>
                                <a:schemeClr val="accent2"/>
                              </a:solidFill>
                              <a:tailEnd type="arrow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216" name="Straight Arrow Connector 34">
                            <a:extLst>
                              <a:ext uri="{FF2B5EF4-FFF2-40B4-BE49-F238E27FC236}">
                                <a16:creationId xmlns:a16="http://schemas.microsoft.com/office/drawing/2014/main" id="{10CED76F-AC1D-4939-AB53-8EDDDDA0DEE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V="1">
                            <a:off x="1600622" y="3933056"/>
                            <a:ext cx="0" cy="1188000"/>
                          </a:xfrm>
                          <a:prstGeom prst="straightConnector1">
                            <a:avLst/>
                          </a:prstGeom>
                          <a:ln w="25400">
                            <a:solidFill>
                              <a:schemeClr val="accent2"/>
                            </a:solidFill>
                            <a:tailEnd type="arrow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214" name="Straight Arrow Connector 40">
                          <a:extLst>
                            <a:ext uri="{FF2B5EF4-FFF2-40B4-BE49-F238E27FC236}">
                              <a16:creationId xmlns:a16="http://schemas.microsoft.com/office/drawing/2014/main" id="{682D1B9D-78EC-4373-ABDC-E8E46296E83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392710" y="4653136"/>
                          <a:ext cx="0" cy="468000"/>
                        </a:xfrm>
                        <a:prstGeom prst="straightConnector1">
                          <a:avLst/>
                        </a:prstGeom>
                        <a:ln w="25400">
                          <a:solidFill>
                            <a:srgbClr val="51A026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211" name="Straight Arrow Connector 45">
                        <a:extLst>
                          <a:ext uri="{FF2B5EF4-FFF2-40B4-BE49-F238E27FC236}">
                            <a16:creationId xmlns:a16="http://schemas.microsoft.com/office/drawing/2014/main" id="{91377964-4CE1-46F3-BB3E-54632C23121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853333" y="4293096"/>
                        <a:ext cx="0" cy="828000"/>
                      </a:xfrm>
                      <a:prstGeom prst="straightConnector1">
                        <a:avLst/>
                      </a:prstGeom>
                      <a:ln w="25400">
                        <a:solidFill>
                          <a:srgbClr val="C0000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2" name="Straight Arrow Connector 46">
                        <a:extLst>
                          <a:ext uri="{FF2B5EF4-FFF2-40B4-BE49-F238E27FC236}">
                            <a16:creationId xmlns:a16="http://schemas.microsoft.com/office/drawing/2014/main" id="{F35DD7FC-6EBA-477F-A5C7-22809A322C4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266331" y="4149080"/>
                        <a:ext cx="0" cy="972000"/>
                      </a:xfrm>
                      <a:prstGeom prst="straightConnector1">
                        <a:avLst/>
                      </a:prstGeom>
                      <a:ln w="25400">
                        <a:solidFill>
                          <a:srgbClr val="0098D4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08" name="Straight Arrow Connector 47">
                      <a:extLst>
                        <a:ext uri="{FF2B5EF4-FFF2-40B4-BE49-F238E27FC236}">
                          <a16:creationId xmlns:a16="http://schemas.microsoft.com/office/drawing/2014/main" id="{A75FA2C1-0BB0-45DC-9DC5-59D6BE8649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427984" y="4293096"/>
                      <a:ext cx="0" cy="828000"/>
                    </a:xfrm>
                    <a:prstGeom prst="straightConnector1">
                      <a:avLst/>
                    </a:prstGeom>
                    <a:ln w="25400"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9" name="Straight Arrow Connector 48">
                      <a:extLst>
                        <a:ext uri="{FF2B5EF4-FFF2-40B4-BE49-F238E27FC236}">
                          <a16:creationId xmlns:a16="http://schemas.microsoft.com/office/drawing/2014/main" id="{434580D3-7D39-48D3-BDDC-FD994402C4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831457" y="4149080"/>
                      <a:ext cx="0" cy="972000"/>
                    </a:xfrm>
                    <a:prstGeom prst="straightConnector1">
                      <a:avLst/>
                    </a:prstGeom>
                    <a:ln w="25400">
                      <a:solidFill>
                        <a:srgbClr val="0098D4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06" name="Straight Arrow Connector 49">
                    <a:extLst>
                      <a:ext uri="{FF2B5EF4-FFF2-40B4-BE49-F238E27FC236}">
                        <a16:creationId xmlns:a16="http://schemas.microsoft.com/office/drawing/2014/main" id="{B7BAD91F-0B9E-459A-9602-F9C90611AA09}"/>
                      </a:ext>
                    </a:extLst>
                  </p:cNvPr>
                  <p:cNvCxnSpPr/>
                  <p:nvPr/>
                </p:nvCxnSpPr>
                <p:spPr>
                  <a:xfrm>
                    <a:off x="3823345" y="4653136"/>
                    <a:ext cx="0" cy="468000"/>
                  </a:xfrm>
                  <a:prstGeom prst="straightConnector1">
                    <a:avLst/>
                  </a:prstGeom>
                  <a:ln w="25400">
                    <a:solidFill>
                      <a:srgbClr val="51A026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2" name="TextBox 54">
                  <a:extLst>
                    <a:ext uri="{FF2B5EF4-FFF2-40B4-BE49-F238E27FC236}">
                      <a16:creationId xmlns:a16="http://schemas.microsoft.com/office/drawing/2014/main" id="{924C9DE3-2F52-42B9-AC99-6693B7CE76D4}"/>
                    </a:ext>
                  </a:extLst>
                </p:cNvPr>
                <p:cNvSpPr txBox="1"/>
                <p:nvPr/>
              </p:nvSpPr>
              <p:spPr>
                <a:xfrm>
                  <a:off x="2100566" y="4961493"/>
                  <a:ext cx="364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Ubuntu" panose="020B0504030602030204"/>
                    </a:rPr>
                    <a:t>K</a:t>
                  </a:r>
                  <a:r>
                    <a:rPr lang="el-GR" sz="1200" b="1" dirty="0">
                      <a:latin typeface="Arial"/>
                      <a:cs typeface="Arial"/>
                    </a:rPr>
                    <a:t>α</a:t>
                  </a:r>
                  <a:endParaRPr lang="en-GB" sz="1200" b="1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193" name="TextBox 55">
                  <a:extLst>
                    <a:ext uri="{FF2B5EF4-FFF2-40B4-BE49-F238E27FC236}">
                      <a16:creationId xmlns:a16="http://schemas.microsoft.com/office/drawing/2014/main" id="{9378C583-D8A7-48B1-998B-5D6E27FD45F1}"/>
                    </a:ext>
                  </a:extLst>
                </p:cNvPr>
                <p:cNvSpPr txBox="1"/>
                <p:nvPr/>
              </p:nvSpPr>
              <p:spPr>
                <a:xfrm>
                  <a:off x="2502804" y="4961493"/>
                  <a:ext cx="364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Ubuntu" panose="020B0504030602030204"/>
                    </a:rPr>
                    <a:t>K</a:t>
                  </a:r>
                  <a:r>
                    <a:rPr lang="el-GR" sz="1200" b="1" dirty="0">
                      <a:latin typeface="Arial"/>
                      <a:cs typeface="Arial"/>
                    </a:rPr>
                    <a:t>β</a:t>
                  </a:r>
                  <a:endParaRPr lang="en-GB" sz="1200" b="1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194" name="TextBox 56">
                  <a:extLst>
                    <a:ext uri="{FF2B5EF4-FFF2-40B4-BE49-F238E27FC236}">
                      <a16:creationId xmlns:a16="http://schemas.microsoft.com/office/drawing/2014/main" id="{5A3C464B-9AF3-47A7-BB3E-CACAAF1E137A}"/>
                    </a:ext>
                  </a:extLst>
                </p:cNvPr>
                <p:cNvSpPr txBox="1"/>
                <p:nvPr/>
              </p:nvSpPr>
              <p:spPr>
                <a:xfrm>
                  <a:off x="2834283" y="4961493"/>
                  <a:ext cx="43133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Ubuntu" panose="020B0504030602030204"/>
                    </a:rPr>
                    <a:t>VTC</a:t>
                  </a:r>
                  <a:endParaRPr lang="en-GB" sz="1200" b="1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195" name="TextBox 57">
                  <a:extLst>
                    <a:ext uri="{FF2B5EF4-FFF2-40B4-BE49-F238E27FC236}">
                      <a16:creationId xmlns:a16="http://schemas.microsoft.com/office/drawing/2014/main" id="{880B3138-976F-4606-AAF9-28C1A80920D6}"/>
                    </a:ext>
                  </a:extLst>
                </p:cNvPr>
                <p:cNvSpPr txBox="1"/>
                <p:nvPr/>
              </p:nvSpPr>
              <p:spPr>
                <a:xfrm>
                  <a:off x="3654946" y="4972526"/>
                  <a:ext cx="364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Ubuntu" panose="020B0504030602030204"/>
                    </a:rPr>
                    <a:t>K</a:t>
                  </a:r>
                  <a:r>
                    <a:rPr lang="el-GR" sz="1200" b="1" dirty="0">
                      <a:latin typeface="Arial"/>
                      <a:cs typeface="Arial"/>
                    </a:rPr>
                    <a:t>α</a:t>
                  </a:r>
                  <a:endParaRPr lang="en-GB" sz="1200" b="1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196" name="TextBox 66">
                  <a:extLst>
                    <a:ext uri="{FF2B5EF4-FFF2-40B4-BE49-F238E27FC236}">
                      <a16:creationId xmlns:a16="http://schemas.microsoft.com/office/drawing/2014/main" id="{9AC9FAB4-CD98-4BD4-82AE-F4275C0EDB87}"/>
                    </a:ext>
                  </a:extLst>
                </p:cNvPr>
                <p:cNvSpPr txBox="1"/>
                <p:nvPr/>
              </p:nvSpPr>
              <p:spPr>
                <a:xfrm>
                  <a:off x="4090578" y="4961493"/>
                  <a:ext cx="364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Ubuntu" panose="020B0504030602030204"/>
                    </a:rPr>
                    <a:t>K</a:t>
                  </a:r>
                  <a:r>
                    <a:rPr lang="el-GR" sz="1200" b="1" dirty="0">
                      <a:latin typeface="Arial"/>
                      <a:cs typeface="Arial"/>
                    </a:rPr>
                    <a:t>β</a:t>
                  </a:r>
                  <a:endParaRPr lang="en-GB" sz="1200" b="1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197" name="TextBox 68">
                  <a:extLst>
                    <a:ext uri="{FF2B5EF4-FFF2-40B4-BE49-F238E27FC236}">
                      <a16:creationId xmlns:a16="http://schemas.microsoft.com/office/drawing/2014/main" id="{050D24D4-6810-42A5-A39E-7D112809794D}"/>
                    </a:ext>
                  </a:extLst>
                </p:cNvPr>
                <p:cNvSpPr txBox="1"/>
                <p:nvPr/>
              </p:nvSpPr>
              <p:spPr>
                <a:xfrm>
                  <a:off x="4411022" y="4961493"/>
                  <a:ext cx="43133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Ubuntu" panose="020B0504030602030204"/>
                    </a:rPr>
                    <a:t>VTC</a:t>
                  </a:r>
                  <a:endParaRPr lang="en-GB" sz="1200" b="1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198" name="TextBox 70">
                  <a:extLst>
                    <a:ext uri="{FF2B5EF4-FFF2-40B4-BE49-F238E27FC236}">
                      <a16:creationId xmlns:a16="http://schemas.microsoft.com/office/drawing/2014/main" id="{20A34718-D0FB-4C84-9C23-58AB3EDD58E1}"/>
                    </a:ext>
                  </a:extLst>
                </p:cNvPr>
                <p:cNvSpPr txBox="1"/>
                <p:nvPr/>
              </p:nvSpPr>
              <p:spPr>
                <a:xfrm>
                  <a:off x="1043608" y="5537557"/>
                  <a:ext cx="3674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Ubuntu" panose="020B0504030602030204"/>
                    </a:rPr>
                    <a:t>NR</a:t>
                  </a:r>
                  <a:endParaRPr lang="en-GB" sz="1200" baseline="-25000" dirty="0">
                    <a:latin typeface="Ubuntu" panose="020B0504030602030204"/>
                  </a:endParaRPr>
                </a:p>
              </p:txBody>
            </p:sp>
            <p:cxnSp>
              <p:nvCxnSpPr>
                <p:cNvPr id="201" name="Straight Connector 65">
                  <a:extLst>
                    <a:ext uri="{FF2B5EF4-FFF2-40B4-BE49-F238E27FC236}">
                      <a16:creationId xmlns:a16="http://schemas.microsoft.com/office/drawing/2014/main" id="{66B3F5C7-689D-40D8-A602-A981EBF0241F}"/>
                    </a:ext>
                  </a:extLst>
                </p:cNvPr>
                <p:cNvCxnSpPr/>
                <p:nvPr/>
              </p:nvCxnSpPr>
              <p:spPr>
                <a:xfrm rot="5400000">
                  <a:off x="701720" y="4557966"/>
                  <a:ext cx="2700000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6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TextBox 73">
                  <a:extLst>
                    <a:ext uri="{FF2B5EF4-FFF2-40B4-BE49-F238E27FC236}">
                      <a16:creationId xmlns:a16="http://schemas.microsoft.com/office/drawing/2014/main" id="{619A9C7A-A13E-4C73-AE23-CA970193D7F1}"/>
                    </a:ext>
                  </a:extLst>
                </p:cNvPr>
                <p:cNvSpPr txBox="1"/>
                <p:nvPr/>
              </p:nvSpPr>
              <p:spPr>
                <a:xfrm>
                  <a:off x="2627784" y="5516071"/>
                  <a:ext cx="3674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Ubuntu" panose="020B0504030602030204"/>
                    </a:rPr>
                    <a:t>NR</a:t>
                  </a:r>
                  <a:endParaRPr lang="en-GB" sz="1200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203" name="TextBox 74">
                  <a:extLst>
                    <a:ext uri="{FF2B5EF4-FFF2-40B4-BE49-F238E27FC236}">
                      <a16:creationId xmlns:a16="http://schemas.microsoft.com/office/drawing/2014/main" id="{8E637151-F5BF-4875-AA98-D8D8E98734F0}"/>
                    </a:ext>
                  </a:extLst>
                </p:cNvPr>
                <p:cNvSpPr txBox="1"/>
                <p:nvPr/>
              </p:nvSpPr>
              <p:spPr>
                <a:xfrm>
                  <a:off x="4292910" y="5505038"/>
                  <a:ext cx="26802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Ubuntu" panose="020B0504030602030204"/>
                    </a:rPr>
                    <a:t>R</a:t>
                  </a:r>
                  <a:endParaRPr lang="en-GB" sz="1200" baseline="-25000" dirty="0">
                    <a:latin typeface="Ubuntu" panose="020B0504030602030204"/>
                  </a:endParaRPr>
                </a:p>
              </p:txBody>
            </p:sp>
            <p:sp>
              <p:nvSpPr>
                <p:cNvPr id="204" name="TextBox 76">
                  <a:extLst>
                    <a:ext uri="{FF2B5EF4-FFF2-40B4-BE49-F238E27FC236}">
                      <a16:creationId xmlns:a16="http://schemas.microsoft.com/office/drawing/2014/main" id="{65DF654E-5524-4B44-8D3A-4383A60A23F7}"/>
                    </a:ext>
                  </a:extLst>
                </p:cNvPr>
                <p:cNvSpPr txBox="1"/>
                <p:nvPr/>
              </p:nvSpPr>
              <p:spPr>
                <a:xfrm>
                  <a:off x="1516116" y="5545828"/>
                  <a:ext cx="26802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Ubuntu" panose="020B0504030602030204"/>
                    </a:rPr>
                    <a:t>R</a:t>
                  </a:r>
                  <a:endParaRPr lang="en-GB" sz="1200" baseline="-25000" dirty="0">
                    <a:latin typeface="Ubuntu" panose="020B0504030602030204"/>
                  </a:endParaRPr>
                </a:p>
              </p:txBody>
            </p:sp>
          </p:grpSp>
          <p:graphicFrame>
            <p:nvGraphicFramePr>
              <p:cNvPr id="235" name="Object 1">
                <a:extLst>
                  <a:ext uri="{FF2B5EF4-FFF2-40B4-BE49-F238E27FC236}">
                    <a16:creationId xmlns:a16="http://schemas.microsoft.com/office/drawing/2014/main" id="{EE566DDA-ED55-46A2-A6EC-E4519EC7E7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8993417"/>
                  </p:ext>
                </p:extLst>
              </p:nvPr>
            </p:nvGraphicFramePr>
            <p:xfrm>
              <a:off x="5213350" y="2346325"/>
              <a:ext cx="4279900" cy="427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57" name="Graph" r:id="rId5" imgW="3291840" imgH="3291840" progId="Origin50.Graph">
                      <p:embed/>
                    </p:oleObj>
                  </mc:Choice>
                  <mc:Fallback>
                    <p:oleObj name="Graph" r:id="rId5" imgW="3291840" imgH="3291840" progId="Origin50.Graph">
                      <p:embed/>
                      <p:pic>
                        <p:nvPicPr>
                          <p:cNvPr id="10" name="Object 1">
                            <a:extLst>
                              <a:ext uri="{FF2B5EF4-FFF2-40B4-BE49-F238E27FC236}">
                                <a16:creationId xmlns:a16="http://schemas.microsoft.com/office/drawing/2014/main" id="{2E93A8F6-43C4-4280-BFE6-FFFDA3E12A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213350" y="2346325"/>
                            <a:ext cx="4279900" cy="427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6" name="Text Box 5">
                <a:extLst>
                  <a:ext uri="{FF2B5EF4-FFF2-40B4-BE49-F238E27FC236}">
                    <a16:creationId xmlns:a16="http://schemas.microsoft.com/office/drawing/2014/main" id="{E08B3FBC-C3D0-4C40-95CA-AD2B1A5851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2488" y="2831760"/>
                <a:ext cx="671183" cy="369332"/>
              </a:xfrm>
              <a:prstGeom prst="rect">
                <a:avLst/>
              </a:prstGeom>
              <a:noFill/>
              <a:ln w="31750" algn="ctr">
                <a:solidFill>
                  <a:srgbClr val="51A026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2"/>
                  </a:buClr>
                </a:pPr>
                <a:r>
                  <a:rPr lang="en-US" altLang="es-ES" b="1" dirty="0">
                    <a:latin typeface="Ubuntu" panose="020B0504030602030204"/>
                  </a:rPr>
                  <a:t>K</a:t>
                </a:r>
                <a:r>
                  <a:rPr lang="el-GR" altLang="es-ES" b="1" dirty="0"/>
                  <a:t>α</a:t>
                </a:r>
                <a:endParaRPr lang="es-ES" altLang="es-ES" sz="1400" i="1" dirty="0">
                  <a:latin typeface="Ubuntu" panose="020B0504030602030204"/>
                </a:endParaRPr>
              </a:p>
            </p:txBody>
          </p:sp>
          <p:sp>
            <p:nvSpPr>
              <p:cNvPr id="237" name="Text Box 5">
                <a:extLst>
                  <a:ext uri="{FF2B5EF4-FFF2-40B4-BE49-F238E27FC236}">
                    <a16:creationId xmlns:a16="http://schemas.microsoft.com/office/drawing/2014/main" id="{37963689-223D-4165-B50E-97E1E171CB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5854" y="2417520"/>
                <a:ext cx="671183" cy="369332"/>
              </a:xfrm>
              <a:prstGeom prst="rect">
                <a:avLst/>
              </a:prstGeom>
              <a:noFill/>
              <a:ln w="31750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2"/>
                  </a:buClr>
                </a:pPr>
                <a:r>
                  <a:rPr lang="en-US" altLang="es-ES" b="1" dirty="0">
                    <a:latin typeface="Ubuntu" panose="020B0504030602030204"/>
                  </a:rPr>
                  <a:t>K</a:t>
                </a:r>
                <a:r>
                  <a:rPr lang="el-GR" altLang="es-ES" b="1" dirty="0"/>
                  <a:t>β</a:t>
                </a:r>
                <a:endParaRPr lang="es-ES" altLang="es-ES" sz="1400" i="1" dirty="0">
                  <a:latin typeface="Ubuntu" panose="020B0504030602030204"/>
                </a:endParaRPr>
              </a:p>
            </p:txBody>
          </p:sp>
          <p:sp>
            <p:nvSpPr>
              <p:cNvPr id="238" name="Text Box 5">
                <a:extLst>
                  <a:ext uri="{FF2B5EF4-FFF2-40B4-BE49-F238E27FC236}">
                    <a16:creationId xmlns:a16="http://schemas.microsoft.com/office/drawing/2014/main" id="{2340E437-D1DD-4542-982A-D1C883975C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0589" y="2416756"/>
                <a:ext cx="671183" cy="369332"/>
              </a:xfrm>
              <a:prstGeom prst="rect">
                <a:avLst/>
              </a:prstGeom>
              <a:noFill/>
              <a:ln w="31750" algn="ctr">
                <a:solidFill>
                  <a:srgbClr val="0098D4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2"/>
                  </a:buClr>
                </a:pPr>
                <a:r>
                  <a:rPr lang="en-US" altLang="es-ES" b="1" dirty="0">
                    <a:latin typeface="Ubuntu" panose="020B0504030602030204"/>
                  </a:rPr>
                  <a:t>VTC</a:t>
                </a:r>
                <a:endParaRPr lang="es-ES" altLang="es-ES" sz="1400" i="1" dirty="0">
                  <a:latin typeface="Ubuntu" panose="020B0504030602030204"/>
                </a:endParaRPr>
              </a:p>
            </p:txBody>
          </p:sp>
          <p:sp>
            <p:nvSpPr>
              <p:cNvPr id="239" name="Rectangle 12">
                <a:extLst>
                  <a:ext uri="{FF2B5EF4-FFF2-40B4-BE49-F238E27FC236}">
                    <a16:creationId xmlns:a16="http://schemas.microsoft.com/office/drawing/2014/main" id="{5E8325ED-212D-46AB-B811-09DEC3024240}"/>
                  </a:ext>
                </a:extLst>
              </p:cNvPr>
              <p:cNvSpPr/>
              <p:nvPr/>
            </p:nvSpPr>
            <p:spPr>
              <a:xfrm>
                <a:off x="6831386" y="2831760"/>
                <a:ext cx="108012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C00000"/>
                    </a:solidFill>
                    <a:latin typeface="Ubuntu" panose="020B0504030602030204"/>
                  </a:rPr>
                  <a:t>3</a:t>
                </a:r>
                <a:r>
                  <a:rPr lang="en-US" sz="1600" b="1" i="1" dirty="0">
                    <a:solidFill>
                      <a:srgbClr val="C00000"/>
                    </a:solidFill>
                    <a:latin typeface="Ubuntu" panose="020B0504030602030204"/>
                  </a:rPr>
                  <a:t>p</a:t>
                </a:r>
                <a:r>
                  <a:rPr lang="en-US" sz="1600" b="1" dirty="0">
                    <a:solidFill>
                      <a:srgbClr val="C00000"/>
                    </a:solidFill>
                    <a:latin typeface="Ubuntu" panose="020B0504030602030204"/>
                  </a:rPr>
                  <a:t> </a:t>
                </a:r>
                <a:r>
                  <a:rPr lang="en-US" sz="1600" b="1" dirty="0">
                    <a:solidFill>
                      <a:srgbClr val="C00000"/>
                    </a:solidFill>
                    <a:latin typeface="Ubuntu" panose="020B0504030602030204"/>
                    <a:sym typeface="Wingdings" pitchFamily="2" charset="2"/>
                  </a:rPr>
                  <a:t> 1</a:t>
                </a:r>
                <a:r>
                  <a:rPr lang="en-US" sz="1600" b="1" i="1" dirty="0">
                    <a:solidFill>
                      <a:srgbClr val="C00000"/>
                    </a:solidFill>
                    <a:latin typeface="Ubuntu" panose="020B0504030602030204"/>
                    <a:sym typeface="Wingdings" pitchFamily="2" charset="2"/>
                  </a:rPr>
                  <a:t>s</a:t>
                </a:r>
                <a:r>
                  <a:rPr lang="en-US" sz="1600" b="1" dirty="0">
                    <a:solidFill>
                      <a:srgbClr val="C00000"/>
                    </a:solidFill>
                    <a:latin typeface="Ubuntu" panose="020B0504030602030204"/>
                    <a:sym typeface="Wingdings" pitchFamily="2" charset="2"/>
                  </a:rPr>
                  <a:t> </a:t>
                </a:r>
                <a:endParaRPr lang="en-GB" sz="1600" dirty="0">
                  <a:solidFill>
                    <a:srgbClr val="C00000"/>
                  </a:solidFill>
                  <a:latin typeface="Ubuntu" panose="020B0504030602030204"/>
                </a:endParaRPr>
              </a:p>
            </p:txBody>
          </p:sp>
          <p:sp>
            <p:nvSpPr>
              <p:cNvPr id="240" name="Rectangle 14">
                <a:extLst>
                  <a:ext uri="{FF2B5EF4-FFF2-40B4-BE49-F238E27FC236}">
                    <a16:creationId xmlns:a16="http://schemas.microsoft.com/office/drawing/2014/main" id="{AD0FB318-2409-4B2E-9807-36D38A44F213}"/>
                  </a:ext>
                </a:extLst>
              </p:cNvPr>
              <p:cNvSpPr/>
              <p:nvPr/>
            </p:nvSpPr>
            <p:spPr>
              <a:xfrm>
                <a:off x="7836283" y="2820693"/>
                <a:ext cx="115212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98D4"/>
                    </a:solidFill>
                    <a:latin typeface="Ubuntu" panose="020B0504030602030204"/>
                  </a:rPr>
                  <a:t>V </a:t>
                </a:r>
                <a:r>
                  <a:rPr lang="en-US" sz="1600" b="1" dirty="0">
                    <a:solidFill>
                      <a:srgbClr val="0098D4"/>
                    </a:solidFill>
                    <a:latin typeface="Ubuntu" panose="020B0504030602030204"/>
                    <a:sym typeface="Wingdings" pitchFamily="2" charset="2"/>
                  </a:rPr>
                  <a:t> 1</a:t>
                </a:r>
                <a:r>
                  <a:rPr lang="en-US" sz="1600" b="1" i="1" dirty="0">
                    <a:solidFill>
                      <a:srgbClr val="0098D4"/>
                    </a:solidFill>
                    <a:latin typeface="Ubuntu" panose="020B0504030602030204"/>
                    <a:sym typeface="Wingdings" pitchFamily="2" charset="2"/>
                  </a:rPr>
                  <a:t>s</a:t>
                </a:r>
                <a:r>
                  <a:rPr lang="en-US" sz="1600" b="1" dirty="0">
                    <a:solidFill>
                      <a:srgbClr val="0098D4"/>
                    </a:solidFill>
                    <a:latin typeface="Ubuntu" panose="020B0504030602030204"/>
                    <a:sym typeface="Wingdings" pitchFamily="2" charset="2"/>
                  </a:rPr>
                  <a:t> </a:t>
                </a:r>
                <a:endParaRPr lang="en-GB" sz="1600" dirty="0">
                  <a:solidFill>
                    <a:srgbClr val="0098D4"/>
                  </a:solidFill>
                  <a:latin typeface="Ubuntu" panose="020B0504030602030204"/>
                </a:endParaRPr>
              </a:p>
            </p:txBody>
          </p:sp>
          <p:sp>
            <p:nvSpPr>
              <p:cNvPr id="241" name="Rectangle 15">
                <a:extLst>
                  <a:ext uri="{FF2B5EF4-FFF2-40B4-BE49-F238E27FC236}">
                    <a16:creationId xmlns:a16="http://schemas.microsoft.com/office/drawing/2014/main" id="{5044ED03-EA52-4485-BB9E-F0BF81907EEB}"/>
                  </a:ext>
                </a:extLst>
              </p:cNvPr>
              <p:cNvSpPr/>
              <p:nvPr/>
            </p:nvSpPr>
            <p:spPr>
              <a:xfrm>
                <a:off x="5824534" y="3219341"/>
                <a:ext cx="9716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51A026"/>
                    </a:solidFill>
                    <a:latin typeface="Ubuntu" panose="020B0504030602030204"/>
                  </a:rPr>
                  <a:t>2</a:t>
                </a:r>
                <a:r>
                  <a:rPr lang="en-US" sz="1600" b="1" i="1" dirty="0">
                    <a:solidFill>
                      <a:srgbClr val="51A026"/>
                    </a:solidFill>
                    <a:latin typeface="Ubuntu" panose="020B0504030602030204"/>
                  </a:rPr>
                  <a:t>p</a:t>
                </a:r>
                <a:r>
                  <a:rPr lang="en-US" sz="1600" b="1" dirty="0">
                    <a:solidFill>
                      <a:srgbClr val="51A026"/>
                    </a:solidFill>
                    <a:latin typeface="Ubuntu" panose="020B0504030602030204"/>
                  </a:rPr>
                  <a:t> </a:t>
                </a:r>
                <a:r>
                  <a:rPr lang="en-US" sz="1600" b="1" dirty="0">
                    <a:solidFill>
                      <a:srgbClr val="51A026"/>
                    </a:solidFill>
                    <a:latin typeface="Ubuntu" panose="020B0504030602030204"/>
                    <a:sym typeface="Wingdings" pitchFamily="2" charset="2"/>
                  </a:rPr>
                  <a:t> 1</a:t>
                </a:r>
                <a:r>
                  <a:rPr lang="en-US" sz="1600" b="1" i="1" dirty="0">
                    <a:solidFill>
                      <a:srgbClr val="51A026"/>
                    </a:solidFill>
                    <a:latin typeface="Ubuntu" panose="020B0504030602030204"/>
                    <a:sym typeface="Wingdings" pitchFamily="2" charset="2"/>
                  </a:rPr>
                  <a:t>s</a:t>
                </a:r>
                <a:r>
                  <a:rPr lang="en-US" sz="1600" b="1" dirty="0">
                    <a:solidFill>
                      <a:srgbClr val="51A026"/>
                    </a:solidFill>
                    <a:latin typeface="Ubuntu" panose="020B0504030602030204"/>
                    <a:sym typeface="Wingdings" pitchFamily="2" charset="2"/>
                  </a:rPr>
                  <a:t> </a:t>
                </a:r>
                <a:endParaRPr lang="en-GB" sz="1600" dirty="0">
                  <a:solidFill>
                    <a:srgbClr val="51A026"/>
                  </a:solidFill>
                  <a:latin typeface="Ubuntu" panose="020B0504030602030204"/>
                </a:endParaRPr>
              </a:p>
            </p:txBody>
          </p:sp>
          <p:sp>
            <p:nvSpPr>
              <p:cNvPr id="242" name="Rectangle 2">
                <a:extLst>
                  <a:ext uri="{FF2B5EF4-FFF2-40B4-BE49-F238E27FC236}">
                    <a16:creationId xmlns:a16="http://schemas.microsoft.com/office/drawing/2014/main" id="{8C43AADA-7B86-403E-B83B-27B3B4312202}"/>
                  </a:ext>
                </a:extLst>
              </p:cNvPr>
              <p:cNvSpPr/>
              <p:nvPr/>
            </p:nvSpPr>
            <p:spPr>
              <a:xfrm>
                <a:off x="7081735" y="1688029"/>
                <a:ext cx="180410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r">
                  <a:spcBef>
                    <a:spcPct val="0"/>
                  </a:spcBef>
                  <a:spcAft>
                    <a:spcPts val="600"/>
                  </a:spcAft>
                  <a:defRPr/>
                </a:pPr>
                <a:r>
                  <a:rPr lang="en-US" b="1" dirty="0">
                    <a:latin typeface="Ubuntu" panose="020B0504030602030204"/>
                    <a:cs typeface="Times New Roman" pitchFamily="18" charset="0"/>
                  </a:rPr>
                  <a:t>VTC</a:t>
                </a:r>
                <a:r>
                  <a:rPr lang="en-US" dirty="0">
                    <a:latin typeface="Ubuntu" panose="020B0504030602030204"/>
                    <a:cs typeface="Times New Roman" pitchFamily="18" charset="0"/>
                  </a:rPr>
                  <a:t> = valence-to-core</a:t>
                </a:r>
              </a:p>
            </p:txBody>
          </p:sp>
        </p:grp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529AC6B0-6C9A-4A5C-A4E6-80AC9EC7BD08}"/>
                </a:ext>
              </a:extLst>
            </p:cNvPr>
            <p:cNvSpPr/>
            <p:nvPr/>
          </p:nvSpPr>
          <p:spPr>
            <a:xfrm>
              <a:off x="722452" y="2277026"/>
              <a:ext cx="576678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dirty="0">
                  <a:latin typeface="Ubuntu" panose="020B0504030602030204"/>
                  <a:cs typeface="Times New Roman" pitchFamily="18" charset="0"/>
                </a:rPr>
                <a:t>The particular case of </a:t>
              </a:r>
              <a:r>
                <a:rPr lang="en-US" b="1" dirty="0">
                  <a:latin typeface="Ubuntu" panose="020B0504030602030204"/>
                  <a:cs typeface="Times New Roman" pitchFamily="18" charset="0"/>
                </a:rPr>
                <a:t>K-emission in 3</a:t>
              </a:r>
              <a:r>
                <a:rPr lang="en-US" b="1" i="1" dirty="0">
                  <a:latin typeface="Ubuntu" panose="020B0504030602030204"/>
                  <a:cs typeface="Times New Roman" pitchFamily="18" charset="0"/>
                </a:rPr>
                <a:t>d</a:t>
              </a:r>
              <a:r>
                <a:rPr lang="en-US" b="1" dirty="0">
                  <a:latin typeface="Ubuntu" panose="020B0504030602030204"/>
                  <a:cs typeface="Times New Roman" pitchFamily="18" charset="0"/>
                </a:rPr>
                <a:t> transition metals:</a:t>
              </a:r>
            </a:p>
            <a:p>
              <a:pPr marL="0" lvl="1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- Non-resonant (NR): </a:t>
              </a:r>
              <a:r>
                <a:rPr lang="en-US" altLang="es-ES" sz="1600" b="1" dirty="0" err="1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E</a:t>
              </a:r>
              <a:r>
                <a:rPr lang="en-US" altLang="es-ES" sz="1600" b="1" baseline="-25000" dirty="0" err="1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i</a:t>
              </a:r>
              <a:r>
                <a:rPr lang="en-US" altLang="es-ES" sz="1600" b="1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 &gt;&gt; E</a:t>
              </a:r>
              <a:r>
                <a:rPr lang="en-US" altLang="es-ES" sz="1600" b="1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F</a:t>
              </a:r>
              <a:endParaRPr lang="en-US" sz="1600" b="1" dirty="0">
                <a:latin typeface="Ubuntu" panose="020B0504030602030204"/>
                <a:cs typeface="Times New Roman" pitchFamily="18" charset="0"/>
              </a:endParaRPr>
            </a:p>
            <a:p>
              <a:pPr marL="0" lvl="1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- Resonant (R): </a:t>
              </a:r>
              <a:r>
                <a:rPr lang="en-US" altLang="es-ES" sz="1600" b="1" dirty="0" err="1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E</a:t>
              </a:r>
              <a:r>
                <a:rPr lang="en-US" altLang="es-ES" sz="1600" b="1" baseline="-25000" dirty="0" err="1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i</a:t>
              </a:r>
              <a:r>
                <a:rPr lang="en-US" altLang="es-ES" sz="1600" b="1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 &gt;≈ E</a:t>
              </a:r>
              <a:r>
                <a:rPr lang="en-US" altLang="es-ES" sz="1600" b="1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  <a:sym typeface="Wingdings" pitchFamily="2" charset="2"/>
                </a:rPr>
                <a:t>F</a:t>
              </a:r>
              <a:endParaRPr lang="en-GB" sz="1600" b="1" baseline="-25000" dirty="0">
                <a:solidFill>
                  <a:srgbClr val="132577"/>
                </a:solidFill>
                <a:latin typeface="Ubuntu" panose="020B0504030602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7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7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A0543F-B5E7-4DC2-8771-09D1678B98D5}"/>
              </a:ext>
            </a:extLst>
          </p:cNvPr>
          <p:cNvSpPr txBox="1"/>
          <p:nvPr/>
        </p:nvSpPr>
        <p:spPr>
          <a:xfrm>
            <a:off x="339207" y="208728"/>
            <a:ext cx="664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1. </a:t>
            </a: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PIPO </a:t>
            </a:r>
            <a:r>
              <a:rPr lang="en-GB" sz="2400" b="1" dirty="0" err="1">
                <a:solidFill>
                  <a:schemeClr val="accent1"/>
                </a:solidFill>
                <a:latin typeface="Ubuntu" panose="020B0504030602030204"/>
              </a:rPr>
              <a:t>spectroscopies</a:t>
            </a:r>
            <a:r>
              <a:rPr lang="en-GB" sz="2400" b="1" dirty="0" err="1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 err="1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Brief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 introduction</a:t>
            </a:r>
          </a:p>
        </p:txBody>
      </p:sp>
      <p:grpSp>
        <p:nvGrpSpPr>
          <p:cNvPr id="88" name="Group 14">
            <a:extLst>
              <a:ext uri="{FF2B5EF4-FFF2-40B4-BE49-F238E27FC236}">
                <a16:creationId xmlns:a16="http://schemas.microsoft.com/office/drawing/2014/main" id="{EA47C598-307B-4C95-AC99-86C4086C432F}"/>
              </a:ext>
            </a:extLst>
          </p:cNvPr>
          <p:cNvGrpSpPr/>
          <p:nvPr/>
        </p:nvGrpSpPr>
        <p:grpSpPr>
          <a:xfrm>
            <a:off x="4915731" y="4765907"/>
            <a:ext cx="3829364" cy="1415818"/>
            <a:chOff x="4932040" y="4581128"/>
            <a:chExt cx="3829364" cy="1415818"/>
          </a:xfrm>
        </p:grpSpPr>
        <p:sp>
          <p:nvSpPr>
            <p:cNvPr id="89" name="TextBox 226">
              <a:extLst>
                <a:ext uri="{FF2B5EF4-FFF2-40B4-BE49-F238E27FC236}">
                  <a16:creationId xmlns:a16="http://schemas.microsoft.com/office/drawing/2014/main" id="{B1CF9136-78E2-48C9-9A4E-388F09544988}"/>
                </a:ext>
              </a:extLst>
            </p:cNvPr>
            <p:cNvSpPr txBox="1"/>
            <p:nvPr/>
          </p:nvSpPr>
          <p:spPr>
            <a:xfrm>
              <a:off x="4932040" y="4909440"/>
              <a:ext cx="12160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X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-ray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A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bsorption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S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pectroscopy</a:t>
              </a:r>
              <a:endParaRPr kumimoji="0" lang="en-GB" sz="1000" b="0" i="0" u="none" strike="noStrike" kern="0" cap="none" spc="0" normalizeH="0" baseline="-25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  <p:grpSp>
          <p:nvGrpSpPr>
            <p:cNvPr id="90" name="Group 9">
              <a:extLst>
                <a:ext uri="{FF2B5EF4-FFF2-40B4-BE49-F238E27FC236}">
                  <a16:creationId xmlns:a16="http://schemas.microsoft.com/office/drawing/2014/main" id="{F27B03F0-31B7-45A5-9651-619A7C0180E2}"/>
                </a:ext>
              </a:extLst>
            </p:cNvPr>
            <p:cNvGrpSpPr/>
            <p:nvPr/>
          </p:nvGrpSpPr>
          <p:grpSpPr>
            <a:xfrm>
              <a:off x="5708568" y="4809496"/>
              <a:ext cx="2025403" cy="1187450"/>
              <a:chOff x="6011225" y="4991711"/>
              <a:chExt cx="2025403" cy="1187450"/>
            </a:xfrm>
          </p:grpSpPr>
          <p:grpSp>
            <p:nvGrpSpPr>
              <p:cNvPr id="93" name="Group 221">
                <a:extLst>
                  <a:ext uri="{FF2B5EF4-FFF2-40B4-BE49-F238E27FC236}">
                    <a16:creationId xmlns:a16="http://schemas.microsoft.com/office/drawing/2014/main" id="{F74EDB69-5F56-4F90-B06E-F05BD12A1643}"/>
                  </a:ext>
                </a:extLst>
              </p:cNvPr>
              <p:cNvGrpSpPr/>
              <p:nvPr/>
            </p:nvGrpSpPr>
            <p:grpSpPr>
              <a:xfrm>
                <a:off x="6205416" y="4991711"/>
                <a:ext cx="1831212" cy="1187450"/>
                <a:chOff x="4313736" y="2430478"/>
                <a:chExt cx="1831212" cy="1187450"/>
              </a:xfrm>
            </p:grpSpPr>
            <p:graphicFrame>
              <p:nvGraphicFramePr>
                <p:cNvPr id="95" name="Object 5">
                  <a:extLst>
                    <a:ext uri="{FF2B5EF4-FFF2-40B4-BE49-F238E27FC236}">
                      <a16:creationId xmlns:a16="http://schemas.microsoft.com/office/drawing/2014/main" id="{7B1BA500-384E-4CC7-9C53-3F830E4949D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43739537"/>
                    </p:ext>
                  </p:extLst>
                </p:nvPr>
              </p:nvGraphicFramePr>
              <p:xfrm>
                <a:off x="4313736" y="2430478"/>
                <a:ext cx="1654175" cy="11874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782" name="Graph" r:id="rId4" imgW="4169520" imgH="2973600" progId="Origin50.Graph">
                        <p:embed/>
                      </p:oleObj>
                    </mc:Choice>
                    <mc:Fallback>
                      <p:oleObj name="Graph" r:id="rId4" imgW="4169520" imgH="2973600" progId="Origin50.Graph">
                        <p:embed/>
                        <p:pic>
                          <p:nvPicPr>
                            <p:cNvPr id="207" name="Object 5">
                              <a:extLst>
                                <a:ext uri="{FF2B5EF4-FFF2-40B4-BE49-F238E27FC236}">
                                  <a16:creationId xmlns:a16="http://schemas.microsoft.com/office/drawing/2014/main" id="{05882852-526F-4E05-9686-27342DF3E91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313736" y="2430478"/>
                              <a:ext cx="1654175" cy="118745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6" name="TextBox 223">
                  <a:extLst>
                    <a:ext uri="{FF2B5EF4-FFF2-40B4-BE49-F238E27FC236}">
                      <a16:creationId xmlns:a16="http://schemas.microsoft.com/office/drawing/2014/main" id="{D4CD7724-9BB1-4EC3-A5FB-9050BD0E2346}"/>
                    </a:ext>
                  </a:extLst>
                </p:cNvPr>
                <p:cNvSpPr txBox="1"/>
                <p:nvPr/>
              </p:nvSpPr>
              <p:spPr>
                <a:xfrm>
                  <a:off x="5812806" y="3212976"/>
                  <a:ext cx="332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132577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rPr>
                    <a:t>E</a:t>
                  </a:r>
                  <a:r>
                    <a:rPr kumimoji="0" lang="en-US" b="0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srgbClr val="132577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rPr>
                    <a:t>i</a:t>
                  </a:r>
                  <a:endParaRPr kumimoji="0" lang="en-GB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  <a:latin typeface="Ubuntu" panose="020B0504030602030204"/>
                    <a:cs typeface="Times New Roman" pitchFamily="18" charset="0"/>
                  </a:endParaRPr>
                </a:p>
              </p:txBody>
            </p:sp>
          </p:grpSp>
          <p:sp>
            <p:nvSpPr>
              <p:cNvPr id="94" name="TextBox 238">
                <a:extLst>
                  <a:ext uri="{FF2B5EF4-FFF2-40B4-BE49-F238E27FC236}">
                    <a16:creationId xmlns:a16="http://schemas.microsoft.com/office/drawing/2014/main" id="{06C12BCF-EB68-4919-9BFB-15FB9E827ACC}"/>
                  </a:ext>
                </a:extLst>
              </p:cNvPr>
              <p:cNvSpPr txBox="1"/>
              <p:nvPr/>
            </p:nvSpPr>
            <p:spPr>
              <a:xfrm>
                <a:off x="6011225" y="5027883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  <a:latin typeface="Ubuntu" panose="020B0504030602030204"/>
                    <a:cs typeface="Times New Roman" pitchFamily="18" charset="0"/>
                  </a:rPr>
                  <a:t>I</a:t>
                </a:r>
                <a:r>
                  <a:rPr kumimoji="0" lang="en-US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  <a:latin typeface="Ubuntu" panose="020B0504030602030204"/>
                    <a:cs typeface="Times New Roman" pitchFamily="18" charset="0"/>
                  </a:rPr>
                  <a:t>f</a:t>
                </a: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  <a:latin typeface="Ubuntu" panose="020B0504030602030204"/>
                    <a:cs typeface="Times New Roman" pitchFamily="18" charset="0"/>
                  </a:rPr>
                  <a:t>/I</a:t>
                </a:r>
                <a:r>
                  <a:rPr kumimoji="0" lang="en-US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132577"/>
                    </a:solidFill>
                    <a:effectLst/>
                    <a:uLnTx/>
                    <a:uFillTx/>
                    <a:latin typeface="Ubuntu" panose="020B0504030602030204"/>
                    <a:cs typeface="Times New Roman" pitchFamily="18" charset="0"/>
                  </a:rPr>
                  <a:t>0</a:t>
                </a:r>
                <a:endParaRPr kumimoji="0" lang="en-GB" b="0" i="0" u="none" strike="noStrike" kern="0" cap="none" spc="0" normalizeH="0" baseline="-2500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endParaRPr>
              </a:p>
            </p:txBody>
          </p:sp>
        </p:grpSp>
        <p:sp>
          <p:nvSpPr>
            <p:cNvPr id="91" name="Rectangle 227">
              <a:extLst>
                <a:ext uri="{FF2B5EF4-FFF2-40B4-BE49-F238E27FC236}">
                  <a16:creationId xmlns:a16="http://schemas.microsoft.com/office/drawing/2014/main" id="{CEEA2690-4C55-481D-ADC4-6F256F0A94B7}"/>
                </a:ext>
              </a:extLst>
            </p:cNvPr>
            <p:cNvSpPr/>
            <p:nvPr/>
          </p:nvSpPr>
          <p:spPr>
            <a:xfrm>
              <a:off x="6053185" y="4581128"/>
              <a:ext cx="2297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H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igh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nergy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R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es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. </a:t>
              </a: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F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luo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. 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D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etected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  <a:endPara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</a:endParaRPr>
            </a:p>
          </p:txBody>
        </p:sp>
        <p:sp>
          <p:nvSpPr>
            <p:cNvPr id="92" name="TextBox 245">
              <a:extLst>
                <a:ext uri="{FF2B5EF4-FFF2-40B4-BE49-F238E27FC236}">
                  <a16:creationId xmlns:a16="http://schemas.microsoft.com/office/drawing/2014/main" id="{8A32E638-7AC9-4961-88BB-B2A53E10785A}"/>
                </a:ext>
              </a:extLst>
            </p:cNvPr>
            <p:cNvSpPr txBox="1"/>
            <p:nvPr/>
          </p:nvSpPr>
          <p:spPr>
            <a:xfrm>
              <a:off x="7513190" y="5084163"/>
              <a:ext cx="1248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</a:t>
              </a:r>
              <a:r>
                <a:rPr kumimoji="0" lang="en-US" b="0" i="0" u="none" strike="noStrike" kern="0" cap="none" spc="0" normalizeH="0" baseline="-25000" noProof="0" dirty="0" err="1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@ K</a:t>
              </a:r>
              <a:r>
                <a:rPr kumimoji="0" lang="el-GR" b="0" i="0" u="none" strike="noStrike" kern="0" cap="none" spc="0" normalizeH="0" baseline="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α</a:t>
              </a:r>
              <a:r>
                <a:rPr kumimoji="0" lang="en-US" b="0" i="0" u="none" strike="noStrike" kern="0" cap="none" spc="0" normalizeH="0" baseline="-2500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1 </a:t>
              </a:r>
              <a:r>
                <a:rPr kumimoji="0" lang="en-US" b="0" i="0" u="none" strike="noStrike" kern="0" cap="none" spc="0" normalizeH="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or</a:t>
              </a:r>
              <a:r>
                <a:rPr kumimoji="0" lang="en-US" b="0" i="0" u="none" strike="noStrike" kern="0" cap="none" spc="0" normalizeH="0" baseline="-2500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  <a:r>
                <a:rPr kumimoji="0" lang="en-US" b="0" i="0" u="none" strike="noStrike" kern="0" cap="none" spc="0" normalizeH="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K</a:t>
              </a:r>
              <a:r>
                <a:rPr kumimoji="0" lang="el-GR" b="0" i="0" u="none" strike="noStrike" kern="0" cap="none" spc="0" normalizeH="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β</a:t>
              </a:r>
              <a:r>
                <a:rPr kumimoji="0" lang="en-US" b="0" i="0" u="none" strike="noStrike" kern="0" cap="none" spc="0" normalizeH="0" baseline="-25000" noProof="0" dirty="0">
                  <a:ln>
                    <a:noFill/>
                  </a:ln>
                  <a:solidFill>
                    <a:srgbClr val="132577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1,3</a:t>
              </a: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</p:grpSp>
      <p:grpSp>
        <p:nvGrpSpPr>
          <p:cNvPr id="97" name="Grupo 96">
            <a:extLst>
              <a:ext uri="{FF2B5EF4-FFF2-40B4-BE49-F238E27FC236}">
                <a16:creationId xmlns:a16="http://schemas.microsoft.com/office/drawing/2014/main" id="{412FAEA9-3923-47BB-9ED8-1CD67597AA07}"/>
              </a:ext>
            </a:extLst>
          </p:cNvPr>
          <p:cNvGrpSpPr/>
          <p:nvPr/>
        </p:nvGrpSpPr>
        <p:grpSpPr>
          <a:xfrm>
            <a:off x="4915731" y="1613306"/>
            <a:ext cx="4038172" cy="2782482"/>
            <a:chOff x="4915731" y="1194206"/>
            <a:chExt cx="4038172" cy="2782482"/>
          </a:xfrm>
        </p:grpSpPr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253740D3-92BA-44E5-8EA2-E2E1318BF18F}"/>
                </a:ext>
              </a:extLst>
            </p:cNvPr>
            <p:cNvGrpSpPr/>
            <p:nvPr/>
          </p:nvGrpSpPr>
          <p:grpSpPr>
            <a:xfrm>
              <a:off x="5692061" y="1194206"/>
              <a:ext cx="3261842" cy="2782482"/>
              <a:chOff x="5692061" y="1194206"/>
              <a:chExt cx="3261842" cy="2782482"/>
            </a:xfrm>
          </p:grpSpPr>
          <p:grpSp>
            <p:nvGrpSpPr>
              <p:cNvPr id="100" name="Group 19">
                <a:extLst>
                  <a:ext uri="{FF2B5EF4-FFF2-40B4-BE49-F238E27FC236}">
                    <a16:creationId xmlns:a16="http://schemas.microsoft.com/office/drawing/2014/main" id="{72C07759-E2B2-4BC3-B744-78D6D4F52C40}"/>
                  </a:ext>
                </a:extLst>
              </p:cNvPr>
              <p:cNvGrpSpPr/>
              <p:nvPr/>
            </p:nvGrpSpPr>
            <p:grpSpPr>
              <a:xfrm>
                <a:off x="5692061" y="1194206"/>
                <a:ext cx="2098803" cy="1637894"/>
                <a:chOff x="4739659" y="2363181"/>
                <a:chExt cx="2098803" cy="1637894"/>
              </a:xfrm>
            </p:grpSpPr>
            <p:graphicFrame>
              <p:nvGraphicFramePr>
                <p:cNvPr id="108" name="Object 18">
                  <a:extLst>
                    <a:ext uri="{FF2B5EF4-FFF2-40B4-BE49-F238E27FC236}">
                      <a16:creationId xmlns:a16="http://schemas.microsoft.com/office/drawing/2014/main" id="{396F00B2-953A-43CF-9DE5-A7AE2E2EA0B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90974639"/>
                    </p:ext>
                  </p:extLst>
                </p:nvPr>
              </p:nvGraphicFramePr>
              <p:xfrm>
                <a:off x="4919761" y="2783463"/>
                <a:ext cx="1704975" cy="12176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3783" name="Graph" r:id="rId6" imgW="4169520" imgH="2973600" progId="Origin50.Graph">
                        <p:embed/>
                      </p:oleObj>
                    </mc:Choice>
                    <mc:Fallback>
                      <p:oleObj name="Graph" r:id="rId6" imgW="4169520" imgH="2973600" progId="Origin50.Graph">
                        <p:embed/>
                        <p:pic>
                          <p:nvPicPr>
                            <p:cNvPr id="191" name="Object 18">
                              <a:extLst>
                                <a:ext uri="{FF2B5EF4-FFF2-40B4-BE49-F238E27FC236}">
                                  <a16:creationId xmlns:a16="http://schemas.microsoft.com/office/drawing/2014/main" id="{2924A524-0EBC-4576-8204-80486E4B8A4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919761" y="2783463"/>
                              <a:ext cx="1704975" cy="121761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09" name="Group 15">
                  <a:extLst>
                    <a:ext uri="{FF2B5EF4-FFF2-40B4-BE49-F238E27FC236}">
                      <a16:creationId xmlns:a16="http://schemas.microsoft.com/office/drawing/2014/main" id="{C6ECA950-C562-464E-87A0-066382E4D055}"/>
                    </a:ext>
                  </a:extLst>
                </p:cNvPr>
                <p:cNvGrpSpPr/>
                <p:nvPr/>
              </p:nvGrpSpPr>
              <p:grpSpPr>
                <a:xfrm>
                  <a:off x="4739659" y="2363181"/>
                  <a:ext cx="2098803" cy="1546161"/>
                  <a:chOff x="4542351" y="2302559"/>
                  <a:chExt cx="2098803" cy="1546161"/>
                </a:xfrm>
              </p:grpSpPr>
              <p:grpSp>
                <p:nvGrpSpPr>
                  <p:cNvPr id="110" name="Group 10">
                    <a:extLst>
                      <a:ext uri="{FF2B5EF4-FFF2-40B4-BE49-F238E27FC236}">
                        <a16:creationId xmlns:a16="http://schemas.microsoft.com/office/drawing/2014/main" id="{C2F988F7-1E64-4D01-81FE-4F509CA44998}"/>
                      </a:ext>
                    </a:extLst>
                  </p:cNvPr>
                  <p:cNvGrpSpPr/>
                  <p:nvPr/>
                </p:nvGrpSpPr>
                <p:grpSpPr>
                  <a:xfrm>
                    <a:off x="4542351" y="2707381"/>
                    <a:ext cx="2098803" cy="1141339"/>
                    <a:chOff x="4542351" y="2707381"/>
                    <a:chExt cx="2098803" cy="1141339"/>
                  </a:xfrm>
                </p:grpSpPr>
                <p:grpSp>
                  <p:nvGrpSpPr>
                    <p:cNvPr id="112" name="Group 7">
                      <a:extLst>
                        <a:ext uri="{FF2B5EF4-FFF2-40B4-BE49-F238E27FC236}">
                          <a16:creationId xmlns:a16="http://schemas.microsoft.com/office/drawing/2014/main" id="{DC917E46-4D34-4CA9-AB14-9C90B9436E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09877" y="2707381"/>
                      <a:ext cx="1531277" cy="1141339"/>
                      <a:chOff x="5109877" y="2707381"/>
                      <a:chExt cx="1531277" cy="1141339"/>
                    </a:xfrm>
                  </p:grpSpPr>
                  <p:sp>
                    <p:nvSpPr>
                      <p:cNvPr id="114" name="TextBox 230">
                        <a:extLst>
                          <a:ext uri="{FF2B5EF4-FFF2-40B4-BE49-F238E27FC236}">
                            <a16:creationId xmlns:a16="http://schemas.microsoft.com/office/drawing/2014/main" id="{D05F0C97-7FCF-4EA8-AAE3-61B4D43BC2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67334" y="3479388"/>
                        <a:ext cx="37382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b="0" i="0" u="none" strike="noStrike" kern="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132577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Times New Roman" pitchFamily="18" charset="0"/>
                          </a:rPr>
                          <a:t>E</a:t>
                        </a:r>
                        <a:r>
                          <a:rPr kumimoji="0" lang="en-US" b="0" i="0" u="none" strike="noStrike" kern="0" cap="none" spc="0" normalizeH="0" baseline="-25000" noProof="0" dirty="0" err="1">
                            <a:ln>
                              <a:noFill/>
                            </a:ln>
                            <a:solidFill>
                              <a:srgbClr val="132577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Times New Roman" pitchFamily="18" charset="0"/>
                          </a:rPr>
                          <a:t>e</a:t>
                        </a:r>
                        <a:endParaRPr kumimoji="0" lang="en-GB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115" name="pole tekstowe 52">
                        <a:extLst>
                          <a:ext uri="{FF2B5EF4-FFF2-40B4-BE49-F238E27FC236}">
                            <a16:creationId xmlns:a16="http://schemas.microsoft.com/office/drawing/2014/main" id="{D2B4F783-CF53-4363-9252-D42DB9D2CE74}"/>
                          </a:ext>
                        </a:extLst>
                      </p:cNvPr>
                      <p:cNvSpPr txBox="1"/>
                      <p:nvPr/>
                    </p:nvSpPr>
                    <p:spPr bwMode="auto">
                      <a:xfrm>
                        <a:off x="5704916" y="2707381"/>
                        <a:ext cx="393056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K</a:t>
                        </a:r>
                        <a:r>
                          <a:rPr kumimoji="0" lang="el-GR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α</a:t>
                        </a:r>
                        <a:r>
                          <a:rPr kumimoji="0" lang="en-US" altLang="es-ES" sz="1100" b="1" i="0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1</a:t>
                        </a:r>
                        <a:endParaRPr kumimoji="0" lang="en-US" altLang="es-ES" sz="1100" b="1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6" name="pole tekstowe 52">
                        <a:extLst>
                          <a:ext uri="{FF2B5EF4-FFF2-40B4-BE49-F238E27FC236}">
                            <a16:creationId xmlns:a16="http://schemas.microsoft.com/office/drawing/2014/main" id="{D09E3217-A083-4A18-951D-87D2501315A8}"/>
                          </a:ext>
                        </a:extLst>
                      </p:cNvPr>
                      <p:cNvSpPr txBox="1"/>
                      <p:nvPr/>
                    </p:nvSpPr>
                    <p:spPr bwMode="auto">
                      <a:xfrm>
                        <a:off x="5109877" y="3074517"/>
                        <a:ext cx="393056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K</a:t>
                        </a:r>
                        <a:r>
                          <a:rPr kumimoji="0" lang="el-GR" altLang="es-ES" sz="11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α</a:t>
                        </a:r>
                        <a:r>
                          <a:rPr kumimoji="0" lang="en-US" altLang="es-ES" sz="1100" b="1" i="0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buntu" panose="020B0504030602030204"/>
                            <a:cs typeface="Arial" pitchFamily="34" charset="0"/>
                          </a:rPr>
                          <a:t>2</a:t>
                        </a:r>
                        <a:endParaRPr kumimoji="0" lang="en-US" altLang="es-ES" sz="1100" b="1" i="1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113" name="TextBox 239">
                      <a:extLst>
                        <a:ext uri="{FF2B5EF4-FFF2-40B4-BE49-F238E27FC236}">
                          <a16:creationId xmlns:a16="http://schemas.microsoft.com/office/drawing/2014/main" id="{6BED1C63-E1CF-4946-A129-58962B5471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42351" y="2746702"/>
                      <a:ext cx="51488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I</a:t>
                      </a:r>
                      <a:r>
                        <a:rPr kumimoji="0" lang="en-US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f</a:t>
                      </a:r>
                      <a:r>
                        <a:rPr kumimoji="0" lang="en-US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/I</a:t>
                      </a:r>
                      <a:r>
                        <a:rPr kumimoji="0" lang="en-US" b="0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0</a:t>
                      </a:r>
                      <a:endParaRPr kumimoji="0" lang="en-GB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11" name="TextBox 244">
                    <a:extLst>
                      <a:ext uri="{FF2B5EF4-FFF2-40B4-BE49-F238E27FC236}">
                        <a16:creationId xmlns:a16="http://schemas.microsoft.com/office/drawing/2014/main" id="{A34190BD-7A90-4298-ADC9-03A8CB6DF96E}"/>
                      </a:ext>
                    </a:extLst>
                  </p:cNvPr>
                  <p:cNvSpPr txBox="1"/>
                  <p:nvPr/>
                </p:nvSpPr>
                <p:spPr>
                  <a:xfrm>
                    <a:off x="5071428" y="2302559"/>
                    <a:ext cx="132119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E</a:t>
                    </a:r>
                    <a:r>
                      <a:rPr kumimoji="0" lang="en-US" b="0" i="0" u="none" strike="noStrike" kern="0" cap="none" spc="0" normalizeH="0" baseline="-25000" noProof="0" dirty="0" err="1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i</a:t>
                    </a:r>
                    <a:r>
                      <a: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 = 7200 eV</a:t>
                    </a:r>
                    <a:endParaRPr kumimoji="0" lang="en-GB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132577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</p:grpSp>
          </p:grpSp>
          <p:graphicFrame>
            <p:nvGraphicFramePr>
              <p:cNvPr id="101" name="Object 248">
                <a:extLst>
                  <a:ext uri="{FF2B5EF4-FFF2-40B4-BE49-F238E27FC236}">
                    <a16:creationId xmlns:a16="http://schemas.microsoft.com/office/drawing/2014/main" id="{1FB032F2-AB5C-4B01-B3DF-FD6BEBCACC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3750376"/>
                  </p:ext>
                </p:extLst>
              </p:nvPr>
            </p:nvGraphicFramePr>
            <p:xfrm>
              <a:off x="5886450" y="2759075"/>
              <a:ext cx="1704975" cy="1217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3784" name="Graph" r:id="rId8" imgW="4169520" imgH="2973600" progId="Origin50.Graph">
                      <p:embed/>
                    </p:oleObj>
                  </mc:Choice>
                  <mc:Fallback>
                    <p:oleObj name="Graph" r:id="rId8" imgW="4169520" imgH="2973600" progId="Origin50.Graph">
                      <p:embed/>
                      <p:pic>
                        <p:nvPicPr>
                          <p:cNvPr id="275" name="Object 248">
                            <a:extLst>
                              <a:ext uri="{FF2B5EF4-FFF2-40B4-BE49-F238E27FC236}">
                                <a16:creationId xmlns:a16="http://schemas.microsoft.com/office/drawing/2014/main" id="{A78B0C7C-51EF-4346-9F3D-953A552AEAF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886450" y="2759075"/>
                            <a:ext cx="1704975" cy="12176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" name="TextBox 235">
                <a:extLst>
                  <a:ext uri="{FF2B5EF4-FFF2-40B4-BE49-F238E27FC236}">
                    <a16:creationId xmlns:a16="http://schemas.microsoft.com/office/drawing/2014/main" id="{A95A3A8F-23A6-418F-88F2-A5C7B467672F}"/>
                  </a:ext>
                </a:extLst>
              </p:cNvPr>
              <p:cNvSpPr txBox="1"/>
              <p:nvPr/>
            </p:nvSpPr>
            <p:spPr>
              <a:xfrm>
                <a:off x="7384836" y="3531977"/>
                <a:ext cx="369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r>
                  <a:rPr lang="en-US" baseline="-25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endParaRPr lang="en-GB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sp>
            <p:nvSpPr>
              <p:cNvPr id="103" name="TextBox 240">
                <a:extLst>
                  <a:ext uri="{FF2B5EF4-FFF2-40B4-BE49-F238E27FC236}">
                    <a16:creationId xmlns:a16="http://schemas.microsoft.com/office/drawing/2014/main" id="{D4C20E1C-8934-4F82-9A91-7D72DDECE23C}"/>
                  </a:ext>
                </a:extLst>
              </p:cNvPr>
              <p:cNvSpPr txBox="1"/>
              <p:nvPr/>
            </p:nvSpPr>
            <p:spPr>
              <a:xfrm>
                <a:off x="5730814" y="2792527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r>
                  <a:rPr lang="en-US" baseline="-25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f</a:t>
                </a:r>
                <a:r>
                  <a:rPr lang="en-US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/I</a:t>
                </a:r>
                <a:r>
                  <a:rPr lang="en-US" baseline="-25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0</a:t>
                </a:r>
                <a:endParaRPr lang="en-GB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sp>
            <p:nvSpPr>
              <p:cNvPr id="104" name="pole tekstowe 52">
                <a:extLst>
                  <a:ext uri="{FF2B5EF4-FFF2-40B4-BE49-F238E27FC236}">
                    <a16:creationId xmlns:a16="http://schemas.microsoft.com/office/drawing/2014/main" id="{96521DFF-6133-419A-AF58-6D9193CDC2FE}"/>
                  </a:ext>
                </a:extLst>
              </p:cNvPr>
              <p:cNvSpPr txBox="1"/>
              <p:nvPr/>
            </p:nvSpPr>
            <p:spPr bwMode="auto">
              <a:xfrm>
                <a:off x="6713885" y="2717907"/>
                <a:ext cx="453970" cy="2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s-ES" sz="1100" b="1" dirty="0">
                    <a:latin typeface="Ubuntu" panose="020B0504030602030204"/>
                    <a:cs typeface="Arial" pitchFamily="34" charset="0"/>
                  </a:rPr>
                  <a:t>K</a:t>
                </a:r>
                <a:r>
                  <a:rPr lang="el-GR" altLang="es-ES" sz="1100" b="1" dirty="0">
                    <a:latin typeface="+mj-lt"/>
                    <a:cs typeface="Arial" pitchFamily="34" charset="0"/>
                  </a:rPr>
                  <a:t>β</a:t>
                </a:r>
                <a:r>
                  <a:rPr lang="en-US" altLang="es-ES" sz="1100" b="1" baseline="-25000" dirty="0">
                    <a:latin typeface="Ubuntu" panose="020B0504030602030204"/>
                    <a:cs typeface="Arial" pitchFamily="34" charset="0"/>
                  </a:rPr>
                  <a:t>1,3</a:t>
                </a:r>
                <a:endParaRPr lang="en-US" altLang="es-ES" sz="1100" b="1" i="1" baseline="-25000" dirty="0">
                  <a:latin typeface="Ubuntu" panose="020B0504030602030204"/>
                  <a:cs typeface="Arial" pitchFamily="34" charset="0"/>
                </a:endParaRPr>
              </a:p>
            </p:txBody>
          </p:sp>
          <p:sp>
            <p:nvSpPr>
              <p:cNvPr id="105" name="pole tekstowe 52">
                <a:extLst>
                  <a:ext uri="{FF2B5EF4-FFF2-40B4-BE49-F238E27FC236}">
                    <a16:creationId xmlns:a16="http://schemas.microsoft.com/office/drawing/2014/main" id="{8F871863-5777-4152-8916-3DA43577CC56}"/>
                  </a:ext>
                </a:extLst>
              </p:cNvPr>
              <p:cNvSpPr txBox="1"/>
              <p:nvPr/>
            </p:nvSpPr>
            <p:spPr bwMode="auto">
              <a:xfrm>
                <a:off x="6429290" y="3359441"/>
                <a:ext cx="375424" cy="2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s-ES" sz="1100" b="1" dirty="0">
                    <a:latin typeface="Ubuntu" panose="020B0504030602030204"/>
                    <a:cs typeface="Arial" pitchFamily="34" charset="0"/>
                  </a:rPr>
                  <a:t>K</a:t>
                </a:r>
                <a:r>
                  <a:rPr lang="el-GR" altLang="es-ES" sz="1100" b="1" dirty="0">
                    <a:latin typeface="Ubuntu" panose="020B0504030602030204"/>
                    <a:cs typeface="Arial" pitchFamily="34" charset="0"/>
                  </a:rPr>
                  <a:t>β</a:t>
                </a:r>
                <a:r>
                  <a:rPr lang="en-US" altLang="es-ES" sz="1100" b="1" dirty="0">
                    <a:latin typeface="Ubuntu" panose="020B0504030602030204"/>
                    <a:cs typeface="Arial" pitchFamily="34" charset="0"/>
                  </a:rPr>
                  <a:t>’</a:t>
                </a:r>
                <a:endParaRPr lang="en-US" altLang="es-ES" sz="1100" b="1" i="1" baseline="-25000" dirty="0">
                  <a:latin typeface="Ubuntu" panose="020B0504030602030204"/>
                  <a:cs typeface="Arial" pitchFamily="34" charset="0"/>
                </a:endParaRPr>
              </a:p>
            </p:txBody>
          </p:sp>
          <p:sp>
            <p:nvSpPr>
              <p:cNvPr id="106" name="TextBox 242">
                <a:extLst>
                  <a:ext uri="{FF2B5EF4-FFF2-40B4-BE49-F238E27FC236}">
                    <a16:creationId xmlns:a16="http://schemas.microsoft.com/office/drawing/2014/main" id="{6DB05D77-9947-4507-878F-071D2D10C6EF}"/>
                  </a:ext>
                </a:extLst>
              </p:cNvPr>
              <p:cNvSpPr txBox="1"/>
              <p:nvPr/>
            </p:nvSpPr>
            <p:spPr>
              <a:xfrm>
                <a:off x="7775798" y="1872733"/>
                <a:ext cx="1178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Ubuntu" panose="020B0504030602030204"/>
                    <a:cs typeface="Times New Roman" pitchFamily="18" charset="0"/>
                  </a:rPr>
                  <a:t>K</a:t>
                </a:r>
                <a:r>
                  <a:rPr lang="el-GR" sz="1600" b="1" dirty="0">
                    <a:cs typeface="Times New Roman" pitchFamily="18" charset="0"/>
                  </a:rPr>
                  <a:t>α</a:t>
                </a:r>
                <a:r>
                  <a:rPr lang="en-US" sz="1600" dirty="0">
                    <a:latin typeface="Ubuntu" panose="020B0504030602030204"/>
                    <a:cs typeface="Times New Roman" pitchFamily="18" charset="0"/>
                  </a:rPr>
                  <a:t> </a:t>
                </a:r>
              </a:p>
              <a:p>
                <a:pPr algn="ctr"/>
                <a:r>
                  <a:rPr lang="en-US" sz="1600" dirty="0">
                    <a:latin typeface="Ubuntu" panose="020B0504030602030204"/>
                    <a:cs typeface="Times New Roman" pitchFamily="18" charset="0"/>
                  </a:rPr>
                  <a:t>Ge(440)</a:t>
                </a:r>
                <a:endParaRPr lang="en-GB" sz="1600" dirty="0">
                  <a:latin typeface="Ubuntu" panose="020B0504030602030204"/>
                  <a:cs typeface="Times New Roman" pitchFamily="18" charset="0"/>
                </a:endParaRPr>
              </a:p>
            </p:txBody>
          </p:sp>
          <p:sp>
            <p:nvSpPr>
              <p:cNvPr id="107" name="TextBox 243">
                <a:extLst>
                  <a:ext uri="{FF2B5EF4-FFF2-40B4-BE49-F238E27FC236}">
                    <a16:creationId xmlns:a16="http://schemas.microsoft.com/office/drawing/2014/main" id="{775090D4-7A46-497A-BB62-993D42695EB6}"/>
                  </a:ext>
                </a:extLst>
              </p:cNvPr>
              <p:cNvSpPr txBox="1"/>
              <p:nvPr/>
            </p:nvSpPr>
            <p:spPr>
              <a:xfrm>
                <a:off x="7775797" y="3068087"/>
                <a:ext cx="1178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Ubuntu" panose="020B0504030602030204"/>
                    <a:cs typeface="Times New Roman" pitchFamily="18" charset="0"/>
                  </a:rPr>
                  <a:t>K</a:t>
                </a:r>
                <a:r>
                  <a:rPr lang="el-GR" sz="1600" b="1" dirty="0">
                    <a:cs typeface="Times New Roman" pitchFamily="18" charset="0"/>
                  </a:rPr>
                  <a:t>β</a:t>
                </a:r>
                <a:r>
                  <a:rPr lang="en-US" sz="1600" dirty="0">
                    <a:latin typeface="Ubuntu" panose="020B0504030602030204"/>
                    <a:cs typeface="Times New Roman" pitchFamily="18" charset="0"/>
                  </a:rPr>
                  <a:t> </a:t>
                </a:r>
              </a:p>
              <a:p>
                <a:pPr algn="ctr"/>
                <a:r>
                  <a:rPr lang="en-US" sz="1600" dirty="0">
                    <a:latin typeface="Ubuntu" panose="020B0504030602030204"/>
                    <a:cs typeface="Times New Roman" pitchFamily="18" charset="0"/>
                  </a:rPr>
                  <a:t>Ge(620)</a:t>
                </a:r>
                <a:endParaRPr lang="en-GB" sz="1600" dirty="0">
                  <a:latin typeface="Ubuntu" panose="020B0504030602030204"/>
                  <a:cs typeface="Times New Roman" pitchFamily="18" charset="0"/>
                </a:endParaRPr>
              </a:p>
            </p:txBody>
          </p:sp>
        </p:grpSp>
        <p:sp>
          <p:nvSpPr>
            <p:cNvPr id="99" name="TextBox 75">
              <a:extLst>
                <a:ext uri="{FF2B5EF4-FFF2-40B4-BE49-F238E27FC236}">
                  <a16:creationId xmlns:a16="http://schemas.microsoft.com/office/drawing/2014/main" id="{AE75038C-A91D-4906-AD91-554C51592921}"/>
                </a:ext>
              </a:extLst>
            </p:cNvPr>
            <p:cNvSpPr txBox="1"/>
            <p:nvPr/>
          </p:nvSpPr>
          <p:spPr>
            <a:xfrm>
              <a:off x="4915731" y="1659496"/>
              <a:ext cx="1135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X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-ray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mission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 S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" panose="020B0504030602030204"/>
                  <a:cs typeface="Times New Roman" pitchFamily="18" charset="0"/>
                </a:rPr>
                <a:t>pectroscopy</a:t>
              </a:r>
              <a:endParaRPr kumimoji="0" lang="en-GB" sz="1100" b="0" i="0" u="none" strike="noStrike" kern="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EB6EE5E-7DC9-47A1-A547-8CDF4F36B757}"/>
              </a:ext>
            </a:extLst>
          </p:cNvPr>
          <p:cNvGrpSpPr/>
          <p:nvPr/>
        </p:nvGrpSpPr>
        <p:grpSpPr>
          <a:xfrm>
            <a:off x="352824" y="1038374"/>
            <a:ext cx="4332673" cy="5124163"/>
            <a:chOff x="352824" y="1038374"/>
            <a:chExt cx="4332673" cy="5124163"/>
          </a:xfrm>
        </p:grpSpPr>
        <p:grpSp>
          <p:nvGrpSpPr>
            <p:cNvPr id="49" name="Group 96">
              <a:extLst>
                <a:ext uri="{FF2B5EF4-FFF2-40B4-BE49-F238E27FC236}">
                  <a16:creationId xmlns:a16="http://schemas.microsoft.com/office/drawing/2014/main" id="{96BE6650-53DA-4289-B4C7-20566D07E37B}"/>
                </a:ext>
              </a:extLst>
            </p:cNvPr>
            <p:cNvGrpSpPr/>
            <p:nvPr/>
          </p:nvGrpSpPr>
          <p:grpSpPr>
            <a:xfrm>
              <a:off x="352824" y="2273970"/>
              <a:ext cx="4332673" cy="3836360"/>
              <a:chOff x="357433" y="2354248"/>
              <a:chExt cx="4332673" cy="3836360"/>
            </a:xfrm>
          </p:grpSpPr>
          <p:sp>
            <p:nvSpPr>
              <p:cNvPr id="51" name="TextBox 97">
                <a:extLst>
                  <a:ext uri="{FF2B5EF4-FFF2-40B4-BE49-F238E27FC236}">
                    <a16:creationId xmlns:a16="http://schemas.microsoft.com/office/drawing/2014/main" id="{C582B970-9238-4B0E-AA35-1A88E1F1DD64}"/>
                  </a:ext>
                </a:extLst>
              </p:cNvPr>
              <p:cNvSpPr txBox="1"/>
              <p:nvPr/>
            </p:nvSpPr>
            <p:spPr>
              <a:xfrm>
                <a:off x="485745" y="3861059"/>
                <a:ext cx="6206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r>
                  <a:rPr lang="en-US" sz="2000" baseline="-25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0</a:t>
                </a:r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r>
                  <a:rPr lang="en-US" sz="2000" baseline="-25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endParaRPr lang="en-GB" sz="2000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grpSp>
            <p:nvGrpSpPr>
              <p:cNvPr id="52" name="Group 98">
                <a:extLst>
                  <a:ext uri="{FF2B5EF4-FFF2-40B4-BE49-F238E27FC236}">
                    <a16:creationId xmlns:a16="http://schemas.microsoft.com/office/drawing/2014/main" id="{B3311F50-B9C1-4638-9D57-9DCB2B6B3F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01277" y="1910404"/>
                <a:ext cx="3444986" cy="4332673"/>
                <a:chOff x="2907207" y="631448"/>
                <a:chExt cx="4921411" cy="6189532"/>
              </a:xfrm>
            </p:grpSpPr>
            <p:grpSp>
              <p:nvGrpSpPr>
                <p:cNvPr id="54" name="Group 73">
                  <a:extLst>
                    <a:ext uri="{FF2B5EF4-FFF2-40B4-BE49-F238E27FC236}">
                      <a16:creationId xmlns:a16="http://schemas.microsoft.com/office/drawing/2014/main" id="{543A1EE3-1524-4D98-8A23-11AD860A39E0}"/>
                    </a:ext>
                  </a:extLst>
                </p:cNvPr>
                <p:cNvGrpSpPr/>
                <p:nvPr/>
              </p:nvGrpSpPr>
              <p:grpSpPr>
                <a:xfrm rot="16200000">
                  <a:off x="2260828" y="1277827"/>
                  <a:ext cx="5929363" cy="4636606"/>
                  <a:chOff x="-277627" y="1905000"/>
                  <a:chExt cx="5929363" cy="4636606"/>
                </a:xfrm>
              </p:grpSpPr>
              <p:grpSp>
                <p:nvGrpSpPr>
                  <p:cNvPr id="57" name="Group 40">
                    <a:extLst>
                      <a:ext uri="{FF2B5EF4-FFF2-40B4-BE49-F238E27FC236}">
                        <a16:creationId xmlns:a16="http://schemas.microsoft.com/office/drawing/2014/main" id="{30E4E2F3-3EE0-4361-AD6F-DA13A4197B93}"/>
                      </a:ext>
                    </a:extLst>
                  </p:cNvPr>
                  <p:cNvGrpSpPr/>
                  <p:nvPr/>
                </p:nvGrpSpPr>
                <p:grpSpPr>
                  <a:xfrm>
                    <a:off x="775435" y="2895600"/>
                    <a:ext cx="3909495" cy="3646006"/>
                    <a:chOff x="818842" y="3059594"/>
                    <a:chExt cx="3909495" cy="3646006"/>
                  </a:xfrm>
                </p:grpSpPr>
                <p:sp>
                  <p:nvSpPr>
                    <p:cNvPr id="64" name="Sześcian 10">
                      <a:extLst>
                        <a:ext uri="{FF2B5EF4-FFF2-40B4-BE49-F238E27FC236}">
                          <a16:creationId xmlns:a16="http://schemas.microsoft.com/office/drawing/2014/main" id="{74126F1B-12BA-415A-B6DA-D62C253EDE68}"/>
                        </a:ext>
                      </a:extLst>
                    </p:cNvPr>
                    <p:cNvSpPr/>
                    <p:nvPr/>
                  </p:nvSpPr>
                  <p:spPr bwMode="auto">
                    <a:xfrm rot="1828800">
                      <a:off x="818842" y="5349953"/>
                      <a:ext cx="557909" cy="84843"/>
                    </a:xfrm>
                    <a:prstGeom prst="cub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Ubuntu" panose="020B0504030602030204"/>
                      </a:endParaRPr>
                    </a:p>
                  </p:txBody>
                </p:sp>
                <p:cxnSp>
                  <p:nvCxnSpPr>
                    <p:cNvPr id="65" name="Łącznik prosty ze strzałką 54">
                      <a:extLst>
                        <a:ext uri="{FF2B5EF4-FFF2-40B4-BE49-F238E27FC236}">
                          <a16:creationId xmlns:a16="http://schemas.microsoft.com/office/drawing/2014/main" id="{DB68C8F3-90F1-42F0-B6C8-1FE4986F7E3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094085" y="3059594"/>
                      <a:ext cx="16122" cy="2300486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2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6" name="Group 27">
                      <a:extLst>
                        <a:ext uri="{FF2B5EF4-FFF2-40B4-BE49-F238E27FC236}">
                          <a16:creationId xmlns:a16="http://schemas.microsoft.com/office/drawing/2014/main" id="{2F468E01-BDB2-4187-B08D-1BDEC7406F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2465" y="3972129"/>
                      <a:ext cx="3685872" cy="1590471"/>
                      <a:chOff x="1042465" y="3972129"/>
                      <a:chExt cx="3685872" cy="1590471"/>
                    </a:xfrm>
                  </p:grpSpPr>
                  <p:sp>
                    <p:nvSpPr>
                      <p:cNvPr id="77" name="Trójkąt równoramienny 25">
                        <a:extLst>
                          <a:ext uri="{FF2B5EF4-FFF2-40B4-BE49-F238E27FC236}">
                            <a16:creationId xmlns:a16="http://schemas.microsoft.com/office/drawing/2014/main" id="{FC80C266-B4F2-4556-859C-6CDBFCFDD21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>
                        <a:off x="2673696" y="3507959"/>
                        <a:ext cx="457200" cy="365208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78" name="Trójkąt równoramienny 43">
                        <a:extLst>
                          <a:ext uri="{FF2B5EF4-FFF2-40B4-BE49-F238E27FC236}">
                            <a16:creationId xmlns:a16="http://schemas.microsoft.com/office/drawing/2014/main" id="{4BD42998-C387-42E0-9162-631D89AD855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5400000" flipV="1">
                        <a:off x="3434934" y="4337467"/>
                        <a:ext cx="441165" cy="197703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grpSp>
                    <p:nvGrpSpPr>
                      <p:cNvPr id="79" name="Group 18">
                        <a:extLst>
                          <a:ext uri="{FF2B5EF4-FFF2-40B4-BE49-F238E27FC236}">
                            <a16:creationId xmlns:a16="http://schemas.microsoft.com/office/drawing/2014/main" id="{04118D41-970D-45DE-BB27-083498ABB3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2465" y="3972129"/>
                        <a:ext cx="3551575" cy="1033748"/>
                        <a:chOff x="1042465" y="3972129"/>
                        <a:chExt cx="3551575" cy="1033748"/>
                      </a:xfrm>
                    </p:grpSpPr>
                    <p:sp>
                      <p:nvSpPr>
                        <p:cNvPr id="86" name="Trójkąt równoramienny 44">
                          <a:extLst>
                            <a:ext uri="{FF2B5EF4-FFF2-40B4-BE49-F238E27FC236}">
                              <a16:creationId xmlns:a16="http://schemas.microsoft.com/office/drawing/2014/main" id="{83F12CB2-B7EB-4849-8F0E-658EB0C45482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15073744">
                          <a:off x="2592062" y="3023783"/>
                          <a:ext cx="432497" cy="3531692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gradFill>
                          <a:gsLst>
                            <a:gs pos="0">
                              <a:srgbClr val="FF3399"/>
                            </a:gs>
                            <a:gs pos="25000">
                              <a:srgbClr val="FF6633"/>
                            </a:gs>
                            <a:gs pos="50000">
                              <a:srgbClr val="FFFF00"/>
                            </a:gs>
                            <a:gs pos="75000">
                              <a:srgbClr val="01A78F"/>
                            </a:gs>
                            <a:gs pos="100000">
                              <a:srgbClr val="3366FF"/>
                            </a:gs>
                          </a:gsLst>
                          <a:lin ang="0" scaled="0"/>
                        </a:gradFill>
                        <a:ln w="12700" algn="ctr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  <p:sp>
                      <p:nvSpPr>
                        <p:cNvPr id="87" name="Puszka 39">
                          <a:extLst>
                            <a:ext uri="{FF2B5EF4-FFF2-40B4-BE49-F238E27FC236}">
                              <a16:creationId xmlns:a16="http://schemas.microsoft.com/office/drawing/2014/main" id="{2D4D3AF8-6087-47E7-AADA-49FD0FC7FBAE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600478" flipV="1">
                          <a:off x="4278996" y="4143809"/>
                          <a:ext cx="486723" cy="143364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chemeClr val="accent1"/>
                        </a:solidFill>
                        <a:ln w="25400" algn="ctr">
                          <a:solidFill>
                            <a:srgbClr val="385D8A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</p:grpSp>
                  <p:sp>
                    <p:nvSpPr>
                      <p:cNvPr id="80" name="Trójkąt równoramienny 42">
                        <a:extLst>
                          <a:ext uri="{FF2B5EF4-FFF2-40B4-BE49-F238E27FC236}">
                            <a16:creationId xmlns:a16="http://schemas.microsoft.com/office/drawing/2014/main" id="{30DAB344-DAB9-42CF-8E09-24E034B0CB7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657627">
                        <a:off x="2667654" y="3248114"/>
                        <a:ext cx="417386" cy="360286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81" name="Puszka 28">
                        <a:extLst>
                          <a:ext uri="{FF2B5EF4-FFF2-40B4-BE49-F238E27FC236}">
                            <a16:creationId xmlns:a16="http://schemas.microsoft.com/office/drawing/2014/main" id="{4490726C-FBA9-4DF9-AF88-7546ABFE0F9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5400000" flipV="1">
                        <a:off x="4404839" y="5243038"/>
                        <a:ext cx="486723" cy="152401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82" name="Trójkąt równoramienny 43">
                        <a:extLst>
                          <a:ext uri="{FF2B5EF4-FFF2-40B4-BE49-F238E27FC236}">
                            <a16:creationId xmlns:a16="http://schemas.microsoft.com/office/drawing/2014/main" id="{CC4AF1CE-DA55-46F4-9616-395927C2E6A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222131">
                        <a:off x="3522131" y="4080120"/>
                        <a:ext cx="393379" cy="19179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83" name="Puszka 37">
                        <a:extLst>
                          <a:ext uri="{FF2B5EF4-FFF2-40B4-BE49-F238E27FC236}">
                            <a16:creationId xmlns:a16="http://schemas.microsoft.com/office/drawing/2014/main" id="{1D1FEE27-A2DB-44EC-9315-C5ABBEDD058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862636" flipV="1">
                        <a:off x="4375437" y="4703434"/>
                        <a:ext cx="486723" cy="145032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84" name="Trójkąt równoramienny 45">
                        <a:extLst>
                          <a:ext uri="{FF2B5EF4-FFF2-40B4-BE49-F238E27FC236}">
                            <a16:creationId xmlns:a16="http://schemas.microsoft.com/office/drawing/2014/main" id="{E38CAD65-A4F3-459E-88CD-2C29332D272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4246486">
                        <a:off x="3445202" y="3732786"/>
                        <a:ext cx="425888" cy="19895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85" name="Puszka 39">
                        <a:extLst>
                          <a:ext uri="{FF2B5EF4-FFF2-40B4-BE49-F238E27FC236}">
                            <a16:creationId xmlns:a16="http://schemas.microsoft.com/office/drawing/2014/main" id="{653808CB-4CCE-4A67-8198-38D29314394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600478" flipV="1">
                        <a:off x="4278996" y="4144049"/>
                        <a:ext cx="486723" cy="143364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</p:grpSp>
                <p:grpSp>
                  <p:nvGrpSpPr>
                    <p:cNvPr id="67" name="Group 28">
                      <a:extLst>
                        <a:ext uri="{FF2B5EF4-FFF2-40B4-BE49-F238E27FC236}">
                          <a16:creationId xmlns:a16="http://schemas.microsoft.com/office/drawing/2014/main" id="{D10A2463-98C1-4D49-829F-15976323C28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038528" y="5419491"/>
                      <a:ext cx="3648850" cy="1286109"/>
                      <a:chOff x="1042465" y="3972129"/>
                      <a:chExt cx="3648850" cy="1286109"/>
                    </a:xfrm>
                  </p:grpSpPr>
                  <p:grpSp>
                    <p:nvGrpSpPr>
                      <p:cNvPr id="69" name="Group 18">
                        <a:extLst>
                          <a:ext uri="{FF2B5EF4-FFF2-40B4-BE49-F238E27FC236}">
                            <a16:creationId xmlns:a16="http://schemas.microsoft.com/office/drawing/2014/main" id="{A0A5D07A-7F69-4FD7-927E-D82B511A06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2465" y="3972129"/>
                        <a:ext cx="3551575" cy="1033748"/>
                        <a:chOff x="1042465" y="3972129"/>
                        <a:chExt cx="3551575" cy="1033748"/>
                      </a:xfrm>
                    </p:grpSpPr>
                    <p:sp>
                      <p:nvSpPr>
                        <p:cNvPr id="75" name="Trójkąt równoramienny 44">
                          <a:extLst>
                            <a:ext uri="{FF2B5EF4-FFF2-40B4-BE49-F238E27FC236}">
                              <a16:creationId xmlns:a16="http://schemas.microsoft.com/office/drawing/2014/main" id="{99D19EFC-9760-4464-AE2C-604020E04AF0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15073744">
                          <a:off x="2592062" y="3023783"/>
                          <a:ext cx="432497" cy="3531692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gradFill rotWithShape="1">
                          <a:gsLst>
                            <a:gs pos="0">
                              <a:srgbClr val="FF3399"/>
                            </a:gs>
                            <a:gs pos="25000">
                              <a:srgbClr val="FF6633"/>
                            </a:gs>
                            <a:gs pos="50000">
                              <a:srgbClr val="FFFF00"/>
                            </a:gs>
                            <a:gs pos="75000">
                              <a:srgbClr val="01A78F"/>
                            </a:gs>
                            <a:gs pos="100000">
                              <a:srgbClr val="3366FF"/>
                            </a:gs>
                          </a:gsLst>
                          <a:lin ang="0"/>
                        </a:gradFill>
                        <a:ln w="12700" algn="ctr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  <p:sp>
                      <p:nvSpPr>
                        <p:cNvPr id="76" name="Puszka 39">
                          <a:extLst>
                            <a:ext uri="{FF2B5EF4-FFF2-40B4-BE49-F238E27FC236}">
                              <a16:creationId xmlns:a16="http://schemas.microsoft.com/office/drawing/2014/main" id="{96A204DF-7C71-4927-B86C-90E25B79F1AF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600478" flipV="1">
                          <a:off x="4278996" y="4143809"/>
                          <a:ext cx="486723" cy="143364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chemeClr val="accent1"/>
                        </a:solidFill>
                        <a:ln w="25400" algn="ctr">
                          <a:solidFill>
                            <a:srgbClr val="385D8A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</p:grpSp>
                  <p:sp>
                    <p:nvSpPr>
                      <p:cNvPr id="70" name="Trójkąt równoramienny 42">
                        <a:extLst>
                          <a:ext uri="{FF2B5EF4-FFF2-40B4-BE49-F238E27FC236}">
                            <a16:creationId xmlns:a16="http://schemas.microsoft.com/office/drawing/2014/main" id="{E5A202A4-A691-4E6B-ACA6-704236A2F48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657627">
                        <a:off x="2667654" y="3248114"/>
                        <a:ext cx="417386" cy="360286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71" name="Trójkąt równoramienny 43">
                        <a:extLst>
                          <a:ext uri="{FF2B5EF4-FFF2-40B4-BE49-F238E27FC236}">
                            <a16:creationId xmlns:a16="http://schemas.microsoft.com/office/drawing/2014/main" id="{FF93BF56-C95C-4E8F-BC66-440D9825234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222131">
                        <a:off x="3522131" y="4080120"/>
                        <a:ext cx="393379" cy="19179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72" name="Puszka 37">
                        <a:extLst>
                          <a:ext uri="{FF2B5EF4-FFF2-40B4-BE49-F238E27FC236}">
                            <a16:creationId xmlns:a16="http://schemas.microsoft.com/office/drawing/2014/main" id="{B11F1A99-78D7-43BF-BDB3-E8BC8B13BBC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862636" flipV="1">
                        <a:off x="4375437" y="4703434"/>
                        <a:ext cx="486723" cy="145032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73" name="Trójkąt równoramienny 45">
                        <a:extLst>
                          <a:ext uri="{FF2B5EF4-FFF2-40B4-BE49-F238E27FC236}">
                            <a16:creationId xmlns:a16="http://schemas.microsoft.com/office/drawing/2014/main" id="{B9A4C28C-D3AB-4CF6-89EF-C8794AEF98E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4246486">
                        <a:off x="3445202" y="3732786"/>
                        <a:ext cx="425888" cy="19895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74" name="Puszka 39">
                        <a:extLst>
                          <a:ext uri="{FF2B5EF4-FFF2-40B4-BE49-F238E27FC236}">
                            <a16:creationId xmlns:a16="http://schemas.microsoft.com/office/drawing/2014/main" id="{FE714626-C8A8-4DE8-9FCB-D2CDFE84044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600478" flipV="1">
                        <a:off x="4278996" y="4144049"/>
                        <a:ext cx="486723" cy="143364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</p:grpSp>
              </p:grpSp>
              <p:sp>
                <p:nvSpPr>
                  <p:cNvPr id="58" name="Sześcian 62">
                    <a:extLst>
                      <a:ext uri="{FF2B5EF4-FFF2-40B4-BE49-F238E27FC236}">
                        <a16:creationId xmlns:a16="http://schemas.microsoft.com/office/drawing/2014/main" id="{EC1691E7-CD4F-4E0A-AC36-E677C05937B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8369" y="1905000"/>
                    <a:ext cx="417031" cy="691369"/>
                  </a:xfrm>
                  <a:prstGeom prst="cube">
                    <a:avLst>
                      <a:gd name="adj" fmla="val 8098"/>
                    </a:avLst>
                  </a:prstGeom>
                  <a:gradFill flip="none" rotWithShape="1">
                    <a:gsLst>
                      <a:gs pos="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27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Ubuntu" panose="020B0504030602030204"/>
                    </a:endParaRPr>
                  </a:p>
                </p:txBody>
              </p:sp>
              <p:sp>
                <p:nvSpPr>
                  <p:cNvPr id="59" name="Sześcian 61">
                    <a:extLst>
                      <a:ext uri="{FF2B5EF4-FFF2-40B4-BE49-F238E27FC236}">
                        <a16:creationId xmlns:a16="http://schemas.microsoft.com/office/drawing/2014/main" id="{B3F442FF-0778-487C-B28F-DFE488FBCC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2209801"/>
                    <a:ext cx="392400" cy="691200"/>
                  </a:xfrm>
                  <a:prstGeom prst="cube">
                    <a:avLst>
                      <a:gd name="adj" fmla="val 8098"/>
                    </a:avLst>
                  </a:prstGeom>
                  <a:gradFill flip="none" rotWithShape="1">
                    <a:gsLst>
                      <a:gs pos="7300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27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Ubuntu" panose="020B0504030602030204"/>
                    </a:endParaRPr>
                  </a:p>
                </p:txBody>
              </p:sp>
              <p:sp>
                <p:nvSpPr>
                  <p:cNvPr id="60" name="TextBox 173">
                    <a:extLst>
                      <a:ext uri="{FF2B5EF4-FFF2-40B4-BE49-F238E27FC236}">
                        <a16:creationId xmlns:a16="http://schemas.microsoft.com/office/drawing/2014/main" id="{4A398B85-B4AE-47AD-B8F9-9DABD87ABD16}"/>
                      </a:ext>
                    </a:extLst>
                  </p:cNvPr>
                  <p:cNvSpPr txBox="1"/>
                  <p:nvPr/>
                </p:nvSpPr>
                <p:spPr>
                  <a:xfrm>
                    <a:off x="-277627" y="5189148"/>
                    <a:ext cx="1138590" cy="4836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Ubuntu" panose="020B0504030602030204"/>
                        <a:cs typeface="Times New Roman" pitchFamily="18" charset="0"/>
                      </a:rPr>
                      <a:t>Sample</a:t>
                    </a:r>
                    <a:endParaRPr lang="en-GB" sz="1600" dirty="0"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1" name="TextBox 174">
                    <a:extLst>
                      <a:ext uri="{FF2B5EF4-FFF2-40B4-BE49-F238E27FC236}">
                        <a16:creationId xmlns:a16="http://schemas.microsoft.com/office/drawing/2014/main" id="{59DAA50F-F9FE-4596-B90E-D6134221DACA}"/>
                      </a:ext>
                    </a:extLst>
                  </p:cNvPr>
                  <p:cNvSpPr txBox="1"/>
                  <p:nvPr/>
                </p:nvSpPr>
                <p:spPr>
                  <a:xfrm>
                    <a:off x="1368269" y="2103089"/>
                    <a:ext cx="1500684" cy="8353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Ubuntu" panose="020B0504030602030204"/>
                        <a:cs typeface="Times New Roman" pitchFamily="18" charset="0"/>
                      </a:rPr>
                      <a:t>Si(111) or Si(311)</a:t>
                    </a:r>
                    <a:endParaRPr lang="en-GB" sz="1600" dirty="0"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63" name="TextBox 176">
                    <a:extLst>
                      <a:ext uri="{FF2B5EF4-FFF2-40B4-BE49-F238E27FC236}">
                        <a16:creationId xmlns:a16="http://schemas.microsoft.com/office/drawing/2014/main" id="{86C5C598-9A50-4874-9CFC-329BAB73D312}"/>
                      </a:ext>
                    </a:extLst>
                  </p:cNvPr>
                  <p:cNvSpPr txBox="1"/>
                  <p:nvPr/>
                </p:nvSpPr>
                <p:spPr>
                  <a:xfrm>
                    <a:off x="3127331" y="2787933"/>
                    <a:ext cx="2524405" cy="8353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Ubuntu" panose="020B0504030602030204"/>
                        <a:cs typeface="Times New Roman" pitchFamily="18" charset="0"/>
                      </a:rPr>
                      <a:t>X-ray emission spectrometer</a:t>
                    </a:r>
                    <a:endParaRPr lang="en-GB" sz="1600" dirty="0"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55" name="TextBox 101">
                  <a:extLst>
                    <a:ext uri="{FF2B5EF4-FFF2-40B4-BE49-F238E27FC236}">
                      <a16:creationId xmlns:a16="http://schemas.microsoft.com/office/drawing/2014/main" id="{DD6E953C-18AE-4A14-A8A4-65737D533678}"/>
                    </a:ext>
                  </a:extLst>
                </p:cNvPr>
                <p:cNvSpPr txBox="1"/>
                <p:nvPr/>
              </p:nvSpPr>
              <p:spPr>
                <a:xfrm rot="5400000" flipV="1">
                  <a:off x="4029857" y="5734638"/>
                  <a:ext cx="1337291" cy="835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Ubuntu" panose="020B0504030602030204"/>
                      <a:cs typeface="Times New Roman" pitchFamily="18" charset="0"/>
                    </a:rPr>
                    <a:t>Incident X-rays</a:t>
                  </a:r>
                  <a:endParaRPr lang="en-GB" sz="1600" dirty="0">
                    <a:latin typeface="Ubuntu" panose="020B0504030602030204"/>
                    <a:cs typeface="Times New Roman" pitchFamily="18" charset="0"/>
                  </a:endParaRPr>
                </a:p>
              </p:txBody>
            </p:sp>
            <p:sp>
              <p:nvSpPr>
                <p:cNvPr id="56" name="TextBox 102">
                  <a:extLst>
                    <a:ext uri="{FF2B5EF4-FFF2-40B4-BE49-F238E27FC236}">
                      <a16:creationId xmlns:a16="http://schemas.microsoft.com/office/drawing/2014/main" id="{7BF50142-F45C-4748-A12F-07F2F3F94252}"/>
                    </a:ext>
                  </a:extLst>
                </p:cNvPr>
                <p:cNvSpPr txBox="1"/>
                <p:nvPr/>
              </p:nvSpPr>
              <p:spPr>
                <a:xfrm rot="16200000">
                  <a:off x="6763449" y="3644010"/>
                  <a:ext cx="1294946" cy="835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Ubuntu" panose="020B0504030602030204"/>
                      <a:cs typeface="Times New Roman" pitchFamily="18" charset="0"/>
                    </a:rPr>
                    <a:t>Emitted X-rays</a:t>
                  </a:r>
                  <a:endParaRPr lang="en-GB" sz="1600" dirty="0">
                    <a:latin typeface="Ubuntu" panose="020B0504030602030204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3" name="TextBox 99">
                <a:extLst>
                  <a:ext uri="{FF2B5EF4-FFF2-40B4-BE49-F238E27FC236}">
                    <a16:creationId xmlns:a16="http://schemas.microsoft.com/office/drawing/2014/main" id="{580CA930-92D5-4D1E-ADA8-015E36B83954}"/>
                  </a:ext>
                </a:extLst>
              </p:cNvPr>
              <p:cNvSpPr txBox="1"/>
              <p:nvPr/>
            </p:nvSpPr>
            <p:spPr>
              <a:xfrm>
                <a:off x="1994128" y="5790498"/>
                <a:ext cx="6183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r>
                  <a:rPr lang="en-US" sz="2000" baseline="-25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f</a:t>
                </a:r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r>
                  <a:rPr lang="en-US" sz="2000" baseline="-25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endParaRPr lang="en-GB" sz="2000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</p:grpSp>
        <p:sp>
          <p:nvSpPr>
            <p:cNvPr id="117" name="Puszka 39">
              <a:extLst>
                <a:ext uri="{FF2B5EF4-FFF2-40B4-BE49-F238E27FC236}">
                  <a16:creationId xmlns:a16="http://schemas.microsoft.com/office/drawing/2014/main" id="{8858AC06-5A08-40E3-A382-A0D347850AD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514728" y="4475174"/>
              <a:ext cx="247574" cy="198066"/>
            </a:xfrm>
            <a:prstGeom prst="can">
              <a:avLst>
                <a:gd name="adj" fmla="val 25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118" name="Łącznik prosty ze strzałką 54">
              <a:extLst>
                <a:ext uri="{FF2B5EF4-FFF2-40B4-BE49-F238E27FC236}">
                  <a16:creationId xmlns:a16="http://schemas.microsoft.com/office/drawing/2014/main" id="{140AC3FE-56D1-4BCF-89F1-ECFC5E950F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6876" y="1038374"/>
              <a:ext cx="0" cy="1440000"/>
            </a:xfrm>
            <a:prstGeom prst="straightConnector1">
              <a:avLst/>
            </a:prstGeom>
            <a:ln w="28575">
              <a:gradFill flip="none" rotWithShape="1">
                <a:gsLst>
                  <a:gs pos="59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  <a:gs pos="13000">
                    <a:schemeClr val="bg1"/>
                  </a:gs>
                  <a:gs pos="35000">
                    <a:schemeClr val="accent2">
                      <a:lumMod val="20000"/>
                      <a:lumOff val="80000"/>
                    </a:schemeClr>
                  </a:gs>
                </a:gsLst>
                <a:lin ang="2700000" scaled="0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73">
              <a:extLst>
                <a:ext uri="{FF2B5EF4-FFF2-40B4-BE49-F238E27FC236}">
                  <a16:creationId xmlns:a16="http://schemas.microsoft.com/office/drawing/2014/main" id="{AD6B0244-B713-44A1-B898-6DB317601E85}"/>
                </a:ext>
              </a:extLst>
            </p:cNvPr>
            <p:cNvSpPr txBox="1"/>
            <p:nvPr/>
          </p:nvSpPr>
          <p:spPr>
            <a:xfrm>
              <a:off x="2721411" y="4406263"/>
              <a:ext cx="916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Detector</a:t>
              </a:r>
              <a:endParaRPr lang="en-GB" sz="1600" dirty="0">
                <a:latin typeface="Ubuntu" panose="020B0504030602030204"/>
                <a:cs typeface="Times New Roman" pitchFamily="18" charset="0"/>
              </a:endParaRPr>
            </a:p>
          </p:txBody>
        </p:sp>
        <p:sp>
          <p:nvSpPr>
            <p:cNvPr id="121" name="TextBox 173">
              <a:extLst>
                <a:ext uri="{FF2B5EF4-FFF2-40B4-BE49-F238E27FC236}">
                  <a16:creationId xmlns:a16="http://schemas.microsoft.com/office/drawing/2014/main" id="{422913B2-BE6E-464B-B39F-1F09D27B2D80}"/>
                </a:ext>
              </a:extLst>
            </p:cNvPr>
            <p:cNvSpPr txBox="1"/>
            <p:nvPr/>
          </p:nvSpPr>
          <p:spPr>
            <a:xfrm>
              <a:off x="3401313" y="5577762"/>
              <a:ext cx="995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Analyzer crystals</a:t>
              </a:r>
              <a:endParaRPr lang="en-GB" sz="1600" dirty="0">
                <a:latin typeface="Ubuntu" panose="020B0504030602030204"/>
                <a:cs typeface="Times New Roman" pitchFamily="18" charset="0"/>
              </a:endParaRPr>
            </a:p>
          </p:txBody>
        </p:sp>
      </p:grp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PIPO spectroscopies with hard X-rays: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the umbrella of techniques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s-ES" dirty="0" err="1">
                <a:latin typeface="Ubuntu" panose="020B0504030602030204"/>
                <a:cs typeface="Times New Roman" pitchFamily="18" charset="0"/>
              </a:rPr>
              <a:t>e.g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. Fe K</a:t>
            </a:r>
            <a:r>
              <a:rPr lang="el-GR" dirty="0">
                <a:latin typeface="Ubuntu" panose="020B0504030602030204"/>
                <a:cs typeface="Times New Roman" pitchFamily="18" charset="0"/>
              </a:rPr>
              <a:t>α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 and K</a:t>
            </a:r>
            <a:r>
              <a:rPr lang="el-GR" dirty="0">
                <a:latin typeface="Ubuntu" panose="020B0504030602030204"/>
                <a:cs typeface="Times New Roman" pitchFamily="18" charset="0"/>
              </a:rPr>
              <a:t>β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 XES &amp; Fe K </a:t>
            </a:r>
            <a:r>
              <a:rPr lang="es-ES" dirty="0" err="1">
                <a:latin typeface="Ubuntu" panose="020B0504030602030204"/>
                <a:cs typeface="Times New Roman" pitchFamily="18" charset="0"/>
              </a:rPr>
              <a:t>edge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 HERFD-XAS</a:t>
            </a:r>
          </a:p>
        </p:txBody>
      </p:sp>
    </p:spTree>
    <p:extLst>
      <p:ext uri="{BB962C8B-B14F-4D97-AF65-F5344CB8AC3E}">
        <p14:creationId xmlns:p14="http://schemas.microsoft.com/office/powerpoint/2010/main" val="1805377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8</a:t>
            </a:fld>
            <a:endParaRPr lang="en-E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A0543F-B5E7-4DC2-8771-09D1678B98D5}"/>
              </a:ext>
            </a:extLst>
          </p:cNvPr>
          <p:cNvSpPr txBox="1"/>
          <p:nvPr/>
        </p:nvSpPr>
        <p:spPr>
          <a:xfrm>
            <a:off x="339207" y="208728"/>
            <a:ext cx="664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  <a:latin typeface="Ubuntu" panose="020B0504030602030204"/>
              </a:rPr>
              <a:t>1. </a:t>
            </a: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Hard X-ray PIPO </a:t>
            </a:r>
            <a:r>
              <a:rPr lang="en-GB" sz="2400" b="1" dirty="0" err="1">
                <a:solidFill>
                  <a:schemeClr val="accent1"/>
                </a:solidFill>
                <a:latin typeface="Ubuntu" panose="020B0504030602030204"/>
              </a:rPr>
              <a:t>spectroscopies</a:t>
            </a:r>
            <a:r>
              <a:rPr lang="en-GB" sz="2400" b="1" dirty="0" err="1">
                <a:solidFill>
                  <a:schemeClr val="accent2"/>
                </a:solidFill>
                <a:latin typeface="Ubuntu" panose="020B0504030602030204"/>
              </a:rPr>
              <a:t>_</a:t>
            </a:r>
            <a:r>
              <a:rPr lang="en-GB" sz="2200" dirty="0" err="1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Brief</a:t>
            </a:r>
            <a:r>
              <a:rPr lang="en-GB" sz="2200" dirty="0">
                <a:solidFill>
                  <a:schemeClr val="accent1"/>
                </a:solidFill>
                <a:latin typeface="Ubuntu" panose="020B0504030602030204"/>
                <a:sym typeface="Wingdings" panose="05000000000000000000" pitchFamily="2" charset="2"/>
              </a:rPr>
              <a:t> introduction</a:t>
            </a:r>
          </a:p>
        </p:txBody>
      </p:sp>
      <p:sp>
        <p:nvSpPr>
          <p:cNvPr id="11" name="Rectangle 72">
            <a:extLst>
              <a:ext uri="{FF2B5EF4-FFF2-40B4-BE49-F238E27FC236}">
                <a16:creationId xmlns:a16="http://schemas.microsoft.com/office/drawing/2014/main" id="{F83FD757-B151-4093-AA20-F1CD6F628D2F}"/>
              </a:ext>
            </a:extLst>
          </p:cNvPr>
          <p:cNvSpPr/>
          <p:nvPr/>
        </p:nvSpPr>
        <p:spPr>
          <a:xfrm>
            <a:off x="715477" y="836712"/>
            <a:ext cx="768996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b="1" dirty="0">
                <a:latin typeface="Ubuntu" panose="020B0504030602030204"/>
                <a:cs typeface="Times New Roman" pitchFamily="18" charset="0"/>
              </a:rPr>
              <a:t>PIPO spectroscopies with hard X-rays: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the umbrella of techniques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s-ES" dirty="0" err="1">
                <a:latin typeface="Ubuntu" panose="020B0504030602030204"/>
                <a:cs typeface="Times New Roman" pitchFamily="18" charset="0"/>
              </a:rPr>
              <a:t>e.g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. Fe 1</a:t>
            </a:r>
            <a:r>
              <a:rPr lang="es-ES" i="1" dirty="0">
                <a:latin typeface="Ubuntu" panose="020B0504030602030204"/>
                <a:cs typeface="Times New Roman" pitchFamily="18" charset="0"/>
              </a:rPr>
              <a:t>s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2</a:t>
            </a:r>
            <a:r>
              <a:rPr lang="es-ES" i="1" dirty="0">
                <a:latin typeface="Ubuntu" panose="020B0504030602030204"/>
                <a:cs typeface="Times New Roman" pitchFamily="18" charset="0"/>
              </a:rPr>
              <a:t>p</a:t>
            </a:r>
            <a:r>
              <a:rPr lang="es-ES" dirty="0">
                <a:latin typeface="Ubuntu" panose="020B0504030602030204"/>
                <a:cs typeface="Times New Roman" pitchFamily="18" charset="0"/>
              </a:rPr>
              <a:t> RIXS </a:t>
            </a:r>
            <a:r>
              <a:rPr lang="en-US" dirty="0">
                <a:latin typeface="Ubuntu" panose="020B0504030602030204"/>
                <a:cs typeface="Times New Roman" pitchFamily="18" charset="0"/>
              </a:rPr>
              <a:t>@ K pre-edge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BCAF4F1-AB1A-4212-938D-593AE6CFFEBB}"/>
              </a:ext>
            </a:extLst>
          </p:cNvPr>
          <p:cNvGrpSpPr/>
          <p:nvPr/>
        </p:nvGrpSpPr>
        <p:grpSpPr>
          <a:xfrm>
            <a:off x="4685498" y="1622326"/>
            <a:ext cx="4314839" cy="4513474"/>
            <a:chOff x="4685498" y="1622326"/>
            <a:chExt cx="4314839" cy="451347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2AEB0C-921C-4774-8883-40C29FAAE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420512" y="3722919"/>
              <a:ext cx="1847469" cy="1317498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17" name="Grupo 116">
              <a:extLst>
                <a:ext uri="{FF2B5EF4-FFF2-40B4-BE49-F238E27FC236}">
                  <a16:creationId xmlns:a16="http://schemas.microsoft.com/office/drawing/2014/main" id="{E0495AB7-FAD6-4A5D-B271-8BE28A1C4959}"/>
                </a:ext>
              </a:extLst>
            </p:cNvPr>
            <p:cNvGrpSpPr/>
            <p:nvPr/>
          </p:nvGrpSpPr>
          <p:grpSpPr>
            <a:xfrm>
              <a:off x="4749143" y="1622326"/>
              <a:ext cx="4251194" cy="4513474"/>
              <a:chOff x="4749143" y="1622326"/>
              <a:chExt cx="4251194" cy="4513474"/>
            </a:xfrm>
          </p:grpSpPr>
          <p:grpSp>
            <p:nvGrpSpPr>
              <p:cNvPr id="118" name="Grupo 117">
                <a:extLst>
                  <a:ext uri="{FF2B5EF4-FFF2-40B4-BE49-F238E27FC236}">
                    <a16:creationId xmlns:a16="http://schemas.microsoft.com/office/drawing/2014/main" id="{7C74BFA3-6495-4A7C-A5C2-36526A0F5F63}"/>
                  </a:ext>
                </a:extLst>
              </p:cNvPr>
              <p:cNvGrpSpPr/>
              <p:nvPr/>
            </p:nvGrpSpPr>
            <p:grpSpPr>
              <a:xfrm>
                <a:off x="4749143" y="1622326"/>
                <a:ext cx="4251194" cy="4513474"/>
                <a:chOff x="4806293" y="1412776"/>
                <a:chExt cx="4251194" cy="4513474"/>
              </a:xfrm>
            </p:grpSpPr>
            <p:grpSp>
              <p:nvGrpSpPr>
                <p:cNvPr id="121" name="Group 3">
                  <a:extLst>
                    <a:ext uri="{FF2B5EF4-FFF2-40B4-BE49-F238E27FC236}">
                      <a16:creationId xmlns:a16="http://schemas.microsoft.com/office/drawing/2014/main" id="{6DD5F92D-E632-462C-BFFB-5C4C4AFA1849}"/>
                    </a:ext>
                  </a:extLst>
                </p:cNvPr>
                <p:cNvGrpSpPr/>
                <p:nvPr/>
              </p:nvGrpSpPr>
              <p:grpSpPr>
                <a:xfrm>
                  <a:off x="4806293" y="1412776"/>
                  <a:ext cx="3240359" cy="4513474"/>
                  <a:chOff x="5292081" y="1960879"/>
                  <a:chExt cx="3240359" cy="4513474"/>
                </a:xfrm>
              </p:grpSpPr>
              <p:graphicFrame>
                <p:nvGraphicFramePr>
                  <p:cNvPr id="123" name="Object 1">
                    <a:extLst>
                      <a:ext uri="{FF2B5EF4-FFF2-40B4-BE49-F238E27FC236}">
                        <a16:creationId xmlns:a16="http://schemas.microsoft.com/office/drawing/2014/main" id="{FC4C2F5E-5F08-40D2-AC9F-838E94B603B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346907580"/>
                      </p:ext>
                    </p:extLst>
                  </p:nvPr>
                </p:nvGraphicFramePr>
                <p:xfrm>
                  <a:off x="6809475" y="3917761"/>
                  <a:ext cx="1666875" cy="127793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4548" name="Graph" r:id="rId5" imgW="3876480" imgH="2973600" progId="Origin50.Graph">
                          <p:embed/>
                        </p:oleObj>
                      </mc:Choice>
                      <mc:Fallback>
                        <p:oleObj name="Graph" r:id="rId5" imgW="3876480" imgH="2973600" progId="Origin50.Graph">
                          <p:embed/>
                          <p:pic>
                            <p:nvPicPr>
                              <p:cNvPr id="69" name="Object 1">
                                <a:extLst>
                                  <a:ext uri="{FF2B5EF4-FFF2-40B4-BE49-F238E27FC236}">
                                    <a16:creationId xmlns:a16="http://schemas.microsoft.com/office/drawing/2014/main" id="{DD3BEBB8-F9D0-4DB2-9F6F-3DB3202D93CA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809475" y="3917761"/>
                                <a:ext cx="1666875" cy="1277937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124" name="Group 69">
                    <a:extLst>
                      <a:ext uri="{FF2B5EF4-FFF2-40B4-BE49-F238E27FC236}">
                        <a16:creationId xmlns:a16="http://schemas.microsoft.com/office/drawing/2014/main" id="{AE05A6DE-AE4B-4DC2-8FA4-C29B496F693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033" y="3558015"/>
                    <a:ext cx="1110317" cy="1542260"/>
                    <a:chOff x="2870230" y="3592772"/>
                    <a:chExt cx="1110317" cy="1542260"/>
                  </a:xfrm>
                </p:grpSpPr>
                <p:sp>
                  <p:nvSpPr>
                    <p:cNvPr id="139" name="TextBox 71">
                      <a:extLst>
                        <a:ext uri="{FF2B5EF4-FFF2-40B4-BE49-F238E27FC236}">
                          <a16:creationId xmlns:a16="http://schemas.microsoft.com/office/drawing/2014/main" id="{BE38A8BF-1895-4E79-B89F-E25BF63E98A6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608971" y="3595016"/>
                      <a:ext cx="37382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E</a:t>
                      </a:r>
                      <a:r>
                        <a:rPr kumimoji="0" lang="en-US" b="0" i="0" u="none" strike="noStrike" kern="0" cap="none" spc="0" normalizeH="0" baseline="-25000" noProof="0" dirty="0" err="1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e</a:t>
                      </a:r>
                      <a:endParaRPr kumimoji="0" lang="en-GB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40" name="pole tekstowe 52">
                      <a:extLst>
                        <a:ext uri="{FF2B5EF4-FFF2-40B4-BE49-F238E27FC236}">
                          <a16:creationId xmlns:a16="http://schemas.microsoft.com/office/drawing/2014/main" id="{5D9A7A5A-8B26-4315-B428-4E1BA8B5C98E}"/>
                        </a:ext>
                      </a:extLst>
                    </p:cNvPr>
                    <p:cNvSpPr txBox="1"/>
                    <p:nvPr/>
                  </p:nvSpPr>
                  <p:spPr bwMode="auto">
                    <a:xfrm rot="16200000">
                      <a:off x="2804507" y="4020939"/>
                      <a:ext cx="393056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rPr>
                        <a:t>K</a:t>
                      </a:r>
                      <a:r>
                        <a:rPr kumimoji="0" lang="el-GR" alt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rPr>
                        <a:t>α</a:t>
                      </a:r>
                      <a:r>
                        <a:rPr kumimoji="0" lang="en-US" altLang="es-ES" sz="1100" b="1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rPr>
                        <a:t>1</a:t>
                      </a:r>
                      <a:endParaRPr kumimoji="0" lang="en-US" altLang="es-ES" sz="1100" b="1" i="1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buntu" panose="020B0504030602030204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pole tekstowe 52">
                      <a:extLst>
                        <a:ext uri="{FF2B5EF4-FFF2-40B4-BE49-F238E27FC236}">
                          <a16:creationId xmlns:a16="http://schemas.microsoft.com/office/drawing/2014/main" id="{AEA4AAE6-8260-4EBB-9374-E455EF42B6F8}"/>
                        </a:ext>
                      </a:extLst>
                    </p:cNvPr>
                    <p:cNvSpPr txBox="1"/>
                    <p:nvPr/>
                  </p:nvSpPr>
                  <p:spPr bwMode="auto">
                    <a:xfrm rot="16200000">
                      <a:off x="3020531" y="4807699"/>
                      <a:ext cx="393056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rPr>
                        <a:t>K</a:t>
                      </a:r>
                      <a:r>
                        <a:rPr kumimoji="0" lang="el-GR" alt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rPr>
                        <a:t>α</a:t>
                      </a:r>
                      <a:r>
                        <a:rPr kumimoji="0" lang="en-US" altLang="es-ES" sz="1100" b="1" i="0" u="none" strike="noStrike" kern="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Arial" pitchFamily="34" charset="0"/>
                        </a:rPr>
                        <a:t>2</a:t>
                      </a:r>
                      <a:endParaRPr kumimoji="0" lang="en-US" altLang="es-ES" sz="1100" b="1" i="1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buntu" panose="020B0504030602030204"/>
                        <a:cs typeface="Arial" pitchFamily="34" charset="0"/>
                      </a:endParaRPr>
                    </a:p>
                  </p:txBody>
                </p:sp>
              </p:grpSp>
              <p:pic>
                <p:nvPicPr>
                  <p:cNvPr id="125" name="Picture 74">
                    <a:extLst>
                      <a:ext uri="{FF2B5EF4-FFF2-40B4-BE49-F238E27FC236}">
                        <a16:creationId xmlns:a16="http://schemas.microsoft.com/office/drawing/2014/main" id="{517D46EB-0BB7-431D-8DFD-23861C5DD4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6037" t="5051" r="28072"/>
                  <a:stretch/>
                </p:blipFill>
                <p:spPr>
                  <a:xfrm>
                    <a:off x="6788458" y="3397963"/>
                    <a:ext cx="1743982" cy="2539745"/>
                  </a:xfrm>
                  <a:prstGeom prst="rect">
                    <a:avLst/>
                  </a:prstGeom>
                </p:spPr>
              </p:pic>
              <p:sp>
                <p:nvSpPr>
                  <p:cNvPr id="126" name="TextBox 75">
                    <a:extLst>
                      <a:ext uri="{FF2B5EF4-FFF2-40B4-BE49-F238E27FC236}">
                        <a16:creationId xmlns:a16="http://schemas.microsoft.com/office/drawing/2014/main" id="{606FA6B8-C527-4628-A6F3-37D77D41ED45}"/>
                      </a:ext>
                    </a:extLst>
                  </p:cNvPr>
                  <p:cNvSpPr txBox="1"/>
                  <p:nvPr/>
                </p:nvSpPr>
                <p:spPr>
                  <a:xfrm>
                    <a:off x="5584309" y="5551023"/>
                    <a:ext cx="1135383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X</a:t>
                    </a:r>
                    <a:r>
                      <a: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-ray</a:t>
                    </a: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 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E</a:t>
                    </a:r>
                    <a:r>
                      <a: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mission</a:t>
                    </a: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 S</a:t>
                    </a:r>
                    <a:r>
                      <a: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pectroscopy</a:t>
                    </a:r>
                    <a:endParaRPr kumimoji="0" lang="en-GB" sz="11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27" name="Group 76">
                    <a:extLst>
                      <a:ext uri="{FF2B5EF4-FFF2-40B4-BE49-F238E27FC236}">
                        <a16:creationId xmlns:a16="http://schemas.microsoft.com/office/drawing/2014/main" id="{C221861D-C666-435F-AFA1-2A6749F47E62}"/>
                      </a:ext>
                    </a:extLst>
                  </p:cNvPr>
                  <p:cNvGrpSpPr/>
                  <p:nvPr/>
                </p:nvGrpSpPr>
                <p:grpSpPr>
                  <a:xfrm>
                    <a:off x="6587098" y="1960879"/>
                    <a:ext cx="1676466" cy="1187450"/>
                    <a:chOff x="4336504" y="2430453"/>
                    <a:chExt cx="1676466" cy="1187450"/>
                  </a:xfrm>
                </p:grpSpPr>
                <p:graphicFrame>
                  <p:nvGraphicFramePr>
                    <p:cNvPr id="136" name="Object 5">
                      <a:extLst>
                        <a:ext uri="{FF2B5EF4-FFF2-40B4-BE49-F238E27FC236}">
                          <a16:creationId xmlns:a16="http://schemas.microsoft.com/office/drawing/2014/main" id="{1991FC34-988B-43A6-A2EA-7A55EAD384D5}"/>
                        </a:ext>
                      </a:extLst>
                    </p:cNvPr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538327196"/>
                        </p:ext>
                      </p:extLst>
                    </p:nvPr>
                  </p:nvGraphicFramePr>
                  <p:xfrm>
                    <a:off x="4336504" y="2430453"/>
                    <a:ext cx="1611312" cy="118745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44549" name="Graph" r:id="rId8" imgW="4059720" imgH="2973600" progId="Origin50.Graph">
                            <p:embed/>
                          </p:oleObj>
                        </mc:Choice>
                        <mc:Fallback>
                          <p:oleObj name="Graph" r:id="rId8" imgW="4059720" imgH="2973600" progId="Origin50.Graph">
                            <p:embed/>
                            <p:pic>
                              <p:nvPicPr>
                                <p:cNvPr id="82" name="Object 5">
                                  <a:extLst>
                                    <a:ext uri="{FF2B5EF4-FFF2-40B4-BE49-F238E27FC236}">
                                      <a16:creationId xmlns:a16="http://schemas.microsoft.com/office/drawing/2014/main" id="{95CB0E68-E696-45FD-9BC7-C14A3903AE89}"/>
                                    </a:ext>
                                  </a:extLst>
                                </p:cNvPr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9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4336504" y="2430453"/>
                                  <a:ext cx="1611312" cy="1187450"/>
                                </a:xfrm>
                                <a:prstGeom prst="rect">
                                  <a:avLst/>
                                </a:prstGeom>
                                <a:noFill/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sp>
                  <p:nvSpPr>
                    <p:cNvPr id="137" name="TextBox 80">
                      <a:extLst>
                        <a:ext uri="{FF2B5EF4-FFF2-40B4-BE49-F238E27FC236}">
                          <a16:creationId xmlns:a16="http://schemas.microsoft.com/office/drawing/2014/main" id="{CB271468-888B-472B-B891-A85A97487B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80828" y="3212976"/>
                      <a:ext cx="33214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E</a:t>
                      </a:r>
                      <a:r>
                        <a:rPr kumimoji="0" lang="en-US" b="0" i="0" u="none" strike="noStrike" kern="0" cap="none" spc="0" normalizeH="0" baseline="-25000" noProof="0" dirty="0" err="1">
                          <a:ln>
                            <a:noFill/>
                          </a:ln>
                          <a:solidFill>
                            <a:srgbClr val="132577"/>
                          </a:solidFill>
                          <a:effectLst/>
                          <a:uLnTx/>
                          <a:uFillTx/>
                          <a:latin typeface="Ubuntu" panose="020B0504030602030204"/>
                          <a:cs typeface="Times New Roman" pitchFamily="18" charset="0"/>
                        </a:rPr>
                        <a:t>i</a:t>
                      </a:r>
                      <a:endParaRPr kumimoji="0" lang="en-GB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endParaRPr>
                    </a:p>
                  </p:txBody>
                </p:sp>
              </p:grpSp>
              <p:sp>
                <p:nvSpPr>
                  <p:cNvPr id="128" name="TextBox 83">
                    <a:extLst>
                      <a:ext uri="{FF2B5EF4-FFF2-40B4-BE49-F238E27FC236}">
                        <a16:creationId xmlns:a16="http://schemas.microsoft.com/office/drawing/2014/main" id="{771F8E62-C08B-4EC3-9DD1-4BD7BD2F53DA}"/>
                      </a:ext>
                    </a:extLst>
                  </p:cNvPr>
                  <p:cNvSpPr txBox="1"/>
                  <p:nvPr/>
                </p:nvSpPr>
                <p:spPr>
                  <a:xfrm>
                    <a:off x="5593611" y="2060848"/>
                    <a:ext cx="1216013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X</a:t>
                    </a:r>
                    <a:r>
                      <a: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-ray</a:t>
                    </a: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 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A</a:t>
                    </a:r>
                    <a:r>
                      <a: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bsorption</a:t>
                    </a:r>
                    <a:r>
                      <a: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 S</a:t>
                    </a:r>
                    <a:r>
                      <a: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pectroscopy</a:t>
                    </a:r>
                    <a:endParaRPr kumimoji="0" lang="en-GB" sz="11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29" name="6 Grupo">
                    <a:extLst>
                      <a:ext uri="{FF2B5EF4-FFF2-40B4-BE49-F238E27FC236}">
                        <a16:creationId xmlns:a16="http://schemas.microsoft.com/office/drawing/2014/main" id="{2C66EC7A-A874-4DD9-9A16-5AC6EEE5D00C}"/>
                      </a:ext>
                    </a:extLst>
                  </p:cNvPr>
                  <p:cNvGrpSpPr/>
                  <p:nvPr/>
                </p:nvGrpSpPr>
                <p:grpSpPr>
                  <a:xfrm>
                    <a:off x="6346580" y="2983328"/>
                    <a:ext cx="1782172" cy="2648128"/>
                    <a:chOff x="4393086" y="3941931"/>
                    <a:chExt cx="1782172" cy="2648128"/>
                  </a:xfrm>
                </p:grpSpPr>
                <p:cxnSp>
                  <p:nvCxnSpPr>
                    <p:cNvPr id="132" name="Straight Connector 85">
                      <a:extLst>
                        <a:ext uri="{FF2B5EF4-FFF2-40B4-BE49-F238E27FC236}">
                          <a16:creationId xmlns:a16="http://schemas.microsoft.com/office/drawing/2014/main" id="{05CA30FF-3E86-42D6-B3B8-56E5EA66E341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4393086" y="6207457"/>
                      <a:ext cx="754978" cy="38260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dash"/>
                    </a:ln>
                    <a:effectLst/>
                  </p:spPr>
                </p:cxnSp>
                <p:cxnSp>
                  <p:nvCxnSpPr>
                    <p:cNvPr id="133" name="Straight Connector 86">
                      <a:extLst>
                        <a:ext uri="{FF2B5EF4-FFF2-40B4-BE49-F238E27FC236}">
                          <a16:creationId xmlns:a16="http://schemas.microsoft.com/office/drawing/2014/main" id="{F48776FA-F33A-4AB1-B803-42BFC0750CF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399765" y="4395787"/>
                      <a:ext cx="752563" cy="602486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dash"/>
                    </a:ln>
                    <a:effectLst/>
                  </p:spPr>
                </p:cxnSp>
                <p:cxnSp>
                  <p:nvCxnSpPr>
                    <p:cNvPr id="134" name="Straight Connector 87">
                      <a:extLst>
                        <a:ext uri="{FF2B5EF4-FFF2-40B4-BE49-F238E27FC236}">
                          <a16:creationId xmlns:a16="http://schemas.microsoft.com/office/drawing/2014/main" id="{87172209-18C2-4BC5-A513-4BCB99B0B5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25375" y="3941931"/>
                      <a:ext cx="222689" cy="423173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dash"/>
                    </a:ln>
                    <a:effectLst/>
                  </p:spPr>
                </p:cxnSp>
                <p:cxnSp>
                  <p:nvCxnSpPr>
                    <p:cNvPr id="135" name="Straight Connector 88">
                      <a:extLst>
                        <a:ext uri="{FF2B5EF4-FFF2-40B4-BE49-F238E27FC236}">
                          <a16:creationId xmlns:a16="http://schemas.microsoft.com/office/drawing/2014/main" id="{84E3AF24-D7A4-4A33-977F-14DB6FC5310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203580" y="3941931"/>
                      <a:ext cx="971678" cy="449886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ysClr val="windowText" lastClr="000000"/>
                      </a:solidFill>
                      <a:prstDash val="dash"/>
                    </a:ln>
                    <a:effectLst/>
                  </p:spPr>
                </p:cxnSp>
              </p:grpSp>
              <p:sp>
                <p:nvSpPr>
                  <p:cNvPr id="130" name="TextBox 89">
                    <a:extLst>
                      <a:ext uri="{FF2B5EF4-FFF2-40B4-BE49-F238E27FC236}">
                        <a16:creationId xmlns:a16="http://schemas.microsoft.com/office/drawing/2014/main" id="{1BCB0B65-0358-4897-86D6-7915CFE31FBA}"/>
                      </a:ext>
                    </a:extLst>
                  </p:cNvPr>
                  <p:cNvSpPr txBox="1"/>
                  <p:nvPr/>
                </p:nvSpPr>
                <p:spPr>
                  <a:xfrm>
                    <a:off x="6431966" y="1979551"/>
                    <a:ext cx="5148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I</a:t>
                    </a:r>
                    <a:r>
                      <a:rPr kumimoji="0" lang="en-US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f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/I</a:t>
                    </a:r>
                    <a:r>
                      <a:rPr kumimoji="0" lang="en-US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0</a:t>
                    </a:r>
                    <a:endParaRPr kumimoji="0" lang="en-GB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132577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31" name="TextBox 90">
                    <a:extLst>
                      <a:ext uri="{FF2B5EF4-FFF2-40B4-BE49-F238E27FC236}">
                        <a16:creationId xmlns:a16="http://schemas.microsoft.com/office/drawing/2014/main" id="{CAB08542-F1CB-4296-819E-5C56F4E501A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219304" y="5297168"/>
                    <a:ext cx="5148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I</a:t>
                    </a:r>
                    <a:r>
                      <a:rPr kumimoji="0" lang="en-US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f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/I</a:t>
                    </a:r>
                    <a:r>
                      <a:rPr kumimoji="0" lang="en-US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srgbClr val="132577"/>
                        </a:solidFill>
                        <a:effectLst/>
                        <a:uLnTx/>
                        <a:uFillTx/>
                        <a:latin typeface="Ubuntu" panose="020B0504030602030204"/>
                        <a:cs typeface="Times New Roman" pitchFamily="18" charset="0"/>
                      </a:rPr>
                      <a:t>0</a:t>
                    </a:r>
                    <a:endParaRPr kumimoji="0" lang="en-GB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132577"/>
                      </a:solidFill>
                      <a:effectLst/>
                      <a:uLnTx/>
                      <a:uFillTx/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122" name="TextBox 141">
                  <a:extLst>
                    <a:ext uri="{FF2B5EF4-FFF2-40B4-BE49-F238E27FC236}">
                      <a16:creationId xmlns:a16="http://schemas.microsoft.com/office/drawing/2014/main" id="{323A60BA-00F4-46C2-8035-958E6371BC2E}"/>
                    </a:ext>
                  </a:extLst>
                </p:cNvPr>
                <p:cNvSpPr txBox="1"/>
                <p:nvPr/>
              </p:nvSpPr>
              <p:spPr>
                <a:xfrm>
                  <a:off x="8174441" y="3422204"/>
                  <a:ext cx="883046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b="1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R</a:t>
                  </a:r>
                  <a:r>
                    <a:rPr lang="en-US" sz="1100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esonant</a:t>
                  </a:r>
                  <a:endParaRPr lang="en-US" sz="1100" b="1" dirty="0">
                    <a:solidFill>
                      <a:srgbClr val="FF6600"/>
                    </a:solidFill>
                    <a:latin typeface="Ubuntu" panose="020B0504030602030204"/>
                    <a:cs typeface="Times New Roman" pitchFamily="18" charset="0"/>
                  </a:endParaRPr>
                </a:p>
                <a:p>
                  <a:pPr defTabSz="914400"/>
                  <a:r>
                    <a:rPr lang="en-US" b="1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I</a:t>
                  </a:r>
                  <a:r>
                    <a:rPr lang="en-US" sz="1100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nelastic</a:t>
                  </a:r>
                  <a:r>
                    <a:rPr lang="en-US" b="1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 </a:t>
                  </a:r>
                </a:p>
                <a:p>
                  <a:pPr defTabSz="914400"/>
                  <a:r>
                    <a:rPr lang="en-US" b="1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X</a:t>
                  </a:r>
                  <a:r>
                    <a:rPr lang="en-US" sz="1100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-ray</a:t>
                  </a:r>
                  <a:r>
                    <a:rPr lang="en-US" b="1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 S</a:t>
                  </a:r>
                  <a:r>
                    <a:rPr lang="en-US" sz="1100" dirty="0">
                      <a:solidFill>
                        <a:srgbClr val="FF6600"/>
                      </a:solidFill>
                      <a:latin typeface="Ubuntu" panose="020B0504030602030204"/>
                      <a:cs typeface="Times New Roman" pitchFamily="18" charset="0"/>
                    </a:rPr>
                    <a:t>cattering</a:t>
                  </a:r>
                  <a:endParaRPr lang="en-GB" sz="1100" baseline="-25000" dirty="0">
                    <a:solidFill>
                      <a:srgbClr val="FF6600"/>
                    </a:solidFill>
                    <a:latin typeface="Ubuntu" panose="020B0504030602030204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9" name="pole tekstowe 52">
                <a:extLst>
                  <a:ext uri="{FF2B5EF4-FFF2-40B4-BE49-F238E27FC236}">
                    <a16:creationId xmlns:a16="http://schemas.microsoft.com/office/drawing/2014/main" id="{78FBE843-96E4-42DF-97DA-75A8D078825D}"/>
                  </a:ext>
                </a:extLst>
              </p:cNvPr>
              <p:cNvSpPr txBox="1"/>
              <p:nvPr/>
            </p:nvSpPr>
            <p:spPr bwMode="auto">
              <a:xfrm>
                <a:off x="6079575" y="2295559"/>
                <a:ext cx="651140" cy="2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s-ES" sz="1100" b="1" dirty="0">
                    <a:latin typeface="+mj-lt"/>
                    <a:cs typeface="Arial" pitchFamily="34" charset="0"/>
                  </a:rPr>
                  <a:t>1</a:t>
                </a:r>
                <a:r>
                  <a:rPr lang="en-US" altLang="es-ES" sz="1100" b="1" i="1" dirty="0">
                    <a:latin typeface="+mj-lt"/>
                    <a:cs typeface="Arial" pitchFamily="34" charset="0"/>
                  </a:rPr>
                  <a:t>s</a:t>
                </a:r>
                <a:r>
                  <a:rPr lang="en-US" altLang="es-ES" sz="1100" b="1" dirty="0">
                    <a:latin typeface="+mj-lt"/>
                    <a:cs typeface="Arial" pitchFamily="34" charset="0"/>
                  </a:rPr>
                  <a:t> </a:t>
                </a:r>
                <a:r>
                  <a:rPr lang="en-US" altLang="es-ES" sz="1100" b="1" dirty="0">
                    <a:latin typeface="+mj-lt"/>
                    <a:cs typeface="Arial" pitchFamily="34" charset="0"/>
                    <a:sym typeface="Wingdings" pitchFamily="2" charset="2"/>
                  </a:rPr>
                  <a:t> 3</a:t>
                </a:r>
                <a:r>
                  <a:rPr lang="en-US" altLang="es-ES" sz="1100" b="1" i="1" dirty="0">
                    <a:latin typeface="+mj-lt"/>
                    <a:cs typeface="Arial" pitchFamily="34" charset="0"/>
                    <a:sym typeface="Wingdings" pitchFamily="2" charset="2"/>
                  </a:rPr>
                  <a:t>d</a:t>
                </a:r>
                <a:endParaRPr lang="en-US" altLang="es-ES" sz="1100" b="1" i="1" dirty="0"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120" name="pole tekstowe 52">
                <a:extLst>
                  <a:ext uri="{FF2B5EF4-FFF2-40B4-BE49-F238E27FC236}">
                    <a16:creationId xmlns:a16="http://schemas.microsoft.com/office/drawing/2014/main" id="{E82F5A83-840C-4B82-A65D-AFB79A873089}"/>
                  </a:ext>
                </a:extLst>
              </p:cNvPr>
              <p:cNvSpPr txBox="1"/>
              <p:nvPr/>
            </p:nvSpPr>
            <p:spPr bwMode="auto">
              <a:xfrm>
                <a:off x="6757759" y="1694859"/>
                <a:ext cx="651140" cy="2616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altLang="es-ES" sz="1100" b="1" dirty="0">
                    <a:latin typeface="+mj-lt"/>
                    <a:cs typeface="Arial" pitchFamily="34" charset="0"/>
                  </a:rPr>
                  <a:t>1</a:t>
                </a:r>
                <a:r>
                  <a:rPr lang="en-US" altLang="es-ES" sz="1100" b="1" i="1" dirty="0">
                    <a:latin typeface="+mj-lt"/>
                    <a:cs typeface="Arial" pitchFamily="34" charset="0"/>
                  </a:rPr>
                  <a:t>s</a:t>
                </a:r>
                <a:r>
                  <a:rPr lang="en-US" altLang="es-ES" sz="1100" b="1" dirty="0">
                    <a:latin typeface="+mj-lt"/>
                    <a:cs typeface="Arial" pitchFamily="34" charset="0"/>
                  </a:rPr>
                  <a:t> </a:t>
                </a:r>
                <a:r>
                  <a:rPr lang="en-US" altLang="es-ES" sz="1100" b="1" dirty="0">
                    <a:latin typeface="+mj-lt"/>
                    <a:cs typeface="Arial" pitchFamily="34" charset="0"/>
                    <a:sym typeface="Wingdings" pitchFamily="2" charset="2"/>
                  </a:rPr>
                  <a:t> 4</a:t>
                </a:r>
                <a:r>
                  <a:rPr lang="en-US" altLang="es-ES" sz="1100" b="1" i="1" dirty="0">
                    <a:latin typeface="+mj-lt"/>
                    <a:cs typeface="Arial" pitchFamily="34" charset="0"/>
                    <a:sym typeface="Wingdings" pitchFamily="2" charset="2"/>
                  </a:rPr>
                  <a:t>p</a:t>
                </a:r>
                <a:endParaRPr lang="en-US" altLang="es-ES" sz="1100" b="1" i="1" dirty="0">
                  <a:latin typeface="+mj-lt"/>
                  <a:cs typeface="Arial" pitchFamily="34" charset="0"/>
                </a:endParaRPr>
              </a:p>
            </p:txBody>
          </p:sp>
        </p:grpSp>
      </p:grpSp>
      <p:sp>
        <p:nvSpPr>
          <p:cNvPr id="142" name="Rectangle 227">
            <a:extLst>
              <a:ext uri="{FF2B5EF4-FFF2-40B4-BE49-F238E27FC236}">
                <a16:creationId xmlns:a16="http://schemas.microsoft.com/office/drawing/2014/main" id="{427D6EC5-B297-4B91-BA69-E64E4BCB4361}"/>
              </a:ext>
            </a:extLst>
          </p:cNvPr>
          <p:cNvSpPr/>
          <p:nvPr/>
        </p:nvSpPr>
        <p:spPr>
          <a:xfrm>
            <a:off x="6186602" y="1378369"/>
            <a:ext cx="2297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igh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nergy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es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.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F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luo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.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D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etected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buntu" panose="020B0504030602030204"/>
                <a:cs typeface="Times New Roman" pitchFamily="18" charset="0"/>
              </a:rPr>
              <a:t> 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Ubuntu" panose="020B0504030602030204"/>
            </a:endParaRPr>
          </a:p>
        </p:txBody>
      </p:sp>
      <p:grpSp>
        <p:nvGrpSpPr>
          <p:cNvPr id="89" name="Grupo 88">
            <a:extLst>
              <a:ext uri="{FF2B5EF4-FFF2-40B4-BE49-F238E27FC236}">
                <a16:creationId xmlns:a16="http://schemas.microsoft.com/office/drawing/2014/main" id="{CA930431-A5BE-47FD-97F9-46EBF7055919}"/>
              </a:ext>
            </a:extLst>
          </p:cNvPr>
          <p:cNvGrpSpPr/>
          <p:nvPr/>
        </p:nvGrpSpPr>
        <p:grpSpPr>
          <a:xfrm>
            <a:off x="352824" y="1038374"/>
            <a:ext cx="4332673" cy="5124163"/>
            <a:chOff x="352824" y="1038374"/>
            <a:chExt cx="4332673" cy="5124163"/>
          </a:xfrm>
        </p:grpSpPr>
        <p:grpSp>
          <p:nvGrpSpPr>
            <p:cNvPr id="90" name="Group 96">
              <a:extLst>
                <a:ext uri="{FF2B5EF4-FFF2-40B4-BE49-F238E27FC236}">
                  <a16:creationId xmlns:a16="http://schemas.microsoft.com/office/drawing/2014/main" id="{9FD60C37-261C-427B-A46E-1B44B6CE8966}"/>
                </a:ext>
              </a:extLst>
            </p:cNvPr>
            <p:cNvGrpSpPr/>
            <p:nvPr/>
          </p:nvGrpSpPr>
          <p:grpSpPr>
            <a:xfrm>
              <a:off x="352824" y="2273970"/>
              <a:ext cx="4332673" cy="3836360"/>
              <a:chOff x="357433" y="2354248"/>
              <a:chExt cx="4332673" cy="3836360"/>
            </a:xfrm>
          </p:grpSpPr>
          <p:sp>
            <p:nvSpPr>
              <p:cNvPr id="95" name="TextBox 97">
                <a:extLst>
                  <a:ext uri="{FF2B5EF4-FFF2-40B4-BE49-F238E27FC236}">
                    <a16:creationId xmlns:a16="http://schemas.microsoft.com/office/drawing/2014/main" id="{1B02A8E9-DDC8-4332-B64D-639ECC01E6CC}"/>
                  </a:ext>
                </a:extLst>
              </p:cNvPr>
              <p:cNvSpPr txBox="1"/>
              <p:nvPr/>
            </p:nvSpPr>
            <p:spPr>
              <a:xfrm>
                <a:off x="485745" y="3861059"/>
                <a:ext cx="6206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r>
                  <a:rPr lang="en-US" sz="2000" baseline="-25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0</a:t>
                </a:r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r>
                  <a:rPr lang="en-US" sz="2000" baseline="-25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endParaRPr lang="en-GB" sz="2000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  <p:grpSp>
            <p:nvGrpSpPr>
              <p:cNvPr id="96" name="Group 98">
                <a:extLst>
                  <a:ext uri="{FF2B5EF4-FFF2-40B4-BE49-F238E27FC236}">
                    <a16:creationId xmlns:a16="http://schemas.microsoft.com/office/drawing/2014/main" id="{2D4ABF75-B250-47F7-B047-ED13D53056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01277" y="1910404"/>
                <a:ext cx="3444986" cy="4332673"/>
                <a:chOff x="2907207" y="631448"/>
                <a:chExt cx="4921411" cy="6189532"/>
              </a:xfrm>
            </p:grpSpPr>
            <p:grpSp>
              <p:nvGrpSpPr>
                <p:cNvPr id="98" name="Group 73">
                  <a:extLst>
                    <a:ext uri="{FF2B5EF4-FFF2-40B4-BE49-F238E27FC236}">
                      <a16:creationId xmlns:a16="http://schemas.microsoft.com/office/drawing/2014/main" id="{0D1BFE7A-5B59-4A6C-9799-B4E65353B7FB}"/>
                    </a:ext>
                  </a:extLst>
                </p:cNvPr>
                <p:cNvGrpSpPr/>
                <p:nvPr/>
              </p:nvGrpSpPr>
              <p:grpSpPr>
                <a:xfrm rot="16200000">
                  <a:off x="2260828" y="1277827"/>
                  <a:ext cx="5929363" cy="4636606"/>
                  <a:chOff x="-277627" y="1905000"/>
                  <a:chExt cx="5929363" cy="4636606"/>
                </a:xfrm>
              </p:grpSpPr>
              <p:grpSp>
                <p:nvGrpSpPr>
                  <p:cNvPr id="101" name="Group 40">
                    <a:extLst>
                      <a:ext uri="{FF2B5EF4-FFF2-40B4-BE49-F238E27FC236}">
                        <a16:creationId xmlns:a16="http://schemas.microsoft.com/office/drawing/2014/main" id="{0A237660-3459-4767-81F6-1AF96959E340}"/>
                      </a:ext>
                    </a:extLst>
                  </p:cNvPr>
                  <p:cNvGrpSpPr/>
                  <p:nvPr/>
                </p:nvGrpSpPr>
                <p:grpSpPr>
                  <a:xfrm>
                    <a:off x="775435" y="2895600"/>
                    <a:ext cx="3909495" cy="3646006"/>
                    <a:chOff x="818842" y="3059594"/>
                    <a:chExt cx="3909495" cy="3646006"/>
                  </a:xfrm>
                </p:grpSpPr>
                <p:sp>
                  <p:nvSpPr>
                    <p:cNvPr id="107" name="Sześcian 10">
                      <a:extLst>
                        <a:ext uri="{FF2B5EF4-FFF2-40B4-BE49-F238E27FC236}">
                          <a16:creationId xmlns:a16="http://schemas.microsoft.com/office/drawing/2014/main" id="{1F361C5E-9EC8-4A4F-AD46-800D7D5C7E39}"/>
                        </a:ext>
                      </a:extLst>
                    </p:cNvPr>
                    <p:cNvSpPr/>
                    <p:nvPr/>
                  </p:nvSpPr>
                  <p:spPr bwMode="auto">
                    <a:xfrm rot="1828800">
                      <a:off x="818842" y="5349953"/>
                      <a:ext cx="557909" cy="84843"/>
                    </a:xfrm>
                    <a:prstGeom prst="cube">
                      <a:avLst/>
                    </a:prstGeom>
                    <a:solidFill>
                      <a:schemeClr val="accent6">
                        <a:lumMod val="25000"/>
                      </a:schemeClr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Ubuntu" panose="020B0504030602030204"/>
                      </a:endParaRPr>
                    </a:p>
                  </p:txBody>
                </p:sp>
                <p:cxnSp>
                  <p:nvCxnSpPr>
                    <p:cNvPr id="108" name="Łącznik prosty ze strzałką 54">
                      <a:extLst>
                        <a:ext uri="{FF2B5EF4-FFF2-40B4-BE49-F238E27FC236}">
                          <a16:creationId xmlns:a16="http://schemas.microsoft.com/office/drawing/2014/main" id="{5EF28388-4B68-4DEB-866B-BEDA012FC678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094085" y="3059594"/>
                      <a:ext cx="16122" cy="2300486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2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9" name="Group 27">
                      <a:extLst>
                        <a:ext uri="{FF2B5EF4-FFF2-40B4-BE49-F238E27FC236}">
                          <a16:creationId xmlns:a16="http://schemas.microsoft.com/office/drawing/2014/main" id="{BE3B098E-B745-4FE2-927F-8B59099457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2465" y="3972129"/>
                      <a:ext cx="3685872" cy="1590471"/>
                      <a:chOff x="1042465" y="3972129"/>
                      <a:chExt cx="3685872" cy="1590471"/>
                    </a:xfrm>
                  </p:grpSpPr>
                  <p:sp>
                    <p:nvSpPr>
                      <p:cNvPr id="145" name="Trójkąt równoramienny 25">
                        <a:extLst>
                          <a:ext uri="{FF2B5EF4-FFF2-40B4-BE49-F238E27FC236}">
                            <a16:creationId xmlns:a16="http://schemas.microsoft.com/office/drawing/2014/main" id="{FB902DE9-2848-4FD7-80F0-75B92E05BE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6200000">
                        <a:off x="2673696" y="3507959"/>
                        <a:ext cx="457200" cy="365208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46" name="Trójkąt równoramienny 43">
                        <a:extLst>
                          <a:ext uri="{FF2B5EF4-FFF2-40B4-BE49-F238E27FC236}">
                            <a16:creationId xmlns:a16="http://schemas.microsoft.com/office/drawing/2014/main" id="{8FD6519D-408D-4F97-8F66-2706EE0EB9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5400000" flipV="1">
                        <a:off x="3434934" y="4337467"/>
                        <a:ext cx="441165" cy="197703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grpSp>
                    <p:nvGrpSpPr>
                      <p:cNvPr id="147" name="Group 18">
                        <a:extLst>
                          <a:ext uri="{FF2B5EF4-FFF2-40B4-BE49-F238E27FC236}">
                            <a16:creationId xmlns:a16="http://schemas.microsoft.com/office/drawing/2014/main" id="{CB9B4DE2-9326-431F-A683-127FCA7F3F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2465" y="3972129"/>
                        <a:ext cx="3551575" cy="1033748"/>
                        <a:chOff x="1042465" y="3972129"/>
                        <a:chExt cx="3551575" cy="1033748"/>
                      </a:xfrm>
                    </p:grpSpPr>
                    <p:sp>
                      <p:nvSpPr>
                        <p:cNvPr id="154" name="Trójkąt równoramienny 44">
                          <a:extLst>
                            <a:ext uri="{FF2B5EF4-FFF2-40B4-BE49-F238E27FC236}">
                              <a16:creationId xmlns:a16="http://schemas.microsoft.com/office/drawing/2014/main" id="{924581C9-12C5-429F-A68D-B8AABFE0C122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15073744">
                          <a:off x="2592062" y="3023783"/>
                          <a:ext cx="432497" cy="3531692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gradFill>
                          <a:gsLst>
                            <a:gs pos="0">
                              <a:srgbClr val="FF3399"/>
                            </a:gs>
                            <a:gs pos="25000">
                              <a:srgbClr val="FF6633"/>
                            </a:gs>
                            <a:gs pos="50000">
                              <a:srgbClr val="FFFF00"/>
                            </a:gs>
                            <a:gs pos="75000">
                              <a:srgbClr val="01A78F"/>
                            </a:gs>
                            <a:gs pos="100000">
                              <a:srgbClr val="3366FF"/>
                            </a:gs>
                          </a:gsLst>
                          <a:lin ang="0" scaled="0"/>
                        </a:gradFill>
                        <a:ln w="12700" algn="ctr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  <p:sp>
                      <p:nvSpPr>
                        <p:cNvPr id="155" name="Puszka 39">
                          <a:extLst>
                            <a:ext uri="{FF2B5EF4-FFF2-40B4-BE49-F238E27FC236}">
                              <a16:creationId xmlns:a16="http://schemas.microsoft.com/office/drawing/2014/main" id="{47C62EC2-02D5-4BF3-BB49-634C8CC595B5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600478" flipV="1">
                          <a:off x="4278996" y="4143809"/>
                          <a:ext cx="486723" cy="143364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chemeClr val="accent1"/>
                        </a:solidFill>
                        <a:ln w="25400" algn="ctr">
                          <a:solidFill>
                            <a:srgbClr val="385D8A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</p:grpSp>
                  <p:sp>
                    <p:nvSpPr>
                      <p:cNvPr id="148" name="Trójkąt równoramienny 42">
                        <a:extLst>
                          <a:ext uri="{FF2B5EF4-FFF2-40B4-BE49-F238E27FC236}">
                            <a16:creationId xmlns:a16="http://schemas.microsoft.com/office/drawing/2014/main" id="{CE842A12-D8D5-4B29-B31E-B61AD78942F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657627">
                        <a:off x="2667654" y="3248114"/>
                        <a:ext cx="417386" cy="360286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49" name="Puszka 28">
                        <a:extLst>
                          <a:ext uri="{FF2B5EF4-FFF2-40B4-BE49-F238E27FC236}">
                            <a16:creationId xmlns:a16="http://schemas.microsoft.com/office/drawing/2014/main" id="{B1E2A684-EE1E-4795-902D-950B54D60D3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5400000" flipV="1">
                        <a:off x="4404839" y="5243038"/>
                        <a:ext cx="486723" cy="152401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50" name="Trójkąt równoramienny 43">
                        <a:extLst>
                          <a:ext uri="{FF2B5EF4-FFF2-40B4-BE49-F238E27FC236}">
                            <a16:creationId xmlns:a16="http://schemas.microsoft.com/office/drawing/2014/main" id="{7C683941-B03C-4E44-A029-E33E4275EBA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222131">
                        <a:off x="3522131" y="4080120"/>
                        <a:ext cx="393379" cy="19179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51" name="Puszka 37">
                        <a:extLst>
                          <a:ext uri="{FF2B5EF4-FFF2-40B4-BE49-F238E27FC236}">
                            <a16:creationId xmlns:a16="http://schemas.microsoft.com/office/drawing/2014/main" id="{15BB080E-CC34-4AB0-927B-5B18DDA7699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862636" flipV="1">
                        <a:off x="4375437" y="4703434"/>
                        <a:ext cx="486723" cy="145032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52" name="Trójkąt równoramienny 45">
                        <a:extLst>
                          <a:ext uri="{FF2B5EF4-FFF2-40B4-BE49-F238E27FC236}">
                            <a16:creationId xmlns:a16="http://schemas.microsoft.com/office/drawing/2014/main" id="{C4D7D9B1-2933-4A27-9ADB-D2D922227C0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4246486">
                        <a:off x="3445202" y="3732786"/>
                        <a:ext cx="425888" cy="19895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53" name="Puszka 39">
                        <a:extLst>
                          <a:ext uri="{FF2B5EF4-FFF2-40B4-BE49-F238E27FC236}">
                            <a16:creationId xmlns:a16="http://schemas.microsoft.com/office/drawing/2014/main" id="{4DFA0069-9597-41FD-89DF-3160007FB44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600478" flipV="1">
                        <a:off x="4278996" y="4144049"/>
                        <a:ext cx="486723" cy="143364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</p:grpSp>
                <p:grpSp>
                  <p:nvGrpSpPr>
                    <p:cNvPr id="110" name="Group 28">
                      <a:extLst>
                        <a:ext uri="{FF2B5EF4-FFF2-40B4-BE49-F238E27FC236}">
                          <a16:creationId xmlns:a16="http://schemas.microsoft.com/office/drawing/2014/main" id="{A824ECFB-84E9-4800-8292-FF493BD1A3BC}"/>
                        </a:ext>
                      </a:extLst>
                    </p:cNvPr>
                    <p:cNvGrpSpPr/>
                    <p:nvPr/>
                  </p:nvGrpSpPr>
                  <p:grpSpPr>
                    <a:xfrm flipV="1">
                      <a:off x="1038528" y="5419491"/>
                      <a:ext cx="3648850" cy="1286109"/>
                      <a:chOff x="1042465" y="3972129"/>
                      <a:chExt cx="3648850" cy="1286109"/>
                    </a:xfrm>
                  </p:grpSpPr>
                  <p:grpSp>
                    <p:nvGrpSpPr>
                      <p:cNvPr id="111" name="Group 18">
                        <a:extLst>
                          <a:ext uri="{FF2B5EF4-FFF2-40B4-BE49-F238E27FC236}">
                            <a16:creationId xmlns:a16="http://schemas.microsoft.com/office/drawing/2014/main" id="{857740AD-7606-4646-A445-2A6E3C4834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42465" y="3972129"/>
                        <a:ext cx="3551575" cy="1033748"/>
                        <a:chOff x="1042465" y="3972129"/>
                        <a:chExt cx="3551575" cy="1033748"/>
                      </a:xfrm>
                    </p:grpSpPr>
                    <p:sp>
                      <p:nvSpPr>
                        <p:cNvPr id="143" name="Trójkąt równoramienny 44">
                          <a:extLst>
                            <a:ext uri="{FF2B5EF4-FFF2-40B4-BE49-F238E27FC236}">
                              <a16:creationId xmlns:a16="http://schemas.microsoft.com/office/drawing/2014/main" id="{1ED3DC0A-15E6-4F0B-AB68-09D910445B6B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15073744">
                          <a:off x="2592062" y="3023783"/>
                          <a:ext cx="432497" cy="3531692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gradFill rotWithShape="1">
                          <a:gsLst>
                            <a:gs pos="0">
                              <a:srgbClr val="FF3399"/>
                            </a:gs>
                            <a:gs pos="25000">
                              <a:srgbClr val="FF6633"/>
                            </a:gs>
                            <a:gs pos="50000">
                              <a:srgbClr val="FFFF00"/>
                            </a:gs>
                            <a:gs pos="75000">
                              <a:srgbClr val="01A78F"/>
                            </a:gs>
                            <a:gs pos="100000">
                              <a:srgbClr val="3366FF"/>
                            </a:gs>
                          </a:gsLst>
                          <a:lin ang="0"/>
                        </a:gradFill>
                        <a:ln w="12700" algn="ctr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  <p:sp>
                      <p:nvSpPr>
                        <p:cNvPr id="144" name="Puszka 39">
                          <a:extLst>
                            <a:ext uri="{FF2B5EF4-FFF2-40B4-BE49-F238E27FC236}">
                              <a16:creationId xmlns:a16="http://schemas.microsoft.com/office/drawing/2014/main" id="{E9BC2351-3920-4E4C-8215-56386AD17FAF}"/>
                            </a:ext>
                          </a:extLst>
                        </p:cNvPr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4600478" flipV="1">
                          <a:off x="4278996" y="4143809"/>
                          <a:ext cx="486723" cy="143364"/>
                        </a:xfrm>
                        <a:prstGeom prst="can">
                          <a:avLst>
                            <a:gd name="adj" fmla="val 25000"/>
                          </a:avLst>
                        </a:prstGeom>
                        <a:solidFill>
                          <a:schemeClr val="accent1"/>
                        </a:solidFill>
                        <a:ln w="25400" algn="ctr">
                          <a:solidFill>
                            <a:srgbClr val="385D8A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eaVert" anchor="ctr"/>
                        <a:lstStyle/>
                        <a:p>
                          <a:pPr algn="ctr"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>
                            <a:solidFill>
                              <a:schemeClr val="lt1"/>
                            </a:solidFill>
                            <a:latin typeface="Ubuntu" panose="020B0504030602030204"/>
                          </a:endParaRPr>
                        </a:p>
                      </p:txBody>
                    </p:sp>
                  </p:grpSp>
                  <p:sp>
                    <p:nvSpPr>
                      <p:cNvPr id="112" name="Trójkąt równoramienny 42">
                        <a:extLst>
                          <a:ext uri="{FF2B5EF4-FFF2-40B4-BE49-F238E27FC236}">
                            <a16:creationId xmlns:a16="http://schemas.microsoft.com/office/drawing/2014/main" id="{674F3564-5D1F-4EC8-9E22-599CACBF49A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657627">
                        <a:off x="2667654" y="3248114"/>
                        <a:ext cx="417386" cy="3602862"/>
                      </a:xfrm>
                      <a:prstGeom prst="triangle">
                        <a:avLst>
                          <a:gd name="adj" fmla="val 50000"/>
                        </a:avLst>
                      </a:prstGeom>
                      <a:gradFill rotWithShape="1">
                        <a:gsLst>
                          <a:gs pos="0">
                            <a:srgbClr val="FF3399"/>
                          </a:gs>
                          <a:gs pos="25000">
                            <a:srgbClr val="FF6633"/>
                          </a:gs>
                          <a:gs pos="50000">
                            <a:srgbClr val="FFFF00"/>
                          </a:gs>
                          <a:gs pos="75000">
                            <a:srgbClr val="01A78F"/>
                          </a:gs>
                          <a:gs pos="100000">
                            <a:srgbClr val="3366FF"/>
                          </a:gs>
                        </a:gsLst>
                        <a:lin ang="0"/>
                      </a:gra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13" name="Trójkąt równoramienny 43">
                        <a:extLst>
                          <a:ext uri="{FF2B5EF4-FFF2-40B4-BE49-F238E27FC236}">
                            <a16:creationId xmlns:a16="http://schemas.microsoft.com/office/drawing/2014/main" id="{D98EB976-0337-47A0-BFA0-427235C3D2A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5222131">
                        <a:off x="3522131" y="4080120"/>
                        <a:ext cx="393379" cy="19179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14" name="Puszka 37">
                        <a:extLst>
                          <a:ext uri="{FF2B5EF4-FFF2-40B4-BE49-F238E27FC236}">
                            <a16:creationId xmlns:a16="http://schemas.microsoft.com/office/drawing/2014/main" id="{A307242C-CE94-4A4D-93D3-F899A17B660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862636" flipV="1">
                        <a:off x="4375437" y="4703434"/>
                        <a:ext cx="486723" cy="145032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15" name="Trójkąt równoramienny 45">
                        <a:extLst>
                          <a:ext uri="{FF2B5EF4-FFF2-40B4-BE49-F238E27FC236}">
                            <a16:creationId xmlns:a16="http://schemas.microsoft.com/office/drawing/2014/main" id="{77FA57A7-1123-404A-A409-86A1BF8F197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14246486">
                        <a:off x="3445202" y="3732786"/>
                        <a:ext cx="425888" cy="19895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65000"/>
                        </a:schemeClr>
                      </a:solidFill>
                      <a:ln w="12700" algn="ctr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  <p:sp>
                    <p:nvSpPr>
                      <p:cNvPr id="116" name="Puszka 39">
                        <a:extLst>
                          <a:ext uri="{FF2B5EF4-FFF2-40B4-BE49-F238E27FC236}">
                            <a16:creationId xmlns:a16="http://schemas.microsoft.com/office/drawing/2014/main" id="{78437E45-2E69-416A-B910-C14D713F398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4600478" flipV="1">
                        <a:off x="4278996" y="4144049"/>
                        <a:ext cx="486723" cy="143364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flip="none" rotWithShape="1">
                        <a:gsLst>
                          <a:gs pos="0">
                            <a:srgbClr val="FFFFFF"/>
                          </a:gs>
                          <a:gs pos="7001">
                            <a:srgbClr val="E6E6E6"/>
                          </a:gs>
                          <a:gs pos="32001">
                            <a:srgbClr val="7D8496"/>
                          </a:gs>
                          <a:gs pos="47000">
                            <a:srgbClr val="E6E6E6"/>
                          </a:gs>
                          <a:gs pos="85001">
                            <a:srgbClr val="7D8496"/>
                          </a:gs>
                          <a:gs pos="100000">
                            <a:srgbClr val="E6E6E6"/>
                          </a:gs>
                        </a:gsLst>
                        <a:lin ang="10800000" scaled="0"/>
                        <a:tileRect/>
                      </a:gradFill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eaVert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chemeClr val="lt1"/>
                          </a:solidFill>
                          <a:latin typeface="Ubuntu" panose="020B0504030602030204"/>
                        </a:endParaRPr>
                      </a:p>
                    </p:txBody>
                  </p:sp>
                </p:grpSp>
              </p:grpSp>
              <p:sp>
                <p:nvSpPr>
                  <p:cNvPr id="102" name="Sześcian 62">
                    <a:extLst>
                      <a:ext uri="{FF2B5EF4-FFF2-40B4-BE49-F238E27FC236}">
                        <a16:creationId xmlns:a16="http://schemas.microsoft.com/office/drawing/2014/main" id="{7ED1ECA4-6CB6-46B0-9FA0-690709C5A7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8369" y="1905000"/>
                    <a:ext cx="417031" cy="691369"/>
                  </a:xfrm>
                  <a:prstGeom prst="cube">
                    <a:avLst>
                      <a:gd name="adj" fmla="val 8098"/>
                    </a:avLst>
                  </a:prstGeom>
                  <a:gradFill flip="none" rotWithShape="1">
                    <a:gsLst>
                      <a:gs pos="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27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Ubuntu" panose="020B0504030602030204"/>
                    </a:endParaRPr>
                  </a:p>
                </p:txBody>
              </p:sp>
              <p:sp>
                <p:nvSpPr>
                  <p:cNvPr id="103" name="Sześcian 61">
                    <a:extLst>
                      <a:ext uri="{FF2B5EF4-FFF2-40B4-BE49-F238E27FC236}">
                        <a16:creationId xmlns:a16="http://schemas.microsoft.com/office/drawing/2014/main" id="{FC47768B-30E2-4ACD-A4B1-A86B48A93A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8200" y="2209801"/>
                    <a:ext cx="392400" cy="691200"/>
                  </a:xfrm>
                  <a:prstGeom prst="cube">
                    <a:avLst>
                      <a:gd name="adj" fmla="val 8098"/>
                    </a:avLst>
                  </a:prstGeom>
                  <a:gradFill flip="none" rotWithShape="1">
                    <a:gsLst>
                      <a:gs pos="7300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2700000" scaled="1"/>
                    <a:tileRect/>
                  </a:gra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latin typeface="Ubuntu" panose="020B0504030602030204"/>
                    </a:endParaRPr>
                  </a:p>
                </p:txBody>
              </p:sp>
              <p:sp>
                <p:nvSpPr>
                  <p:cNvPr id="104" name="TextBox 173">
                    <a:extLst>
                      <a:ext uri="{FF2B5EF4-FFF2-40B4-BE49-F238E27FC236}">
                        <a16:creationId xmlns:a16="http://schemas.microsoft.com/office/drawing/2014/main" id="{96B9AADA-ACF2-4C20-99F8-35C0CDD7D5FA}"/>
                      </a:ext>
                    </a:extLst>
                  </p:cNvPr>
                  <p:cNvSpPr txBox="1"/>
                  <p:nvPr/>
                </p:nvSpPr>
                <p:spPr>
                  <a:xfrm>
                    <a:off x="-277627" y="5189148"/>
                    <a:ext cx="1138590" cy="4836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latin typeface="Ubuntu" panose="020B0504030602030204"/>
                        <a:cs typeface="Times New Roman" pitchFamily="18" charset="0"/>
                      </a:rPr>
                      <a:t>Sample</a:t>
                    </a:r>
                    <a:endParaRPr lang="en-GB" sz="1600" dirty="0"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5" name="TextBox 174">
                    <a:extLst>
                      <a:ext uri="{FF2B5EF4-FFF2-40B4-BE49-F238E27FC236}">
                        <a16:creationId xmlns:a16="http://schemas.microsoft.com/office/drawing/2014/main" id="{6BECA359-6E5E-4C25-8B7E-6FC3E6468143}"/>
                      </a:ext>
                    </a:extLst>
                  </p:cNvPr>
                  <p:cNvSpPr txBox="1"/>
                  <p:nvPr/>
                </p:nvSpPr>
                <p:spPr>
                  <a:xfrm>
                    <a:off x="1368269" y="2103089"/>
                    <a:ext cx="1500684" cy="8353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Ubuntu" panose="020B0504030602030204"/>
                        <a:cs typeface="Times New Roman" pitchFamily="18" charset="0"/>
                      </a:rPr>
                      <a:t>Si(111) or Si(311)</a:t>
                    </a:r>
                    <a:endParaRPr lang="en-GB" sz="1600" dirty="0"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6" name="TextBox 176">
                    <a:extLst>
                      <a:ext uri="{FF2B5EF4-FFF2-40B4-BE49-F238E27FC236}">
                        <a16:creationId xmlns:a16="http://schemas.microsoft.com/office/drawing/2014/main" id="{D50BF3D4-F153-4053-86E7-60CDFAC3ADB9}"/>
                      </a:ext>
                    </a:extLst>
                  </p:cNvPr>
                  <p:cNvSpPr txBox="1"/>
                  <p:nvPr/>
                </p:nvSpPr>
                <p:spPr>
                  <a:xfrm>
                    <a:off x="3127331" y="2787933"/>
                    <a:ext cx="2524405" cy="8353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Ubuntu" panose="020B0504030602030204"/>
                        <a:cs typeface="Times New Roman" pitchFamily="18" charset="0"/>
                      </a:rPr>
                      <a:t>X-ray emission spectrometer</a:t>
                    </a:r>
                    <a:endParaRPr lang="en-GB" sz="1600" dirty="0">
                      <a:latin typeface="Ubuntu" panose="020B0504030602030204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99" name="TextBox 101">
                  <a:extLst>
                    <a:ext uri="{FF2B5EF4-FFF2-40B4-BE49-F238E27FC236}">
                      <a16:creationId xmlns:a16="http://schemas.microsoft.com/office/drawing/2014/main" id="{1E25C167-0B78-4DA3-99B9-274CF73E8758}"/>
                    </a:ext>
                  </a:extLst>
                </p:cNvPr>
                <p:cNvSpPr txBox="1"/>
                <p:nvPr/>
              </p:nvSpPr>
              <p:spPr>
                <a:xfrm rot="5400000" flipV="1">
                  <a:off x="4029857" y="5734638"/>
                  <a:ext cx="1337291" cy="835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Ubuntu" panose="020B0504030602030204"/>
                      <a:cs typeface="Times New Roman" pitchFamily="18" charset="0"/>
                    </a:rPr>
                    <a:t>Incident X-rays</a:t>
                  </a:r>
                  <a:endParaRPr lang="en-GB" sz="1600" dirty="0">
                    <a:latin typeface="Ubuntu" panose="020B0504030602030204"/>
                    <a:cs typeface="Times New Roman" pitchFamily="18" charset="0"/>
                  </a:endParaRPr>
                </a:p>
              </p:txBody>
            </p:sp>
            <p:sp>
              <p:nvSpPr>
                <p:cNvPr id="100" name="TextBox 102">
                  <a:extLst>
                    <a:ext uri="{FF2B5EF4-FFF2-40B4-BE49-F238E27FC236}">
                      <a16:creationId xmlns:a16="http://schemas.microsoft.com/office/drawing/2014/main" id="{7FA30585-7833-4428-BDD1-3887300E510B}"/>
                    </a:ext>
                  </a:extLst>
                </p:cNvPr>
                <p:cNvSpPr txBox="1"/>
                <p:nvPr/>
              </p:nvSpPr>
              <p:spPr>
                <a:xfrm rot="16200000">
                  <a:off x="6763449" y="3644010"/>
                  <a:ext cx="1294946" cy="835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Ubuntu" panose="020B0504030602030204"/>
                      <a:cs typeface="Times New Roman" pitchFamily="18" charset="0"/>
                    </a:rPr>
                    <a:t>Emitted X-rays</a:t>
                  </a:r>
                  <a:endParaRPr lang="en-GB" sz="1600" dirty="0">
                    <a:latin typeface="Ubuntu" panose="020B0504030602030204"/>
                    <a:cs typeface="Times New Roman" pitchFamily="18" charset="0"/>
                  </a:endParaRPr>
                </a:p>
              </p:txBody>
            </p:sp>
          </p:grpSp>
          <p:sp>
            <p:nvSpPr>
              <p:cNvPr id="97" name="TextBox 99">
                <a:extLst>
                  <a:ext uri="{FF2B5EF4-FFF2-40B4-BE49-F238E27FC236}">
                    <a16:creationId xmlns:a16="http://schemas.microsoft.com/office/drawing/2014/main" id="{25242AE9-D703-4BEC-B2ED-D632413D9DA1}"/>
                  </a:ext>
                </a:extLst>
              </p:cNvPr>
              <p:cNvSpPr txBox="1"/>
              <p:nvPr/>
            </p:nvSpPr>
            <p:spPr>
              <a:xfrm>
                <a:off x="1994128" y="5790498"/>
                <a:ext cx="6183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I</a:t>
                </a:r>
                <a:r>
                  <a:rPr lang="en-US" sz="2000" baseline="-25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f</a:t>
                </a:r>
                <a:r>
                  <a:rPr lang="en-US" sz="2000" dirty="0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r>
                  <a:rPr lang="en-US" sz="2000" baseline="-25000" dirty="0" err="1">
                    <a:solidFill>
                      <a:srgbClr val="132577"/>
                    </a:solidFill>
                    <a:latin typeface="Ubuntu" panose="020B0504030602030204"/>
                    <a:cs typeface="Times New Roman" pitchFamily="18" charset="0"/>
                  </a:rPr>
                  <a:t>e</a:t>
                </a:r>
                <a:endParaRPr lang="en-GB" sz="2000" baseline="-25000" dirty="0">
                  <a:solidFill>
                    <a:srgbClr val="132577"/>
                  </a:solidFill>
                  <a:latin typeface="Ubuntu" panose="020B0504030602030204"/>
                  <a:cs typeface="Times New Roman" pitchFamily="18" charset="0"/>
                </a:endParaRPr>
              </a:p>
            </p:txBody>
          </p:sp>
        </p:grpSp>
        <p:sp>
          <p:nvSpPr>
            <p:cNvPr id="91" name="Puszka 39">
              <a:extLst>
                <a:ext uri="{FF2B5EF4-FFF2-40B4-BE49-F238E27FC236}">
                  <a16:creationId xmlns:a16="http://schemas.microsoft.com/office/drawing/2014/main" id="{8CA4F00B-CF4D-47B9-BC83-97D3991193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2514728" y="4475174"/>
              <a:ext cx="247574" cy="198066"/>
            </a:xfrm>
            <a:prstGeom prst="can">
              <a:avLst>
                <a:gd name="adj" fmla="val 25000"/>
              </a:avLst>
            </a:prstGeom>
            <a:solidFill>
              <a:sysClr val="windowText" lastClr="000000">
                <a:lumMod val="65000"/>
                <a:lumOff val="35000"/>
              </a:sysClr>
            </a:solidFill>
            <a:ln w="6350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cxnSp>
          <p:nvCxnSpPr>
            <p:cNvPr id="92" name="Łącznik prosty ze strzałką 54">
              <a:extLst>
                <a:ext uri="{FF2B5EF4-FFF2-40B4-BE49-F238E27FC236}">
                  <a16:creationId xmlns:a16="http://schemas.microsoft.com/office/drawing/2014/main" id="{0E7FCC55-6EF5-46F9-A8F3-7ECCDEF5E9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76876" y="1038374"/>
              <a:ext cx="0" cy="1440000"/>
            </a:xfrm>
            <a:prstGeom prst="straightConnector1">
              <a:avLst/>
            </a:prstGeom>
            <a:ln w="28575">
              <a:gradFill flip="none" rotWithShape="1">
                <a:gsLst>
                  <a:gs pos="59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  <a:gs pos="13000">
                    <a:schemeClr val="bg1"/>
                  </a:gs>
                  <a:gs pos="35000">
                    <a:schemeClr val="accent2">
                      <a:lumMod val="20000"/>
                      <a:lumOff val="80000"/>
                    </a:schemeClr>
                  </a:gs>
                </a:gsLst>
                <a:lin ang="2700000" scaled="0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173">
              <a:extLst>
                <a:ext uri="{FF2B5EF4-FFF2-40B4-BE49-F238E27FC236}">
                  <a16:creationId xmlns:a16="http://schemas.microsoft.com/office/drawing/2014/main" id="{E9BDEC88-0098-4A88-B9D6-DDAF2C62585A}"/>
                </a:ext>
              </a:extLst>
            </p:cNvPr>
            <p:cNvSpPr txBox="1"/>
            <p:nvPr/>
          </p:nvSpPr>
          <p:spPr>
            <a:xfrm>
              <a:off x="2721411" y="4406263"/>
              <a:ext cx="916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Detector</a:t>
              </a:r>
              <a:endParaRPr lang="en-GB" sz="1600" dirty="0">
                <a:latin typeface="Ubuntu" panose="020B0504030602030204"/>
                <a:cs typeface="Times New Roman" pitchFamily="18" charset="0"/>
              </a:endParaRPr>
            </a:p>
          </p:txBody>
        </p:sp>
        <p:sp>
          <p:nvSpPr>
            <p:cNvPr id="94" name="TextBox 173">
              <a:extLst>
                <a:ext uri="{FF2B5EF4-FFF2-40B4-BE49-F238E27FC236}">
                  <a16:creationId xmlns:a16="http://schemas.microsoft.com/office/drawing/2014/main" id="{1D85E961-6F66-459C-BC3B-32954B34EAF9}"/>
                </a:ext>
              </a:extLst>
            </p:cNvPr>
            <p:cNvSpPr txBox="1"/>
            <p:nvPr/>
          </p:nvSpPr>
          <p:spPr>
            <a:xfrm>
              <a:off x="3401313" y="5577762"/>
              <a:ext cx="995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Ubuntu" panose="020B0504030602030204"/>
                  <a:cs typeface="Times New Roman" pitchFamily="18" charset="0"/>
                </a:rPr>
                <a:t>Analyzer crystals</a:t>
              </a:r>
              <a:endParaRPr lang="en-GB" sz="1600" dirty="0">
                <a:latin typeface="Ubuntu" panose="020B0504030602030204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76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4EA12-2A2B-9441-A56B-25991C88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9BCC4-DEEE-4D45-8699-B193491230A1}" type="slidenum">
              <a:rPr lang="en-ES"/>
              <a:pPr/>
              <a:t>9</a:t>
            </a:fld>
            <a:endParaRPr lang="en-ES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A84BDBE-16EC-4E37-AA29-96DD8D77850C}"/>
              </a:ext>
            </a:extLst>
          </p:cNvPr>
          <p:cNvCxnSpPr>
            <a:cxnSpLocks/>
          </p:cNvCxnSpPr>
          <p:nvPr/>
        </p:nvCxnSpPr>
        <p:spPr>
          <a:xfrm>
            <a:off x="-12665" y="659661"/>
            <a:ext cx="74160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F0F0F1B5-B6FF-4E97-A146-FE6BB19C0DED}"/>
              </a:ext>
            </a:extLst>
          </p:cNvPr>
          <p:cNvSpPr txBox="1"/>
          <p:nvPr/>
        </p:nvSpPr>
        <p:spPr>
          <a:xfrm>
            <a:off x="339195" y="74713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Ubuntu" panose="020B0504030602030204"/>
              </a:rPr>
              <a:t>Outline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0C7AA3-EC17-46C1-AB74-BCF58E5BB5EF}"/>
              </a:ext>
            </a:extLst>
          </p:cNvPr>
          <p:cNvSpPr txBox="1"/>
          <p:nvPr/>
        </p:nvSpPr>
        <p:spPr>
          <a:xfrm>
            <a:off x="658372" y="1055249"/>
            <a:ext cx="7752315" cy="394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Hard X-ray photon-in/photon-out (PIPO) spectroscopies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Brief introduction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AutoNum type="arabicPeriod"/>
            </a:pPr>
            <a:r>
              <a:rPr lang="en-GB" sz="2400" b="1" dirty="0">
                <a:solidFill>
                  <a:schemeClr val="accent1"/>
                </a:solidFill>
                <a:latin typeface="Ubuntu" panose="020B0504030602030204"/>
              </a:rPr>
              <a:t>Range-extended EXAFS </a:t>
            </a: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The edge interference problem</a:t>
            </a:r>
            <a:endParaRPr lang="en-GB" sz="2200" baseline="-25000" dirty="0">
              <a:solidFill>
                <a:schemeClr val="accent1"/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  <a:latin typeface="Ubuntu" panose="020B0504030602030204"/>
              </a:rPr>
              <a:t>Examples of applications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A liquid jet setup for RIXS-MCD</a:t>
            </a: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Why applying RIXS-MCD?</a:t>
            </a:r>
            <a:endParaRPr lang="en-GB" sz="2200" baseline="-25000" dirty="0">
              <a:solidFill>
                <a:schemeClr val="bg1">
                  <a:lumMod val="75000"/>
                </a:schemeClr>
              </a:solidFill>
              <a:latin typeface="Ubuntu" panose="020B0504030602030204"/>
            </a:endParaRPr>
          </a:p>
          <a:p>
            <a:pPr marL="914389" lvl="1" indent="-4572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Application to colloidal NPs</a:t>
            </a:r>
          </a:p>
          <a:p>
            <a:pPr marL="457200" indent="-457200">
              <a:lnSpc>
                <a:spcPct val="150000"/>
              </a:lnSpc>
              <a:buClr>
                <a:schemeClr val="bg1">
                  <a:lumMod val="75000"/>
                </a:schemeClr>
              </a:buClr>
              <a:buAutoNum type="arabicPeriod"/>
            </a:pPr>
            <a:r>
              <a:rPr lang="en-GB" sz="2400" b="1" dirty="0">
                <a:solidFill>
                  <a:schemeClr val="bg1">
                    <a:lumMod val="75000"/>
                  </a:schemeClr>
                </a:solidFill>
                <a:latin typeface="Ubuntu" panose="020B0504030602030204"/>
              </a:rPr>
              <a:t>Further reading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100E379E-4950-4FD6-8F5E-C825C2E3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043" y="6307526"/>
            <a:ext cx="4156605" cy="365125"/>
          </a:xfrm>
        </p:spPr>
        <p:txBody>
          <a:bodyPr/>
          <a:lstStyle/>
          <a:p>
            <a:r>
              <a:rPr lang="en-GB" dirty="0"/>
              <a:t>New possibilities of hard X-ray photon-in/photon-out spectroscopies </a:t>
            </a:r>
          </a:p>
          <a:p>
            <a:r>
              <a:rPr lang="en-GB" b="1" dirty="0"/>
              <a:t>S. Lafuerza | 5 September 2022</a:t>
            </a:r>
            <a:endParaRPr lang="en-ES" b="1" dirty="0"/>
          </a:p>
        </p:txBody>
      </p:sp>
    </p:spTree>
    <p:extLst>
      <p:ext uri="{BB962C8B-B14F-4D97-AF65-F5344CB8AC3E}">
        <p14:creationId xmlns:p14="http://schemas.microsoft.com/office/powerpoint/2010/main" val="3130232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INMA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007FA3"/>
      </a:accent1>
      <a:accent2>
        <a:srgbClr val="CE0058"/>
      </a:accent2>
      <a:accent3>
        <a:srgbClr val="919191"/>
      </a:accent3>
      <a:accent4>
        <a:srgbClr val="C0C0C0"/>
      </a:accent4>
      <a:accent5>
        <a:srgbClr val="EAEAEA"/>
      </a:accent5>
      <a:accent6>
        <a:srgbClr val="FEFFFF"/>
      </a:accent6>
      <a:hlink>
        <a:srgbClr val="007FA3"/>
      </a:hlink>
      <a:folHlink>
        <a:srgbClr val="CE005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dev" id="{3DC7B873-8F6F-8345-A13E-DCD4448C824E}" vid="{EEE5193B-4AB0-1E44-B0C7-F7389B4F7E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plantilla_PPT_INMA - copia</Template>
  <TotalTime>18816</TotalTime>
  <Words>3312</Words>
  <Application>Microsoft Office PowerPoint</Application>
  <PresentationFormat>Presentación en pantalla (4:3)</PresentationFormat>
  <Paragraphs>638</Paragraphs>
  <Slides>33</Slides>
  <Notes>33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Ubuntu</vt:lpstr>
      <vt:lpstr>Ubuntu Light</vt:lpstr>
      <vt:lpstr>Wingdings</vt:lpstr>
      <vt:lpstr>Tema de Office</vt:lpstr>
      <vt:lpstr>Graph</vt:lpstr>
      <vt:lpstr>Origin95.Graph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Principal a doble línea donec efficitur nec nisi eget</dc:title>
  <dc:creator>usuario</dc:creator>
  <cp:lastModifiedBy>Sara Lafuerza Bielsa</cp:lastModifiedBy>
  <cp:revision>698</cp:revision>
  <dcterms:created xsi:type="dcterms:W3CDTF">2022-05-23T08:06:45Z</dcterms:created>
  <dcterms:modified xsi:type="dcterms:W3CDTF">2022-09-05T09:02:20Z</dcterms:modified>
</cp:coreProperties>
</file>