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22" r:id="rId2"/>
  </p:sldMasterIdLst>
  <p:notesMasterIdLst>
    <p:notesMasterId r:id="rId34"/>
  </p:notesMasterIdLst>
  <p:handoutMasterIdLst>
    <p:handoutMasterId r:id="rId35"/>
  </p:handoutMasterIdLst>
  <p:sldIdLst>
    <p:sldId id="257" r:id="rId3"/>
    <p:sldId id="355" r:id="rId4"/>
    <p:sldId id="273" r:id="rId5"/>
    <p:sldId id="637" r:id="rId6"/>
    <p:sldId id="616" r:id="rId7"/>
    <p:sldId id="617" r:id="rId8"/>
    <p:sldId id="618" r:id="rId9"/>
    <p:sldId id="422" r:id="rId10"/>
    <p:sldId id="621" r:id="rId11"/>
    <p:sldId id="619" r:id="rId12"/>
    <p:sldId id="620" r:id="rId13"/>
    <p:sldId id="622" r:id="rId14"/>
    <p:sldId id="608" r:id="rId15"/>
    <p:sldId id="639" r:id="rId16"/>
    <p:sldId id="623" r:id="rId17"/>
    <p:sldId id="624" r:id="rId18"/>
    <p:sldId id="625" r:id="rId19"/>
    <p:sldId id="626" r:id="rId20"/>
    <p:sldId id="627" r:id="rId21"/>
    <p:sldId id="628" r:id="rId22"/>
    <p:sldId id="629" r:id="rId23"/>
    <p:sldId id="630" r:id="rId24"/>
    <p:sldId id="631" r:id="rId25"/>
    <p:sldId id="632" r:id="rId26"/>
    <p:sldId id="633" r:id="rId27"/>
    <p:sldId id="634" r:id="rId28"/>
    <p:sldId id="640" r:id="rId29"/>
    <p:sldId id="635" r:id="rId30"/>
    <p:sldId id="641" r:id="rId31"/>
    <p:sldId id="353" r:id="rId32"/>
    <p:sldId id="638" r:id="rId33"/>
  </p:sldIdLst>
  <p:sldSz cx="12192000" cy="6858000"/>
  <p:notesSz cx="7010400" cy="9296400"/>
  <p:defaultTextStyle>
    <a:defPPr>
      <a:defRPr lang="pt-P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41"/>
    <a:srgbClr val="2A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3" d="100"/>
          <a:sy n="63" d="100"/>
        </p:scale>
        <p:origin x="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751C-E98B-483D-943F-61145AF3307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pt-PT"/>
          </a:p>
        </p:txBody>
      </p:sp>
      <p:sp>
        <p:nvSpPr>
          <p:cNvPr id="3" name="Date Placeholder 2">
            <a:extLst>
              <a:ext uri="{FF2B5EF4-FFF2-40B4-BE49-F238E27FC236}">
                <a16:creationId xmlns:a16="http://schemas.microsoft.com/office/drawing/2014/main" id="{9DD3F9A4-AC1F-49E9-85C4-4CAD9D89C667}"/>
              </a:ext>
            </a:extLst>
          </p:cNvPr>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A755343D-FF4E-4F26-B4E5-63576B806AF4}" type="datetimeFigureOut">
              <a:rPr lang="pt-PT"/>
              <a:pPr>
                <a:defRPr/>
              </a:pPr>
              <a:t>31/08/2022</a:t>
            </a:fld>
            <a:endParaRPr lang="pt-PT"/>
          </a:p>
        </p:txBody>
      </p:sp>
      <p:sp>
        <p:nvSpPr>
          <p:cNvPr id="4" name="Footer Placeholder 3">
            <a:extLst>
              <a:ext uri="{FF2B5EF4-FFF2-40B4-BE49-F238E27FC236}">
                <a16:creationId xmlns:a16="http://schemas.microsoft.com/office/drawing/2014/main" id="{E04BD4CA-2EE9-4E5C-9140-5CC516C2EC02}"/>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pt-PT"/>
          </a:p>
        </p:txBody>
      </p:sp>
      <p:sp>
        <p:nvSpPr>
          <p:cNvPr id="5" name="Slide Number Placeholder 4">
            <a:extLst>
              <a:ext uri="{FF2B5EF4-FFF2-40B4-BE49-F238E27FC236}">
                <a16:creationId xmlns:a16="http://schemas.microsoft.com/office/drawing/2014/main" id="{4AB69794-D148-49BE-898F-1BE7FCBCA909}"/>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9D4A63FD-AD79-4F9A-9F3C-3745ABB47F39}" type="slidenum">
              <a:rPr lang="pt-PT" altLang="en-US"/>
              <a:pPr>
                <a:defRPr/>
              </a:pPr>
              <a:t>‹#›</a:t>
            </a:fld>
            <a:endParaRPr lang="pt-PT"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7B1BBF-B858-42E3-9F3B-E35B4378A5EA}"/>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pt-PT"/>
          </a:p>
        </p:txBody>
      </p:sp>
      <p:sp>
        <p:nvSpPr>
          <p:cNvPr id="3" name="Date Placeholder 2">
            <a:extLst>
              <a:ext uri="{FF2B5EF4-FFF2-40B4-BE49-F238E27FC236}">
                <a16:creationId xmlns:a16="http://schemas.microsoft.com/office/drawing/2014/main" id="{5D5F73B8-8F1D-487D-BB85-EE6EB291FD4C}"/>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EC95E6BC-6C1B-4D53-B5CE-9E7B51D00B80}" type="datetimeFigureOut">
              <a:rPr lang="pt-PT"/>
              <a:pPr>
                <a:defRPr/>
              </a:pPr>
              <a:t>31/08/2022</a:t>
            </a:fld>
            <a:endParaRPr lang="pt-PT"/>
          </a:p>
        </p:txBody>
      </p:sp>
      <p:sp>
        <p:nvSpPr>
          <p:cNvPr id="4" name="Slide Image Placeholder 3">
            <a:extLst>
              <a:ext uri="{FF2B5EF4-FFF2-40B4-BE49-F238E27FC236}">
                <a16:creationId xmlns:a16="http://schemas.microsoft.com/office/drawing/2014/main" id="{6A4400F0-3ACE-4C93-BE75-B6A223A3231F}"/>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pt-PT" noProof="0"/>
          </a:p>
        </p:txBody>
      </p:sp>
      <p:sp>
        <p:nvSpPr>
          <p:cNvPr id="5" name="Notes Placeholder 4">
            <a:extLst>
              <a:ext uri="{FF2B5EF4-FFF2-40B4-BE49-F238E27FC236}">
                <a16:creationId xmlns:a16="http://schemas.microsoft.com/office/drawing/2014/main" id="{050EBCBF-EFFA-4A7D-B5FB-716A9C48AD7F}"/>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pt-PT" noProof="0"/>
          </a:p>
        </p:txBody>
      </p:sp>
      <p:sp>
        <p:nvSpPr>
          <p:cNvPr id="6" name="Footer Placeholder 5">
            <a:extLst>
              <a:ext uri="{FF2B5EF4-FFF2-40B4-BE49-F238E27FC236}">
                <a16:creationId xmlns:a16="http://schemas.microsoft.com/office/drawing/2014/main" id="{7CB167F9-B35A-4E27-8A36-7AD0138DE9D5}"/>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pt-PT"/>
          </a:p>
        </p:txBody>
      </p:sp>
      <p:sp>
        <p:nvSpPr>
          <p:cNvPr id="7" name="Slide Number Placeholder 6">
            <a:extLst>
              <a:ext uri="{FF2B5EF4-FFF2-40B4-BE49-F238E27FC236}">
                <a16:creationId xmlns:a16="http://schemas.microsoft.com/office/drawing/2014/main" id="{4534BEE0-A5A9-478C-BEC4-3EBAE94C3573}"/>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8A3F73E7-18B9-4CBA-8CA8-CE1C64F5392B}" type="slidenum">
              <a:rPr lang="pt-PT" altLang="en-US"/>
              <a:pPr>
                <a:defRPr/>
              </a:pPr>
              <a:t>‹#›</a:t>
            </a:fld>
            <a:endParaRPr lang="pt-PT"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866B6074-BF5C-4AF8-82A6-2811C63B5BC9}"/>
              </a:ext>
            </a:extLst>
          </p:cNvPr>
          <p:cNvSpPr>
            <a:spLocks noGrp="1"/>
          </p:cNvSpPr>
          <p:nvPr>
            <p:ph type="dt" sz="half" idx="10"/>
          </p:nvPr>
        </p:nvSpPr>
        <p:spPr/>
        <p:txBody>
          <a:bodyPr/>
          <a:lstStyle>
            <a:lvl1pPr>
              <a:defRPr/>
            </a:lvl1pPr>
          </a:lstStyle>
          <a:p>
            <a:pPr>
              <a:defRPr/>
            </a:pPr>
            <a:fld id="{35C789C4-DC54-4008-A485-3EBDEA5862D6}" type="datetime1">
              <a:rPr lang="pt-PT"/>
              <a:pPr>
                <a:defRPr/>
              </a:pPr>
              <a:t>31/08/2022</a:t>
            </a:fld>
            <a:endParaRPr lang="pt-PT"/>
          </a:p>
        </p:txBody>
      </p:sp>
      <p:sp>
        <p:nvSpPr>
          <p:cNvPr id="5" name="Footer Placeholder 4">
            <a:extLst>
              <a:ext uri="{FF2B5EF4-FFF2-40B4-BE49-F238E27FC236}">
                <a16:creationId xmlns:a16="http://schemas.microsoft.com/office/drawing/2014/main" id="{FABF0FCF-86FE-49BE-9247-85DC6164F373}"/>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65B77742-637B-4D95-88C5-1DBA99A34360}"/>
              </a:ext>
            </a:extLst>
          </p:cNvPr>
          <p:cNvSpPr>
            <a:spLocks noGrp="1"/>
          </p:cNvSpPr>
          <p:nvPr>
            <p:ph type="sldNum" sz="quarter" idx="12"/>
          </p:nvPr>
        </p:nvSpPr>
        <p:spPr/>
        <p:txBody>
          <a:bodyPr/>
          <a:lstStyle>
            <a:lvl1pPr>
              <a:defRPr/>
            </a:lvl1pPr>
          </a:lstStyle>
          <a:p>
            <a:pPr>
              <a:defRPr/>
            </a:pPr>
            <a:fld id="{97ACC25B-6564-482B-9948-D60D0D7D1A61}" type="slidenum">
              <a:rPr lang="pt-PT" altLang="en-US"/>
              <a:pPr>
                <a:defRPr/>
              </a:pPr>
              <a:t>‹#›</a:t>
            </a:fld>
            <a:endParaRPr lang="pt-PT" altLang="en-US"/>
          </a:p>
        </p:txBody>
      </p:sp>
    </p:spTree>
    <p:extLst>
      <p:ext uri="{BB962C8B-B14F-4D97-AF65-F5344CB8AC3E}">
        <p14:creationId xmlns:p14="http://schemas.microsoft.com/office/powerpoint/2010/main" val="178511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C5E44B3B-1DA5-4BDA-B305-DDCCD9812DF0}"/>
              </a:ext>
            </a:extLst>
          </p:cNvPr>
          <p:cNvSpPr>
            <a:spLocks noGrp="1"/>
          </p:cNvSpPr>
          <p:nvPr>
            <p:ph type="dt" sz="half" idx="10"/>
          </p:nvPr>
        </p:nvSpPr>
        <p:spPr/>
        <p:txBody>
          <a:bodyPr/>
          <a:lstStyle>
            <a:lvl1pPr>
              <a:defRPr/>
            </a:lvl1pPr>
          </a:lstStyle>
          <a:p>
            <a:pPr>
              <a:defRPr/>
            </a:pPr>
            <a:fld id="{3B453403-0FF6-42B9-B3E1-577517915054}" type="datetime1">
              <a:rPr lang="pt-PT"/>
              <a:pPr>
                <a:defRPr/>
              </a:pPr>
              <a:t>31/08/2022</a:t>
            </a:fld>
            <a:endParaRPr lang="pt-PT"/>
          </a:p>
        </p:txBody>
      </p:sp>
      <p:sp>
        <p:nvSpPr>
          <p:cNvPr id="5" name="Footer Placeholder 4">
            <a:extLst>
              <a:ext uri="{FF2B5EF4-FFF2-40B4-BE49-F238E27FC236}">
                <a16:creationId xmlns:a16="http://schemas.microsoft.com/office/drawing/2014/main" id="{99AD1B23-0C59-472F-B3C6-0A2BD8D31494}"/>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FD622062-637E-4D18-8337-E176CDEE8659}"/>
              </a:ext>
            </a:extLst>
          </p:cNvPr>
          <p:cNvSpPr>
            <a:spLocks noGrp="1"/>
          </p:cNvSpPr>
          <p:nvPr>
            <p:ph type="sldNum" sz="quarter" idx="12"/>
          </p:nvPr>
        </p:nvSpPr>
        <p:spPr/>
        <p:txBody>
          <a:bodyPr/>
          <a:lstStyle>
            <a:lvl1pPr>
              <a:defRPr/>
            </a:lvl1pPr>
          </a:lstStyle>
          <a:p>
            <a:pPr>
              <a:defRPr/>
            </a:pPr>
            <a:fld id="{EF8A7495-92B7-4C5B-B344-9C873F42FC2A}" type="slidenum">
              <a:rPr lang="pt-PT" altLang="en-US"/>
              <a:pPr>
                <a:defRPr/>
              </a:pPr>
              <a:t>‹#›</a:t>
            </a:fld>
            <a:endParaRPr lang="pt-PT" altLang="en-US"/>
          </a:p>
        </p:txBody>
      </p:sp>
    </p:spTree>
    <p:extLst>
      <p:ext uri="{BB962C8B-B14F-4D97-AF65-F5344CB8AC3E}">
        <p14:creationId xmlns:p14="http://schemas.microsoft.com/office/powerpoint/2010/main" val="91506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8221C6D6-C684-46E9-BF95-EDC67337FDE4}"/>
              </a:ext>
            </a:extLst>
          </p:cNvPr>
          <p:cNvSpPr>
            <a:spLocks noGrp="1"/>
          </p:cNvSpPr>
          <p:nvPr>
            <p:ph type="dt" sz="half" idx="10"/>
          </p:nvPr>
        </p:nvSpPr>
        <p:spPr/>
        <p:txBody>
          <a:bodyPr/>
          <a:lstStyle>
            <a:lvl1pPr>
              <a:defRPr/>
            </a:lvl1pPr>
          </a:lstStyle>
          <a:p>
            <a:pPr>
              <a:defRPr/>
            </a:pPr>
            <a:fld id="{7C70E843-3809-47AC-BD9D-EDE752DE98F9}" type="datetime1">
              <a:rPr lang="pt-PT"/>
              <a:pPr>
                <a:defRPr/>
              </a:pPr>
              <a:t>31/08/2022</a:t>
            </a:fld>
            <a:endParaRPr lang="pt-PT"/>
          </a:p>
        </p:txBody>
      </p:sp>
      <p:sp>
        <p:nvSpPr>
          <p:cNvPr id="5" name="Footer Placeholder 4">
            <a:extLst>
              <a:ext uri="{FF2B5EF4-FFF2-40B4-BE49-F238E27FC236}">
                <a16:creationId xmlns:a16="http://schemas.microsoft.com/office/drawing/2014/main" id="{37C0A524-7AF1-4D49-A434-308D28705F6B}"/>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EEF61951-E58B-453C-AADE-35881EF2891D}"/>
              </a:ext>
            </a:extLst>
          </p:cNvPr>
          <p:cNvSpPr>
            <a:spLocks noGrp="1"/>
          </p:cNvSpPr>
          <p:nvPr>
            <p:ph type="sldNum" sz="quarter" idx="12"/>
          </p:nvPr>
        </p:nvSpPr>
        <p:spPr/>
        <p:txBody>
          <a:bodyPr/>
          <a:lstStyle>
            <a:lvl1pPr>
              <a:defRPr/>
            </a:lvl1pPr>
          </a:lstStyle>
          <a:p>
            <a:pPr>
              <a:defRPr/>
            </a:pPr>
            <a:fld id="{093E8D67-3FCD-4925-83A4-961E70A725F0}" type="slidenum">
              <a:rPr lang="pt-PT" altLang="en-US"/>
              <a:pPr>
                <a:defRPr/>
              </a:pPr>
              <a:t>‹#›</a:t>
            </a:fld>
            <a:endParaRPr lang="pt-PT" altLang="en-US"/>
          </a:p>
        </p:txBody>
      </p:sp>
    </p:spTree>
    <p:extLst>
      <p:ext uri="{BB962C8B-B14F-4D97-AF65-F5344CB8AC3E}">
        <p14:creationId xmlns:p14="http://schemas.microsoft.com/office/powerpoint/2010/main" val="124962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62C6BE22-E265-423F-AE87-B415A048598A}"/>
              </a:ext>
            </a:extLst>
          </p:cNvPr>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de subtítulo do Modelo Global</a:t>
            </a:r>
            <a:endParaRPr lang="en-US" dirty="0"/>
          </a:p>
        </p:txBody>
      </p:sp>
      <p:sp>
        <p:nvSpPr>
          <p:cNvPr id="5" name="Date Placeholder 3">
            <a:extLst>
              <a:ext uri="{FF2B5EF4-FFF2-40B4-BE49-F238E27FC236}">
                <a16:creationId xmlns:a16="http://schemas.microsoft.com/office/drawing/2014/main" id="{28E93F54-24D4-4B57-ABFA-247FC7AA1426}"/>
              </a:ext>
            </a:extLst>
          </p:cNvPr>
          <p:cNvSpPr>
            <a:spLocks noGrp="1"/>
          </p:cNvSpPr>
          <p:nvPr>
            <p:ph type="dt" sz="half" idx="10"/>
          </p:nvPr>
        </p:nvSpPr>
        <p:spPr/>
        <p:txBody>
          <a:bodyPr/>
          <a:lstStyle>
            <a:lvl1pPr>
              <a:defRPr/>
            </a:lvl1pPr>
          </a:lstStyle>
          <a:p>
            <a:pPr>
              <a:defRPr/>
            </a:pPr>
            <a:fld id="{08B9EBBA-996F-894A-B54A-D6246ED52CEA}" type="datetimeFigureOut">
              <a:rPr lang="en-US"/>
              <a:pPr>
                <a:defRPr/>
              </a:pPr>
              <a:t>8/31/2022</a:t>
            </a:fld>
            <a:endParaRPr lang="en-US" dirty="0"/>
          </a:p>
        </p:txBody>
      </p:sp>
      <p:sp>
        <p:nvSpPr>
          <p:cNvPr id="6" name="Footer Placeholder 4">
            <a:extLst>
              <a:ext uri="{FF2B5EF4-FFF2-40B4-BE49-F238E27FC236}">
                <a16:creationId xmlns:a16="http://schemas.microsoft.com/office/drawing/2014/main" id="{7A09DF2D-A212-4F53-9D92-AD51C30D16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9063CF-A392-4676-90FD-5CAF6419AF66}"/>
              </a:ext>
            </a:extLst>
          </p:cNvPr>
          <p:cNvSpPr>
            <a:spLocks noGrp="1"/>
          </p:cNvSpPr>
          <p:nvPr>
            <p:ph type="sldNum" sz="quarter" idx="12"/>
          </p:nvPr>
        </p:nvSpPr>
        <p:spPr/>
        <p:txBody>
          <a:bodyPr/>
          <a:lstStyle>
            <a:lvl1pPr>
              <a:defRPr/>
            </a:lvl1pPr>
          </a:lstStyle>
          <a:p>
            <a:pPr>
              <a:defRPr/>
            </a:pPr>
            <a:fld id="{585308E2-EA0B-48C5-A35D-2A181335D79F}" type="slidenum">
              <a:rPr lang="en-US"/>
              <a:pPr>
                <a:defRPr/>
              </a:pPr>
              <a:t>‹#›</a:t>
            </a:fld>
            <a:endParaRPr lang="en-US" dirty="0"/>
          </a:p>
        </p:txBody>
      </p:sp>
    </p:spTree>
    <p:extLst>
      <p:ext uri="{BB962C8B-B14F-4D97-AF65-F5344CB8AC3E}">
        <p14:creationId xmlns:p14="http://schemas.microsoft.com/office/powerpoint/2010/main" val="2189096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8A6DBD1B-2CAD-45B1-B599-5AABF5040609}"/>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pic>
        <p:nvPicPr>
          <p:cNvPr id="5" name="Marcador de Posição de Conteúdo 6">
            <a:extLst>
              <a:ext uri="{FF2B5EF4-FFF2-40B4-BE49-F238E27FC236}">
                <a16:creationId xmlns:a16="http://schemas.microsoft.com/office/drawing/2014/main" id="{A5DED2AC-AA62-4FE7-B067-35FD763779C0}"/>
              </a:ext>
            </a:extLst>
          </p:cNvPr>
          <p:cNvPicPr>
            <a:picLocks noChangeAspect="1"/>
          </p:cNvPicPr>
          <p:nvPr userDrawn="1"/>
        </p:nvPicPr>
        <p:blipFill>
          <a:blip r:embed="rId2">
            <a:alphaModFix amt="95000"/>
          </a:blip>
          <a:stretch>
            <a:fillRect/>
          </a:stretch>
        </p:blipFill>
        <p:spPr>
          <a:xfrm>
            <a:off x="8432800" y="936625"/>
            <a:ext cx="2090738" cy="819150"/>
          </a:xfrm>
          <a:prstGeom prst="rect">
            <a:avLst/>
          </a:prstGeom>
          <a:effectLst>
            <a:outerShdw blurRad="50800" dir="14400000">
              <a:srgbClr val="000000">
                <a:alpha val="40000"/>
              </a:srgbClr>
            </a:outerShdw>
          </a:effectLst>
        </p:spPr>
      </p:pic>
      <p:pic>
        <p:nvPicPr>
          <p:cNvPr id="6" name="Imagem 12">
            <a:extLst>
              <a:ext uri="{FF2B5EF4-FFF2-40B4-BE49-F238E27FC236}">
                <a16:creationId xmlns:a16="http://schemas.microsoft.com/office/drawing/2014/main" id="{52E57B7E-EB82-410A-AE48-3E66007DF1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198438"/>
            <a:ext cx="3448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18712" y="2222287"/>
            <a:ext cx="10554574" cy="3636511"/>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3">
            <a:extLst>
              <a:ext uri="{FF2B5EF4-FFF2-40B4-BE49-F238E27FC236}">
                <a16:creationId xmlns:a16="http://schemas.microsoft.com/office/drawing/2014/main" id="{54A2CB93-E003-4FEB-B360-96177F7E3CDC}"/>
              </a:ext>
            </a:extLst>
          </p:cNvPr>
          <p:cNvSpPr>
            <a:spLocks noGrp="1"/>
          </p:cNvSpPr>
          <p:nvPr>
            <p:ph type="dt" sz="half" idx="10"/>
          </p:nvPr>
        </p:nvSpPr>
        <p:spPr/>
        <p:txBody>
          <a:bodyPr/>
          <a:lstStyle>
            <a:lvl1pPr>
              <a:defRPr/>
            </a:lvl1pPr>
          </a:lstStyle>
          <a:p>
            <a:pPr>
              <a:defRPr/>
            </a:pPr>
            <a:fld id="{9B3A1323-8D79-1946-B0D7-40001CF92E9D}" type="datetimeFigureOut">
              <a:rPr lang="en-US"/>
              <a:pPr>
                <a:defRPr/>
              </a:pPr>
              <a:t>8/31/2022</a:t>
            </a:fld>
            <a:endParaRPr lang="en-US" dirty="0"/>
          </a:p>
        </p:txBody>
      </p:sp>
      <p:sp>
        <p:nvSpPr>
          <p:cNvPr id="8" name="Footer Placeholder 4">
            <a:extLst>
              <a:ext uri="{FF2B5EF4-FFF2-40B4-BE49-F238E27FC236}">
                <a16:creationId xmlns:a16="http://schemas.microsoft.com/office/drawing/2014/main" id="{C755B996-6EA0-482A-A401-9DE9185E4D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698689-C2BA-4825-AFFC-20A833CF6AD5}"/>
              </a:ext>
            </a:extLst>
          </p:cNvPr>
          <p:cNvSpPr>
            <a:spLocks noGrp="1"/>
          </p:cNvSpPr>
          <p:nvPr>
            <p:ph type="sldNum" sz="quarter" idx="12"/>
          </p:nvPr>
        </p:nvSpPr>
        <p:spPr/>
        <p:txBody>
          <a:bodyPr/>
          <a:lstStyle>
            <a:lvl1pPr>
              <a:defRPr/>
            </a:lvl1pPr>
          </a:lstStyle>
          <a:p>
            <a:pPr>
              <a:defRPr/>
            </a:pPr>
            <a:fld id="{2A702A0A-FFA3-486E-B213-7352A20ADEC7}" type="slidenum">
              <a:rPr lang="en-US"/>
              <a:pPr>
                <a:defRPr/>
              </a:pPr>
              <a:t>‹#›</a:t>
            </a:fld>
            <a:endParaRPr lang="en-US" dirty="0"/>
          </a:p>
        </p:txBody>
      </p:sp>
    </p:spTree>
    <p:extLst>
      <p:ext uri="{BB962C8B-B14F-4D97-AF65-F5344CB8AC3E}">
        <p14:creationId xmlns:p14="http://schemas.microsoft.com/office/powerpoint/2010/main" val="39486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74938C9-2160-4183-BE59-6A433BD79719}"/>
              </a:ext>
            </a:extLst>
          </p:cNvPr>
          <p:cNvSpPr/>
          <p:nvPr/>
        </p:nvSpPr>
        <p:spPr bwMode="auto">
          <a:xfrm>
            <a:off x="0" y="0"/>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lstStyle>
            <a:lvl1pPr algn="r">
              <a:defRPr sz="4800" b="1"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5" name="Date Placeholder 3">
            <a:extLst>
              <a:ext uri="{FF2B5EF4-FFF2-40B4-BE49-F238E27FC236}">
                <a16:creationId xmlns:a16="http://schemas.microsoft.com/office/drawing/2014/main" id="{22D4C273-6189-4FC2-BF47-BA471EE57217}"/>
              </a:ext>
            </a:extLst>
          </p:cNvPr>
          <p:cNvSpPr>
            <a:spLocks noGrp="1"/>
          </p:cNvSpPr>
          <p:nvPr>
            <p:ph type="dt" sz="half" idx="10"/>
          </p:nvPr>
        </p:nvSpPr>
        <p:spPr/>
        <p:txBody>
          <a:bodyPr/>
          <a:lstStyle>
            <a:lvl1pPr>
              <a:defRPr/>
            </a:lvl1pPr>
          </a:lstStyle>
          <a:p>
            <a:pPr>
              <a:defRPr/>
            </a:pPr>
            <a:fld id="{8DFA1846-DA80-1C48-A609-854EA85C59AD}" type="datetimeFigureOut">
              <a:rPr lang="en-US"/>
              <a:pPr>
                <a:defRPr/>
              </a:pPr>
              <a:t>8/31/2022</a:t>
            </a:fld>
            <a:endParaRPr lang="en-US" dirty="0"/>
          </a:p>
        </p:txBody>
      </p:sp>
      <p:sp>
        <p:nvSpPr>
          <p:cNvPr id="6" name="Footer Placeholder 4">
            <a:extLst>
              <a:ext uri="{FF2B5EF4-FFF2-40B4-BE49-F238E27FC236}">
                <a16:creationId xmlns:a16="http://schemas.microsoft.com/office/drawing/2014/main" id="{1CAE3738-6101-4498-8933-585C2D4B35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D7B15F-3696-4C63-ADD9-C698866D6A28}"/>
              </a:ext>
            </a:extLst>
          </p:cNvPr>
          <p:cNvSpPr>
            <a:spLocks noGrp="1"/>
          </p:cNvSpPr>
          <p:nvPr>
            <p:ph type="sldNum" sz="quarter" idx="12"/>
          </p:nvPr>
        </p:nvSpPr>
        <p:spPr/>
        <p:txBody>
          <a:bodyPr/>
          <a:lstStyle>
            <a:lvl1pPr>
              <a:defRPr/>
            </a:lvl1pPr>
          </a:lstStyle>
          <a:p>
            <a:pPr>
              <a:defRPr/>
            </a:pPr>
            <a:fld id="{13A3C310-A86B-4EBF-B519-4B5C58A79DEB}" type="slidenum">
              <a:rPr lang="en-US"/>
              <a:pPr>
                <a:defRPr/>
              </a:pPr>
              <a:t>‹#›</a:t>
            </a:fld>
            <a:endParaRPr lang="en-US" dirty="0"/>
          </a:p>
        </p:txBody>
      </p:sp>
    </p:spTree>
    <p:extLst>
      <p:ext uri="{BB962C8B-B14F-4D97-AF65-F5344CB8AC3E}">
        <p14:creationId xmlns:p14="http://schemas.microsoft.com/office/powerpoint/2010/main" val="139238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EAB8C76C-98AC-44D7-A7A7-B9174C7BC3B9}"/>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818712" y="2222287"/>
            <a:ext cx="5185873" cy="3638763"/>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87415" y="2222287"/>
            <a:ext cx="5194583" cy="3638764"/>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6" name="Date Placeholder 4">
            <a:extLst>
              <a:ext uri="{FF2B5EF4-FFF2-40B4-BE49-F238E27FC236}">
                <a16:creationId xmlns:a16="http://schemas.microsoft.com/office/drawing/2014/main" id="{290578B2-60CC-43BE-8E4E-B554B3218AD9}"/>
              </a:ext>
            </a:extLst>
          </p:cNvPr>
          <p:cNvSpPr>
            <a:spLocks noGrp="1"/>
          </p:cNvSpPr>
          <p:nvPr>
            <p:ph type="dt" sz="half" idx="10"/>
          </p:nvPr>
        </p:nvSpPr>
        <p:spPr/>
        <p:txBody>
          <a:bodyPr/>
          <a:lstStyle>
            <a:lvl1pPr>
              <a:defRPr/>
            </a:lvl1pPr>
          </a:lstStyle>
          <a:p>
            <a:pPr>
              <a:defRPr/>
            </a:pPr>
            <a:fld id="{57302355-E14B-8545-A8F8-0FE83CC9D524}" type="datetimeFigureOut">
              <a:rPr lang="en-US"/>
              <a:pPr>
                <a:defRPr/>
              </a:pPr>
              <a:t>8/31/2022</a:t>
            </a:fld>
            <a:endParaRPr lang="en-US" dirty="0"/>
          </a:p>
        </p:txBody>
      </p:sp>
      <p:sp>
        <p:nvSpPr>
          <p:cNvPr id="7" name="Footer Placeholder 5">
            <a:extLst>
              <a:ext uri="{FF2B5EF4-FFF2-40B4-BE49-F238E27FC236}">
                <a16:creationId xmlns:a16="http://schemas.microsoft.com/office/drawing/2014/main" id="{30D9C583-A18E-4A75-A24C-E1B8A12B45D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F7B28E8-55F3-4432-8E1A-DCCABECA4996}"/>
              </a:ext>
            </a:extLst>
          </p:cNvPr>
          <p:cNvSpPr>
            <a:spLocks noGrp="1"/>
          </p:cNvSpPr>
          <p:nvPr>
            <p:ph type="sldNum" sz="quarter" idx="12"/>
          </p:nvPr>
        </p:nvSpPr>
        <p:spPr/>
        <p:txBody>
          <a:bodyPr/>
          <a:lstStyle>
            <a:lvl1pPr>
              <a:defRPr/>
            </a:lvl1pPr>
          </a:lstStyle>
          <a:p>
            <a:pPr>
              <a:defRPr/>
            </a:pPr>
            <a:fld id="{D387E8A9-24FA-4F54-9DB6-8E20FB1B3AAB}" type="slidenum">
              <a:rPr lang="en-US"/>
              <a:pPr>
                <a:defRPr/>
              </a:pPr>
              <a:t>‹#›</a:t>
            </a:fld>
            <a:endParaRPr lang="en-US" dirty="0"/>
          </a:p>
        </p:txBody>
      </p:sp>
    </p:spTree>
    <p:extLst>
      <p:ext uri="{BB962C8B-B14F-4D97-AF65-F5344CB8AC3E}">
        <p14:creationId xmlns:p14="http://schemas.microsoft.com/office/powerpoint/2010/main" val="1688847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D5E9E27-D28C-4679-BCC7-3BBB23AD268C}"/>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814729" y="2751138"/>
            <a:ext cx="5189856" cy="3109913"/>
          </a:xfrm>
        </p:spPr>
        <p:txBody>
          <a:bodyPr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6187415" y="2751138"/>
            <a:ext cx="5194583" cy="3109913"/>
          </a:xfrm>
        </p:spPr>
        <p:txBody>
          <a:bodyPr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8" name="Date Placeholder 6">
            <a:extLst>
              <a:ext uri="{FF2B5EF4-FFF2-40B4-BE49-F238E27FC236}">
                <a16:creationId xmlns:a16="http://schemas.microsoft.com/office/drawing/2014/main" id="{5D1C3E6C-88B3-4AA5-B216-AA67EFB098A6}"/>
              </a:ext>
            </a:extLst>
          </p:cNvPr>
          <p:cNvSpPr>
            <a:spLocks noGrp="1"/>
          </p:cNvSpPr>
          <p:nvPr>
            <p:ph type="dt" sz="half" idx="10"/>
          </p:nvPr>
        </p:nvSpPr>
        <p:spPr/>
        <p:txBody>
          <a:bodyPr/>
          <a:lstStyle>
            <a:lvl1pPr>
              <a:defRPr/>
            </a:lvl1pPr>
          </a:lstStyle>
          <a:p>
            <a:pPr>
              <a:defRPr/>
            </a:pPr>
            <a:fld id="{02640F58-564D-2B4F-AE67-E407BA4FCF45}" type="datetimeFigureOut">
              <a:rPr lang="en-US"/>
              <a:pPr>
                <a:defRPr/>
              </a:pPr>
              <a:t>8/31/2022</a:t>
            </a:fld>
            <a:endParaRPr lang="en-US" dirty="0"/>
          </a:p>
        </p:txBody>
      </p:sp>
      <p:sp>
        <p:nvSpPr>
          <p:cNvPr id="9" name="Footer Placeholder 7">
            <a:extLst>
              <a:ext uri="{FF2B5EF4-FFF2-40B4-BE49-F238E27FC236}">
                <a16:creationId xmlns:a16="http://schemas.microsoft.com/office/drawing/2014/main" id="{7411DEA8-8CDE-4BEE-A1EF-23242B8ADA55}"/>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9A5FA1D3-875C-40C6-A752-E6BF28C3B64A}"/>
              </a:ext>
            </a:extLst>
          </p:cNvPr>
          <p:cNvSpPr>
            <a:spLocks noGrp="1"/>
          </p:cNvSpPr>
          <p:nvPr>
            <p:ph type="sldNum" sz="quarter" idx="12"/>
          </p:nvPr>
        </p:nvSpPr>
        <p:spPr/>
        <p:txBody>
          <a:bodyPr/>
          <a:lstStyle>
            <a:lvl1pPr>
              <a:defRPr/>
            </a:lvl1pPr>
          </a:lstStyle>
          <a:p>
            <a:pPr>
              <a:defRPr/>
            </a:pPr>
            <a:fld id="{E9D41710-D4B5-4F0B-8783-EFFE5007575C}" type="slidenum">
              <a:rPr lang="en-US"/>
              <a:pPr>
                <a:defRPr/>
              </a:pPr>
              <a:t>‹#›</a:t>
            </a:fld>
            <a:endParaRPr lang="en-US" dirty="0"/>
          </a:p>
        </p:txBody>
      </p:sp>
    </p:spTree>
    <p:extLst>
      <p:ext uri="{BB962C8B-B14F-4D97-AF65-F5344CB8AC3E}">
        <p14:creationId xmlns:p14="http://schemas.microsoft.com/office/powerpoint/2010/main" val="94259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F7987CF0-0A95-4790-B8BF-99DB17105E6D}"/>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4" name="Date Placeholder 2">
            <a:extLst>
              <a:ext uri="{FF2B5EF4-FFF2-40B4-BE49-F238E27FC236}">
                <a16:creationId xmlns:a16="http://schemas.microsoft.com/office/drawing/2014/main" id="{FD83E1AE-DCE2-4116-80B5-A100FFD77A88}"/>
              </a:ext>
            </a:extLst>
          </p:cNvPr>
          <p:cNvSpPr>
            <a:spLocks noGrp="1"/>
          </p:cNvSpPr>
          <p:nvPr>
            <p:ph type="dt" sz="half" idx="10"/>
          </p:nvPr>
        </p:nvSpPr>
        <p:spPr/>
        <p:txBody>
          <a:bodyPr/>
          <a:lstStyle>
            <a:lvl1pPr>
              <a:defRPr/>
            </a:lvl1pPr>
          </a:lstStyle>
          <a:p>
            <a:pPr>
              <a:defRPr/>
            </a:pPr>
            <a:fld id="{F13A34C8-038E-2045-AF43-DF7DBB8E0E9E}" type="datetimeFigureOut">
              <a:rPr lang="en-US"/>
              <a:pPr>
                <a:defRPr/>
              </a:pPr>
              <a:t>8/31/2022</a:t>
            </a:fld>
            <a:endParaRPr lang="en-US" dirty="0"/>
          </a:p>
        </p:txBody>
      </p:sp>
      <p:sp>
        <p:nvSpPr>
          <p:cNvPr id="5" name="Footer Placeholder 3">
            <a:extLst>
              <a:ext uri="{FF2B5EF4-FFF2-40B4-BE49-F238E27FC236}">
                <a16:creationId xmlns:a16="http://schemas.microsoft.com/office/drawing/2014/main" id="{3328EA3E-A221-422E-87D7-B4A865DFA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F41C3ED8-DF94-4521-B37D-A57B06B02AD3}"/>
              </a:ext>
            </a:extLst>
          </p:cNvPr>
          <p:cNvSpPr>
            <a:spLocks noGrp="1"/>
          </p:cNvSpPr>
          <p:nvPr>
            <p:ph type="sldNum" sz="quarter" idx="12"/>
          </p:nvPr>
        </p:nvSpPr>
        <p:spPr/>
        <p:txBody>
          <a:bodyPr/>
          <a:lstStyle>
            <a:lvl1pPr>
              <a:defRPr/>
            </a:lvl1pPr>
          </a:lstStyle>
          <a:p>
            <a:pPr>
              <a:defRPr/>
            </a:pPr>
            <a:fld id="{C7145B75-80A5-4B4C-B190-81D9C668A4DD}" type="slidenum">
              <a:rPr lang="en-US"/>
              <a:pPr>
                <a:defRPr/>
              </a:pPr>
              <a:t>‹#›</a:t>
            </a:fld>
            <a:endParaRPr lang="en-US" dirty="0"/>
          </a:p>
        </p:txBody>
      </p:sp>
    </p:spTree>
    <p:extLst>
      <p:ext uri="{BB962C8B-B14F-4D97-AF65-F5344CB8AC3E}">
        <p14:creationId xmlns:p14="http://schemas.microsoft.com/office/powerpoint/2010/main" val="1379604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1DA58D4-50BA-448F-9174-6C16EA6281B2}"/>
              </a:ext>
            </a:extLst>
          </p:cNvPr>
          <p:cNvSpPr>
            <a:spLocks noGrp="1"/>
          </p:cNvSpPr>
          <p:nvPr>
            <p:ph type="ftr" sz="quarter" idx="10"/>
          </p:nvPr>
        </p:nvSpPr>
        <p:spPr/>
        <p:txBody>
          <a:bodyPr/>
          <a:lstStyle>
            <a:lvl1pPr>
              <a:defRPr/>
            </a:lvl1pPr>
          </a:lstStyle>
          <a:p>
            <a:pPr>
              <a:defRPr/>
            </a:pPr>
            <a:endParaRPr lang="en-US"/>
          </a:p>
        </p:txBody>
      </p:sp>
      <p:sp>
        <p:nvSpPr>
          <p:cNvPr id="3" name="Date Placeholder 3">
            <a:extLst>
              <a:ext uri="{FF2B5EF4-FFF2-40B4-BE49-F238E27FC236}">
                <a16:creationId xmlns:a16="http://schemas.microsoft.com/office/drawing/2014/main" id="{41AE5AFE-4C7D-4EFC-A856-FA86A14C7BEE}"/>
              </a:ext>
            </a:extLst>
          </p:cNvPr>
          <p:cNvSpPr>
            <a:spLocks noGrp="1"/>
          </p:cNvSpPr>
          <p:nvPr>
            <p:ph type="dt" sz="half" idx="11"/>
          </p:nvPr>
        </p:nvSpPr>
        <p:spPr/>
        <p:txBody>
          <a:bodyPr/>
          <a:lstStyle>
            <a:lvl1pPr>
              <a:defRPr/>
            </a:lvl1pPr>
          </a:lstStyle>
          <a:p>
            <a:pPr>
              <a:defRPr/>
            </a:pPr>
            <a:fld id="{09B482E8-6E0E-1B4F-B1FD-C69DB9E858D9}" type="datetimeFigureOut">
              <a:rPr lang="en-US"/>
              <a:pPr>
                <a:defRPr/>
              </a:pPr>
              <a:t>8/31/2022</a:t>
            </a:fld>
            <a:endParaRPr lang="en-US" dirty="0"/>
          </a:p>
        </p:txBody>
      </p:sp>
      <p:sp>
        <p:nvSpPr>
          <p:cNvPr id="4" name="Slide Number Placeholder 5">
            <a:extLst>
              <a:ext uri="{FF2B5EF4-FFF2-40B4-BE49-F238E27FC236}">
                <a16:creationId xmlns:a16="http://schemas.microsoft.com/office/drawing/2014/main" id="{E28F98CA-AB02-473B-B534-4D8113B98131}"/>
              </a:ext>
            </a:extLst>
          </p:cNvPr>
          <p:cNvSpPr>
            <a:spLocks noGrp="1"/>
          </p:cNvSpPr>
          <p:nvPr>
            <p:ph type="sldNum" sz="quarter" idx="12"/>
          </p:nvPr>
        </p:nvSpPr>
        <p:spPr/>
        <p:txBody>
          <a:bodyPr/>
          <a:lstStyle>
            <a:lvl1pPr>
              <a:defRPr/>
            </a:lvl1pPr>
          </a:lstStyle>
          <a:p>
            <a:pPr>
              <a:defRPr/>
            </a:pPr>
            <a:fld id="{59CA33A2-8A2F-4A0E-B097-621E43BC91E4}" type="slidenum">
              <a:rPr lang="en-US"/>
              <a:pPr>
                <a:defRPr/>
              </a:pPr>
              <a:t>‹#›</a:t>
            </a:fld>
            <a:endParaRPr lang="en-US" dirty="0"/>
          </a:p>
        </p:txBody>
      </p:sp>
    </p:spTree>
    <p:extLst>
      <p:ext uri="{BB962C8B-B14F-4D97-AF65-F5344CB8AC3E}">
        <p14:creationId xmlns:p14="http://schemas.microsoft.com/office/powerpoint/2010/main" val="1365301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67E6BD6-67A9-4A2B-8928-F07C308F070D}"/>
              </a:ext>
            </a:extLst>
          </p:cNvPr>
          <p:cNvSpPr>
            <a:spLocks noChangeAspect="1"/>
          </p:cNvSpPr>
          <p:nvPr/>
        </p:nvSpPr>
        <p:spPr bwMode="auto">
          <a:xfrm>
            <a:off x="1073150" y="446088"/>
            <a:ext cx="3548063" cy="181451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lstStyle>
            <a:lvl1pPr algn="l">
              <a:defRPr sz="2000" b="1"/>
            </a:lvl1pPr>
          </a:lstStyle>
          <a:p>
            <a:r>
              <a:rPr lang="pt-PT"/>
              <a:t>Clique para editar o estilo de título do Modelo Global</a:t>
            </a:r>
            <a:endParaRPr lang="en-US" dirty="0"/>
          </a:p>
        </p:txBody>
      </p:sp>
      <p:sp>
        <p:nvSpPr>
          <p:cNvPr id="3" name="Content Placeholder 2"/>
          <p:cNvSpPr>
            <a:spLocks noGrp="1"/>
          </p:cNvSpPr>
          <p:nvPr>
            <p:ph idx="1"/>
          </p:nvPr>
        </p:nvSpPr>
        <p:spPr>
          <a:xfrm>
            <a:off x="4855633" y="446088"/>
            <a:ext cx="6252633" cy="5414963"/>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6" name="Date Placeholder 4">
            <a:extLst>
              <a:ext uri="{FF2B5EF4-FFF2-40B4-BE49-F238E27FC236}">
                <a16:creationId xmlns:a16="http://schemas.microsoft.com/office/drawing/2014/main" id="{1A155271-27F0-416A-B944-7B11CDEB8C63}"/>
              </a:ext>
            </a:extLst>
          </p:cNvPr>
          <p:cNvSpPr>
            <a:spLocks noGrp="1"/>
          </p:cNvSpPr>
          <p:nvPr>
            <p:ph type="dt" sz="half" idx="10"/>
          </p:nvPr>
        </p:nvSpPr>
        <p:spPr/>
        <p:txBody>
          <a:bodyPr/>
          <a:lstStyle>
            <a:lvl1pPr>
              <a:defRPr/>
            </a:lvl1pPr>
          </a:lstStyle>
          <a:p>
            <a:pPr>
              <a:defRPr/>
            </a:pPr>
            <a:fld id="{D0DF5E60-9974-AC48-9591-99C2BB44B7CF}" type="datetimeFigureOut">
              <a:rPr lang="en-US"/>
              <a:pPr>
                <a:defRPr/>
              </a:pPr>
              <a:t>8/31/2022</a:t>
            </a:fld>
            <a:endParaRPr lang="en-US" dirty="0"/>
          </a:p>
        </p:txBody>
      </p:sp>
      <p:sp>
        <p:nvSpPr>
          <p:cNvPr id="7" name="Footer Placeholder 5">
            <a:extLst>
              <a:ext uri="{FF2B5EF4-FFF2-40B4-BE49-F238E27FC236}">
                <a16:creationId xmlns:a16="http://schemas.microsoft.com/office/drawing/2014/main" id="{A52AF126-69DB-4CCF-A923-B5D4FCCA8AC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E0D26D7-AC2D-4F66-8BD4-0CEB7C67B06D}"/>
              </a:ext>
            </a:extLst>
          </p:cNvPr>
          <p:cNvSpPr>
            <a:spLocks noGrp="1"/>
          </p:cNvSpPr>
          <p:nvPr>
            <p:ph type="sldNum" sz="quarter" idx="12"/>
          </p:nvPr>
        </p:nvSpPr>
        <p:spPr/>
        <p:txBody>
          <a:bodyPr/>
          <a:lstStyle>
            <a:lvl1pPr>
              <a:defRPr/>
            </a:lvl1pPr>
          </a:lstStyle>
          <a:p>
            <a:pPr>
              <a:defRPr/>
            </a:pPr>
            <a:fld id="{F7603349-E768-45CB-9691-FD5A202021D0}" type="slidenum">
              <a:rPr lang="en-US"/>
              <a:pPr>
                <a:defRPr/>
              </a:pPr>
              <a:t>‹#›</a:t>
            </a:fld>
            <a:endParaRPr lang="en-US" dirty="0"/>
          </a:p>
        </p:txBody>
      </p:sp>
    </p:spTree>
    <p:extLst>
      <p:ext uri="{BB962C8B-B14F-4D97-AF65-F5344CB8AC3E}">
        <p14:creationId xmlns:p14="http://schemas.microsoft.com/office/powerpoint/2010/main" val="261649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965309-12CC-42A8-AD64-7056FA8625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 y="6172200"/>
            <a:ext cx="70231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5" name="Date Placeholder 3">
            <a:extLst>
              <a:ext uri="{FF2B5EF4-FFF2-40B4-BE49-F238E27FC236}">
                <a16:creationId xmlns:a16="http://schemas.microsoft.com/office/drawing/2014/main" id="{BD446647-D94A-4D4F-8ED5-D5F719F1616E}"/>
              </a:ext>
            </a:extLst>
          </p:cNvPr>
          <p:cNvSpPr>
            <a:spLocks noGrp="1"/>
          </p:cNvSpPr>
          <p:nvPr>
            <p:ph type="dt" sz="half" idx="10"/>
          </p:nvPr>
        </p:nvSpPr>
        <p:spPr/>
        <p:txBody>
          <a:bodyPr/>
          <a:lstStyle>
            <a:lvl1pPr>
              <a:defRPr/>
            </a:lvl1pPr>
          </a:lstStyle>
          <a:p>
            <a:pPr>
              <a:defRPr/>
            </a:pPr>
            <a:fld id="{6F5BB59B-72E2-4CA0-B7DF-5E8B0B1870CD}" type="datetime1">
              <a:rPr lang="pt-PT"/>
              <a:pPr>
                <a:defRPr/>
              </a:pPr>
              <a:t>31/08/2022</a:t>
            </a:fld>
            <a:endParaRPr lang="pt-PT"/>
          </a:p>
        </p:txBody>
      </p:sp>
      <p:sp>
        <p:nvSpPr>
          <p:cNvPr id="6" name="Footer Placeholder 4">
            <a:extLst>
              <a:ext uri="{FF2B5EF4-FFF2-40B4-BE49-F238E27FC236}">
                <a16:creationId xmlns:a16="http://schemas.microsoft.com/office/drawing/2014/main" id="{4F93081F-4FAD-4791-BA87-CA6C8C0183FA}"/>
              </a:ext>
            </a:extLst>
          </p:cNvPr>
          <p:cNvSpPr>
            <a:spLocks noGrp="1"/>
          </p:cNvSpPr>
          <p:nvPr>
            <p:ph type="ftr" sz="quarter" idx="11"/>
          </p:nvPr>
        </p:nvSpPr>
        <p:spPr>
          <a:xfrm>
            <a:off x="6678613" y="6721475"/>
            <a:ext cx="4114800" cy="365125"/>
          </a:xfrm>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FFC02445-D65B-4455-9EB4-54947DA1916B}"/>
              </a:ext>
            </a:extLst>
          </p:cNvPr>
          <p:cNvSpPr>
            <a:spLocks noGrp="1"/>
          </p:cNvSpPr>
          <p:nvPr>
            <p:ph type="sldNum" sz="quarter" idx="12"/>
          </p:nvPr>
        </p:nvSpPr>
        <p:spPr/>
        <p:txBody>
          <a:bodyPr/>
          <a:lstStyle>
            <a:lvl1pPr>
              <a:defRPr/>
            </a:lvl1pPr>
          </a:lstStyle>
          <a:p>
            <a:pPr>
              <a:defRPr/>
            </a:pPr>
            <a:fld id="{CA4AE7F5-1A11-49C8-91EB-1EA9BF3873BD}" type="slidenum">
              <a:rPr lang="pt-PT" altLang="en-US"/>
              <a:pPr>
                <a:defRPr/>
              </a:pPr>
              <a:t>‹#›</a:t>
            </a:fld>
            <a:endParaRPr lang="pt-PT" altLang="en-US"/>
          </a:p>
        </p:txBody>
      </p:sp>
    </p:spTree>
    <p:extLst>
      <p:ext uri="{BB962C8B-B14F-4D97-AF65-F5344CB8AC3E}">
        <p14:creationId xmlns:p14="http://schemas.microsoft.com/office/powerpoint/2010/main" val="4145900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ormAutofit/>
          </a:bodyPr>
          <a:lstStyle>
            <a:lvl1pPr algn="l">
              <a:defRPr sz="2400" b="0"/>
            </a:lvl1pPr>
          </a:lstStyle>
          <a:p>
            <a:r>
              <a:rPr lang="pt-PT"/>
              <a:t>Clique para editar o estilo de título do Modelo Global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bodyPr>
          <a:lstStyle>
            <a:lvl1pPr algn="ctr">
              <a:buFontTx/>
              <a:buNone/>
              <a:defRPr sz="1400"/>
            </a:lvl1pPr>
          </a:lstStyle>
          <a:p>
            <a:pPr lvl="0"/>
            <a:r>
              <a:rPr lang="pt-PT" noProof="0"/>
              <a:t>Clique no ícone para adicionar uma imagem</a:t>
            </a:r>
            <a:endParaRPr lang="en-US" noProof="0" dirty="0"/>
          </a:p>
        </p:txBody>
      </p:sp>
      <p:sp>
        <p:nvSpPr>
          <p:cNvPr id="4" name="Text Placeholder 3"/>
          <p:cNvSpPr>
            <a:spLocks noGrp="1"/>
          </p:cNvSpPr>
          <p:nvPr>
            <p:ph type="body" sz="half" idx="2"/>
          </p:nvPr>
        </p:nvSpPr>
        <p:spPr>
          <a:xfrm>
            <a:off x="814728" y="2344684"/>
            <a:ext cx="4852988" cy="3516365"/>
          </a:xfrm>
        </p:spPr>
        <p:txBody>
          <a:bodyPr anchor="t"/>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a:extLst>
              <a:ext uri="{FF2B5EF4-FFF2-40B4-BE49-F238E27FC236}">
                <a16:creationId xmlns:a16="http://schemas.microsoft.com/office/drawing/2014/main" id="{A77E02D1-F9F1-49DF-B947-BD26B3AFCB12}"/>
              </a:ext>
            </a:extLst>
          </p:cNvPr>
          <p:cNvSpPr>
            <a:spLocks noGrp="1"/>
          </p:cNvSpPr>
          <p:nvPr>
            <p:ph type="dt" sz="half" idx="14"/>
          </p:nvPr>
        </p:nvSpPr>
        <p:spPr>
          <a:xfrm>
            <a:off x="3886200" y="6042025"/>
            <a:ext cx="976313" cy="365125"/>
          </a:xfrm>
        </p:spPr>
        <p:txBody>
          <a:bodyPr/>
          <a:lstStyle>
            <a:lvl1pPr>
              <a:defRPr/>
            </a:lvl1pPr>
          </a:lstStyle>
          <a:p>
            <a:pPr>
              <a:defRPr/>
            </a:pPr>
            <a:fld id="{09B482E8-6E0E-1B4F-B1FD-C69DB9E858D9}" type="datetimeFigureOut">
              <a:rPr lang="en-US"/>
              <a:pPr>
                <a:defRPr/>
              </a:pPr>
              <a:t>8/31/2022</a:t>
            </a:fld>
            <a:endParaRPr lang="en-US" dirty="0"/>
          </a:p>
        </p:txBody>
      </p:sp>
      <p:sp>
        <p:nvSpPr>
          <p:cNvPr id="6" name="Footer Placeholder 5">
            <a:extLst>
              <a:ext uri="{FF2B5EF4-FFF2-40B4-BE49-F238E27FC236}">
                <a16:creationId xmlns:a16="http://schemas.microsoft.com/office/drawing/2014/main" id="{69B958AF-7227-4A80-95C3-CFF00454D053}"/>
              </a:ext>
            </a:extLst>
          </p:cNvPr>
          <p:cNvSpPr>
            <a:spLocks noGrp="1"/>
          </p:cNvSpPr>
          <p:nvPr>
            <p:ph type="ftr" sz="quarter" idx="15"/>
          </p:nvPr>
        </p:nvSpPr>
        <p:spPr>
          <a:xfrm>
            <a:off x="590550" y="6042025"/>
            <a:ext cx="3295650" cy="365125"/>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FF95BF6-4F0C-42B0-AD24-1E07C6B3FD66}"/>
              </a:ext>
            </a:extLst>
          </p:cNvPr>
          <p:cNvSpPr>
            <a:spLocks noGrp="1"/>
          </p:cNvSpPr>
          <p:nvPr>
            <p:ph type="sldNum" sz="quarter" idx="16"/>
          </p:nvPr>
        </p:nvSpPr>
        <p:spPr>
          <a:xfrm>
            <a:off x="4862513" y="5916613"/>
            <a:ext cx="1062037" cy="490537"/>
          </a:xfrm>
        </p:spPr>
        <p:txBody>
          <a:bodyPr/>
          <a:lstStyle>
            <a:lvl1pPr>
              <a:defRPr/>
            </a:lvl1pPr>
          </a:lstStyle>
          <a:p>
            <a:pPr>
              <a:defRPr/>
            </a:pPr>
            <a:fld id="{956C0A00-04F2-4E70-98D4-2D202CA97D7C}" type="slidenum">
              <a:rPr lang="en-US"/>
              <a:pPr>
                <a:defRPr/>
              </a:pPr>
              <a:t>‹#›</a:t>
            </a:fld>
            <a:endParaRPr lang="en-US" dirty="0"/>
          </a:p>
        </p:txBody>
      </p:sp>
    </p:spTree>
    <p:extLst>
      <p:ext uri="{BB962C8B-B14F-4D97-AF65-F5344CB8AC3E}">
        <p14:creationId xmlns:p14="http://schemas.microsoft.com/office/powerpoint/2010/main" val="389438768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ormAutofit/>
          </a:bodyPr>
          <a:lstStyle>
            <a:lvl1pPr algn="l">
              <a:defRPr sz="2400" b="0"/>
            </a:lvl1pPr>
          </a:lstStyle>
          <a:p>
            <a:r>
              <a:rPr lang="pt-PT"/>
              <a:t>Clique para editar o estilo de título do Modelo Global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bodyPr>
          <a:lstStyle>
            <a:lvl1pPr marL="0" indent="0" algn="ctr">
              <a:buFontTx/>
              <a:buNone/>
              <a:defRPr sz="1600"/>
            </a:lvl1pPr>
          </a:lstStyle>
          <a:p>
            <a:pPr lvl="0"/>
            <a:r>
              <a:rPr lang="pt-PT" noProof="0"/>
              <a:t>Clique no ícone para adicionar uma imagem</a:t>
            </a:r>
            <a:endParaRPr lang="en-US" noProof="0" dirty="0"/>
          </a:p>
        </p:txBody>
      </p:sp>
      <p:sp>
        <p:nvSpPr>
          <p:cNvPr id="4" name="Text Placeholder 3"/>
          <p:cNvSpPr>
            <a:spLocks noGrp="1"/>
          </p:cNvSpPr>
          <p:nvPr>
            <p:ph type="body" sz="half" idx="2"/>
          </p:nvPr>
        </p:nvSpPr>
        <p:spPr>
          <a:xfrm>
            <a:off x="810000" y="5367338"/>
            <a:ext cx="10561418"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Footer Placeholder 4">
            <a:extLst>
              <a:ext uri="{FF2B5EF4-FFF2-40B4-BE49-F238E27FC236}">
                <a16:creationId xmlns:a16="http://schemas.microsoft.com/office/drawing/2014/main" id="{9CFAF56D-38A3-40EE-A92B-3AC338559784}"/>
              </a:ext>
            </a:extLst>
          </p:cNvPr>
          <p:cNvSpPr>
            <a:spLocks noGrp="1"/>
          </p:cNvSpPr>
          <p:nvPr>
            <p:ph type="ftr" sz="quarter" idx="14"/>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154DD52C-8EEC-41D0-BC68-B57A57379992}"/>
              </a:ext>
            </a:extLst>
          </p:cNvPr>
          <p:cNvSpPr>
            <a:spLocks noGrp="1"/>
          </p:cNvSpPr>
          <p:nvPr>
            <p:ph type="dt" sz="half" idx="15"/>
          </p:nvPr>
        </p:nvSpPr>
        <p:spPr/>
        <p:txBody>
          <a:bodyPr/>
          <a:lstStyle>
            <a:lvl1pPr>
              <a:defRPr/>
            </a:lvl1pPr>
          </a:lstStyle>
          <a:p>
            <a:pPr>
              <a:defRPr/>
            </a:pPr>
            <a:fld id="{09B482E8-6E0E-1B4F-B1FD-C69DB9E858D9}" type="datetimeFigureOut">
              <a:rPr lang="en-US"/>
              <a:pPr>
                <a:defRPr/>
              </a:pPr>
              <a:t>8/31/2022</a:t>
            </a:fld>
            <a:endParaRPr lang="en-US" dirty="0"/>
          </a:p>
        </p:txBody>
      </p:sp>
      <p:sp>
        <p:nvSpPr>
          <p:cNvPr id="7" name="Slide Number Placeholder 5">
            <a:extLst>
              <a:ext uri="{FF2B5EF4-FFF2-40B4-BE49-F238E27FC236}">
                <a16:creationId xmlns:a16="http://schemas.microsoft.com/office/drawing/2014/main" id="{362D4CC2-2BFE-4A92-8819-733355379006}"/>
              </a:ext>
            </a:extLst>
          </p:cNvPr>
          <p:cNvSpPr>
            <a:spLocks noGrp="1"/>
          </p:cNvSpPr>
          <p:nvPr>
            <p:ph type="sldNum" sz="quarter" idx="16"/>
          </p:nvPr>
        </p:nvSpPr>
        <p:spPr/>
        <p:txBody>
          <a:bodyPr/>
          <a:lstStyle>
            <a:lvl1pPr>
              <a:defRPr/>
            </a:lvl1pPr>
          </a:lstStyle>
          <a:p>
            <a:pPr>
              <a:defRPr/>
            </a:pPr>
            <a:fld id="{016D615D-6395-4B30-975A-CBAC6508BA3E}" type="slidenum">
              <a:rPr lang="en-US"/>
              <a:pPr>
                <a:defRPr/>
              </a:pPr>
              <a:t>‹#›</a:t>
            </a:fld>
            <a:endParaRPr lang="en-US" dirty="0"/>
          </a:p>
        </p:txBody>
      </p:sp>
    </p:spTree>
    <p:extLst>
      <p:ext uri="{BB962C8B-B14F-4D97-AF65-F5344CB8AC3E}">
        <p14:creationId xmlns:p14="http://schemas.microsoft.com/office/powerpoint/2010/main" val="316794355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4F1FE4BD-B36D-4626-9BD9-8FFC8BE0D931}"/>
              </a:ext>
            </a:extLst>
          </p:cNvPr>
          <p:cNvSpPr>
            <a:spLocks noChangeAspect="1"/>
          </p:cNvSpPr>
          <p:nvPr/>
        </p:nvSpPr>
        <p:spPr bwMode="auto">
          <a:xfrm>
            <a:off x="631825" y="1081088"/>
            <a:ext cx="6332538" cy="3240087"/>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lstStyle>
            <a:lvl1pPr algn="l">
              <a:defRPr sz="4200" b="1"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pt-PT"/>
              <a:t>Editar os estilos de texto do Modelo Global</a:t>
            </a:r>
          </a:p>
        </p:txBody>
      </p:sp>
      <p:sp>
        <p:nvSpPr>
          <p:cNvPr id="6" name="Date Placeholder 3">
            <a:extLst>
              <a:ext uri="{FF2B5EF4-FFF2-40B4-BE49-F238E27FC236}">
                <a16:creationId xmlns:a16="http://schemas.microsoft.com/office/drawing/2014/main" id="{C3D5E0B4-A1CB-4430-8CD1-FBEEAE101A13}"/>
              </a:ext>
            </a:extLst>
          </p:cNvPr>
          <p:cNvSpPr>
            <a:spLocks noGrp="1"/>
          </p:cNvSpPr>
          <p:nvPr>
            <p:ph type="dt" sz="half" idx="17"/>
          </p:nvPr>
        </p:nvSpPr>
        <p:spPr/>
        <p:txBody>
          <a:bodyPr/>
          <a:lstStyle>
            <a:lvl1pPr>
              <a:defRPr/>
            </a:lvl1pPr>
          </a:lstStyle>
          <a:p>
            <a:pPr>
              <a:defRPr/>
            </a:pPr>
            <a:fld id="{09B482E8-6E0E-1B4F-B1FD-C69DB9E858D9}" type="datetimeFigureOut">
              <a:rPr lang="en-US"/>
              <a:pPr>
                <a:defRPr/>
              </a:pPr>
              <a:t>8/31/2022</a:t>
            </a:fld>
            <a:endParaRPr lang="en-US" dirty="0"/>
          </a:p>
        </p:txBody>
      </p:sp>
      <p:sp>
        <p:nvSpPr>
          <p:cNvPr id="7" name="Footer Placeholder 4">
            <a:extLst>
              <a:ext uri="{FF2B5EF4-FFF2-40B4-BE49-F238E27FC236}">
                <a16:creationId xmlns:a16="http://schemas.microsoft.com/office/drawing/2014/main" id="{F8104906-4ED7-40F9-B986-B7CBF7FB15B8}"/>
              </a:ext>
            </a:extLst>
          </p:cNvPr>
          <p:cNvSpPr>
            <a:spLocks noGrp="1"/>
          </p:cNvSpPr>
          <p:nvPr>
            <p:ph type="ftr" sz="quarter" idx="18"/>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BB29105-7143-4416-8CF1-F28FDCDDF439}"/>
              </a:ext>
            </a:extLst>
          </p:cNvPr>
          <p:cNvSpPr>
            <a:spLocks noGrp="1"/>
          </p:cNvSpPr>
          <p:nvPr>
            <p:ph type="sldNum" sz="quarter" idx="19"/>
          </p:nvPr>
        </p:nvSpPr>
        <p:spPr/>
        <p:txBody>
          <a:bodyPr/>
          <a:lstStyle>
            <a:lvl1pPr>
              <a:defRPr/>
            </a:lvl1pPr>
          </a:lstStyle>
          <a:p>
            <a:pPr>
              <a:defRPr/>
            </a:pPr>
            <a:fld id="{A6611932-85D4-4CE0-8947-3EA265CECAA3}" type="slidenum">
              <a:rPr lang="en-US"/>
              <a:pPr>
                <a:defRPr/>
              </a:pPr>
              <a:t>‹#›</a:t>
            </a:fld>
            <a:endParaRPr lang="en-US" dirty="0"/>
          </a:p>
        </p:txBody>
      </p:sp>
    </p:spTree>
    <p:extLst>
      <p:ext uri="{BB962C8B-B14F-4D97-AF65-F5344CB8AC3E}">
        <p14:creationId xmlns:p14="http://schemas.microsoft.com/office/powerpoint/2010/main" val="238227223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17034C8D-9E15-4813-B529-A851B38CE5A5}"/>
              </a:ext>
            </a:extLst>
          </p:cNvPr>
          <p:cNvSpPr>
            <a:spLocks noChangeAspect="1"/>
          </p:cNvSpPr>
          <p:nvPr/>
        </p:nvSpPr>
        <p:spPr bwMode="auto">
          <a:xfrm>
            <a:off x="1141413" y="2286000"/>
            <a:ext cx="4894262" cy="2505075"/>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pt-PT"/>
              <a:t>Clique para editar o estilo de título do Modelo Global</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pt-PT"/>
              <a:t>Editar os estilos de texto do Modelo Global</a:t>
            </a:r>
          </a:p>
        </p:txBody>
      </p:sp>
      <p:sp>
        <p:nvSpPr>
          <p:cNvPr id="5" name="Date Placeholder 1">
            <a:extLst>
              <a:ext uri="{FF2B5EF4-FFF2-40B4-BE49-F238E27FC236}">
                <a16:creationId xmlns:a16="http://schemas.microsoft.com/office/drawing/2014/main" id="{BA3043E8-8927-4BEC-AF79-AAE6731BFB1F}"/>
              </a:ext>
            </a:extLst>
          </p:cNvPr>
          <p:cNvSpPr>
            <a:spLocks noGrp="1"/>
          </p:cNvSpPr>
          <p:nvPr>
            <p:ph type="dt" sz="half" idx="17"/>
          </p:nvPr>
        </p:nvSpPr>
        <p:spPr/>
        <p:txBody>
          <a:bodyPr/>
          <a:lstStyle>
            <a:lvl1pPr>
              <a:defRPr/>
            </a:lvl1pPr>
          </a:lstStyle>
          <a:p>
            <a:pPr>
              <a:defRPr/>
            </a:pPr>
            <a:fld id="{09B482E8-6E0E-1B4F-B1FD-C69DB9E858D9}" type="datetimeFigureOut">
              <a:rPr lang="en-US"/>
              <a:pPr>
                <a:defRPr/>
              </a:pPr>
              <a:t>8/31/2022</a:t>
            </a:fld>
            <a:endParaRPr lang="en-US" dirty="0"/>
          </a:p>
        </p:txBody>
      </p:sp>
      <p:sp>
        <p:nvSpPr>
          <p:cNvPr id="7" name="Footer Placeholder 2">
            <a:extLst>
              <a:ext uri="{FF2B5EF4-FFF2-40B4-BE49-F238E27FC236}">
                <a16:creationId xmlns:a16="http://schemas.microsoft.com/office/drawing/2014/main" id="{1C68F7CB-74EF-4C12-BCC7-8F19FBB06BF5}"/>
              </a:ext>
            </a:extLst>
          </p:cNvPr>
          <p:cNvSpPr>
            <a:spLocks noGrp="1"/>
          </p:cNvSpPr>
          <p:nvPr>
            <p:ph type="ftr" sz="quarter" idx="18"/>
          </p:nvPr>
        </p:nvSpPr>
        <p:spPr/>
        <p:txBody>
          <a:bodyPr/>
          <a:lstStyle>
            <a:lvl1pPr>
              <a:defRPr/>
            </a:lvl1pPr>
          </a:lstStyle>
          <a:p>
            <a:pPr>
              <a:defRPr/>
            </a:pPr>
            <a:endParaRPr lang="en-US"/>
          </a:p>
        </p:txBody>
      </p:sp>
      <p:sp>
        <p:nvSpPr>
          <p:cNvPr id="8" name="Slide Number Placeholder 3">
            <a:extLst>
              <a:ext uri="{FF2B5EF4-FFF2-40B4-BE49-F238E27FC236}">
                <a16:creationId xmlns:a16="http://schemas.microsoft.com/office/drawing/2014/main" id="{E8E05507-A13F-459E-9872-4EE9B59EC5F3}"/>
              </a:ext>
            </a:extLst>
          </p:cNvPr>
          <p:cNvSpPr>
            <a:spLocks noGrp="1"/>
          </p:cNvSpPr>
          <p:nvPr>
            <p:ph type="sldNum" sz="quarter" idx="19"/>
          </p:nvPr>
        </p:nvSpPr>
        <p:spPr/>
        <p:txBody>
          <a:bodyPr/>
          <a:lstStyle>
            <a:lvl1pPr>
              <a:defRPr/>
            </a:lvl1pPr>
          </a:lstStyle>
          <a:p>
            <a:pPr>
              <a:defRPr/>
            </a:pPr>
            <a:fld id="{D4480765-811A-4C0A-8446-950AEBA7225E}" type="slidenum">
              <a:rPr lang="en-US"/>
              <a:pPr>
                <a:defRPr/>
              </a:pPr>
              <a:t>‹#›</a:t>
            </a:fld>
            <a:endParaRPr lang="en-US" dirty="0"/>
          </a:p>
        </p:txBody>
      </p:sp>
    </p:spTree>
    <p:extLst>
      <p:ext uri="{BB962C8B-B14F-4D97-AF65-F5344CB8AC3E}">
        <p14:creationId xmlns:p14="http://schemas.microsoft.com/office/powerpoint/2010/main" val="352318044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3E269C18-56D6-4A21-ACED-96D716CC738D}"/>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3">
            <a:extLst>
              <a:ext uri="{FF2B5EF4-FFF2-40B4-BE49-F238E27FC236}">
                <a16:creationId xmlns:a16="http://schemas.microsoft.com/office/drawing/2014/main" id="{8FC3B4C9-8C25-4DFE-BA03-0F95A7C07883}"/>
              </a:ext>
            </a:extLst>
          </p:cNvPr>
          <p:cNvSpPr>
            <a:spLocks noGrp="1"/>
          </p:cNvSpPr>
          <p:nvPr>
            <p:ph type="dt" sz="half" idx="10"/>
          </p:nvPr>
        </p:nvSpPr>
        <p:spPr/>
        <p:txBody>
          <a:bodyPr/>
          <a:lstStyle>
            <a:lvl1pPr>
              <a:defRPr/>
            </a:lvl1pPr>
          </a:lstStyle>
          <a:p>
            <a:pPr>
              <a:defRPr/>
            </a:pPr>
            <a:fld id="{C6C52C72-DE31-F449-A4ED-4C594FD91407}" type="datetimeFigureOut">
              <a:rPr lang="en-US"/>
              <a:pPr>
                <a:defRPr/>
              </a:pPr>
              <a:t>8/31/2022</a:t>
            </a:fld>
            <a:endParaRPr lang="en-US" dirty="0"/>
          </a:p>
        </p:txBody>
      </p:sp>
      <p:sp>
        <p:nvSpPr>
          <p:cNvPr id="6" name="Footer Placeholder 4">
            <a:extLst>
              <a:ext uri="{FF2B5EF4-FFF2-40B4-BE49-F238E27FC236}">
                <a16:creationId xmlns:a16="http://schemas.microsoft.com/office/drawing/2014/main" id="{93D16C14-AE01-47B4-9E76-07E776F5F6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E5C015-3AC0-4DAC-9988-2B95FB1B788D}"/>
              </a:ext>
            </a:extLst>
          </p:cNvPr>
          <p:cNvSpPr>
            <a:spLocks noGrp="1"/>
          </p:cNvSpPr>
          <p:nvPr>
            <p:ph type="sldNum" sz="quarter" idx="12"/>
          </p:nvPr>
        </p:nvSpPr>
        <p:spPr/>
        <p:txBody>
          <a:bodyPr/>
          <a:lstStyle>
            <a:lvl1pPr>
              <a:defRPr/>
            </a:lvl1pPr>
          </a:lstStyle>
          <a:p>
            <a:pPr>
              <a:defRPr/>
            </a:pPr>
            <a:fld id="{703F83C0-052F-434D-B99F-04C59B4B3D0B}" type="slidenum">
              <a:rPr lang="en-US"/>
              <a:pPr>
                <a:defRPr/>
              </a:pPr>
              <a:t>‹#›</a:t>
            </a:fld>
            <a:endParaRPr lang="en-US" dirty="0"/>
          </a:p>
        </p:txBody>
      </p:sp>
    </p:spTree>
    <p:extLst>
      <p:ext uri="{BB962C8B-B14F-4D97-AF65-F5344CB8AC3E}">
        <p14:creationId xmlns:p14="http://schemas.microsoft.com/office/powerpoint/2010/main" val="3778613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E2F062EA-C8DD-4EA0-87D3-E40D7FA6BAB3}"/>
              </a:ext>
            </a:extLst>
          </p:cNvPr>
          <p:cNvSpPr>
            <a:spLocks noChangeAspect="1"/>
          </p:cNvSpPr>
          <p:nvPr/>
        </p:nvSpPr>
        <p:spPr bwMode="auto">
          <a:xfrm>
            <a:off x="7669213" y="446088"/>
            <a:ext cx="4522787"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3">
            <a:extLst>
              <a:ext uri="{FF2B5EF4-FFF2-40B4-BE49-F238E27FC236}">
                <a16:creationId xmlns:a16="http://schemas.microsoft.com/office/drawing/2014/main" id="{C4829032-E5AF-48A5-B39B-74800851C682}"/>
              </a:ext>
            </a:extLst>
          </p:cNvPr>
          <p:cNvSpPr>
            <a:spLocks noGrp="1"/>
          </p:cNvSpPr>
          <p:nvPr>
            <p:ph type="dt" sz="half" idx="10"/>
          </p:nvPr>
        </p:nvSpPr>
        <p:spPr/>
        <p:txBody>
          <a:bodyPr/>
          <a:lstStyle>
            <a:lvl1pPr>
              <a:defRPr/>
            </a:lvl1pPr>
          </a:lstStyle>
          <a:p>
            <a:pPr>
              <a:defRPr/>
            </a:pPr>
            <a:fld id="{ED62726E-379B-B349-9EED-81ED093FA806}" type="datetimeFigureOut">
              <a:rPr lang="en-US"/>
              <a:pPr>
                <a:defRPr/>
              </a:pPr>
              <a:t>8/31/2022</a:t>
            </a:fld>
            <a:endParaRPr lang="en-US" dirty="0"/>
          </a:p>
        </p:txBody>
      </p:sp>
      <p:sp>
        <p:nvSpPr>
          <p:cNvPr id="6" name="Footer Placeholder 4">
            <a:extLst>
              <a:ext uri="{FF2B5EF4-FFF2-40B4-BE49-F238E27FC236}">
                <a16:creationId xmlns:a16="http://schemas.microsoft.com/office/drawing/2014/main" id="{526AA1CA-C85C-443A-8A2A-2ABFC8DD0C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F4869D-09E5-4A7F-8397-947AE5CF8CA0}"/>
              </a:ext>
            </a:extLst>
          </p:cNvPr>
          <p:cNvSpPr>
            <a:spLocks noGrp="1"/>
          </p:cNvSpPr>
          <p:nvPr>
            <p:ph type="sldNum" sz="quarter" idx="12"/>
          </p:nvPr>
        </p:nvSpPr>
        <p:spPr/>
        <p:txBody>
          <a:bodyPr/>
          <a:lstStyle>
            <a:lvl1pPr>
              <a:defRPr/>
            </a:lvl1pPr>
          </a:lstStyle>
          <a:p>
            <a:pPr>
              <a:defRPr/>
            </a:pPr>
            <a:fld id="{5407F0DB-6E79-4989-8B2E-73B36D950B59}" type="slidenum">
              <a:rPr lang="en-US"/>
              <a:pPr>
                <a:defRPr/>
              </a:pPr>
              <a:t>‹#›</a:t>
            </a:fld>
            <a:endParaRPr lang="en-US" dirty="0"/>
          </a:p>
        </p:txBody>
      </p:sp>
    </p:spTree>
    <p:extLst>
      <p:ext uri="{BB962C8B-B14F-4D97-AF65-F5344CB8AC3E}">
        <p14:creationId xmlns:p14="http://schemas.microsoft.com/office/powerpoint/2010/main" val="1104672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912284" y="1989138"/>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5484" y="1989138"/>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5484" y="4122738"/>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F6D8564B-125E-4220-951C-0EF3F940EE34}"/>
              </a:ext>
            </a:extLst>
          </p:cNvPr>
          <p:cNvSpPr>
            <a:spLocks noGrp="1"/>
          </p:cNvSpPr>
          <p:nvPr>
            <p:ph type="ftr" sz="quarter" idx="10"/>
          </p:nvPr>
        </p:nvSpPr>
        <p:spPr>
          <a:xfrm>
            <a:off x="6096000" y="6429375"/>
            <a:ext cx="5200650" cy="285750"/>
          </a:xfrm>
        </p:spPr>
        <p:txBody>
          <a:bodyPr/>
          <a:lstStyle>
            <a:lvl1pPr>
              <a:defRPr sz="200"/>
            </a:lvl1pPr>
          </a:lstStyle>
          <a:p>
            <a:pPr>
              <a:defRPr/>
            </a:pPr>
            <a:r>
              <a:rPr sz="700"/>
              <a:t>Extracting quantitative data from SAXS/SANS data for anisotropic systems</a:t>
            </a:r>
            <a:endParaRPr/>
          </a:p>
          <a:p>
            <a:pPr>
              <a:defRPr/>
            </a:pPr>
            <a:r>
              <a:t>Electrospinning and Tissue Engineering</a:t>
            </a:r>
          </a:p>
        </p:txBody>
      </p:sp>
    </p:spTree>
    <p:extLst>
      <p:ext uri="{BB962C8B-B14F-4D97-AF65-F5344CB8AC3E}">
        <p14:creationId xmlns:p14="http://schemas.microsoft.com/office/powerpoint/2010/main" val="2148265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C9975B25-6461-4982-94B4-6D680D80AF96}"/>
              </a:ext>
            </a:extLst>
          </p:cNvPr>
          <p:cNvSpPr>
            <a:spLocks noGrp="1"/>
          </p:cNvSpPr>
          <p:nvPr>
            <p:ph type="ftr" sz="quarter" idx="10"/>
          </p:nvPr>
        </p:nvSpPr>
        <p:spPr>
          <a:xfrm>
            <a:off x="3983038" y="6308725"/>
            <a:ext cx="7581900" cy="287338"/>
          </a:xfrm>
        </p:spPr>
        <p:txBody>
          <a:bodyPr/>
          <a:lstStyle>
            <a:lvl1pPr>
              <a:defRPr/>
            </a:lvl1pPr>
          </a:lstStyle>
          <a:p>
            <a:pPr>
              <a:defRPr/>
            </a:pPr>
            <a:r>
              <a:rPr lang="en-GB"/>
              <a:t>Shear induced inhibition of nucleation</a:t>
            </a:r>
          </a:p>
        </p:txBody>
      </p:sp>
    </p:spTree>
    <p:extLst>
      <p:ext uri="{BB962C8B-B14F-4D97-AF65-F5344CB8AC3E}">
        <p14:creationId xmlns:p14="http://schemas.microsoft.com/office/powerpoint/2010/main" val="258112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470E933-F1CF-4801-8495-0008147B55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6175375"/>
            <a:ext cx="66770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590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B9B92B65-AF20-4AEB-944D-162BCF6A8E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888" y="6175375"/>
            <a:ext cx="66770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Date Placeholder 3">
            <a:extLst>
              <a:ext uri="{FF2B5EF4-FFF2-40B4-BE49-F238E27FC236}">
                <a16:creationId xmlns:a16="http://schemas.microsoft.com/office/drawing/2014/main" id="{0E1334D6-FEF0-4541-B6BC-57E5111A6875}"/>
              </a:ext>
            </a:extLst>
          </p:cNvPr>
          <p:cNvSpPr>
            <a:spLocks noGrp="1"/>
          </p:cNvSpPr>
          <p:nvPr>
            <p:ph type="dt" sz="half" idx="10"/>
          </p:nvPr>
        </p:nvSpPr>
        <p:spPr/>
        <p:txBody>
          <a:bodyPr/>
          <a:lstStyle>
            <a:lvl1pPr>
              <a:defRPr/>
            </a:lvl1pPr>
          </a:lstStyle>
          <a:p>
            <a:pPr>
              <a:defRPr/>
            </a:pPr>
            <a:fld id="{12BC63D3-EEF3-4F02-B34F-536A1EC3605C}" type="datetime1">
              <a:rPr lang="pt-PT"/>
              <a:pPr>
                <a:defRPr/>
              </a:pPr>
              <a:t>31/08/2022</a:t>
            </a:fld>
            <a:endParaRPr lang="pt-PT"/>
          </a:p>
        </p:txBody>
      </p:sp>
      <p:sp>
        <p:nvSpPr>
          <p:cNvPr id="7" name="Footer Placeholder 4">
            <a:extLst>
              <a:ext uri="{FF2B5EF4-FFF2-40B4-BE49-F238E27FC236}">
                <a16:creationId xmlns:a16="http://schemas.microsoft.com/office/drawing/2014/main" id="{4486BB66-A902-4704-BF08-997AE24F697C}"/>
              </a:ext>
            </a:extLst>
          </p:cNvPr>
          <p:cNvSpPr>
            <a:spLocks noGrp="1"/>
          </p:cNvSpPr>
          <p:nvPr>
            <p:ph type="ftr" sz="quarter" idx="11"/>
          </p:nvPr>
        </p:nvSpPr>
        <p:spPr/>
        <p:txBody>
          <a:bodyPr/>
          <a:lstStyle>
            <a:lvl1pPr>
              <a:defRPr/>
            </a:lvl1pPr>
          </a:lstStyle>
          <a:p>
            <a:pPr>
              <a:defRPr/>
            </a:pPr>
            <a:endParaRPr lang="pt-PT"/>
          </a:p>
        </p:txBody>
      </p:sp>
      <p:sp>
        <p:nvSpPr>
          <p:cNvPr id="8" name="Slide Number Placeholder 5">
            <a:extLst>
              <a:ext uri="{FF2B5EF4-FFF2-40B4-BE49-F238E27FC236}">
                <a16:creationId xmlns:a16="http://schemas.microsoft.com/office/drawing/2014/main" id="{BFBEFAB0-8431-4D33-811D-8DBA241BEA92}"/>
              </a:ext>
            </a:extLst>
          </p:cNvPr>
          <p:cNvSpPr>
            <a:spLocks noGrp="1"/>
          </p:cNvSpPr>
          <p:nvPr>
            <p:ph type="sldNum" sz="quarter" idx="12"/>
          </p:nvPr>
        </p:nvSpPr>
        <p:spPr/>
        <p:txBody>
          <a:bodyPr/>
          <a:lstStyle>
            <a:lvl1pPr>
              <a:defRPr/>
            </a:lvl1pPr>
          </a:lstStyle>
          <a:p>
            <a:pPr>
              <a:defRPr/>
            </a:pPr>
            <a:fld id="{735EFAC8-300B-4F91-9191-5A8B188F417B}" type="slidenum">
              <a:rPr lang="pt-PT" altLang="en-US"/>
              <a:pPr>
                <a:defRPr/>
              </a:pPr>
              <a:t>‹#›</a:t>
            </a:fld>
            <a:endParaRPr lang="pt-PT" altLang="en-US"/>
          </a:p>
        </p:txBody>
      </p:sp>
    </p:spTree>
    <p:extLst>
      <p:ext uri="{BB962C8B-B14F-4D97-AF65-F5344CB8AC3E}">
        <p14:creationId xmlns:p14="http://schemas.microsoft.com/office/powerpoint/2010/main" val="350765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3">
            <a:extLst>
              <a:ext uri="{FF2B5EF4-FFF2-40B4-BE49-F238E27FC236}">
                <a16:creationId xmlns:a16="http://schemas.microsoft.com/office/drawing/2014/main" id="{F65881F4-6821-4E03-9AF8-763F3E4D3586}"/>
              </a:ext>
            </a:extLst>
          </p:cNvPr>
          <p:cNvSpPr>
            <a:spLocks noGrp="1"/>
          </p:cNvSpPr>
          <p:nvPr>
            <p:ph type="dt" sz="half" idx="10"/>
          </p:nvPr>
        </p:nvSpPr>
        <p:spPr/>
        <p:txBody>
          <a:bodyPr/>
          <a:lstStyle>
            <a:lvl1pPr>
              <a:defRPr/>
            </a:lvl1pPr>
          </a:lstStyle>
          <a:p>
            <a:pPr>
              <a:defRPr/>
            </a:pPr>
            <a:fld id="{68D9B8A1-251C-481C-B4B0-C7B8391B4B92}" type="datetime1">
              <a:rPr lang="pt-PT"/>
              <a:pPr>
                <a:defRPr/>
              </a:pPr>
              <a:t>31/08/2022</a:t>
            </a:fld>
            <a:endParaRPr lang="pt-PT"/>
          </a:p>
        </p:txBody>
      </p:sp>
      <p:sp>
        <p:nvSpPr>
          <p:cNvPr id="8" name="Footer Placeholder 4">
            <a:extLst>
              <a:ext uri="{FF2B5EF4-FFF2-40B4-BE49-F238E27FC236}">
                <a16:creationId xmlns:a16="http://schemas.microsoft.com/office/drawing/2014/main" id="{221F5679-365D-49BC-ACEB-259059A17554}"/>
              </a:ext>
            </a:extLst>
          </p:cNvPr>
          <p:cNvSpPr>
            <a:spLocks noGrp="1"/>
          </p:cNvSpPr>
          <p:nvPr>
            <p:ph type="ftr" sz="quarter" idx="11"/>
          </p:nvPr>
        </p:nvSpPr>
        <p:spPr/>
        <p:txBody>
          <a:bodyPr/>
          <a:lstStyle>
            <a:lvl1pPr>
              <a:defRPr/>
            </a:lvl1pPr>
          </a:lstStyle>
          <a:p>
            <a:pPr>
              <a:defRPr/>
            </a:pPr>
            <a:endParaRPr lang="pt-PT"/>
          </a:p>
        </p:txBody>
      </p:sp>
      <p:sp>
        <p:nvSpPr>
          <p:cNvPr id="9" name="Slide Number Placeholder 5">
            <a:extLst>
              <a:ext uri="{FF2B5EF4-FFF2-40B4-BE49-F238E27FC236}">
                <a16:creationId xmlns:a16="http://schemas.microsoft.com/office/drawing/2014/main" id="{51BAE6E7-4000-4214-9427-BEAE9A61F6EF}"/>
              </a:ext>
            </a:extLst>
          </p:cNvPr>
          <p:cNvSpPr>
            <a:spLocks noGrp="1"/>
          </p:cNvSpPr>
          <p:nvPr>
            <p:ph type="sldNum" sz="quarter" idx="12"/>
          </p:nvPr>
        </p:nvSpPr>
        <p:spPr/>
        <p:txBody>
          <a:bodyPr/>
          <a:lstStyle>
            <a:lvl1pPr>
              <a:defRPr/>
            </a:lvl1pPr>
          </a:lstStyle>
          <a:p>
            <a:pPr>
              <a:defRPr/>
            </a:pPr>
            <a:fld id="{2051D960-E35A-4771-8B3C-7324A878210C}" type="slidenum">
              <a:rPr lang="pt-PT" altLang="en-US"/>
              <a:pPr>
                <a:defRPr/>
              </a:pPr>
              <a:t>‹#›</a:t>
            </a:fld>
            <a:endParaRPr lang="pt-PT" altLang="en-US"/>
          </a:p>
        </p:txBody>
      </p:sp>
    </p:spTree>
    <p:extLst>
      <p:ext uri="{BB962C8B-B14F-4D97-AF65-F5344CB8AC3E}">
        <p14:creationId xmlns:p14="http://schemas.microsoft.com/office/powerpoint/2010/main" val="142402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3">
            <a:extLst>
              <a:ext uri="{FF2B5EF4-FFF2-40B4-BE49-F238E27FC236}">
                <a16:creationId xmlns:a16="http://schemas.microsoft.com/office/drawing/2014/main" id="{7E4E2CDC-C5B6-4CB3-AD0C-30E266CDD12E}"/>
              </a:ext>
            </a:extLst>
          </p:cNvPr>
          <p:cNvSpPr>
            <a:spLocks noGrp="1"/>
          </p:cNvSpPr>
          <p:nvPr>
            <p:ph type="dt" sz="half" idx="10"/>
          </p:nvPr>
        </p:nvSpPr>
        <p:spPr/>
        <p:txBody>
          <a:bodyPr/>
          <a:lstStyle>
            <a:lvl1pPr>
              <a:defRPr/>
            </a:lvl1pPr>
          </a:lstStyle>
          <a:p>
            <a:pPr>
              <a:defRPr/>
            </a:pPr>
            <a:fld id="{09AF5768-3115-4013-B478-8EE832824321}" type="datetime1">
              <a:rPr lang="pt-PT"/>
              <a:pPr>
                <a:defRPr/>
              </a:pPr>
              <a:t>31/08/2022</a:t>
            </a:fld>
            <a:endParaRPr lang="pt-PT"/>
          </a:p>
        </p:txBody>
      </p:sp>
      <p:sp>
        <p:nvSpPr>
          <p:cNvPr id="4" name="Footer Placeholder 4">
            <a:extLst>
              <a:ext uri="{FF2B5EF4-FFF2-40B4-BE49-F238E27FC236}">
                <a16:creationId xmlns:a16="http://schemas.microsoft.com/office/drawing/2014/main" id="{C5D35E8F-CFBB-4BD5-8117-1A05AA61CB4E}"/>
              </a:ext>
            </a:extLst>
          </p:cNvPr>
          <p:cNvSpPr>
            <a:spLocks noGrp="1"/>
          </p:cNvSpPr>
          <p:nvPr>
            <p:ph type="ftr" sz="quarter" idx="11"/>
          </p:nvPr>
        </p:nvSpPr>
        <p:spPr/>
        <p:txBody>
          <a:bodyPr/>
          <a:lstStyle>
            <a:lvl1pPr>
              <a:defRPr/>
            </a:lvl1pPr>
          </a:lstStyle>
          <a:p>
            <a:pPr>
              <a:defRPr/>
            </a:pPr>
            <a:endParaRPr lang="pt-PT"/>
          </a:p>
        </p:txBody>
      </p:sp>
      <p:sp>
        <p:nvSpPr>
          <p:cNvPr id="5" name="Slide Number Placeholder 5">
            <a:extLst>
              <a:ext uri="{FF2B5EF4-FFF2-40B4-BE49-F238E27FC236}">
                <a16:creationId xmlns:a16="http://schemas.microsoft.com/office/drawing/2014/main" id="{0B0CE22D-B79A-4A31-B813-70808BEF29E9}"/>
              </a:ext>
            </a:extLst>
          </p:cNvPr>
          <p:cNvSpPr>
            <a:spLocks noGrp="1"/>
          </p:cNvSpPr>
          <p:nvPr>
            <p:ph type="sldNum" sz="quarter" idx="12"/>
          </p:nvPr>
        </p:nvSpPr>
        <p:spPr/>
        <p:txBody>
          <a:bodyPr/>
          <a:lstStyle>
            <a:lvl1pPr>
              <a:defRPr/>
            </a:lvl1pPr>
          </a:lstStyle>
          <a:p>
            <a:pPr>
              <a:defRPr/>
            </a:pPr>
            <a:fld id="{8AB1FB3E-784A-4120-944C-40B93CE913F8}" type="slidenum">
              <a:rPr lang="pt-PT" altLang="en-US"/>
              <a:pPr>
                <a:defRPr/>
              </a:pPr>
              <a:t>‹#›</a:t>
            </a:fld>
            <a:endParaRPr lang="pt-PT" altLang="en-US"/>
          </a:p>
        </p:txBody>
      </p:sp>
    </p:spTree>
    <p:extLst>
      <p:ext uri="{BB962C8B-B14F-4D97-AF65-F5344CB8AC3E}">
        <p14:creationId xmlns:p14="http://schemas.microsoft.com/office/powerpoint/2010/main" val="98081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58CB760-CB5B-4E2C-B76C-73866C560F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6175375"/>
            <a:ext cx="668020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3">
            <a:extLst>
              <a:ext uri="{FF2B5EF4-FFF2-40B4-BE49-F238E27FC236}">
                <a16:creationId xmlns:a16="http://schemas.microsoft.com/office/drawing/2014/main" id="{58EA414F-A1D3-44C3-8075-08F00A606F13}"/>
              </a:ext>
            </a:extLst>
          </p:cNvPr>
          <p:cNvSpPr>
            <a:spLocks noGrp="1"/>
          </p:cNvSpPr>
          <p:nvPr>
            <p:ph type="dt" sz="half" idx="10"/>
          </p:nvPr>
        </p:nvSpPr>
        <p:spPr/>
        <p:txBody>
          <a:bodyPr/>
          <a:lstStyle>
            <a:lvl1pPr>
              <a:defRPr/>
            </a:lvl1pPr>
          </a:lstStyle>
          <a:p>
            <a:pPr>
              <a:defRPr/>
            </a:pPr>
            <a:fld id="{BBFF3E10-F11E-49AC-98B3-E589254F8FE4}" type="datetime1">
              <a:rPr lang="pt-PT"/>
              <a:pPr>
                <a:defRPr/>
              </a:pPr>
              <a:t>31/08/2022</a:t>
            </a:fld>
            <a:endParaRPr lang="pt-PT"/>
          </a:p>
        </p:txBody>
      </p:sp>
      <p:sp>
        <p:nvSpPr>
          <p:cNvPr id="4" name="Footer Placeholder 4">
            <a:extLst>
              <a:ext uri="{FF2B5EF4-FFF2-40B4-BE49-F238E27FC236}">
                <a16:creationId xmlns:a16="http://schemas.microsoft.com/office/drawing/2014/main" id="{01717BD3-2DE9-4567-AF64-F184E7CD899D}"/>
              </a:ext>
            </a:extLst>
          </p:cNvPr>
          <p:cNvSpPr>
            <a:spLocks noGrp="1"/>
          </p:cNvSpPr>
          <p:nvPr>
            <p:ph type="ftr" sz="quarter" idx="11"/>
          </p:nvPr>
        </p:nvSpPr>
        <p:spPr/>
        <p:txBody>
          <a:bodyPr/>
          <a:lstStyle>
            <a:lvl1pPr>
              <a:defRPr/>
            </a:lvl1pPr>
          </a:lstStyle>
          <a:p>
            <a:pPr>
              <a:defRPr/>
            </a:pPr>
            <a:endParaRPr lang="pt-PT"/>
          </a:p>
        </p:txBody>
      </p:sp>
      <p:sp>
        <p:nvSpPr>
          <p:cNvPr id="5" name="Slide Number Placeholder 5">
            <a:extLst>
              <a:ext uri="{FF2B5EF4-FFF2-40B4-BE49-F238E27FC236}">
                <a16:creationId xmlns:a16="http://schemas.microsoft.com/office/drawing/2014/main" id="{388AE063-E13C-433E-965D-59CC8A4AEF78}"/>
              </a:ext>
            </a:extLst>
          </p:cNvPr>
          <p:cNvSpPr>
            <a:spLocks noGrp="1"/>
          </p:cNvSpPr>
          <p:nvPr>
            <p:ph type="sldNum" sz="quarter" idx="12"/>
          </p:nvPr>
        </p:nvSpPr>
        <p:spPr/>
        <p:txBody>
          <a:bodyPr/>
          <a:lstStyle>
            <a:lvl1pPr>
              <a:defRPr/>
            </a:lvl1pPr>
          </a:lstStyle>
          <a:p>
            <a:pPr>
              <a:defRPr/>
            </a:pPr>
            <a:fld id="{88CC9B53-58DD-4E15-9B20-1B9FC29F2D34}" type="slidenum">
              <a:rPr lang="pt-PT" altLang="en-US"/>
              <a:pPr>
                <a:defRPr/>
              </a:pPr>
              <a:t>‹#›</a:t>
            </a:fld>
            <a:endParaRPr lang="pt-PT" altLang="en-US"/>
          </a:p>
        </p:txBody>
      </p:sp>
    </p:spTree>
    <p:extLst>
      <p:ext uri="{BB962C8B-B14F-4D97-AF65-F5344CB8AC3E}">
        <p14:creationId xmlns:p14="http://schemas.microsoft.com/office/powerpoint/2010/main" val="198120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98E5528E-98BF-408D-B373-2E8D8FC1C1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6184900"/>
            <a:ext cx="66770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4">
            <a:extLst>
              <a:ext uri="{FF2B5EF4-FFF2-40B4-BE49-F238E27FC236}">
                <a16:creationId xmlns:a16="http://schemas.microsoft.com/office/drawing/2014/main" id="{94C53902-93D6-44B2-B234-DB5A1138A3C3}"/>
              </a:ext>
            </a:extLst>
          </p:cNvPr>
          <p:cNvSpPr>
            <a:spLocks noGrp="1"/>
          </p:cNvSpPr>
          <p:nvPr>
            <p:ph type="ftr" sz="quarter" idx="10"/>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87D7CD30-D15C-4580-BCB3-69CE30603AC3}"/>
              </a:ext>
            </a:extLst>
          </p:cNvPr>
          <p:cNvSpPr>
            <a:spLocks noGrp="1"/>
          </p:cNvSpPr>
          <p:nvPr>
            <p:ph type="sldNum" sz="quarter" idx="11"/>
          </p:nvPr>
        </p:nvSpPr>
        <p:spPr/>
        <p:txBody>
          <a:bodyPr/>
          <a:lstStyle>
            <a:lvl1pPr>
              <a:defRPr/>
            </a:lvl1pPr>
          </a:lstStyle>
          <a:p>
            <a:pPr>
              <a:defRPr/>
            </a:pPr>
            <a:fld id="{B5377023-0491-490A-9D10-E58C4B6772CB}" type="slidenum">
              <a:rPr lang="pt-PT" altLang="en-US"/>
              <a:pPr>
                <a:defRPr/>
              </a:pPr>
              <a:t>‹#›</a:t>
            </a:fld>
            <a:endParaRPr lang="pt-PT" altLang="en-US"/>
          </a:p>
        </p:txBody>
      </p:sp>
    </p:spTree>
    <p:extLst>
      <p:ext uri="{BB962C8B-B14F-4D97-AF65-F5344CB8AC3E}">
        <p14:creationId xmlns:p14="http://schemas.microsoft.com/office/powerpoint/2010/main" val="4120667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F6A8878-1157-4370-AA7C-21CED8CC3DA6}"/>
              </a:ext>
            </a:extLst>
          </p:cNvPr>
          <p:cNvSpPr>
            <a:spLocks noGrp="1"/>
          </p:cNvSpPr>
          <p:nvPr>
            <p:ph type="dt" sz="half" idx="10"/>
          </p:nvPr>
        </p:nvSpPr>
        <p:spPr/>
        <p:txBody>
          <a:bodyPr/>
          <a:lstStyle>
            <a:lvl1pPr>
              <a:defRPr/>
            </a:lvl1pPr>
          </a:lstStyle>
          <a:p>
            <a:pPr>
              <a:defRPr/>
            </a:pPr>
            <a:fld id="{B342B746-7444-47FF-9E46-CDEFE48D1F86}" type="datetime1">
              <a:rPr lang="pt-PT"/>
              <a:pPr>
                <a:defRPr/>
              </a:pPr>
              <a:t>31/08/2022</a:t>
            </a:fld>
            <a:endParaRPr lang="pt-PT"/>
          </a:p>
        </p:txBody>
      </p:sp>
      <p:sp>
        <p:nvSpPr>
          <p:cNvPr id="6" name="Footer Placeholder 4">
            <a:extLst>
              <a:ext uri="{FF2B5EF4-FFF2-40B4-BE49-F238E27FC236}">
                <a16:creationId xmlns:a16="http://schemas.microsoft.com/office/drawing/2014/main" id="{003D1AFB-E3CE-43F8-96A5-B37924DF0193}"/>
              </a:ext>
            </a:extLst>
          </p:cNvPr>
          <p:cNvSpPr>
            <a:spLocks noGrp="1"/>
          </p:cNvSpPr>
          <p:nvPr>
            <p:ph type="ftr" sz="quarter" idx="11"/>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75110570-D3E9-4686-B346-E952FC303F48}"/>
              </a:ext>
            </a:extLst>
          </p:cNvPr>
          <p:cNvSpPr>
            <a:spLocks noGrp="1"/>
          </p:cNvSpPr>
          <p:nvPr>
            <p:ph type="sldNum" sz="quarter" idx="12"/>
          </p:nvPr>
        </p:nvSpPr>
        <p:spPr/>
        <p:txBody>
          <a:bodyPr/>
          <a:lstStyle>
            <a:lvl1pPr>
              <a:defRPr/>
            </a:lvl1pPr>
          </a:lstStyle>
          <a:p>
            <a:pPr>
              <a:defRPr/>
            </a:pPr>
            <a:fld id="{CBE20D70-783E-488D-8A58-B8BA95187F6D}" type="slidenum">
              <a:rPr lang="pt-PT" altLang="en-US"/>
              <a:pPr>
                <a:defRPr/>
              </a:pPr>
              <a:t>‹#›</a:t>
            </a:fld>
            <a:endParaRPr lang="pt-PT" altLang="en-US"/>
          </a:p>
        </p:txBody>
      </p:sp>
    </p:spTree>
    <p:extLst>
      <p:ext uri="{BB962C8B-B14F-4D97-AF65-F5344CB8AC3E}">
        <p14:creationId xmlns:p14="http://schemas.microsoft.com/office/powerpoint/2010/main" val="49052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A6A323-BA0A-46BE-B2C7-E78345D36BE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PT"/>
              <a:t>Click to edit Master title style</a:t>
            </a:r>
            <a:endParaRPr lang="pt-PT" altLang="pt-PT"/>
          </a:p>
        </p:txBody>
      </p:sp>
      <p:sp>
        <p:nvSpPr>
          <p:cNvPr id="1027" name="Text Placeholder 2">
            <a:extLst>
              <a:ext uri="{FF2B5EF4-FFF2-40B4-BE49-F238E27FC236}">
                <a16:creationId xmlns:a16="http://schemas.microsoft.com/office/drawing/2014/main" id="{149ECD47-735B-4EB1-A6B0-1C85AEB92E9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PT"/>
              <a:t>Edit Master text styles</a:t>
            </a:r>
          </a:p>
          <a:p>
            <a:pPr lvl="1"/>
            <a:r>
              <a:rPr lang="en-US" altLang="pt-PT"/>
              <a:t>Second level</a:t>
            </a:r>
          </a:p>
          <a:p>
            <a:pPr lvl="2"/>
            <a:r>
              <a:rPr lang="en-US" altLang="pt-PT"/>
              <a:t>Third level</a:t>
            </a:r>
          </a:p>
          <a:p>
            <a:pPr lvl="3"/>
            <a:r>
              <a:rPr lang="en-US" altLang="pt-PT"/>
              <a:t>Fourth level</a:t>
            </a:r>
          </a:p>
          <a:p>
            <a:pPr lvl="4"/>
            <a:r>
              <a:rPr lang="en-US" altLang="pt-PT"/>
              <a:t>Fifth level</a:t>
            </a:r>
            <a:endParaRPr lang="pt-PT" altLang="pt-PT"/>
          </a:p>
        </p:txBody>
      </p:sp>
      <p:sp>
        <p:nvSpPr>
          <p:cNvPr id="4" name="Date Placeholder 3">
            <a:extLst>
              <a:ext uri="{FF2B5EF4-FFF2-40B4-BE49-F238E27FC236}">
                <a16:creationId xmlns:a16="http://schemas.microsoft.com/office/drawing/2014/main" id="{894DB599-07E5-4828-86D2-53555C769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CCC522C-4872-4861-A330-79A7573AB4BA}" type="datetime1">
              <a:rPr lang="pt-PT"/>
              <a:pPr>
                <a:defRPr/>
              </a:pPr>
              <a:t>31/08/2022</a:t>
            </a:fld>
            <a:endParaRPr lang="pt-PT"/>
          </a:p>
        </p:txBody>
      </p:sp>
      <p:sp>
        <p:nvSpPr>
          <p:cNvPr id="5" name="Footer Placeholder 4">
            <a:extLst>
              <a:ext uri="{FF2B5EF4-FFF2-40B4-BE49-F238E27FC236}">
                <a16:creationId xmlns:a16="http://schemas.microsoft.com/office/drawing/2014/main" id="{D8F87F8F-80A9-49F6-941A-925157412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PT"/>
          </a:p>
        </p:txBody>
      </p:sp>
      <p:sp>
        <p:nvSpPr>
          <p:cNvPr id="6" name="Slide Number Placeholder 5">
            <a:extLst>
              <a:ext uri="{FF2B5EF4-FFF2-40B4-BE49-F238E27FC236}">
                <a16:creationId xmlns:a16="http://schemas.microsoft.com/office/drawing/2014/main" id="{FAB58CD0-D199-4F50-BEC0-8D12A63446F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601432F-44FE-461D-AB73-7221B719DB22}" type="slidenum">
              <a:rPr lang="pt-PT" altLang="en-US"/>
              <a:pPr>
                <a:defRPr/>
              </a:pPr>
              <a:t>‹#›</a:t>
            </a:fld>
            <a:endParaRPr lang="pt-PT" altLang="en-US"/>
          </a:p>
        </p:txBody>
      </p:sp>
    </p:spTree>
  </p:cSld>
  <p:clrMap bg1="lt1" tx1="dk1" bg2="lt2" tx2="dk2" accent1="accent1" accent2="accent2" accent3="accent3" accent4="accent4" accent5="accent5" accent6="accent6" hlink="hlink" folHlink="folHlink"/>
  <p:sldLayoutIdLst>
    <p:sldLayoutId id="2147483926" r:id="rId1"/>
    <p:sldLayoutId id="2147483943" r:id="rId2"/>
    <p:sldLayoutId id="2147483944" r:id="rId3"/>
    <p:sldLayoutId id="2147483945" r:id="rId4"/>
    <p:sldLayoutId id="2147483927" r:id="rId5"/>
    <p:sldLayoutId id="2147483928" r:id="rId6"/>
    <p:sldLayoutId id="2147483946" r:id="rId7"/>
    <p:sldLayoutId id="2147483947" r:id="rId8"/>
    <p:sldLayoutId id="2147483929" r:id="rId9"/>
    <p:sldLayoutId id="2147483930" r:id="rId10"/>
    <p:sldLayoutId id="214748393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6B57E-81E2-48FE-98FA-82F1538F8E2E}"/>
              </a:ext>
            </a:extLst>
          </p:cNvPr>
          <p:cNvSpPr>
            <a:spLocks noGrp="1"/>
          </p:cNvSpPr>
          <p:nvPr>
            <p:ph type="title"/>
          </p:nvPr>
        </p:nvSpPr>
        <p:spPr>
          <a:xfrm>
            <a:off x="809625" y="447675"/>
            <a:ext cx="10572750" cy="969963"/>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pt-PT"/>
              <a:t>Clique para editar o estilo de título do Modelo Global</a:t>
            </a:r>
            <a:endParaRPr lang="en-US" dirty="0"/>
          </a:p>
        </p:txBody>
      </p:sp>
      <p:sp>
        <p:nvSpPr>
          <p:cNvPr id="3" name="Text Placeholder 2">
            <a:extLst>
              <a:ext uri="{FF2B5EF4-FFF2-40B4-BE49-F238E27FC236}">
                <a16:creationId xmlns:a16="http://schemas.microsoft.com/office/drawing/2014/main" id="{AB3BF05D-3172-42AF-9A3C-DC62C223C940}"/>
              </a:ext>
            </a:extLst>
          </p:cNvPr>
          <p:cNvSpPr>
            <a:spLocks noGrp="1"/>
          </p:cNvSpPr>
          <p:nvPr>
            <p:ph type="body" idx="1"/>
          </p:nvPr>
        </p:nvSpPr>
        <p:spPr>
          <a:xfrm>
            <a:off x="809625" y="2184400"/>
            <a:ext cx="10563225" cy="3675063"/>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Footer Placeholder 4">
            <a:extLst>
              <a:ext uri="{FF2B5EF4-FFF2-40B4-BE49-F238E27FC236}">
                <a16:creationId xmlns:a16="http://schemas.microsoft.com/office/drawing/2014/main" id="{0A65E14D-DE31-453D-BD2D-A1AA3FF2C062}"/>
              </a:ext>
            </a:extLst>
          </p:cNvPr>
          <p:cNvSpPr>
            <a:spLocks noGrp="1"/>
          </p:cNvSpPr>
          <p:nvPr>
            <p:ph type="ftr" sz="quarter" idx="3"/>
          </p:nvPr>
        </p:nvSpPr>
        <p:spPr>
          <a:xfrm>
            <a:off x="450850" y="6042025"/>
            <a:ext cx="8645525" cy="365125"/>
          </a:xfrm>
          <a:prstGeom prst="rect">
            <a:avLst/>
          </a:prstGeom>
        </p:spPr>
        <p:txBody>
          <a:bodyPr vert="horz" lIns="91440" tIns="45720" rIns="91440" bIns="45720" rtlCol="0" anchor="b"/>
          <a:lstStyle>
            <a:lvl1pPr algn="l">
              <a:defRPr sz="900">
                <a:solidFill>
                  <a:schemeClr val="tx1"/>
                </a:solidFill>
              </a:defRPr>
            </a:lvl1pPr>
          </a:lstStyle>
          <a:p>
            <a:pPr>
              <a:defRPr/>
            </a:pPr>
            <a:endParaRPr lang="en-US"/>
          </a:p>
        </p:txBody>
      </p:sp>
      <p:sp>
        <p:nvSpPr>
          <p:cNvPr id="4" name="Date Placeholder 3">
            <a:extLst>
              <a:ext uri="{FF2B5EF4-FFF2-40B4-BE49-F238E27FC236}">
                <a16:creationId xmlns:a16="http://schemas.microsoft.com/office/drawing/2014/main" id="{493DB93B-84DD-4F8B-B8DF-CCA69A6123FB}"/>
              </a:ext>
            </a:extLst>
          </p:cNvPr>
          <p:cNvSpPr>
            <a:spLocks noGrp="1"/>
          </p:cNvSpPr>
          <p:nvPr>
            <p:ph type="dt" sz="half" idx="2"/>
          </p:nvPr>
        </p:nvSpPr>
        <p:spPr>
          <a:xfrm>
            <a:off x="9334500" y="6042025"/>
            <a:ext cx="1344613" cy="365125"/>
          </a:xfrm>
          <a:prstGeom prst="rect">
            <a:avLst/>
          </a:prstGeom>
        </p:spPr>
        <p:txBody>
          <a:bodyPr vert="horz" lIns="91440" tIns="45720" rIns="91440" bIns="45720" rtlCol="0" anchor="b"/>
          <a:lstStyle>
            <a:lvl1pPr algn="r">
              <a:defRPr sz="900">
                <a:solidFill>
                  <a:schemeClr val="tx1"/>
                </a:solidFill>
              </a:defRPr>
            </a:lvl1pPr>
          </a:lstStyle>
          <a:p>
            <a:pPr>
              <a:defRPr/>
            </a:pPr>
            <a:fld id="{09B482E8-6E0E-1B4F-B1FD-C69DB9E858D9}" type="datetimeFigureOut">
              <a:rPr lang="en-US"/>
              <a:pPr>
                <a:defRPr/>
              </a:pPr>
              <a:t>8/31/2022</a:t>
            </a:fld>
            <a:endParaRPr lang="en-US" dirty="0"/>
          </a:p>
        </p:txBody>
      </p:sp>
      <p:sp>
        <p:nvSpPr>
          <p:cNvPr id="6" name="Slide Number Placeholder 5">
            <a:extLst>
              <a:ext uri="{FF2B5EF4-FFF2-40B4-BE49-F238E27FC236}">
                <a16:creationId xmlns:a16="http://schemas.microsoft.com/office/drawing/2014/main" id="{4ABD3FF5-6002-4757-B3B0-C396FFAAD7B6}"/>
              </a:ext>
            </a:extLst>
          </p:cNvPr>
          <p:cNvSpPr>
            <a:spLocks noGrp="1"/>
          </p:cNvSpPr>
          <p:nvPr>
            <p:ph type="sldNum" sz="quarter" idx="4"/>
          </p:nvPr>
        </p:nvSpPr>
        <p:spPr>
          <a:xfrm>
            <a:off x="10679113" y="5916613"/>
            <a:ext cx="1062037" cy="490537"/>
          </a:xfrm>
          <a:prstGeom prst="rect">
            <a:avLst/>
          </a:prstGeom>
        </p:spPr>
        <p:txBody>
          <a:bodyPr vert="horz" lIns="91440" tIns="45720" rIns="91440" bIns="10800" rtlCol="0" anchor="b"/>
          <a:lstStyle>
            <a:lvl1pPr algn="r">
              <a:defRPr sz="2000">
                <a:solidFill>
                  <a:schemeClr val="accent1"/>
                </a:solidFill>
              </a:defRPr>
            </a:lvl1pPr>
          </a:lstStyle>
          <a:p>
            <a:pPr>
              <a:defRPr/>
            </a:pPr>
            <a:fld id="{25D73CFD-F9C2-4C95-BF40-D53EB165636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41" r:id="rId7"/>
    <p:sldLayoutId id="2147483957" r:id="rId8"/>
    <p:sldLayoutId id="2147483958" r:id="rId9"/>
    <p:sldLayoutId id="2147483942" r:id="rId10"/>
    <p:sldLayoutId id="2147483959" r:id="rId11"/>
    <p:sldLayoutId id="2147483960" r:id="rId12"/>
    <p:sldLayoutId id="2147483961" r:id="rId13"/>
    <p:sldLayoutId id="2147483962" r:id="rId14"/>
    <p:sldLayoutId id="2147483964" r:id="rId15"/>
    <p:sldLayoutId id="2147483965" r:id="rId16"/>
  </p:sldLayoutIdLst>
  <p:hf sldNum="0" hdr="0" ftr="0" dt="0"/>
  <p:txStyles>
    <p:titleStyle>
      <a:lvl1pPr algn="l" defTabSz="457200" rtl="0" eaLnBrk="0" fontAlgn="base" hangingPunct="0">
        <a:spcBef>
          <a:spcPct val="0"/>
        </a:spcBef>
        <a:spcAft>
          <a:spcPct val="0"/>
        </a:spcAft>
        <a:defRPr sz="4000" b="1" kern="1200">
          <a:solidFill>
            <a:srgbClr val="FEFEFE"/>
          </a:solidFill>
          <a:latin typeface="+mj-lt"/>
          <a:ea typeface="+mj-ea"/>
          <a:cs typeface="+mj-cs"/>
        </a:defRPr>
      </a:lvl1pPr>
      <a:lvl2pPr algn="l" defTabSz="457200" rtl="0" eaLnBrk="0" fontAlgn="base" hangingPunct="0">
        <a:spcBef>
          <a:spcPct val="0"/>
        </a:spcBef>
        <a:spcAft>
          <a:spcPct val="0"/>
        </a:spcAft>
        <a:defRPr sz="4000" b="1">
          <a:solidFill>
            <a:srgbClr val="FEFEFE"/>
          </a:solidFill>
          <a:latin typeface="Century Gothic" panose="020B0502020202020204" pitchFamily="34" charset="0"/>
        </a:defRPr>
      </a:lvl2pPr>
      <a:lvl3pPr algn="l" defTabSz="457200" rtl="0" eaLnBrk="0" fontAlgn="base" hangingPunct="0">
        <a:spcBef>
          <a:spcPct val="0"/>
        </a:spcBef>
        <a:spcAft>
          <a:spcPct val="0"/>
        </a:spcAft>
        <a:defRPr sz="4000" b="1">
          <a:solidFill>
            <a:srgbClr val="FEFEFE"/>
          </a:solidFill>
          <a:latin typeface="Century Gothic" panose="020B0502020202020204" pitchFamily="34" charset="0"/>
        </a:defRPr>
      </a:lvl3pPr>
      <a:lvl4pPr algn="l" defTabSz="457200" rtl="0" eaLnBrk="0" fontAlgn="base" hangingPunct="0">
        <a:spcBef>
          <a:spcPct val="0"/>
        </a:spcBef>
        <a:spcAft>
          <a:spcPct val="0"/>
        </a:spcAft>
        <a:defRPr sz="4000" b="1">
          <a:solidFill>
            <a:srgbClr val="FEFEFE"/>
          </a:solidFill>
          <a:latin typeface="Century Gothic" panose="020B0502020202020204" pitchFamily="34" charset="0"/>
        </a:defRPr>
      </a:lvl4pPr>
      <a:lvl5pPr algn="l" defTabSz="457200" rtl="0" eaLnBrk="0" fontAlgn="base" hangingPunct="0">
        <a:spcBef>
          <a:spcPct val="0"/>
        </a:spcBef>
        <a:spcAft>
          <a:spcPct val="0"/>
        </a:spcAft>
        <a:defRPr sz="4000" b="1">
          <a:solidFill>
            <a:srgbClr val="FEFEFE"/>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4">
            <a:extLst>
              <a:ext uri="{FF2B5EF4-FFF2-40B4-BE49-F238E27FC236}">
                <a16:creationId xmlns:a16="http://schemas.microsoft.com/office/drawing/2014/main" id="{1400457B-D021-46DD-8544-A0A63AA1567D}"/>
              </a:ext>
            </a:extLst>
          </p:cNvPr>
          <p:cNvSpPr txBox="1">
            <a:spLocks noChangeArrowheads="1"/>
          </p:cNvSpPr>
          <p:nvPr/>
        </p:nvSpPr>
        <p:spPr bwMode="auto">
          <a:xfrm>
            <a:off x="2988700" y="0"/>
            <a:ext cx="9102055" cy="219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Aft>
                <a:spcPts val="800"/>
              </a:spcAft>
              <a:buNone/>
            </a:pPr>
            <a:r>
              <a:rPr lang="en-US" sz="4400" b="1"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Bringing Injection </a:t>
            </a:r>
            <a:r>
              <a:rPr lang="en-US" sz="4400" b="1" dirty="0" err="1">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Moulding</a:t>
            </a:r>
            <a:r>
              <a:rPr lang="en-US" sz="4400" b="1"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of Plastics to the SAXS Beamline at ALBA</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endParaRPr lang="en-GB" altLang="pt-PT" sz="3600" b="1" dirty="0">
              <a:solidFill>
                <a:srgbClr val="002060"/>
              </a:solidFill>
              <a:latin typeface="Bookman Old Style" panose="02050604050505020204" pitchFamily="18" charset="0"/>
            </a:endParaRPr>
          </a:p>
        </p:txBody>
      </p:sp>
      <p:sp>
        <p:nvSpPr>
          <p:cNvPr id="29700" name="TextBox 5">
            <a:extLst>
              <a:ext uri="{FF2B5EF4-FFF2-40B4-BE49-F238E27FC236}">
                <a16:creationId xmlns:a16="http://schemas.microsoft.com/office/drawing/2014/main" id="{A068240F-5E21-4DBD-96B7-53AEF99E6B10}"/>
              </a:ext>
            </a:extLst>
          </p:cNvPr>
          <p:cNvSpPr txBox="1">
            <a:spLocks noChangeArrowheads="1"/>
          </p:cNvSpPr>
          <p:nvPr/>
        </p:nvSpPr>
        <p:spPr bwMode="auto">
          <a:xfrm>
            <a:off x="4103688" y="1338558"/>
            <a:ext cx="6984745" cy="177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Aft>
                <a:spcPts val="800"/>
              </a:spcAft>
            </a:pP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Andre A. Costa</a:t>
            </a:r>
            <a:r>
              <a:rPr lang="pt-PT" sz="1800"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1</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Daniel P. Silva</a:t>
            </a:r>
            <a:r>
              <a:rPr lang="pt-PT" sz="1800"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1</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Paula Pascoal Faria</a:t>
            </a:r>
            <a:r>
              <a:rPr lang="pt-PT" sz="1800"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1</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Artur Mateus</a:t>
            </a:r>
            <a:r>
              <a:rPr lang="pt-PT" sz="1800"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1</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Tiago Ruivo</a:t>
            </a:r>
            <a:r>
              <a:rPr lang="pt-PT" sz="1800"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2</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  </a:t>
            </a:r>
            <a:r>
              <a:rPr lang="pt-PT" sz="1800" b="1"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Geoffrey R. Mitchell</a:t>
            </a:r>
            <a:r>
              <a:rPr lang="pt-PT" sz="1800" b="1" baseline="300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1</a:t>
            </a:r>
            <a:r>
              <a:rPr lang="pt-PT"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endParaRPr lang="pt-PT" altLang="pt-PT" sz="1600" dirty="0">
              <a:solidFill>
                <a:srgbClr val="2A3865"/>
              </a:solidFill>
              <a:latin typeface="Bookman Old Style" panose="02050604050505020204" pitchFamily="18" charset="0"/>
            </a:endParaRPr>
          </a:p>
          <a:p>
            <a:pPr algn="ctr" eaLnBrk="1" hangingPunct="1">
              <a:lnSpc>
                <a:spcPct val="100000"/>
              </a:lnSpc>
              <a:spcBef>
                <a:spcPct val="0"/>
              </a:spcBef>
              <a:buFontTx/>
              <a:buNone/>
            </a:pPr>
            <a:r>
              <a:rPr lang="pt-PT" altLang="pt-PT" sz="1600" b="1" dirty="0">
                <a:solidFill>
                  <a:srgbClr val="2A3865"/>
                </a:solidFill>
                <a:latin typeface="Bookman Old Style" panose="02050604050505020204" pitchFamily="18" charset="0"/>
              </a:rPr>
              <a:t>geoffrey.mitchell@ipleiria.pt</a:t>
            </a:r>
          </a:p>
          <a:p>
            <a:pPr algn="ctr" eaLnBrk="1" hangingPunct="1">
              <a:lnSpc>
                <a:spcPct val="100000"/>
              </a:lnSpc>
              <a:spcBef>
                <a:spcPct val="0"/>
              </a:spcBef>
              <a:buFontTx/>
              <a:buNone/>
            </a:pPr>
            <a:r>
              <a:rPr lang="en-GB" altLang="pt-PT" sz="1600" baseline="30000" dirty="0">
                <a:solidFill>
                  <a:srgbClr val="2A3865"/>
                </a:solidFill>
                <a:latin typeface="Bookman Old Style" panose="02050604050505020204" pitchFamily="18" charset="0"/>
              </a:rPr>
              <a:t>1</a:t>
            </a:r>
            <a:r>
              <a:rPr lang="en-GB" altLang="pt-PT" sz="1600" dirty="0">
                <a:solidFill>
                  <a:srgbClr val="2A3865"/>
                </a:solidFill>
                <a:latin typeface="Bookman Old Style" panose="02050604050505020204" pitchFamily="18" charset="0"/>
              </a:rPr>
              <a:t>Centre for Rapid and Sustainable Product Development, Institute Polytechnic of </a:t>
            </a:r>
            <a:r>
              <a:rPr lang="en-GB" altLang="pt-PT" sz="1600" dirty="0" err="1">
                <a:solidFill>
                  <a:srgbClr val="2A3865"/>
                </a:solidFill>
                <a:latin typeface="Bookman Old Style" panose="02050604050505020204" pitchFamily="18" charset="0"/>
              </a:rPr>
              <a:t>Leira</a:t>
            </a:r>
            <a:r>
              <a:rPr lang="en-GB" altLang="pt-PT" sz="1600" dirty="0">
                <a:solidFill>
                  <a:srgbClr val="2A3865"/>
                </a:solidFill>
                <a:latin typeface="Bookman Old Style" panose="02050604050505020204" pitchFamily="18" charset="0"/>
              </a:rPr>
              <a:t>, </a:t>
            </a:r>
            <a:r>
              <a:rPr lang="en-GB" altLang="pt-PT" sz="1600" dirty="0" err="1">
                <a:solidFill>
                  <a:srgbClr val="2A3865"/>
                </a:solidFill>
                <a:latin typeface="Bookman Old Style" panose="02050604050505020204" pitchFamily="18" charset="0"/>
              </a:rPr>
              <a:t>Marinha</a:t>
            </a:r>
            <a:r>
              <a:rPr lang="en-GB" altLang="pt-PT" sz="1600" dirty="0">
                <a:solidFill>
                  <a:srgbClr val="2A3865"/>
                </a:solidFill>
                <a:latin typeface="Bookman Old Style" panose="02050604050505020204" pitchFamily="18" charset="0"/>
              </a:rPr>
              <a:t> Grande, Portugal</a:t>
            </a:r>
            <a:endParaRPr lang="pt-PT" altLang="pt-PT" sz="1600" dirty="0">
              <a:solidFill>
                <a:srgbClr val="2A3865"/>
              </a:solidFill>
              <a:latin typeface="Bookman Old Style" panose="02050604050505020204" pitchFamily="18" charset="0"/>
            </a:endParaRPr>
          </a:p>
        </p:txBody>
      </p:sp>
      <p:sp>
        <p:nvSpPr>
          <p:cNvPr id="29701" name="Rectangle 1">
            <a:extLst>
              <a:ext uri="{FF2B5EF4-FFF2-40B4-BE49-F238E27FC236}">
                <a16:creationId xmlns:a16="http://schemas.microsoft.com/office/drawing/2014/main" id="{82352FB0-A0C4-49D1-927F-FD770C30C231}"/>
              </a:ext>
            </a:extLst>
          </p:cNvPr>
          <p:cNvSpPr>
            <a:spLocks noChangeArrowheads="1"/>
          </p:cNvSpPr>
          <p:nvPr/>
        </p:nvSpPr>
        <p:spPr bwMode="auto">
          <a:xfrm>
            <a:off x="6986588" y="6205538"/>
            <a:ext cx="28987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PT" altLang="en-US" sz="1800"/>
              <a:t>Geoffrey.mitchell@ipleiria.pt</a:t>
            </a:r>
          </a:p>
        </p:txBody>
      </p:sp>
      <p:pic>
        <p:nvPicPr>
          <p:cNvPr id="29702" name="Picture 8">
            <a:extLst>
              <a:ext uri="{FF2B5EF4-FFF2-40B4-BE49-F238E27FC236}">
                <a16:creationId xmlns:a16="http://schemas.microsoft.com/office/drawing/2014/main" id="{C31012CD-7A9B-4BBD-81E9-5963BE0D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288" y="4654550"/>
            <a:ext cx="18065750" cy="749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8">
            <a:extLst>
              <a:ext uri="{FF2B5EF4-FFF2-40B4-BE49-F238E27FC236}">
                <a16:creationId xmlns:a16="http://schemas.microsoft.com/office/drawing/2014/main" id="{F12260A9-A18F-4928-B4D9-D634FDE7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8150" y="466725"/>
            <a:ext cx="22534563" cy="1128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B71549BB-A49A-413F-BEEF-CB8DBD5E7AF0}"/>
              </a:ext>
            </a:extLst>
          </p:cNvPr>
          <p:cNvPicPr>
            <a:picLocks noChangeAspect="1"/>
          </p:cNvPicPr>
          <p:nvPr/>
        </p:nvPicPr>
        <p:blipFill>
          <a:blip r:embed="rId3"/>
          <a:stretch>
            <a:fillRect/>
          </a:stretch>
        </p:blipFill>
        <p:spPr>
          <a:xfrm>
            <a:off x="101245" y="427190"/>
            <a:ext cx="2914510" cy="1639412"/>
          </a:xfrm>
          <a:prstGeom prst="rect">
            <a:avLst/>
          </a:prstGeom>
        </p:spPr>
      </p:pic>
      <p:pic>
        <p:nvPicPr>
          <p:cNvPr id="3" name="Picture 2" descr="A picture containing text">
            <a:extLst>
              <a:ext uri="{FF2B5EF4-FFF2-40B4-BE49-F238E27FC236}">
                <a16:creationId xmlns:a16="http://schemas.microsoft.com/office/drawing/2014/main" id="{BF904D5F-D884-04B1-0312-5E2959124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640" y="3091254"/>
            <a:ext cx="4734049" cy="1957290"/>
          </a:xfrm>
          <a:prstGeom prst="rect">
            <a:avLst/>
          </a:prstGeom>
        </p:spPr>
      </p:pic>
      <p:pic>
        <p:nvPicPr>
          <p:cNvPr id="6" name="Picture 5">
            <a:extLst>
              <a:ext uri="{FF2B5EF4-FFF2-40B4-BE49-F238E27FC236}">
                <a16:creationId xmlns:a16="http://schemas.microsoft.com/office/drawing/2014/main" id="{42D06B47-E60F-E158-311C-2893A23FFC91}"/>
              </a:ext>
            </a:extLst>
          </p:cNvPr>
          <p:cNvPicPr>
            <a:picLocks noChangeAspect="1"/>
          </p:cNvPicPr>
          <p:nvPr/>
        </p:nvPicPr>
        <p:blipFill>
          <a:blip r:embed="rId5"/>
          <a:stretch>
            <a:fillRect/>
          </a:stretch>
        </p:blipFill>
        <p:spPr>
          <a:xfrm>
            <a:off x="1416260" y="4975397"/>
            <a:ext cx="10399454" cy="966492"/>
          </a:xfrm>
          <a:prstGeom prst="rect">
            <a:avLst/>
          </a:prstGeom>
          <a:solidFill>
            <a:schemeClr val="tx1"/>
          </a:solidFill>
        </p:spPr>
      </p:pic>
      <p:pic>
        <p:nvPicPr>
          <p:cNvPr id="7" name="Picture 6">
            <a:extLst>
              <a:ext uri="{FF2B5EF4-FFF2-40B4-BE49-F238E27FC236}">
                <a16:creationId xmlns:a16="http://schemas.microsoft.com/office/drawing/2014/main" id="{98E15461-E669-6559-9D3E-327B7CDCDC88}"/>
              </a:ext>
            </a:extLst>
          </p:cNvPr>
          <p:cNvPicPr>
            <a:picLocks noChangeAspect="1"/>
          </p:cNvPicPr>
          <p:nvPr/>
        </p:nvPicPr>
        <p:blipFill>
          <a:blip r:embed="rId6"/>
          <a:stretch>
            <a:fillRect/>
          </a:stretch>
        </p:blipFill>
        <p:spPr>
          <a:xfrm>
            <a:off x="909381" y="3207859"/>
            <a:ext cx="3343275" cy="914400"/>
          </a:xfrm>
          <a:prstGeom prst="rect">
            <a:avLst/>
          </a:prstGeom>
          <a:solidFill>
            <a:srgbClr val="0070C0"/>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C963F4-E2A6-A100-6113-2336BAA3BDC8}"/>
              </a:ext>
            </a:extLst>
          </p:cNvPr>
          <p:cNvSpPr txBox="1"/>
          <p:nvPr/>
        </p:nvSpPr>
        <p:spPr>
          <a:xfrm>
            <a:off x="268357" y="347870"/>
            <a:ext cx="7911547" cy="769441"/>
          </a:xfrm>
          <a:prstGeom prst="rect">
            <a:avLst/>
          </a:prstGeom>
          <a:noFill/>
        </p:spPr>
        <p:txBody>
          <a:bodyPr wrap="square" rtlCol="0">
            <a:spAutoFit/>
          </a:bodyPr>
          <a:lstStyle/>
          <a:p>
            <a:r>
              <a:rPr lang="en-US" sz="4400" dirty="0">
                <a:solidFill>
                  <a:schemeClr val="bg1"/>
                </a:solidFill>
              </a:rPr>
              <a:t>The </a:t>
            </a:r>
            <a:r>
              <a:rPr lang="en-US" sz="4400" dirty="0" err="1">
                <a:solidFill>
                  <a:schemeClr val="bg1"/>
                </a:solidFill>
              </a:rPr>
              <a:t>Moulding</a:t>
            </a:r>
            <a:r>
              <a:rPr lang="en-US" sz="4400" dirty="0">
                <a:solidFill>
                  <a:schemeClr val="bg1"/>
                </a:solidFill>
              </a:rPr>
              <a:t> Process</a:t>
            </a:r>
          </a:p>
        </p:txBody>
      </p:sp>
      <p:sp>
        <p:nvSpPr>
          <p:cNvPr id="4" name="Arrow: Down 3">
            <a:extLst>
              <a:ext uri="{FF2B5EF4-FFF2-40B4-BE49-F238E27FC236}">
                <a16:creationId xmlns:a16="http://schemas.microsoft.com/office/drawing/2014/main" id="{CB89ECA4-A646-E0F4-0C27-D2C2E33D2491}"/>
              </a:ext>
            </a:extLst>
          </p:cNvPr>
          <p:cNvSpPr/>
          <p:nvPr/>
        </p:nvSpPr>
        <p:spPr>
          <a:xfrm rot="10800000">
            <a:off x="924337" y="2315816"/>
            <a:ext cx="1431235" cy="3756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Temperature</a:t>
            </a:r>
          </a:p>
        </p:txBody>
      </p:sp>
      <p:sp>
        <p:nvSpPr>
          <p:cNvPr id="5" name="TextBox 4">
            <a:extLst>
              <a:ext uri="{FF2B5EF4-FFF2-40B4-BE49-F238E27FC236}">
                <a16:creationId xmlns:a16="http://schemas.microsoft.com/office/drawing/2014/main" id="{BB8618FA-4937-E5AC-E503-26DE3D43BB21}"/>
              </a:ext>
            </a:extLst>
          </p:cNvPr>
          <p:cNvSpPr txBox="1"/>
          <p:nvPr/>
        </p:nvSpPr>
        <p:spPr>
          <a:xfrm>
            <a:off x="2454966" y="2315816"/>
            <a:ext cx="2146852" cy="923330"/>
          </a:xfrm>
          <a:prstGeom prst="rect">
            <a:avLst/>
          </a:prstGeom>
          <a:noFill/>
        </p:spPr>
        <p:txBody>
          <a:bodyPr wrap="square" rtlCol="0">
            <a:spAutoFit/>
          </a:bodyPr>
          <a:lstStyle/>
          <a:p>
            <a:r>
              <a:rPr lang="en-US" dirty="0"/>
              <a:t>Phase 1, heat polymer pellets in to liquid state</a:t>
            </a:r>
          </a:p>
        </p:txBody>
      </p:sp>
      <p:sp>
        <p:nvSpPr>
          <p:cNvPr id="6" name="TextBox 5">
            <a:extLst>
              <a:ext uri="{FF2B5EF4-FFF2-40B4-BE49-F238E27FC236}">
                <a16:creationId xmlns:a16="http://schemas.microsoft.com/office/drawing/2014/main" id="{408DC5BE-30F9-A312-0415-E9FF0B3EAF03}"/>
              </a:ext>
            </a:extLst>
          </p:cNvPr>
          <p:cNvSpPr txBox="1"/>
          <p:nvPr/>
        </p:nvSpPr>
        <p:spPr>
          <a:xfrm>
            <a:off x="4999383" y="2315816"/>
            <a:ext cx="1888435" cy="923330"/>
          </a:xfrm>
          <a:prstGeom prst="rect">
            <a:avLst/>
          </a:prstGeom>
          <a:noFill/>
        </p:spPr>
        <p:txBody>
          <a:bodyPr wrap="square" rtlCol="0">
            <a:spAutoFit/>
          </a:bodyPr>
          <a:lstStyle/>
          <a:p>
            <a:r>
              <a:rPr lang="en-US" dirty="0"/>
              <a:t>Phase 2 Fill </a:t>
            </a:r>
            <a:r>
              <a:rPr lang="en-US" dirty="0" err="1"/>
              <a:t>mould</a:t>
            </a:r>
            <a:r>
              <a:rPr lang="en-US" dirty="0"/>
              <a:t> cavity under high pressure</a:t>
            </a:r>
          </a:p>
        </p:txBody>
      </p:sp>
      <p:cxnSp>
        <p:nvCxnSpPr>
          <p:cNvPr id="8" name="Straight Connector 7">
            <a:extLst>
              <a:ext uri="{FF2B5EF4-FFF2-40B4-BE49-F238E27FC236}">
                <a16:creationId xmlns:a16="http://schemas.microsoft.com/office/drawing/2014/main" id="{F56FC0B4-1465-89C8-60F1-2A7E6A119F53}"/>
              </a:ext>
            </a:extLst>
          </p:cNvPr>
          <p:cNvCxnSpPr/>
          <p:nvPr/>
        </p:nvCxnSpPr>
        <p:spPr>
          <a:xfrm>
            <a:off x="2047462" y="5098774"/>
            <a:ext cx="8726555" cy="69574"/>
          </a:xfrm>
          <a:prstGeom prst="line">
            <a:avLst/>
          </a:prstGeom>
          <a:ln w="476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B72457-3709-B299-95D2-65F524D4569F}"/>
              </a:ext>
            </a:extLst>
          </p:cNvPr>
          <p:cNvSpPr txBox="1"/>
          <p:nvPr/>
        </p:nvSpPr>
        <p:spPr>
          <a:xfrm>
            <a:off x="2047462" y="4729442"/>
            <a:ext cx="2425147" cy="369332"/>
          </a:xfrm>
          <a:prstGeom prst="rect">
            <a:avLst/>
          </a:prstGeom>
          <a:noFill/>
        </p:spPr>
        <p:txBody>
          <a:bodyPr wrap="square" rtlCol="0">
            <a:spAutoFit/>
          </a:bodyPr>
          <a:lstStyle/>
          <a:p>
            <a:r>
              <a:rPr lang="en-US" dirty="0" err="1">
                <a:solidFill>
                  <a:schemeClr val="accent6"/>
                </a:solidFill>
              </a:rPr>
              <a:t>Mould</a:t>
            </a:r>
            <a:r>
              <a:rPr lang="en-US" dirty="0">
                <a:solidFill>
                  <a:schemeClr val="accent6"/>
                </a:solidFill>
              </a:rPr>
              <a:t> Temperature</a:t>
            </a:r>
          </a:p>
        </p:txBody>
      </p:sp>
      <p:sp>
        <p:nvSpPr>
          <p:cNvPr id="10" name="Freeform: Shape 9">
            <a:extLst>
              <a:ext uri="{FF2B5EF4-FFF2-40B4-BE49-F238E27FC236}">
                <a16:creationId xmlns:a16="http://schemas.microsoft.com/office/drawing/2014/main" id="{EDA24DFF-9141-35E4-E596-FC1FCFCD843B}"/>
              </a:ext>
            </a:extLst>
          </p:cNvPr>
          <p:cNvSpPr/>
          <p:nvPr/>
        </p:nvSpPr>
        <p:spPr>
          <a:xfrm>
            <a:off x="7119217" y="2345635"/>
            <a:ext cx="3585226" cy="3141393"/>
          </a:xfrm>
          <a:custGeom>
            <a:avLst/>
            <a:gdLst>
              <a:gd name="connsiteX0" fmla="*/ 7140 w 3585226"/>
              <a:gd name="connsiteY0" fmla="*/ 0 h 3141393"/>
              <a:gd name="connsiteX1" fmla="*/ 563731 w 3585226"/>
              <a:gd name="connsiteY1" fmla="*/ 1649895 h 3141393"/>
              <a:gd name="connsiteX2" fmla="*/ 3585226 w 3585226"/>
              <a:gd name="connsiteY2" fmla="*/ 3130826 h 3141393"/>
            </a:gdLst>
            <a:ahLst/>
            <a:cxnLst>
              <a:cxn ang="0">
                <a:pos x="connsiteX0" y="connsiteY0"/>
              </a:cxn>
              <a:cxn ang="0">
                <a:pos x="connsiteX1" y="connsiteY1"/>
              </a:cxn>
              <a:cxn ang="0">
                <a:pos x="connsiteX2" y="connsiteY2"/>
              </a:cxn>
            </a:cxnLst>
            <a:rect l="l" t="t" r="r" b="b"/>
            <a:pathLst>
              <a:path w="3585226" h="3141393">
                <a:moveTo>
                  <a:pt x="7140" y="0"/>
                </a:moveTo>
                <a:cubicBezTo>
                  <a:pt x="-12739" y="564045"/>
                  <a:pt x="-32617" y="1128091"/>
                  <a:pt x="563731" y="1649895"/>
                </a:cubicBezTo>
                <a:cubicBezTo>
                  <a:pt x="1160079" y="2171699"/>
                  <a:pt x="2283200" y="3260035"/>
                  <a:pt x="3585226" y="3130826"/>
                </a:cubicBezTo>
              </a:path>
            </a:pathLst>
          </a:cu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728B26-2238-BB22-352F-1A77B87EC8F5}"/>
              </a:ext>
            </a:extLst>
          </p:cNvPr>
          <p:cNvSpPr txBox="1"/>
          <p:nvPr/>
        </p:nvSpPr>
        <p:spPr>
          <a:xfrm>
            <a:off x="8179904" y="2861321"/>
            <a:ext cx="2252867" cy="1477328"/>
          </a:xfrm>
          <a:prstGeom prst="rect">
            <a:avLst/>
          </a:prstGeom>
          <a:noFill/>
        </p:spPr>
        <p:txBody>
          <a:bodyPr wrap="square" rtlCol="0">
            <a:spAutoFit/>
          </a:bodyPr>
          <a:lstStyle/>
          <a:p>
            <a:r>
              <a:rPr lang="en-US" dirty="0"/>
              <a:t>Phase 3, Plastic cools and solidifies as a glass or </a:t>
            </a:r>
            <a:r>
              <a:rPr lang="en-US" dirty="0" err="1"/>
              <a:t>crystallises</a:t>
            </a:r>
            <a:r>
              <a:rPr lang="en-US" dirty="0"/>
              <a:t> and retains the shape of the </a:t>
            </a:r>
            <a:r>
              <a:rPr lang="en-US" dirty="0" err="1"/>
              <a:t>mould</a:t>
            </a:r>
            <a:endParaRPr lang="en-US" dirty="0"/>
          </a:p>
        </p:txBody>
      </p:sp>
      <p:sp>
        <p:nvSpPr>
          <p:cNvPr id="12" name="TextBox 11">
            <a:extLst>
              <a:ext uri="{FF2B5EF4-FFF2-40B4-BE49-F238E27FC236}">
                <a16:creationId xmlns:a16="http://schemas.microsoft.com/office/drawing/2014/main" id="{DA007719-351F-6D7C-2DF8-4408954DC339}"/>
              </a:ext>
            </a:extLst>
          </p:cNvPr>
          <p:cNvSpPr txBox="1"/>
          <p:nvPr/>
        </p:nvSpPr>
        <p:spPr>
          <a:xfrm>
            <a:off x="10098157" y="5537680"/>
            <a:ext cx="1292086" cy="923330"/>
          </a:xfrm>
          <a:prstGeom prst="rect">
            <a:avLst/>
          </a:prstGeom>
          <a:noFill/>
        </p:spPr>
        <p:txBody>
          <a:bodyPr wrap="square" rtlCol="0">
            <a:spAutoFit/>
          </a:bodyPr>
          <a:lstStyle/>
          <a:p>
            <a:r>
              <a:rPr lang="en-US" dirty="0"/>
              <a:t>Phase 4 Solid part ejected</a:t>
            </a:r>
          </a:p>
        </p:txBody>
      </p:sp>
    </p:spTree>
    <p:extLst>
      <p:ext uri="{BB962C8B-B14F-4D97-AF65-F5344CB8AC3E}">
        <p14:creationId xmlns:p14="http://schemas.microsoft.com/office/powerpoint/2010/main" val="1381684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C963F4-E2A6-A100-6113-2336BAA3BDC8}"/>
              </a:ext>
            </a:extLst>
          </p:cNvPr>
          <p:cNvSpPr txBox="1"/>
          <p:nvPr/>
        </p:nvSpPr>
        <p:spPr>
          <a:xfrm>
            <a:off x="268357" y="347870"/>
            <a:ext cx="7911547"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The Molecular Processes</a:t>
            </a:r>
          </a:p>
        </p:txBody>
      </p:sp>
      <p:sp>
        <p:nvSpPr>
          <p:cNvPr id="4" name="Arrow: Down 3">
            <a:extLst>
              <a:ext uri="{FF2B5EF4-FFF2-40B4-BE49-F238E27FC236}">
                <a16:creationId xmlns:a16="http://schemas.microsoft.com/office/drawing/2014/main" id="{CB89ECA4-A646-E0F4-0C27-D2C2E33D2491}"/>
              </a:ext>
            </a:extLst>
          </p:cNvPr>
          <p:cNvSpPr/>
          <p:nvPr/>
        </p:nvSpPr>
        <p:spPr>
          <a:xfrm rot="10800000">
            <a:off x="924337" y="2315816"/>
            <a:ext cx="1431235" cy="3756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Temperature</a:t>
            </a:r>
          </a:p>
        </p:txBody>
      </p:sp>
      <p:sp>
        <p:nvSpPr>
          <p:cNvPr id="5" name="TextBox 4">
            <a:extLst>
              <a:ext uri="{FF2B5EF4-FFF2-40B4-BE49-F238E27FC236}">
                <a16:creationId xmlns:a16="http://schemas.microsoft.com/office/drawing/2014/main" id="{BB8618FA-4937-E5AC-E503-26DE3D43BB21}"/>
              </a:ext>
            </a:extLst>
          </p:cNvPr>
          <p:cNvSpPr txBox="1"/>
          <p:nvPr/>
        </p:nvSpPr>
        <p:spPr>
          <a:xfrm>
            <a:off x="2454966" y="2315816"/>
            <a:ext cx="2146852"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Phase 1, heat polymer pellets in to liquid state</a:t>
            </a:r>
          </a:p>
        </p:txBody>
      </p:sp>
      <p:sp>
        <p:nvSpPr>
          <p:cNvPr id="6" name="TextBox 5">
            <a:extLst>
              <a:ext uri="{FF2B5EF4-FFF2-40B4-BE49-F238E27FC236}">
                <a16:creationId xmlns:a16="http://schemas.microsoft.com/office/drawing/2014/main" id="{408DC5BE-30F9-A312-0415-E9FF0B3EAF03}"/>
              </a:ext>
            </a:extLst>
          </p:cNvPr>
          <p:cNvSpPr txBox="1"/>
          <p:nvPr/>
        </p:nvSpPr>
        <p:spPr>
          <a:xfrm>
            <a:off x="4999383" y="2315816"/>
            <a:ext cx="1888435"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Phase 2 Fill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mould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cavity under high pressure</a:t>
            </a:r>
          </a:p>
        </p:txBody>
      </p:sp>
      <p:cxnSp>
        <p:nvCxnSpPr>
          <p:cNvPr id="8" name="Straight Connector 7">
            <a:extLst>
              <a:ext uri="{FF2B5EF4-FFF2-40B4-BE49-F238E27FC236}">
                <a16:creationId xmlns:a16="http://schemas.microsoft.com/office/drawing/2014/main" id="{F56FC0B4-1465-89C8-60F1-2A7E6A119F53}"/>
              </a:ext>
            </a:extLst>
          </p:cNvPr>
          <p:cNvCxnSpPr/>
          <p:nvPr/>
        </p:nvCxnSpPr>
        <p:spPr>
          <a:xfrm>
            <a:off x="2047462" y="5098774"/>
            <a:ext cx="8726555" cy="69574"/>
          </a:xfrm>
          <a:prstGeom prst="line">
            <a:avLst/>
          </a:prstGeom>
          <a:ln w="476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B72457-3709-B299-95D2-65F524D4569F}"/>
              </a:ext>
            </a:extLst>
          </p:cNvPr>
          <p:cNvSpPr txBox="1"/>
          <p:nvPr/>
        </p:nvSpPr>
        <p:spPr>
          <a:xfrm>
            <a:off x="2047462" y="4729442"/>
            <a:ext cx="242514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ED515C"/>
                </a:solidFill>
                <a:effectLst/>
                <a:uLnTx/>
                <a:uFillTx/>
                <a:latin typeface="Calibri" panose="020F0502020204030204" pitchFamily="34" charset="0"/>
                <a:ea typeface="+mn-ea"/>
                <a:cs typeface="Arial" panose="020B0604020202020204" pitchFamily="34" charset="0"/>
              </a:rPr>
              <a:t>Mould</a:t>
            </a:r>
            <a:r>
              <a:rPr kumimoji="0" lang="en-US" sz="1800" b="0" i="0" u="none" strike="noStrike" kern="1200" cap="none" spc="0" normalizeH="0" baseline="0" noProof="0" dirty="0">
                <a:ln>
                  <a:noFill/>
                </a:ln>
                <a:solidFill>
                  <a:srgbClr val="ED515C"/>
                </a:solidFill>
                <a:effectLst/>
                <a:uLnTx/>
                <a:uFillTx/>
                <a:latin typeface="Calibri" panose="020F0502020204030204" pitchFamily="34" charset="0"/>
                <a:ea typeface="+mn-ea"/>
                <a:cs typeface="Arial" panose="020B0604020202020204" pitchFamily="34" charset="0"/>
              </a:rPr>
              <a:t> Temperature</a:t>
            </a:r>
          </a:p>
        </p:txBody>
      </p:sp>
      <p:sp>
        <p:nvSpPr>
          <p:cNvPr id="10" name="Freeform: Shape 9">
            <a:extLst>
              <a:ext uri="{FF2B5EF4-FFF2-40B4-BE49-F238E27FC236}">
                <a16:creationId xmlns:a16="http://schemas.microsoft.com/office/drawing/2014/main" id="{EDA24DFF-9141-35E4-E596-FC1FCFCD843B}"/>
              </a:ext>
            </a:extLst>
          </p:cNvPr>
          <p:cNvSpPr/>
          <p:nvPr/>
        </p:nvSpPr>
        <p:spPr>
          <a:xfrm>
            <a:off x="7119217" y="2345635"/>
            <a:ext cx="3585226" cy="2822713"/>
          </a:xfrm>
          <a:custGeom>
            <a:avLst/>
            <a:gdLst>
              <a:gd name="connsiteX0" fmla="*/ 7140 w 3585226"/>
              <a:gd name="connsiteY0" fmla="*/ 0 h 3141393"/>
              <a:gd name="connsiteX1" fmla="*/ 563731 w 3585226"/>
              <a:gd name="connsiteY1" fmla="*/ 1649895 h 3141393"/>
              <a:gd name="connsiteX2" fmla="*/ 3585226 w 3585226"/>
              <a:gd name="connsiteY2" fmla="*/ 3130826 h 3141393"/>
            </a:gdLst>
            <a:ahLst/>
            <a:cxnLst>
              <a:cxn ang="0">
                <a:pos x="connsiteX0" y="connsiteY0"/>
              </a:cxn>
              <a:cxn ang="0">
                <a:pos x="connsiteX1" y="connsiteY1"/>
              </a:cxn>
              <a:cxn ang="0">
                <a:pos x="connsiteX2" y="connsiteY2"/>
              </a:cxn>
            </a:cxnLst>
            <a:rect l="l" t="t" r="r" b="b"/>
            <a:pathLst>
              <a:path w="3585226" h="3141393">
                <a:moveTo>
                  <a:pt x="7140" y="0"/>
                </a:moveTo>
                <a:cubicBezTo>
                  <a:pt x="-12739" y="564045"/>
                  <a:pt x="-32617" y="1128091"/>
                  <a:pt x="563731" y="1649895"/>
                </a:cubicBezTo>
                <a:cubicBezTo>
                  <a:pt x="1160079" y="2171699"/>
                  <a:pt x="2283200" y="3260035"/>
                  <a:pt x="3585226" y="3130826"/>
                </a:cubicBezTo>
              </a:path>
            </a:pathLst>
          </a:custGeom>
          <a:noFill/>
          <a:ln w="60325">
            <a:solidFill>
              <a:schemeClr val="accent6"/>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98728B26-2238-BB22-352F-1A77B87EC8F5}"/>
              </a:ext>
            </a:extLst>
          </p:cNvPr>
          <p:cNvSpPr txBox="1"/>
          <p:nvPr/>
        </p:nvSpPr>
        <p:spPr>
          <a:xfrm>
            <a:off x="8179904" y="2861321"/>
            <a:ext cx="2252867"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Phase 3, Plastic cools and solidifies as a glass or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crystallises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and retains the shape of the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mould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A007719-351F-6D7C-2DF8-4408954DC339}"/>
              </a:ext>
            </a:extLst>
          </p:cNvPr>
          <p:cNvSpPr txBox="1"/>
          <p:nvPr/>
        </p:nvSpPr>
        <p:spPr>
          <a:xfrm>
            <a:off x="10098157" y="5537680"/>
            <a:ext cx="129208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Phase 4 Solid part ejected</a:t>
            </a:r>
          </a:p>
        </p:txBody>
      </p:sp>
      <p:sp>
        <p:nvSpPr>
          <p:cNvPr id="2" name="TextBox 1">
            <a:extLst>
              <a:ext uri="{FF2B5EF4-FFF2-40B4-BE49-F238E27FC236}">
                <a16:creationId xmlns:a16="http://schemas.microsoft.com/office/drawing/2014/main" id="{A9D25897-3EB4-AF8A-B213-775A6CB348FD}"/>
              </a:ext>
            </a:extLst>
          </p:cNvPr>
          <p:cNvSpPr txBox="1"/>
          <p:nvPr/>
        </p:nvSpPr>
        <p:spPr>
          <a:xfrm>
            <a:off x="2226365" y="5377070"/>
            <a:ext cx="2375453" cy="923330"/>
          </a:xfrm>
          <a:prstGeom prst="rect">
            <a:avLst/>
          </a:prstGeom>
          <a:noFill/>
        </p:spPr>
        <p:txBody>
          <a:bodyPr wrap="square" rtlCol="0">
            <a:spAutoFit/>
          </a:bodyPr>
          <a:lstStyle/>
          <a:p>
            <a:r>
              <a:rPr lang="en-US" dirty="0">
                <a:solidFill>
                  <a:srgbClr val="0070C0"/>
                </a:solidFill>
              </a:rPr>
              <a:t>Formation of a homogenous liquid state</a:t>
            </a:r>
          </a:p>
        </p:txBody>
      </p:sp>
      <p:sp>
        <p:nvSpPr>
          <p:cNvPr id="7" name="TextBox 6">
            <a:extLst>
              <a:ext uri="{FF2B5EF4-FFF2-40B4-BE49-F238E27FC236}">
                <a16:creationId xmlns:a16="http://schemas.microsoft.com/office/drawing/2014/main" id="{7B9FE371-8CC2-EB54-2331-985DD3154E27}"/>
              </a:ext>
            </a:extLst>
          </p:cNvPr>
          <p:cNvSpPr txBox="1"/>
          <p:nvPr/>
        </p:nvSpPr>
        <p:spPr>
          <a:xfrm>
            <a:off x="4813339" y="5377070"/>
            <a:ext cx="2268921" cy="1200329"/>
          </a:xfrm>
          <a:prstGeom prst="rect">
            <a:avLst/>
          </a:prstGeom>
          <a:noFill/>
        </p:spPr>
        <p:txBody>
          <a:bodyPr wrap="square" rtlCol="0">
            <a:spAutoFit/>
          </a:bodyPr>
          <a:lstStyle/>
          <a:p>
            <a:r>
              <a:rPr lang="en-US" dirty="0">
                <a:solidFill>
                  <a:srgbClr val="0070C0"/>
                </a:solidFill>
              </a:rPr>
              <a:t>Some long chain molecules become extended in flow within the cavity</a:t>
            </a:r>
          </a:p>
        </p:txBody>
      </p:sp>
      <p:sp>
        <p:nvSpPr>
          <p:cNvPr id="13" name="TextBox 12">
            <a:extLst>
              <a:ext uri="{FF2B5EF4-FFF2-40B4-BE49-F238E27FC236}">
                <a16:creationId xmlns:a16="http://schemas.microsoft.com/office/drawing/2014/main" id="{07390FBF-F2D6-B0D9-F562-90DE4C6F5D87}"/>
              </a:ext>
            </a:extLst>
          </p:cNvPr>
          <p:cNvSpPr txBox="1"/>
          <p:nvPr/>
        </p:nvSpPr>
        <p:spPr>
          <a:xfrm>
            <a:off x="7233517" y="5394695"/>
            <a:ext cx="2713383" cy="923330"/>
          </a:xfrm>
          <a:prstGeom prst="rect">
            <a:avLst/>
          </a:prstGeom>
          <a:noFill/>
        </p:spPr>
        <p:txBody>
          <a:bodyPr wrap="square" rtlCol="0">
            <a:spAutoFit/>
          </a:bodyPr>
          <a:lstStyle/>
          <a:p>
            <a:r>
              <a:rPr lang="en-US" dirty="0">
                <a:solidFill>
                  <a:srgbClr val="0070C0"/>
                </a:solidFill>
              </a:rPr>
              <a:t>Formation of a solid, semi-crystalline if crystallizable, glass, if not </a:t>
            </a:r>
            <a:r>
              <a:rPr lang="en-US" dirty="0" err="1">
                <a:solidFill>
                  <a:srgbClr val="0070C0"/>
                </a:solidFill>
              </a:rPr>
              <a:t>crystallisable</a:t>
            </a:r>
            <a:endParaRPr lang="en-US" dirty="0">
              <a:solidFill>
                <a:srgbClr val="0070C0"/>
              </a:solidFill>
            </a:endParaRPr>
          </a:p>
        </p:txBody>
      </p:sp>
    </p:spTree>
    <p:extLst>
      <p:ext uri="{BB962C8B-B14F-4D97-AF65-F5344CB8AC3E}">
        <p14:creationId xmlns:p14="http://schemas.microsoft.com/office/powerpoint/2010/main" val="48135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3CEA9-92D7-596A-64ED-6C3764EFC0E1}"/>
              </a:ext>
            </a:extLst>
          </p:cNvPr>
          <p:cNvSpPr txBox="1"/>
          <p:nvPr/>
        </p:nvSpPr>
        <p:spPr>
          <a:xfrm>
            <a:off x="506896" y="337930"/>
            <a:ext cx="7553739" cy="769441"/>
          </a:xfrm>
          <a:prstGeom prst="rect">
            <a:avLst/>
          </a:prstGeom>
          <a:noFill/>
        </p:spPr>
        <p:txBody>
          <a:bodyPr wrap="square" rtlCol="0">
            <a:spAutoFit/>
          </a:bodyPr>
          <a:lstStyle/>
          <a:p>
            <a:r>
              <a:rPr lang="en-US" sz="4400" dirty="0">
                <a:solidFill>
                  <a:schemeClr val="bg1"/>
                </a:solidFill>
              </a:rPr>
              <a:t>Flow in Polymer Melts</a:t>
            </a:r>
          </a:p>
        </p:txBody>
      </p:sp>
      <p:pic>
        <p:nvPicPr>
          <p:cNvPr id="4" name="Picture 3">
            <a:extLst>
              <a:ext uri="{FF2B5EF4-FFF2-40B4-BE49-F238E27FC236}">
                <a16:creationId xmlns:a16="http://schemas.microsoft.com/office/drawing/2014/main" id="{00039B4B-5389-37AE-C3A1-0DD0C0FA1C3F}"/>
              </a:ext>
            </a:extLst>
          </p:cNvPr>
          <p:cNvPicPr>
            <a:picLocks noChangeAspect="1"/>
          </p:cNvPicPr>
          <p:nvPr/>
        </p:nvPicPr>
        <p:blipFill>
          <a:blip r:embed="rId2"/>
          <a:stretch>
            <a:fillRect/>
          </a:stretch>
        </p:blipFill>
        <p:spPr>
          <a:xfrm>
            <a:off x="1232787" y="2240216"/>
            <a:ext cx="1457070" cy="1530229"/>
          </a:xfrm>
          <a:prstGeom prst="rect">
            <a:avLst/>
          </a:prstGeom>
        </p:spPr>
      </p:pic>
      <p:pic>
        <p:nvPicPr>
          <p:cNvPr id="5" name="Picture 4">
            <a:extLst>
              <a:ext uri="{FF2B5EF4-FFF2-40B4-BE49-F238E27FC236}">
                <a16:creationId xmlns:a16="http://schemas.microsoft.com/office/drawing/2014/main" id="{2530E63C-C1A6-DC42-AF92-690B9504D2D5}"/>
              </a:ext>
            </a:extLst>
          </p:cNvPr>
          <p:cNvPicPr>
            <a:picLocks noChangeAspect="1"/>
          </p:cNvPicPr>
          <p:nvPr/>
        </p:nvPicPr>
        <p:blipFill>
          <a:blip r:embed="rId3"/>
          <a:stretch>
            <a:fillRect/>
          </a:stretch>
        </p:blipFill>
        <p:spPr>
          <a:xfrm>
            <a:off x="3153286" y="2173155"/>
            <a:ext cx="1585097" cy="1597290"/>
          </a:xfrm>
          <a:prstGeom prst="rect">
            <a:avLst/>
          </a:prstGeom>
        </p:spPr>
      </p:pic>
      <p:sp>
        <p:nvSpPr>
          <p:cNvPr id="6" name="TextBox 5">
            <a:extLst>
              <a:ext uri="{FF2B5EF4-FFF2-40B4-BE49-F238E27FC236}">
                <a16:creationId xmlns:a16="http://schemas.microsoft.com/office/drawing/2014/main" id="{217AE3A9-3154-8377-45FA-714B655E0A78}"/>
              </a:ext>
            </a:extLst>
          </p:cNvPr>
          <p:cNvSpPr txBox="1"/>
          <p:nvPr/>
        </p:nvSpPr>
        <p:spPr>
          <a:xfrm>
            <a:off x="5386674" y="2173155"/>
            <a:ext cx="5625548" cy="830997"/>
          </a:xfrm>
          <a:prstGeom prst="rect">
            <a:avLst/>
          </a:prstGeom>
          <a:noFill/>
        </p:spPr>
        <p:txBody>
          <a:bodyPr wrap="square" rtlCol="0">
            <a:spAutoFit/>
          </a:bodyPr>
          <a:lstStyle/>
          <a:p>
            <a:r>
              <a:rPr lang="en-US" sz="2400" dirty="0"/>
              <a:t>In the typical polydisperse polymer used for injection </a:t>
            </a:r>
            <a:r>
              <a:rPr lang="en-US" sz="2400" dirty="0" err="1"/>
              <a:t>moulding</a:t>
            </a:r>
            <a:endParaRPr lang="en-US" sz="2400" dirty="0"/>
          </a:p>
        </p:txBody>
      </p:sp>
      <p:sp>
        <p:nvSpPr>
          <p:cNvPr id="7" name="Arrow: Down 6">
            <a:extLst>
              <a:ext uri="{FF2B5EF4-FFF2-40B4-BE49-F238E27FC236}">
                <a16:creationId xmlns:a16="http://schemas.microsoft.com/office/drawing/2014/main" id="{EF73BB78-1530-6637-2BC6-5F87C5A33B18}"/>
              </a:ext>
            </a:extLst>
          </p:cNvPr>
          <p:cNvSpPr/>
          <p:nvPr/>
        </p:nvSpPr>
        <p:spPr>
          <a:xfrm rot="18779904">
            <a:off x="5236518" y="3088069"/>
            <a:ext cx="1311965" cy="228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8E838D-E672-B734-8A30-650AFBC591AB}"/>
              </a:ext>
            </a:extLst>
          </p:cNvPr>
          <p:cNvSpPr txBox="1"/>
          <p:nvPr/>
        </p:nvSpPr>
        <p:spPr>
          <a:xfrm>
            <a:off x="7245400" y="3770445"/>
            <a:ext cx="3533361" cy="2677656"/>
          </a:xfrm>
          <a:prstGeom prst="rect">
            <a:avLst/>
          </a:prstGeom>
          <a:noFill/>
        </p:spPr>
        <p:txBody>
          <a:bodyPr wrap="square" rtlCol="0">
            <a:spAutoFit/>
          </a:bodyPr>
          <a:lstStyle/>
          <a:p>
            <a:r>
              <a:rPr lang="en-US" sz="2400" dirty="0"/>
              <a:t>If the polymer is glass forming and the extended chains are present at the glass forming temperature then we obtain a frozen version of the polymer melt</a:t>
            </a:r>
          </a:p>
        </p:txBody>
      </p:sp>
    </p:spTree>
    <p:extLst>
      <p:ext uri="{BB962C8B-B14F-4D97-AF65-F5344CB8AC3E}">
        <p14:creationId xmlns:p14="http://schemas.microsoft.com/office/powerpoint/2010/main" val="183631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1">
            <a:extLst>
              <a:ext uri="{FF2B5EF4-FFF2-40B4-BE49-F238E27FC236}">
                <a16:creationId xmlns:a16="http://schemas.microsoft.com/office/drawing/2014/main" id="{7EFC2514-6098-4080-A3F3-30436399C872}"/>
              </a:ext>
            </a:extLst>
          </p:cNvPr>
          <p:cNvPicPr>
            <a:picLocks noChangeAspect="1" noChangeArrowheads="1"/>
          </p:cNvPicPr>
          <p:nvPr/>
        </p:nvPicPr>
        <p:blipFill>
          <a:blip r:embed="rId2" cstate="print"/>
          <a:srcRect/>
          <a:stretch>
            <a:fillRect/>
          </a:stretch>
        </p:blipFill>
        <p:spPr bwMode="auto">
          <a:xfrm>
            <a:off x="4729509" y="4019821"/>
            <a:ext cx="1231950" cy="1994862"/>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5E4E4C2C-0BBA-44D4-9353-2EA9924E8455}"/>
              </a:ext>
            </a:extLst>
          </p:cNvPr>
          <p:cNvSpPr>
            <a:spLocks noGrp="1"/>
          </p:cNvSpPr>
          <p:nvPr>
            <p:ph type="sldNum" sz="quarter" idx="12"/>
          </p:nvPr>
        </p:nvSpPr>
        <p:spPr/>
        <p:txBody>
          <a:bodyPr/>
          <a:lstStyle/>
          <a:p>
            <a:pPr>
              <a:defRPr/>
            </a:pPr>
            <a:fld id="{9807B7F9-D858-4190-A5B9-D1756B2AFF9F}" type="slidenum">
              <a:rPr lang="pt-PT" altLang="en-US" smtClean="0"/>
              <a:pPr>
                <a:defRPr/>
              </a:pPr>
              <a:t>13</a:t>
            </a:fld>
            <a:endParaRPr lang="pt-PT" altLang="en-US"/>
          </a:p>
        </p:txBody>
      </p:sp>
      <p:grpSp>
        <p:nvGrpSpPr>
          <p:cNvPr id="6" name="Group 6">
            <a:extLst>
              <a:ext uri="{FF2B5EF4-FFF2-40B4-BE49-F238E27FC236}">
                <a16:creationId xmlns:a16="http://schemas.microsoft.com/office/drawing/2014/main" id="{31BAC08A-B232-4415-9AF8-04281E43A1E4}"/>
              </a:ext>
            </a:extLst>
          </p:cNvPr>
          <p:cNvGrpSpPr>
            <a:grpSpLocks/>
          </p:cNvGrpSpPr>
          <p:nvPr/>
        </p:nvGrpSpPr>
        <p:grpSpPr bwMode="auto">
          <a:xfrm>
            <a:off x="2429458" y="2323322"/>
            <a:ext cx="1419225" cy="1516063"/>
            <a:chOff x="9872135" y="2414311"/>
            <a:chExt cx="1957015" cy="3397759"/>
          </a:xfrm>
        </p:grpSpPr>
        <p:sp>
          <p:nvSpPr>
            <p:cNvPr id="7" name="Retângulo 9">
              <a:extLst>
                <a:ext uri="{FF2B5EF4-FFF2-40B4-BE49-F238E27FC236}">
                  <a16:creationId xmlns:a16="http://schemas.microsoft.com/office/drawing/2014/main" id="{F064A8B9-70D0-4C27-AD36-CD383CDAB082}"/>
                </a:ext>
              </a:extLst>
            </p:cNvPr>
            <p:cNvSpPr/>
            <p:nvPr/>
          </p:nvSpPr>
          <p:spPr>
            <a:xfrm>
              <a:off x="9872135" y="2414311"/>
              <a:ext cx="974130" cy="3397759"/>
            </a:xfrm>
            <a:prstGeom prst="rect">
              <a:avLst/>
            </a:prstGeom>
            <a:solidFill>
              <a:sysClr val="window" lastClr="FFFFFF"/>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black"/>
                </a:solidFill>
                <a:effectLst/>
                <a:uLnTx/>
                <a:uFillTx/>
                <a:latin typeface="Corbel" panose="020B0503020204020204"/>
                <a:ea typeface="+mn-ea"/>
                <a:cs typeface="+mn-cs"/>
              </a:endParaRPr>
            </a:p>
          </p:txBody>
        </p:sp>
        <p:sp>
          <p:nvSpPr>
            <p:cNvPr id="8" name="Seta para baixo 11">
              <a:extLst>
                <a:ext uri="{FF2B5EF4-FFF2-40B4-BE49-F238E27FC236}">
                  <a16:creationId xmlns:a16="http://schemas.microsoft.com/office/drawing/2014/main" id="{77CB1602-C745-45F4-A4FA-718BD75679F9}"/>
                </a:ext>
              </a:extLst>
            </p:cNvPr>
            <p:cNvSpPr/>
            <p:nvPr/>
          </p:nvSpPr>
          <p:spPr>
            <a:xfrm>
              <a:off x="11054225" y="2684708"/>
              <a:ext cx="468458" cy="2839174"/>
            </a:xfrm>
            <a:prstGeom prst="downArrow">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 name="CaixaDeTexto 14">
              <a:extLst>
                <a:ext uri="{FF2B5EF4-FFF2-40B4-BE49-F238E27FC236}">
                  <a16:creationId xmlns:a16="http://schemas.microsoft.com/office/drawing/2014/main" id="{4C7D5BC2-DFEA-41BF-BADB-8325F660E4FE}"/>
                </a:ext>
              </a:extLst>
            </p:cNvPr>
            <p:cNvSpPr txBox="1"/>
            <p:nvPr/>
          </p:nvSpPr>
          <p:spPr>
            <a:xfrm rot="5400000">
              <a:off x="10855438" y="3536179"/>
              <a:ext cx="1437376" cy="510049"/>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orbel" panose="020B0503020204020204"/>
                </a:rPr>
                <a:t>flow</a:t>
              </a:r>
            </a:p>
          </p:txBody>
        </p:sp>
        <p:cxnSp>
          <p:nvCxnSpPr>
            <p:cNvPr id="10" name="Conexão reta unidirecional 15">
              <a:extLst>
                <a:ext uri="{FF2B5EF4-FFF2-40B4-BE49-F238E27FC236}">
                  <a16:creationId xmlns:a16="http://schemas.microsoft.com/office/drawing/2014/main" id="{BE607690-3A80-4644-A4D8-125353FEB845}"/>
                </a:ext>
              </a:extLst>
            </p:cNvPr>
            <p:cNvCxnSpPr/>
            <p:nvPr/>
          </p:nvCxnSpPr>
          <p:spPr>
            <a:xfrm>
              <a:off x="10014424" y="2684708"/>
              <a:ext cx="0" cy="1078033"/>
            </a:xfrm>
            <a:prstGeom prst="straightConnector1">
              <a:avLst/>
            </a:prstGeom>
            <a:noFill/>
            <a:ln w="6350" cap="flat" cmpd="sng" algn="ctr">
              <a:solidFill>
                <a:sysClr val="windowText" lastClr="000000"/>
              </a:solidFill>
              <a:prstDash val="solid"/>
              <a:miter lim="800000"/>
              <a:tailEnd type="triangle"/>
            </a:ln>
            <a:effectLst/>
          </p:spPr>
        </p:cxnSp>
        <p:cxnSp>
          <p:nvCxnSpPr>
            <p:cNvPr id="11" name="Conexão reta unidirecional 16">
              <a:extLst>
                <a:ext uri="{FF2B5EF4-FFF2-40B4-BE49-F238E27FC236}">
                  <a16:creationId xmlns:a16="http://schemas.microsoft.com/office/drawing/2014/main" id="{E744E13F-F681-4ED6-8E49-9EDE5EAC0BE7}"/>
                </a:ext>
              </a:extLst>
            </p:cNvPr>
            <p:cNvCxnSpPr/>
            <p:nvPr/>
          </p:nvCxnSpPr>
          <p:spPr>
            <a:xfrm>
              <a:off x="10132633" y="2965781"/>
              <a:ext cx="0" cy="1081590"/>
            </a:xfrm>
            <a:prstGeom prst="straightConnector1">
              <a:avLst/>
            </a:prstGeom>
            <a:noFill/>
            <a:ln w="6350" cap="flat" cmpd="sng" algn="ctr">
              <a:solidFill>
                <a:sysClr val="windowText" lastClr="000000"/>
              </a:solidFill>
              <a:prstDash val="solid"/>
              <a:miter lim="800000"/>
              <a:tailEnd type="triangle"/>
            </a:ln>
            <a:effectLst/>
          </p:spPr>
        </p:cxnSp>
        <p:cxnSp>
          <p:nvCxnSpPr>
            <p:cNvPr id="12" name="Conexão reta unidirecional 17">
              <a:extLst>
                <a:ext uri="{FF2B5EF4-FFF2-40B4-BE49-F238E27FC236}">
                  <a16:creationId xmlns:a16="http://schemas.microsoft.com/office/drawing/2014/main" id="{877FDB54-C625-430F-8A3B-0276D0268596}"/>
                </a:ext>
              </a:extLst>
            </p:cNvPr>
            <p:cNvCxnSpPr/>
            <p:nvPr/>
          </p:nvCxnSpPr>
          <p:spPr>
            <a:xfrm>
              <a:off x="10277111" y="3225503"/>
              <a:ext cx="0" cy="1078033"/>
            </a:xfrm>
            <a:prstGeom prst="straightConnector1">
              <a:avLst/>
            </a:prstGeom>
            <a:noFill/>
            <a:ln w="6350" cap="flat" cmpd="sng" algn="ctr">
              <a:solidFill>
                <a:sysClr val="windowText" lastClr="000000"/>
              </a:solidFill>
              <a:prstDash val="solid"/>
              <a:miter lim="800000"/>
              <a:tailEnd type="triangle"/>
            </a:ln>
            <a:effectLst/>
          </p:spPr>
        </p:cxnSp>
        <p:cxnSp>
          <p:nvCxnSpPr>
            <p:cNvPr id="13" name="Conexão reta unidirecional 18">
              <a:extLst>
                <a:ext uri="{FF2B5EF4-FFF2-40B4-BE49-F238E27FC236}">
                  <a16:creationId xmlns:a16="http://schemas.microsoft.com/office/drawing/2014/main" id="{6D16A574-A45B-48F1-92A6-A13E6CC9C9D5}"/>
                </a:ext>
              </a:extLst>
            </p:cNvPr>
            <p:cNvCxnSpPr/>
            <p:nvPr/>
          </p:nvCxnSpPr>
          <p:spPr>
            <a:xfrm>
              <a:off x="10482882" y="3225503"/>
              <a:ext cx="0" cy="1078033"/>
            </a:xfrm>
            <a:prstGeom prst="straightConnector1">
              <a:avLst/>
            </a:prstGeom>
            <a:noFill/>
            <a:ln w="6350" cap="flat" cmpd="sng" algn="ctr">
              <a:solidFill>
                <a:sysClr val="windowText" lastClr="000000"/>
              </a:solidFill>
              <a:prstDash val="solid"/>
              <a:miter lim="800000"/>
              <a:tailEnd type="triangle"/>
            </a:ln>
            <a:effectLst/>
          </p:spPr>
        </p:cxnSp>
        <p:cxnSp>
          <p:nvCxnSpPr>
            <p:cNvPr id="14" name="Conexão reta unidirecional 19">
              <a:extLst>
                <a:ext uri="{FF2B5EF4-FFF2-40B4-BE49-F238E27FC236}">
                  <a16:creationId xmlns:a16="http://schemas.microsoft.com/office/drawing/2014/main" id="{5C35AF36-C410-4F39-9764-0897017D7BB8}"/>
                </a:ext>
              </a:extLst>
            </p:cNvPr>
            <p:cNvCxnSpPr/>
            <p:nvPr/>
          </p:nvCxnSpPr>
          <p:spPr>
            <a:xfrm>
              <a:off x="10598901" y="2965781"/>
              <a:ext cx="0" cy="1081590"/>
            </a:xfrm>
            <a:prstGeom prst="straightConnector1">
              <a:avLst/>
            </a:prstGeom>
            <a:noFill/>
            <a:ln w="6350" cap="flat" cmpd="sng" algn="ctr">
              <a:solidFill>
                <a:sysClr val="windowText" lastClr="000000"/>
              </a:solidFill>
              <a:prstDash val="solid"/>
              <a:miter lim="800000"/>
              <a:tailEnd type="triangle"/>
            </a:ln>
            <a:effectLst/>
          </p:spPr>
        </p:cxnSp>
        <p:cxnSp>
          <p:nvCxnSpPr>
            <p:cNvPr id="15" name="Conexão reta unidirecional 20">
              <a:extLst>
                <a:ext uri="{FF2B5EF4-FFF2-40B4-BE49-F238E27FC236}">
                  <a16:creationId xmlns:a16="http://schemas.microsoft.com/office/drawing/2014/main" id="{60E937D7-A59C-4ABE-9BF4-989709A52BD7}"/>
                </a:ext>
              </a:extLst>
            </p:cNvPr>
            <p:cNvCxnSpPr/>
            <p:nvPr/>
          </p:nvCxnSpPr>
          <p:spPr>
            <a:xfrm>
              <a:off x="10743379" y="2684708"/>
              <a:ext cx="0" cy="1078033"/>
            </a:xfrm>
            <a:prstGeom prst="straightConnector1">
              <a:avLst/>
            </a:prstGeom>
            <a:noFill/>
            <a:ln w="6350" cap="flat" cmpd="sng" algn="ctr">
              <a:solidFill>
                <a:sysClr val="windowText" lastClr="000000"/>
              </a:solidFill>
              <a:prstDash val="solid"/>
              <a:miter lim="800000"/>
              <a:tailEnd type="triangle"/>
            </a:ln>
            <a:effectLst/>
          </p:spPr>
        </p:cxnSp>
        <p:cxnSp>
          <p:nvCxnSpPr>
            <p:cNvPr id="16" name="Conexão reta unidirecional 21">
              <a:extLst>
                <a:ext uri="{FF2B5EF4-FFF2-40B4-BE49-F238E27FC236}">
                  <a16:creationId xmlns:a16="http://schemas.microsoft.com/office/drawing/2014/main" id="{2126521B-BECC-4AAB-9D6E-3ED90B26C328}"/>
                </a:ext>
              </a:extLst>
            </p:cNvPr>
            <p:cNvCxnSpPr/>
            <p:nvPr/>
          </p:nvCxnSpPr>
          <p:spPr>
            <a:xfrm>
              <a:off x="10377807" y="3250410"/>
              <a:ext cx="0" cy="1081590"/>
            </a:xfrm>
            <a:prstGeom prst="straightConnector1">
              <a:avLst/>
            </a:prstGeom>
            <a:noFill/>
            <a:ln w="6350" cap="flat" cmpd="sng" algn="ctr">
              <a:solidFill>
                <a:sysClr val="windowText" lastClr="000000"/>
              </a:solidFill>
              <a:prstDash val="solid"/>
              <a:miter lim="800000"/>
              <a:tailEnd type="triangle"/>
            </a:ln>
            <a:effectLst/>
          </p:spPr>
        </p:cxnSp>
      </p:grpSp>
      <p:sp>
        <p:nvSpPr>
          <p:cNvPr id="17" name="Arrow: Down 16">
            <a:extLst>
              <a:ext uri="{FF2B5EF4-FFF2-40B4-BE49-F238E27FC236}">
                <a16:creationId xmlns:a16="http://schemas.microsoft.com/office/drawing/2014/main" id="{23AAEB66-884B-4590-B3C4-42E3C3E574B8}"/>
              </a:ext>
            </a:extLst>
          </p:cNvPr>
          <p:cNvSpPr/>
          <p:nvPr/>
        </p:nvSpPr>
        <p:spPr>
          <a:xfrm>
            <a:off x="214605" y="2323322"/>
            <a:ext cx="1455576" cy="417078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Time</a:t>
            </a:r>
          </a:p>
        </p:txBody>
      </p:sp>
      <p:sp>
        <p:nvSpPr>
          <p:cNvPr id="18" name="Freeform: Shape 17">
            <a:extLst>
              <a:ext uri="{FF2B5EF4-FFF2-40B4-BE49-F238E27FC236}">
                <a16:creationId xmlns:a16="http://schemas.microsoft.com/office/drawing/2014/main" id="{E5519165-79AA-486B-AC1B-ECE36FE63BB1}"/>
              </a:ext>
            </a:extLst>
          </p:cNvPr>
          <p:cNvSpPr/>
          <p:nvPr/>
        </p:nvSpPr>
        <p:spPr>
          <a:xfrm>
            <a:off x="4776931" y="3785786"/>
            <a:ext cx="71667" cy="2617790"/>
          </a:xfrm>
          <a:custGeom>
            <a:avLst/>
            <a:gdLst>
              <a:gd name="connsiteX0" fmla="*/ 74947 w 168253"/>
              <a:gd name="connsiteY0" fmla="*/ 0 h 1558212"/>
              <a:gd name="connsiteX1" fmla="*/ 56286 w 168253"/>
              <a:gd name="connsiteY1" fmla="*/ 46653 h 1558212"/>
              <a:gd name="connsiteX2" fmla="*/ 37625 w 168253"/>
              <a:gd name="connsiteY2" fmla="*/ 111968 h 1558212"/>
              <a:gd name="connsiteX3" fmla="*/ 9633 w 168253"/>
              <a:gd name="connsiteY3" fmla="*/ 167951 h 1558212"/>
              <a:gd name="connsiteX4" fmla="*/ 9633 w 168253"/>
              <a:gd name="connsiteY4" fmla="*/ 317241 h 1558212"/>
              <a:gd name="connsiteX5" fmla="*/ 46956 w 168253"/>
              <a:gd name="connsiteY5" fmla="*/ 363894 h 1558212"/>
              <a:gd name="connsiteX6" fmla="*/ 93609 w 168253"/>
              <a:gd name="connsiteY6" fmla="*/ 410547 h 1558212"/>
              <a:gd name="connsiteX7" fmla="*/ 102939 w 168253"/>
              <a:gd name="connsiteY7" fmla="*/ 438539 h 1558212"/>
              <a:gd name="connsiteX8" fmla="*/ 140262 w 168253"/>
              <a:gd name="connsiteY8" fmla="*/ 485192 h 1558212"/>
              <a:gd name="connsiteX9" fmla="*/ 149592 w 168253"/>
              <a:gd name="connsiteY9" fmla="*/ 541176 h 1558212"/>
              <a:gd name="connsiteX10" fmla="*/ 158923 w 168253"/>
              <a:gd name="connsiteY10" fmla="*/ 569168 h 1558212"/>
              <a:gd name="connsiteX11" fmla="*/ 168253 w 168253"/>
              <a:gd name="connsiteY11" fmla="*/ 606490 h 1558212"/>
              <a:gd name="connsiteX12" fmla="*/ 149592 w 168253"/>
              <a:gd name="connsiteY12" fmla="*/ 811763 h 1558212"/>
              <a:gd name="connsiteX13" fmla="*/ 130931 w 168253"/>
              <a:gd name="connsiteY13" fmla="*/ 867747 h 1558212"/>
              <a:gd name="connsiteX14" fmla="*/ 121600 w 168253"/>
              <a:gd name="connsiteY14" fmla="*/ 895739 h 1558212"/>
              <a:gd name="connsiteX15" fmla="*/ 112270 w 168253"/>
              <a:gd name="connsiteY15" fmla="*/ 1138335 h 1558212"/>
              <a:gd name="connsiteX16" fmla="*/ 102939 w 168253"/>
              <a:gd name="connsiteY16" fmla="*/ 1166327 h 1558212"/>
              <a:gd name="connsiteX17" fmla="*/ 112270 w 168253"/>
              <a:gd name="connsiteY17" fmla="*/ 1343608 h 1558212"/>
              <a:gd name="connsiteX18" fmla="*/ 121600 w 168253"/>
              <a:gd name="connsiteY18" fmla="*/ 1380931 h 1558212"/>
              <a:gd name="connsiteX19" fmla="*/ 140262 w 168253"/>
              <a:gd name="connsiteY19" fmla="*/ 1455576 h 1558212"/>
              <a:gd name="connsiteX20" fmla="*/ 140262 w 168253"/>
              <a:gd name="connsiteY20" fmla="*/ 1558212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253" h="1558212">
                <a:moveTo>
                  <a:pt x="74947" y="0"/>
                </a:moveTo>
                <a:cubicBezTo>
                  <a:pt x="68727" y="15551"/>
                  <a:pt x="61582" y="30764"/>
                  <a:pt x="56286" y="46653"/>
                </a:cubicBezTo>
                <a:cubicBezTo>
                  <a:pt x="50305" y="64598"/>
                  <a:pt x="46614" y="93991"/>
                  <a:pt x="37625" y="111968"/>
                </a:cubicBezTo>
                <a:cubicBezTo>
                  <a:pt x="1449" y="184318"/>
                  <a:pt x="33087" y="97591"/>
                  <a:pt x="9633" y="167951"/>
                </a:cubicBezTo>
                <a:cubicBezTo>
                  <a:pt x="1813" y="230512"/>
                  <a:pt x="-7429" y="254680"/>
                  <a:pt x="9633" y="317241"/>
                </a:cubicBezTo>
                <a:cubicBezTo>
                  <a:pt x="15576" y="339031"/>
                  <a:pt x="34169" y="347911"/>
                  <a:pt x="46956" y="363894"/>
                </a:cubicBezTo>
                <a:cubicBezTo>
                  <a:pt x="82503" y="408327"/>
                  <a:pt x="45621" y="378555"/>
                  <a:pt x="93609" y="410547"/>
                </a:cubicBezTo>
                <a:cubicBezTo>
                  <a:pt x="96719" y="419878"/>
                  <a:pt x="98541" y="429742"/>
                  <a:pt x="102939" y="438539"/>
                </a:cubicBezTo>
                <a:cubicBezTo>
                  <a:pt x="114710" y="462081"/>
                  <a:pt x="122904" y="467834"/>
                  <a:pt x="140262" y="485192"/>
                </a:cubicBezTo>
                <a:cubicBezTo>
                  <a:pt x="143372" y="503853"/>
                  <a:pt x="145488" y="522708"/>
                  <a:pt x="149592" y="541176"/>
                </a:cubicBezTo>
                <a:cubicBezTo>
                  <a:pt x="151726" y="550777"/>
                  <a:pt x="156221" y="559711"/>
                  <a:pt x="158923" y="569168"/>
                </a:cubicBezTo>
                <a:cubicBezTo>
                  <a:pt x="162446" y="581498"/>
                  <a:pt x="165143" y="594049"/>
                  <a:pt x="168253" y="606490"/>
                </a:cubicBezTo>
                <a:cubicBezTo>
                  <a:pt x="165441" y="651490"/>
                  <a:pt x="164200" y="753333"/>
                  <a:pt x="149592" y="811763"/>
                </a:cubicBezTo>
                <a:cubicBezTo>
                  <a:pt x="144821" y="830846"/>
                  <a:pt x="137151" y="849086"/>
                  <a:pt x="130931" y="867747"/>
                </a:cubicBezTo>
                <a:lnTo>
                  <a:pt x="121600" y="895739"/>
                </a:lnTo>
                <a:cubicBezTo>
                  <a:pt x="118490" y="976604"/>
                  <a:pt x="117838" y="1057602"/>
                  <a:pt x="112270" y="1138335"/>
                </a:cubicBezTo>
                <a:cubicBezTo>
                  <a:pt x="111593" y="1148147"/>
                  <a:pt x="102939" y="1156492"/>
                  <a:pt x="102939" y="1166327"/>
                </a:cubicBezTo>
                <a:cubicBezTo>
                  <a:pt x="102939" y="1225502"/>
                  <a:pt x="107144" y="1284655"/>
                  <a:pt x="112270" y="1343608"/>
                </a:cubicBezTo>
                <a:cubicBezTo>
                  <a:pt x="113381" y="1356384"/>
                  <a:pt x="118077" y="1368601"/>
                  <a:pt x="121600" y="1380931"/>
                </a:cubicBezTo>
                <a:cubicBezTo>
                  <a:pt x="130375" y="1411644"/>
                  <a:pt x="137985" y="1419150"/>
                  <a:pt x="140262" y="1455576"/>
                </a:cubicBezTo>
                <a:cubicBezTo>
                  <a:pt x="142396" y="1489721"/>
                  <a:pt x="140262" y="1524000"/>
                  <a:pt x="140262" y="1558212"/>
                </a:cubicBezTo>
              </a:path>
            </a:pathLst>
          </a:custGeom>
          <a:noFill/>
          <a:ln w="730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45895DF2-91EC-4502-AA79-475128D31CB0}"/>
              </a:ext>
            </a:extLst>
          </p:cNvPr>
          <p:cNvGrpSpPr/>
          <p:nvPr/>
        </p:nvGrpSpPr>
        <p:grpSpPr>
          <a:xfrm>
            <a:off x="4577715" y="2006044"/>
            <a:ext cx="1506887" cy="1585097"/>
            <a:chOff x="4609020" y="2291218"/>
            <a:chExt cx="1506887" cy="1585097"/>
          </a:xfrm>
        </p:grpSpPr>
        <p:pic>
          <p:nvPicPr>
            <p:cNvPr id="19" name="Picture 18">
              <a:extLst>
                <a:ext uri="{FF2B5EF4-FFF2-40B4-BE49-F238E27FC236}">
                  <a16:creationId xmlns:a16="http://schemas.microsoft.com/office/drawing/2014/main" id="{6ABD48E3-438D-4441-9024-59139F580B34}"/>
                </a:ext>
              </a:extLst>
            </p:cNvPr>
            <p:cNvPicPr>
              <a:picLocks noChangeAspect="1"/>
            </p:cNvPicPr>
            <p:nvPr/>
          </p:nvPicPr>
          <p:blipFill>
            <a:blip r:embed="rId3"/>
            <a:stretch>
              <a:fillRect/>
            </a:stretch>
          </p:blipFill>
          <p:spPr>
            <a:xfrm rot="10800000">
              <a:off x="5376789" y="2291218"/>
              <a:ext cx="243861" cy="1585097"/>
            </a:xfrm>
            <a:prstGeom prst="rect">
              <a:avLst/>
            </a:prstGeom>
          </p:spPr>
        </p:pic>
        <p:sp>
          <p:nvSpPr>
            <p:cNvPr id="21" name="Freeform: Shape 20">
              <a:extLst>
                <a:ext uri="{FF2B5EF4-FFF2-40B4-BE49-F238E27FC236}">
                  <a16:creationId xmlns:a16="http://schemas.microsoft.com/office/drawing/2014/main" id="{5B5C5F3F-D7A8-467C-B291-1EBE6834B36A}"/>
                </a:ext>
              </a:extLst>
            </p:cNvPr>
            <p:cNvSpPr/>
            <p:nvPr/>
          </p:nvSpPr>
          <p:spPr>
            <a:xfrm>
              <a:off x="4801786" y="2486011"/>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AF9216BF-030E-4317-AE69-BDAC6D9F0196}"/>
                </a:ext>
              </a:extLst>
            </p:cNvPr>
            <p:cNvSpPr/>
            <p:nvPr/>
          </p:nvSpPr>
          <p:spPr>
            <a:xfrm rot="17198736">
              <a:off x="4907478" y="3109546"/>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B3EC0456-1ADA-4D5D-AE07-61BDD42789E5}"/>
                </a:ext>
              </a:extLst>
            </p:cNvPr>
            <p:cNvSpPr/>
            <p:nvPr/>
          </p:nvSpPr>
          <p:spPr>
            <a:xfrm rot="10443043">
              <a:off x="5638366" y="2585826"/>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687FA9D8-87A0-49FB-925E-2373F0631285}"/>
                </a:ext>
              </a:extLst>
            </p:cNvPr>
            <p:cNvSpPr/>
            <p:nvPr/>
          </p:nvSpPr>
          <p:spPr>
            <a:xfrm rot="10443043">
              <a:off x="5760286" y="3209519"/>
              <a:ext cx="355621" cy="292052"/>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00C0C45C-E057-4195-9A59-B00E8CBE3BE0}"/>
                </a:ext>
              </a:extLst>
            </p:cNvPr>
            <p:cNvSpPr/>
            <p:nvPr/>
          </p:nvSpPr>
          <p:spPr>
            <a:xfrm>
              <a:off x="4609020" y="2304661"/>
              <a:ext cx="168253" cy="1558212"/>
            </a:xfrm>
            <a:custGeom>
              <a:avLst/>
              <a:gdLst>
                <a:gd name="connsiteX0" fmla="*/ 74947 w 168253"/>
                <a:gd name="connsiteY0" fmla="*/ 0 h 1558212"/>
                <a:gd name="connsiteX1" fmla="*/ 56286 w 168253"/>
                <a:gd name="connsiteY1" fmla="*/ 46653 h 1558212"/>
                <a:gd name="connsiteX2" fmla="*/ 37625 w 168253"/>
                <a:gd name="connsiteY2" fmla="*/ 111968 h 1558212"/>
                <a:gd name="connsiteX3" fmla="*/ 9633 w 168253"/>
                <a:gd name="connsiteY3" fmla="*/ 167951 h 1558212"/>
                <a:gd name="connsiteX4" fmla="*/ 9633 w 168253"/>
                <a:gd name="connsiteY4" fmla="*/ 317241 h 1558212"/>
                <a:gd name="connsiteX5" fmla="*/ 46956 w 168253"/>
                <a:gd name="connsiteY5" fmla="*/ 363894 h 1558212"/>
                <a:gd name="connsiteX6" fmla="*/ 93609 w 168253"/>
                <a:gd name="connsiteY6" fmla="*/ 410547 h 1558212"/>
                <a:gd name="connsiteX7" fmla="*/ 102939 w 168253"/>
                <a:gd name="connsiteY7" fmla="*/ 438539 h 1558212"/>
                <a:gd name="connsiteX8" fmla="*/ 140262 w 168253"/>
                <a:gd name="connsiteY8" fmla="*/ 485192 h 1558212"/>
                <a:gd name="connsiteX9" fmla="*/ 149592 w 168253"/>
                <a:gd name="connsiteY9" fmla="*/ 541176 h 1558212"/>
                <a:gd name="connsiteX10" fmla="*/ 158923 w 168253"/>
                <a:gd name="connsiteY10" fmla="*/ 569168 h 1558212"/>
                <a:gd name="connsiteX11" fmla="*/ 168253 w 168253"/>
                <a:gd name="connsiteY11" fmla="*/ 606490 h 1558212"/>
                <a:gd name="connsiteX12" fmla="*/ 149592 w 168253"/>
                <a:gd name="connsiteY12" fmla="*/ 811763 h 1558212"/>
                <a:gd name="connsiteX13" fmla="*/ 130931 w 168253"/>
                <a:gd name="connsiteY13" fmla="*/ 867747 h 1558212"/>
                <a:gd name="connsiteX14" fmla="*/ 121600 w 168253"/>
                <a:gd name="connsiteY14" fmla="*/ 895739 h 1558212"/>
                <a:gd name="connsiteX15" fmla="*/ 112270 w 168253"/>
                <a:gd name="connsiteY15" fmla="*/ 1138335 h 1558212"/>
                <a:gd name="connsiteX16" fmla="*/ 102939 w 168253"/>
                <a:gd name="connsiteY16" fmla="*/ 1166327 h 1558212"/>
                <a:gd name="connsiteX17" fmla="*/ 112270 w 168253"/>
                <a:gd name="connsiteY17" fmla="*/ 1343608 h 1558212"/>
                <a:gd name="connsiteX18" fmla="*/ 121600 w 168253"/>
                <a:gd name="connsiteY18" fmla="*/ 1380931 h 1558212"/>
                <a:gd name="connsiteX19" fmla="*/ 140262 w 168253"/>
                <a:gd name="connsiteY19" fmla="*/ 1455576 h 1558212"/>
                <a:gd name="connsiteX20" fmla="*/ 140262 w 168253"/>
                <a:gd name="connsiteY20" fmla="*/ 1558212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253" h="1558212">
                  <a:moveTo>
                    <a:pt x="74947" y="0"/>
                  </a:moveTo>
                  <a:cubicBezTo>
                    <a:pt x="68727" y="15551"/>
                    <a:pt x="61582" y="30764"/>
                    <a:pt x="56286" y="46653"/>
                  </a:cubicBezTo>
                  <a:cubicBezTo>
                    <a:pt x="50305" y="64598"/>
                    <a:pt x="46614" y="93991"/>
                    <a:pt x="37625" y="111968"/>
                  </a:cubicBezTo>
                  <a:cubicBezTo>
                    <a:pt x="1449" y="184318"/>
                    <a:pt x="33087" y="97591"/>
                    <a:pt x="9633" y="167951"/>
                  </a:cubicBezTo>
                  <a:cubicBezTo>
                    <a:pt x="1813" y="230512"/>
                    <a:pt x="-7429" y="254680"/>
                    <a:pt x="9633" y="317241"/>
                  </a:cubicBezTo>
                  <a:cubicBezTo>
                    <a:pt x="15576" y="339031"/>
                    <a:pt x="34169" y="347911"/>
                    <a:pt x="46956" y="363894"/>
                  </a:cubicBezTo>
                  <a:cubicBezTo>
                    <a:pt x="82503" y="408327"/>
                    <a:pt x="45621" y="378555"/>
                    <a:pt x="93609" y="410547"/>
                  </a:cubicBezTo>
                  <a:cubicBezTo>
                    <a:pt x="96719" y="419878"/>
                    <a:pt x="98541" y="429742"/>
                    <a:pt x="102939" y="438539"/>
                  </a:cubicBezTo>
                  <a:cubicBezTo>
                    <a:pt x="114710" y="462081"/>
                    <a:pt x="122904" y="467834"/>
                    <a:pt x="140262" y="485192"/>
                  </a:cubicBezTo>
                  <a:cubicBezTo>
                    <a:pt x="143372" y="503853"/>
                    <a:pt x="145488" y="522708"/>
                    <a:pt x="149592" y="541176"/>
                  </a:cubicBezTo>
                  <a:cubicBezTo>
                    <a:pt x="151726" y="550777"/>
                    <a:pt x="156221" y="559711"/>
                    <a:pt x="158923" y="569168"/>
                  </a:cubicBezTo>
                  <a:cubicBezTo>
                    <a:pt x="162446" y="581498"/>
                    <a:pt x="165143" y="594049"/>
                    <a:pt x="168253" y="606490"/>
                  </a:cubicBezTo>
                  <a:cubicBezTo>
                    <a:pt x="165441" y="651490"/>
                    <a:pt x="164200" y="753333"/>
                    <a:pt x="149592" y="811763"/>
                  </a:cubicBezTo>
                  <a:cubicBezTo>
                    <a:pt x="144821" y="830846"/>
                    <a:pt x="137151" y="849086"/>
                    <a:pt x="130931" y="867747"/>
                  </a:cubicBezTo>
                  <a:lnTo>
                    <a:pt x="121600" y="895739"/>
                  </a:lnTo>
                  <a:cubicBezTo>
                    <a:pt x="118490" y="976604"/>
                    <a:pt x="117838" y="1057602"/>
                    <a:pt x="112270" y="1138335"/>
                  </a:cubicBezTo>
                  <a:cubicBezTo>
                    <a:pt x="111593" y="1148147"/>
                    <a:pt x="102939" y="1156492"/>
                    <a:pt x="102939" y="1166327"/>
                  </a:cubicBezTo>
                  <a:cubicBezTo>
                    <a:pt x="102939" y="1225502"/>
                    <a:pt x="107144" y="1284655"/>
                    <a:pt x="112270" y="1343608"/>
                  </a:cubicBezTo>
                  <a:cubicBezTo>
                    <a:pt x="113381" y="1356384"/>
                    <a:pt x="118077" y="1368601"/>
                    <a:pt x="121600" y="1380931"/>
                  </a:cubicBezTo>
                  <a:cubicBezTo>
                    <a:pt x="130375" y="1411644"/>
                    <a:pt x="137985" y="1419150"/>
                    <a:pt x="140262" y="1455576"/>
                  </a:cubicBezTo>
                  <a:cubicBezTo>
                    <a:pt x="142396" y="1489721"/>
                    <a:pt x="140262" y="1524000"/>
                    <a:pt x="140262" y="1558212"/>
                  </a:cubicBezTo>
                </a:path>
              </a:pathLst>
            </a:custGeom>
            <a:noFill/>
            <a:ln w="730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Freeform: Shape 29">
            <a:extLst>
              <a:ext uri="{FF2B5EF4-FFF2-40B4-BE49-F238E27FC236}">
                <a16:creationId xmlns:a16="http://schemas.microsoft.com/office/drawing/2014/main" id="{87658065-ED8A-44D4-9052-87D92823A3EF}"/>
              </a:ext>
            </a:extLst>
          </p:cNvPr>
          <p:cNvSpPr/>
          <p:nvPr/>
        </p:nvSpPr>
        <p:spPr>
          <a:xfrm>
            <a:off x="8099202" y="4506694"/>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18ABFEF7-3857-475E-BAC8-A5EC08FD13CC}"/>
              </a:ext>
            </a:extLst>
          </p:cNvPr>
          <p:cNvSpPr/>
          <p:nvPr/>
        </p:nvSpPr>
        <p:spPr>
          <a:xfrm rot="17198736">
            <a:off x="8288253" y="5229908"/>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B4DC85AE-8EFF-4AA2-B5C5-BCAC02ABAEBB}"/>
              </a:ext>
            </a:extLst>
          </p:cNvPr>
          <p:cNvSpPr/>
          <p:nvPr/>
        </p:nvSpPr>
        <p:spPr>
          <a:xfrm rot="10443043">
            <a:off x="8843116" y="4474903"/>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80662DEA-E31A-47FF-89E1-F7D306BA1DF7}"/>
              </a:ext>
            </a:extLst>
          </p:cNvPr>
          <p:cNvSpPr/>
          <p:nvPr/>
        </p:nvSpPr>
        <p:spPr>
          <a:xfrm rot="10443043">
            <a:off x="8861193" y="5130585"/>
            <a:ext cx="355621" cy="292052"/>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304B5427-7430-44B3-8959-02BDB2E9B02F}"/>
              </a:ext>
            </a:extLst>
          </p:cNvPr>
          <p:cNvGrpSpPr/>
          <p:nvPr/>
        </p:nvGrpSpPr>
        <p:grpSpPr>
          <a:xfrm>
            <a:off x="8794785" y="2382865"/>
            <a:ext cx="1506887" cy="1585097"/>
            <a:chOff x="4609020" y="2291218"/>
            <a:chExt cx="1506887" cy="1585097"/>
          </a:xfrm>
        </p:grpSpPr>
        <p:pic>
          <p:nvPicPr>
            <p:cNvPr id="43" name="Picture 42">
              <a:extLst>
                <a:ext uri="{FF2B5EF4-FFF2-40B4-BE49-F238E27FC236}">
                  <a16:creationId xmlns:a16="http://schemas.microsoft.com/office/drawing/2014/main" id="{B3068DCB-9EBE-433D-8E9E-E9EC2BE65E5C}"/>
                </a:ext>
              </a:extLst>
            </p:cNvPr>
            <p:cNvPicPr>
              <a:picLocks noChangeAspect="1"/>
            </p:cNvPicPr>
            <p:nvPr/>
          </p:nvPicPr>
          <p:blipFill>
            <a:blip r:embed="rId3"/>
            <a:stretch>
              <a:fillRect/>
            </a:stretch>
          </p:blipFill>
          <p:spPr>
            <a:xfrm rot="10800000">
              <a:off x="5376789" y="2291218"/>
              <a:ext cx="243861" cy="1585097"/>
            </a:xfrm>
            <a:prstGeom prst="rect">
              <a:avLst/>
            </a:prstGeom>
          </p:spPr>
        </p:pic>
        <p:sp>
          <p:nvSpPr>
            <p:cNvPr id="44" name="Freeform: Shape 43">
              <a:extLst>
                <a:ext uri="{FF2B5EF4-FFF2-40B4-BE49-F238E27FC236}">
                  <a16:creationId xmlns:a16="http://schemas.microsoft.com/office/drawing/2014/main" id="{5E2B245E-93F3-4B0F-BEE2-F6A450B0D6C9}"/>
                </a:ext>
              </a:extLst>
            </p:cNvPr>
            <p:cNvSpPr/>
            <p:nvPr/>
          </p:nvSpPr>
          <p:spPr>
            <a:xfrm>
              <a:off x="4801786" y="2486011"/>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2788B63B-C08E-49CD-AAA8-2C7BA57FC753}"/>
                </a:ext>
              </a:extLst>
            </p:cNvPr>
            <p:cNvSpPr/>
            <p:nvPr/>
          </p:nvSpPr>
          <p:spPr>
            <a:xfrm rot="17198736">
              <a:off x="4907478" y="3109546"/>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03260985-8DD8-4840-A286-C4F9DA31EE13}"/>
                </a:ext>
              </a:extLst>
            </p:cNvPr>
            <p:cNvSpPr/>
            <p:nvPr/>
          </p:nvSpPr>
          <p:spPr>
            <a:xfrm rot="10443043">
              <a:off x="5638366" y="2585826"/>
              <a:ext cx="339105" cy="420747"/>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Shape 46">
              <a:extLst>
                <a:ext uri="{FF2B5EF4-FFF2-40B4-BE49-F238E27FC236}">
                  <a16:creationId xmlns:a16="http://schemas.microsoft.com/office/drawing/2014/main" id="{077E9538-98A8-4DC3-8E17-D39B083502D1}"/>
                </a:ext>
              </a:extLst>
            </p:cNvPr>
            <p:cNvSpPr/>
            <p:nvPr/>
          </p:nvSpPr>
          <p:spPr>
            <a:xfrm rot="10443043">
              <a:off x="5760286" y="3209519"/>
              <a:ext cx="355621" cy="292052"/>
            </a:xfrm>
            <a:custGeom>
              <a:avLst/>
              <a:gdLst>
                <a:gd name="connsiteX0" fmla="*/ 84029 w 339105"/>
                <a:gd name="connsiteY0" fmla="*/ 103506 h 420747"/>
                <a:gd name="connsiteX1" fmla="*/ 93360 w 339105"/>
                <a:gd name="connsiteY1" fmla="*/ 10200 h 420747"/>
                <a:gd name="connsiteX2" fmla="*/ 261311 w 339105"/>
                <a:gd name="connsiteY2" fmla="*/ 28861 h 420747"/>
                <a:gd name="connsiteX3" fmla="*/ 298633 w 339105"/>
                <a:gd name="connsiteY3" fmla="*/ 56853 h 420747"/>
                <a:gd name="connsiteX4" fmla="*/ 307964 w 339105"/>
                <a:gd name="connsiteY4" fmla="*/ 196812 h 420747"/>
                <a:gd name="connsiteX5" fmla="*/ 298633 w 339105"/>
                <a:gd name="connsiteY5" fmla="*/ 224804 h 420747"/>
                <a:gd name="connsiteX6" fmla="*/ 242649 w 339105"/>
                <a:gd name="connsiteY6" fmla="*/ 252796 h 420747"/>
                <a:gd name="connsiteX7" fmla="*/ 195996 w 339105"/>
                <a:gd name="connsiteY7" fmla="*/ 290118 h 420747"/>
                <a:gd name="connsiteX8" fmla="*/ 168005 w 339105"/>
                <a:gd name="connsiteY8" fmla="*/ 420747 h 420747"/>
                <a:gd name="connsiteX9" fmla="*/ 102690 w 339105"/>
                <a:gd name="connsiteY9" fmla="*/ 374094 h 420747"/>
                <a:gd name="connsiteX10" fmla="*/ 74698 w 339105"/>
                <a:gd name="connsiteY10" fmla="*/ 327440 h 420747"/>
                <a:gd name="connsiteX11" fmla="*/ 84029 w 339105"/>
                <a:gd name="connsiteY11" fmla="*/ 252796 h 420747"/>
                <a:gd name="connsiteX12" fmla="*/ 121352 w 339105"/>
                <a:gd name="connsiteY12" fmla="*/ 243465 h 420747"/>
                <a:gd name="connsiteX13" fmla="*/ 158674 w 339105"/>
                <a:gd name="connsiteY13" fmla="*/ 262126 h 420747"/>
                <a:gd name="connsiteX14" fmla="*/ 186666 w 339105"/>
                <a:gd name="connsiteY14" fmla="*/ 271457 h 420747"/>
                <a:gd name="connsiteX15" fmla="*/ 251980 w 339105"/>
                <a:gd name="connsiteY15" fmla="*/ 299449 h 420747"/>
                <a:gd name="connsiteX16" fmla="*/ 279972 w 339105"/>
                <a:gd name="connsiteY16" fmla="*/ 318110 h 420747"/>
                <a:gd name="connsiteX17" fmla="*/ 326625 w 339105"/>
                <a:gd name="connsiteY17" fmla="*/ 252796 h 420747"/>
                <a:gd name="connsiteX18" fmla="*/ 335956 w 339105"/>
                <a:gd name="connsiteY18" fmla="*/ 215473 h 420747"/>
                <a:gd name="connsiteX19" fmla="*/ 279972 w 339105"/>
                <a:gd name="connsiteY19" fmla="*/ 84845 h 420747"/>
                <a:gd name="connsiteX20" fmla="*/ 251980 w 339105"/>
                <a:gd name="connsiteY20" fmla="*/ 94175 h 420747"/>
                <a:gd name="connsiteX21" fmla="*/ 205327 w 339105"/>
                <a:gd name="connsiteY21" fmla="*/ 131498 h 420747"/>
                <a:gd name="connsiteX22" fmla="*/ 168005 w 339105"/>
                <a:gd name="connsiteY22" fmla="*/ 196812 h 420747"/>
                <a:gd name="connsiteX23" fmla="*/ 121352 w 339105"/>
                <a:gd name="connsiteY23" fmla="*/ 243465 h 420747"/>
                <a:gd name="connsiteX24" fmla="*/ 84029 w 339105"/>
                <a:gd name="connsiteY24" fmla="*/ 252796 h 420747"/>
                <a:gd name="connsiteX25" fmla="*/ 56037 w 339105"/>
                <a:gd name="connsiteY25" fmla="*/ 196812 h 420747"/>
                <a:gd name="connsiteX26" fmla="*/ 28045 w 339105"/>
                <a:gd name="connsiteY26" fmla="*/ 140828 h 420747"/>
                <a:gd name="connsiteX27" fmla="*/ 54 w 339105"/>
                <a:gd name="connsiteY27" fmla="*/ 112836 h 4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105" h="420747">
                  <a:moveTo>
                    <a:pt x="84029" y="103506"/>
                  </a:moveTo>
                  <a:cubicBezTo>
                    <a:pt x="87139" y="72404"/>
                    <a:pt x="66117" y="25524"/>
                    <a:pt x="93360" y="10200"/>
                  </a:cubicBezTo>
                  <a:cubicBezTo>
                    <a:pt x="137945" y="-14879"/>
                    <a:pt x="211089" y="12120"/>
                    <a:pt x="261311" y="28861"/>
                  </a:cubicBezTo>
                  <a:cubicBezTo>
                    <a:pt x="273752" y="38192"/>
                    <a:pt x="287637" y="45857"/>
                    <a:pt x="298633" y="56853"/>
                  </a:cubicBezTo>
                  <a:cubicBezTo>
                    <a:pt x="338761" y="96982"/>
                    <a:pt x="315911" y="137208"/>
                    <a:pt x="307964" y="196812"/>
                  </a:cubicBezTo>
                  <a:cubicBezTo>
                    <a:pt x="306664" y="206561"/>
                    <a:pt x="304777" y="217124"/>
                    <a:pt x="298633" y="224804"/>
                  </a:cubicBezTo>
                  <a:cubicBezTo>
                    <a:pt x="280807" y="247087"/>
                    <a:pt x="265186" y="241527"/>
                    <a:pt x="242649" y="252796"/>
                  </a:cubicBezTo>
                  <a:cubicBezTo>
                    <a:pt x="219110" y="264566"/>
                    <a:pt x="213353" y="272762"/>
                    <a:pt x="195996" y="290118"/>
                  </a:cubicBezTo>
                  <a:cubicBezTo>
                    <a:pt x="169406" y="369891"/>
                    <a:pt x="179775" y="326583"/>
                    <a:pt x="168005" y="420747"/>
                  </a:cubicBezTo>
                  <a:cubicBezTo>
                    <a:pt x="132605" y="408946"/>
                    <a:pt x="130362" y="412835"/>
                    <a:pt x="102690" y="374094"/>
                  </a:cubicBezTo>
                  <a:cubicBezTo>
                    <a:pt x="42124" y="289302"/>
                    <a:pt x="143655" y="396397"/>
                    <a:pt x="74698" y="327440"/>
                  </a:cubicBezTo>
                  <a:cubicBezTo>
                    <a:pt x="77808" y="302559"/>
                    <a:pt x="71851" y="274715"/>
                    <a:pt x="84029" y="252796"/>
                  </a:cubicBezTo>
                  <a:cubicBezTo>
                    <a:pt x="90257" y="241586"/>
                    <a:pt x="108627" y="241874"/>
                    <a:pt x="121352" y="243465"/>
                  </a:cubicBezTo>
                  <a:cubicBezTo>
                    <a:pt x="135154" y="245190"/>
                    <a:pt x="145890" y="256647"/>
                    <a:pt x="158674" y="262126"/>
                  </a:cubicBezTo>
                  <a:cubicBezTo>
                    <a:pt x="167714" y="266000"/>
                    <a:pt x="177869" y="267058"/>
                    <a:pt x="186666" y="271457"/>
                  </a:cubicBezTo>
                  <a:cubicBezTo>
                    <a:pt x="251102" y="303675"/>
                    <a:pt x="174305" y="280029"/>
                    <a:pt x="251980" y="299449"/>
                  </a:cubicBezTo>
                  <a:cubicBezTo>
                    <a:pt x="261311" y="305669"/>
                    <a:pt x="268758" y="318110"/>
                    <a:pt x="279972" y="318110"/>
                  </a:cubicBezTo>
                  <a:cubicBezTo>
                    <a:pt x="326931" y="318110"/>
                    <a:pt x="319752" y="283724"/>
                    <a:pt x="326625" y="252796"/>
                  </a:cubicBezTo>
                  <a:cubicBezTo>
                    <a:pt x="329407" y="240277"/>
                    <a:pt x="332846" y="227914"/>
                    <a:pt x="335956" y="215473"/>
                  </a:cubicBezTo>
                  <a:cubicBezTo>
                    <a:pt x="326464" y="73099"/>
                    <a:pt x="372170" y="61796"/>
                    <a:pt x="279972" y="84845"/>
                  </a:cubicBezTo>
                  <a:cubicBezTo>
                    <a:pt x="270430" y="87230"/>
                    <a:pt x="261311" y="91065"/>
                    <a:pt x="251980" y="94175"/>
                  </a:cubicBezTo>
                  <a:cubicBezTo>
                    <a:pt x="237004" y="104159"/>
                    <a:pt x="215965" y="115541"/>
                    <a:pt x="205327" y="131498"/>
                  </a:cubicBezTo>
                  <a:cubicBezTo>
                    <a:pt x="181223" y="167654"/>
                    <a:pt x="194726" y="166274"/>
                    <a:pt x="168005" y="196812"/>
                  </a:cubicBezTo>
                  <a:cubicBezTo>
                    <a:pt x="153523" y="213363"/>
                    <a:pt x="142688" y="238131"/>
                    <a:pt x="121352" y="243465"/>
                  </a:cubicBezTo>
                  <a:lnTo>
                    <a:pt x="84029" y="252796"/>
                  </a:lnTo>
                  <a:cubicBezTo>
                    <a:pt x="60573" y="182430"/>
                    <a:pt x="92215" y="269171"/>
                    <a:pt x="56037" y="196812"/>
                  </a:cubicBezTo>
                  <a:cubicBezTo>
                    <a:pt x="40858" y="166454"/>
                    <a:pt x="54788" y="167571"/>
                    <a:pt x="28045" y="140828"/>
                  </a:cubicBezTo>
                  <a:cubicBezTo>
                    <a:pt x="-2534" y="110249"/>
                    <a:pt x="54" y="136208"/>
                    <a:pt x="54" y="112836"/>
                  </a:cubicBezTo>
                </a:path>
              </a:pathLst>
            </a:cu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Shape 47">
              <a:extLst>
                <a:ext uri="{FF2B5EF4-FFF2-40B4-BE49-F238E27FC236}">
                  <a16:creationId xmlns:a16="http://schemas.microsoft.com/office/drawing/2014/main" id="{72CC804B-27E1-48CD-A3F4-52EF9F7C26E6}"/>
                </a:ext>
              </a:extLst>
            </p:cNvPr>
            <p:cNvSpPr/>
            <p:nvPr/>
          </p:nvSpPr>
          <p:spPr>
            <a:xfrm>
              <a:off x="4609020" y="2304661"/>
              <a:ext cx="168253" cy="1558212"/>
            </a:xfrm>
            <a:custGeom>
              <a:avLst/>
              <a:gdLst>
                <a:gd name="connsiteX0" fmla="*/ 74947 w 168253"/>
                <a:gd name="connsiteY0" fmla="*/ 0 h 1558212"/>
                <a:gd name="connsiteX1" fmla="*/ 56286 w 168253"/>
                <a:gd name="connsiteY1" fmla="*/ 46653 h 1558212"/>
                <a:gd name="connsiteX2" fmla="*/ 37625 w 168253"/>
                <a:gd name="connsiteY2" fmla="*/ 111968 h 1558212"/>
                <a:gd name="connsiteX3" fmla="*/ 9633 w 168253"/>
                <a:gd name="connsiteY3" fmla="*/ 167951 h 1558212"/>
                <a:gd name="connsiteX4" fmla="*/ 9633 w 168253"/>
                <a:gd name="connsiteY4" fmla="*/ 317241 h 1558212"/>
                <a:gd name="connsiteX5" fmla="*/ 46956 w 168253"/>
                <a:gd name="connsiteY5" fmla="*/ 363894 h 1558212"/>
                <a:gd name="connsiteX6" fmla="*/ 93609 w 168253"/>
                <a:gd name="connsiteY6" fmla="*/ 410547 h 1558212"/>
                <a:gd name="connsiteX7" fmla="*/ 102939 w 168253"/>
                <a:gd name="connsiteY7" fmla="*/ 438539 h 1558212"/>
                <a:gd name="connsiteX8" fmla="*/ 140262 w 168253"/>
                <a:gd name="connsiteY8" fmla="*/ 485192 h 1558212"/>
                <a:gd name="connsiteX9" fmla="*/ 149592 w 168253"/>
                <a:gd name="connsiteY9" fmla="*/ 541176 h 1558212"/>
                <a:gd name="connsiteX10" fmla="*/ 158923 w 168253"/>
                <a:gd name="connsiteY10" fmla="*/ 569168 h 1558212"/>
                <a:gd name="connsiteX11" fmla="*/ 168253 w 168253"/>
                <a:gd name="connsiteY11" fmla="*/ 606490 h 1558212"/>
                <a:gd name="connsiteX12" fmla="*/ 149592 w 168253"/>
                <a:gd name="connsiteY12" fmla="*/ 811763 h 1558212"/>
                <a:gd name="connsiteX13" fmla="*/ 130931 w 168253"/>
                <a:gd name="connsiteY13" fmla="*/ 867747 h 1558212"/>
                <a:gd name="connsiteX14" fmla="*/ 121600 w 168253"/>
                <a:gd name="connsiteY14" fmla="*/ 895739 h 1558212"/>
                <a:gd name="connsiteX15" fmla="*/ 112270 w 168253"/>
                <a:gd name="connsiteY15" fmla="*/ 1138335 h 1558212"/>
                <a:gd name="connsiteX16" fmla="*/ 102939 w 168253"/>
                <a:gd name="connsiteY16" fmla="*/ 1166327 h 1558212"/>
                <a:gd name="connsiteX17" fmla="*/ 112270 w 168253"/>
                <a:gd name="connsiteY17" fmla="*/ 1343608 h 1558212"/>
                <a:gd name="connsiteX18" fmla="*/ 121600 w 168253"/>
                <a:gd name="connsiteY18" fmla="*/ 1380931 h 1558212"/>
                <a:gd name="connsiteX19" fmla="*/ 140262 w 168253"/>
                <a:gd name="connsiteY19" fmla="*/ 1455576 h 1558212"/>
                <a:gd name="connsiteX20" fmla="*/ 140262 w 168253"/>
                <a:gd name="connsiteY20" fmla="*/ 1558212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253" h="1558212">
                  <a:moveTo>
                    <a:pt x="74947" y="0"/>
                  </a:moveTo>
                  <a:cubicBezTo>
                    <a:pt x="68727" y="15551"/>
                    <a:pt x="61582" y="30764"/>
                    <a:pt x="56286" y="46653"/>
                  </a:cubicBezTo>
                  <a:cubicBezTo>
                    <a:pt x="50305" y="64598"/>
                    <a:pt x="46614" y="93991"/>
                    <a:pt x="37625" y="111968"/>
                  </a:cubicBezTo>
                  <a:cubicBezTo>
                    <a:pt x="1449" y="184318"/>
                    <a:pt x="33087" y="97591"/>
                    <a:pt x="9633" y="167951"/>
                  </a:cubicBezTo>
                  <a:cubicBezTo>
                    <a:pt x="1813" y="230512"/>
                    <a:pt x="-7429" y="254680"/>
                    <a:pt x="9633" y="317241"/>
                  </a:cubicBezTo>
                  <a:cubicBezTo>
                    <a:pt x="15576" y="339031"/>
                    <a:pt x="34169" y="347911"/>
                    <a:pt x="46956" y="363894"/>
                  </a:cubicBezTo>
                  <a:cubicBezTo>
                    <a:pt x="82503" y="408327"/>
                    <a:pt x="45621" y="378555"/>
                    <a:pt x="93609" y="410547"/>
                  </a:cubicBezTo>
                  <a:cubicBezTo>
                    <a:pt x="96719" y="419878"/>
                    <a:pt x="98541" y="429742"/>
                    <a:pt x="102939" y="438539"/>
                  </a:cubicBezTo>
                  <a:cubicBezTo>
                    <a:pt x="114710" y="462081"/>
                    <a:pt x="122904" y="467834"/>
                    <a:pt x="140262" y="485192"/>
                  </a:cubicBezTo>
                  <a:cubicBezTo>
                    <a:pt x="143372" y="503853"/>
                    <a:pt x="145488" y="522708"/>
                    <a:pt x="149592" y="541176"/>
                  </a:cubicBezTo>
                  <a:cubicBezTo>
                    <a:pt x="151726" y="550777"/>
                    <a:pt x="156221" y="559711"/>
                    <a:pt x="158923" y="569168"/>
                  </a:cubicBezTo>
                  <a:cubicBezTo>
                    <a:pt x="162446" y="581498"/>
                    <a:pt x="165143" y="594049"/>
                    <a:pt x="168253" y="606490"/>
                  </a:cubicBezTo>
                  <a:cubicBezTo>
                    <a:pt x="165441" y="651490"/>
                    <a:pt x="164200" y="753333"/>
                    <a:pt x="149592" y="811763"/>
                  </a:cubicBezTo>
                  <a:cubicBezTo>
                    <a:pt x="144821" y="830846"/>
                    <a:pt x="137151" y="849086"/>
                    <a:pt x="130931" y="867747"/>
                  </a:cubicBezTo>
                  <a:lnTo>
                    <a:pt x="121600" y="895739"/>
                  </a:lnTo>
                  <a:cubicBezTo>
                    <a:pt x="118490" y="976604"/>
                    <a:pt x="117838" y="1057602"/>
                    <a:pt x="112270" y="1138335"/>
                  </a:cubicBezTo>
                  <a:cubicBezTo>
                    <a:pt x="111593" y="1148147"/>
                    <a:pt x="102939" y="1156492"/>
                    <a:pt x="102939" y="1166327"/>
                  </a:cubicBezTo>
                  <a:cubicBezTo>
                    <a:pt x="102939" y="1225502"/>
                    <a:pt x="107144" y="1284655"/>
                    <a:pt x="112270" y="1343608"/>
                  </a:cubicBezTo>
                  <a:cubicBezTo>
                    <a:pt x="113381" y="1356384"/>
                    <a:pt x="118077" y="1368601"/>
                    <a:pt x="121600" y="1380931"/>
                  </a:cubicBezTo>
                  <a:cubicBezTo>
                    <a:pt x="130375" y="1411644"/>
                    <a:pt x="137985" y="1419150"/>
                    <a:pt x="140262" y="1455576"/>
                  </a:cubicBezTo>
                  <a:cubicBezTo>
                    <a:pt x="142396" y="1489721"/>
                    <a:pt x="140262" y="1524000"/>
                    <a:pt x="140262" y="1558212"/>
                  </a:cubicBezTo>
                </a:path>
              </a:pathLst>
            </a:custGeom>
            <a:noFill/>
            <a:ln w="730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9" name="Picture 48">
            <a:extLst>
              <a:ext uri="{FF2B5EF4-FFF2-40B4-BE49-F238E27FC236}">
                <a16:creationId xmlns:a16="http://schemas.microsoft.com/office/drawing/2014/main" id="{76A552BD-8F73-4C8F-A2C4-73D9C544ED15}"/>
              </a:ext>
            </a:extLst>
          </p:cNvPr>
          <p:cNvPicPr>
            <a:picLocks noChangeAspect="1"/>
          </p:cNvPicPr>
          <p:nvPr/>
        </p:nvPicPr>
        <p:blipFill>
          <a:blip r:embed="rId4"/>
          <a:stretch>
            <a:fillRect/>
          </a:stretch>
        </p:blipFill>
        <p:spPr>
          <a:xfrm>
            <a:off x="9279690" y="4230815"/>
            <a:ext cx="2736162" cy="1727731"/>
          </a:xfrm>
          <a:prstGeom prst="rect">
            <a:avLst/>
          </a:prstGeom>
        </p:spPr>
      </p:pic>
      <p:sp>
        <p:nvSpPr>
          <p:cNvPr id="50" name="TextBox 49">
            <a:extLst>
              <a:ext uri="{FF2B5EF4-FFF2-40B4-BE49-F238E27FC236}">
                <a16:creationId xmlns:a16="http://schemas.microsoft.com/office/drawing/2014/main" id="{F08015C4-4FE4-4AEA-9C53-7503E1277211}"/>
              </a:ext>
            </a:extLst>
          </p:cNvPr>
          <p:cNvSpPr txBox="1"/>
          <p:nvPr/>
        </p:nvSpPr>
        <p:spPr>
          <a:xfrm>
            <a:off x="5000984" y="6023072"/>
            <a:ext cx="2370806" cy="646331"/>
          </a:xfrm>
          <a:prstGeom prst="rect">
            <a:avLst/>
          </a:prstGeom>
          <a:noFill/>
        </p:spPr>
        <p:txBody>
          <a:bodyPr wrap="square" rtlCol="0">
            <a:spAutoFit/>
          </a:bodyPr>
          <a:lstStyle/>
          <a:p>
            <a:r>
              <a:rPr lang="en-GB" dirty="0"/>
              <a:t>Highly anisotropic structure</a:t>
            </a:r>
          </a:p>
        </p:txBody>
      </p:sp>
      <p:sp>
        <p:nvSpPr>
          <p:cNvPr id="51" name="TextBox 50">
            <a:extLst>
              <a:ext uri="{FF2B5EF4-FFF2-40B4-BE49-F238E27FC236}">
                <a16:creationId xmlns:a16="http://schemas.microsoft.com/office/drawing/2014/main" id="{6481D0CF-729B-48B4-B3A0-6E319E88423F}"/>
              </a:ext>
            </a:extLst>
          </p:cNvPr>
          <p:cNvSpPr txBox="1"/>
          <p:nvPr/>
        </p:nvSpPr>
        <p:spPr>
          <a:xfrm>
            <a:off x="8987551" y="5958546"/>
            <a:ext cx="2736162" cy="923330"/>
          </a:xfrm>
          <a:prstGeom prst="rect">
            <a:avLst/>
          </a:prstGeom>
          <a:noFill/>
        </p:spPr>
        <p:txBody>
          <a:bodyPr wrap="square" rtlCol="0">
            <a:spAutoFit/>
          </a:bodyPr>
          <a:lstStyle/>
          <a:p>
            <a:r>
              <a:rPr lang="en-GB" dirty="0"/>
              <a:t>Chain extension relaxes and spherulites form an isotropic structure</a:t>
            </a:r>
          </a:p>
        </p:txBody>
      </p:sp>
      <p:sp>
        <p:nvSpPr>
          <p:cNvPr id="52" name="TextBox 51">
            <a:extLst>
              <a:ext uri="{FF2B5EF4-FFF2-40B4-BE49-F238E27FC236}">
                <a16:creationId xmlns:a16="http://schemas.microsoft.com/office/drawing/2014/main" id="{3396E263-7630-4BD8-8817-8784CA52BAC6}"/>
              </a:ext>
            </a:extLst>
          </p:cNvPr>
          <p:cNvSpPr txBox="1"/>
          <p:nvPr/>
        </p:nvSpPr>
        <p:spPr>
          <a:xfrm>
            <a:off x="2988887" y="4462781"/>
            <a:ext cx="1635658" cy="1200329"/>
          </a:xfrm>
          <a:prstGeom prst="rect">
            <a:avLst/>
          </a:prstGeom>
          <a:noFill/>
        </p:spPr>
        <p:txBody>
          <a:bodyPr wrap="square" rtlCol="0">
            <a:spAutoFit/>
          </a:bodyPr>
          <a:lstStyle/>
          <a:p>
            <a:r>
              <a:rPr lang="en-GB" dirty="0"/>
              <a:t>Crystallisation is reached with extended chains intact</a:t>
            </a:r>
          </a:p>
        </p:txBody>
      </p:sp>
      <p:sp>
        <p:nvSpPr>
          <p:cNvPr id="53" name="TextBox 52">
            <a:extLst>
              <a:ext uri="{FF2B5EF4-FFF2-40B4-BE49-F238E27FC236}">
                <a16:creationId xmlns:a16="http://schemas.microsoft.com/office/drawing/2014/main" id="{C04C7791-9E0F-4743-A764-97F522D65E78}"/>
              </a:ext>
            </a:extLst>
          </p:cNvPr>
          <p:cNvSpPr txBox="1"/>
          <p:nvPr/>
        </p:nvSpPr>
        <p:spPr>
          <a:xfrm>
            <a:off x="2323750" y="6023072"/>
            <a:ext cx="2046914" cy="369332"/>
          </a:xfrm>
          <a:prstGeom prst="rect">
            <a:avLst/>
          </a:prstGeom>
          <a:noFill/>
        </p:spPr>
        <p:txBody>
          <a:bodyPr wrap="square" rtlCol="0">
            <a:spAutoFit/>
          </a:bodyPr>
          <a:lstStyle/>
          <a:p>
            <a:r>
              <a:rPr lang="en-GB" dirty="0"/>
              <a:t>Modulus 2X</a:t>
            </a:r>
          </a:p>
        </p:txBody>
      </p:sp>
      <p:sp>
        <p:nvSpPr>
          <p:cNvPr id="54" name="TextBox 53">
            <a:extLst>
              <a:ext uri="{FF2B5EF4-FFF2-40B4-BE49-F238E27FC236}">
                <a16:creationId xmlns:a16="http://schemas.microsoft.com/office/drawing/2014/main" id="{A6140797-8A6C-4037-9E08-697ADC596648}"/>
              </a:ext>
            </a:extLst>
          </p:cNvPr>
          <p:cNvSpPr txBox="1"/>
          <p:nvPr/>
        </p:nvSpPr>
        <p:spPr>
          <a:xfrm>
            <a:off x="7701467" y="6043740"/>
            <a:ext cx="1337536" cy="369332"/>
          </a:xfrm>
          <a:prstGeom prst="rect">
            <a:avLst/>
          </a:prstGeom>
          <a:noFill/>
        </p:spPr>
        <p:txBody>
          <a:bodyPr wrap="square" rtlCol="0">
            <a:spAutoFit/>
          </a:bodyPr>
          <a:lstStyle/>
          <a:p>
            <a:r>
              <a:rPr lang="en-GB" dirty="0"/>
              <a:t>Modulus 1x</a:t>
            </a:r>
          </a:p>
        </p:txBody>
      </p:sp>
      <p:sp>
        <p:nvSpPr>
          <p:cNvPr id="2" name="TextBox 1">
            <a:extLst>
              <a:ext uri="{FF2B5EF4-FFF2-40B4-BE49-F238E27FC236}">
                <a16:creationId xmlns:a16="http://schemas.microsoft.com/office/drawing/2014/main" id="{79248F5E-59B2-237F-5A24-947EEA8A616C}"/>
              </a:ext>
            </a:extLst>
          </p:cNvPr>
          <p:cNvSpPr txBox="1"/>
          <p:nvPr/>
        </p:nvSpPr>
        <p:spPr>
          <a:xfrm>
            <a:off x="214605" y="298174"/>
            <a:ext cx="7884597" cy="769441"/>
          </a:xfrm>
          <a:prstGeom prst="rect">
            <a:avLst/>
          </a:prstGeom>
          <a:noFill/>
        </p:spPr>
        <p:txBody>
          <a:bodyPr wrap="square" rtlCol="0">
            <a:spAutoFit/>
          </a:bodyPr>
          <a:lstStyle/>
          <a:p>
            <a:r>
              <a:rPr lang="en-US" sz="4400" dirty="0" err="1">
                <a:solidFill>
                  <a:schemeClr val="bg1"/>
                </a:solidFill>
              </a:rPr>
              <a:t>Crystallisation</a:t>
            </a:r>
            <a:r>
              <a:rPr lang="en-US" sz="4400" dirty="0">
                <a:solidFill>
                  <a:schemeClr val="bg1"/>
                </a:solidFill>
              </a:rPr>
              <a:t> can be an amplifier</a:t>
            </a:r>
          </a:p>
        </p:txBody>
      </p:sp>
    </p:spTree>
    <p:extLst>
      <p:ext uri="{BB962C8B-B14F-4D97-AF65-F5344CB8AC3E}">
        <p14:creationId xmlns:p14="http://schemas.microsoft.com/office/powerpoint/2010/main" val="168913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021C8-ADB2-EC42-79ED-87B17BF23BBE}"/>
              </a:ext>
            </a:extLst>
          </p:cNvPr>
          <p:cNvPicPr>
            <a:picLocks noChangeAspect="1"/>
          </p:cNvPicPr>
          <p:nvPr/>
        </p:nvPicPr>
        <p:blipFill>
          <a:blip r:embed="rId2"/>
          <a:stretch>
            <a:fillRect/>
          </a:stretch>
        </p:blipFill>
        <p:spPr>
          <a:xfrm>
            <a:off x="108913" y="4434887"/>
            <a:ext cx="5117256" cy="2347917"/>
          </a:xfrm>
          <a:prstGeom prst="rect">
            <a:avLst/>
          </a:prstGeom>
        </p:spPr>
      </p:pic>
      <p:sp>
        <p:nvSpPr>
          <p:cNvPr id="6" name="TextBox 5">
            <a:extLst>
              <a:ext uri="{FF2B5EF4-FFF2-40B4-BE49-F238E27FC236}">
                <a16:creationId xmlns:a16="http://schemas.microsoft.com/office/drawing/2014/main" id="{8304910B-F9E2-A43F-43CB-C1D8D9299B82}"/>
              </a:ext>
            </a:extLst>
          </p:cNvPr>
          <p:cNvSpPr txBox="1"/>
          <p:nvPr/>
        </p:nvSpPr>
        <p:spPr>
          <a:xfrm>
            <a:off x="489669" y="214529"/>
            <a:ext cx="7878726"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Anisotropy Amplification with Polymers</a:t>
            </a:r>
          </a:p>
        </p:txBody>
      </p:sp>
      <p:sp>
        <p:nvSpPr>
          <p:cNvPr id="8" name="TextBox 7">
            <a:extLst>
              <a:ext uri="{FF2B5EF4-FFF2-40B4-BE49-F238E27FC236}">
                <a16:creationId xmlns:a16="http://schemas.microsoft.com/office/drawing/2014/main" id="{14986933-16EC-05EE-53A8-99891B497EC9}"/>
              </a:ext>
            </a:extLst>
          </p:cNvPr>
          <p:cNvSpPr txBox="1"/>
          <p:nvPr/>
        </p:nvSpPr>
        <p:spPr>
          <a:xfrm>
            <a:off x="5584463" y="4710056"/>
            <a:ext cx="2817628"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Small-angle Neutron Scattering using a mixture of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polyethylenes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with a deuterium labelled version</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prstClr val="black"/>
                </a:solidFill>
              </a:rPr>
              <a:t>Performed using LOQ at ISIS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5ACE2F6-5A24-CF4D-BE7A-04DC93089E13}"/>
              </a:ext>
            </a:extLst>
          </p:cNvPr>
          <p:cNvSpPr txBox="1"/>
          <p:nvPr/>
        </p:nvSpPr>
        <p:spPr>
          <a:xfrm>
            <a:off x="5550767" y="6162592"/>
            <a:ext cx="418213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Modest shear rates 10s</a:t>
            </a:r>
            <a:r>
              <a:rPr kumimoji="0" 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using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 parallel plate shear cell</a:t>
            </a:r>
            <a:endParaRPr kumimoji="0" 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F92908EE-73BA-E8DD-F209-D24835378A4F}"/>
              </a:ext>
            </a:extLst>
          </p:cNvPr>
          <p:cNvPicPr>
            <a:picLocks noChangeAspect="1"/>
          </p:cNvPicPr>
          <p:nvPr/>
        </p:nvPicPr>
        <p:blipFill>
          <a:blip r:embed="rId3"/>
          <a:stretch>
            <a:fillRect/>
          </a:stretch>
        </p:blipFill>
        <p:spPr>
          <a:xfrm>
            <a:off x="489669" y="1924493"/>
            <a:ext cx="6461197" cy="2577360"/>
          </a:xfrm>
          <a:prstGeom prst="rect">
            <a:avLst/>
          </a:prstGeom>
        </p:spPr>
      </p:pic>
      <p:sp>
        <p:nvSpPr>
          <p:cNvPr id="12" name="Arrow: Up 11">
            <a:extLst>
              <a:ext uri="{FF2B5EF4-FFF2-40B4-BE49-F238E27FC236}">
                <a16:creationId xmlns:a16="http://schemas.microsoft.com/office/drawing/2014/main" id="{70AD5A97-1E9E-7045-2946-B675E0F54D58}"/>
              </a:ext>
            </a:extLst>
          </p:cNvPr>
          <p:cNvSpPr/>
          <p:nvPr/>
        </p:nvSpPr>
        <p:spPr>
          <a:xfrm>
            <a:off x="6976087" y="2092733"/>
            <a:ext cx="917079" cy="217696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Flow</a:t>
            </a:r>
          </a:p>
        </p:txBody>
      </p:sp>
      <p:pic>
        <p:nvPicPr>
          <p:cNvPr id="14" name="Picture 13">
            <a:extLst>
              <a:ext uri="{FF2B5EF4-FFF2-40B4-BE49-F238E27FC236}">
                <a16:creationId xmlns:a16="http://schemas.microsoft.com/office/drawing/2014/main" id="{95130334-DC68-B7B3-FFD9-440FD810CFF7}"/>
              </a:ext>
            </a:extLst>
          </p:cNvPr>
          <p:cNvPicPr>
            <a:picLocks noChangeAspect="1"/>
          </p:cNvPicPr>
          <p:nvPr/>
        </p:nvPicPr>
        <p:blipFill>
          <a:blip r:embed="rId4"/>
          <a:stretch>
            <a:fillRect/>
          </a:stretch>
        </p:blipFill>
        <p:spPr>
          <a:xfrm>
            <a:off x="8760386" y="2092733"/>
            <a:ext cx="2700778" cy="2622210"/>
          </a:xfrm>
          <a:prstGeom prst="rect">
            <a:avLst/>
          </a:prstGeom>
        </p:spPr>
      </p:pic>
      <p:sp>
        <p:nvSpPr>
          <p:cNvPr id="15" name="TextBox 14">
            <a:extLst>
              <a:ext uri="{FF2B5EF4-FFF2-40B4-BE49-F238E27FC236}">
                <a16:creationId xmlns:a16="http://schemas.microsoft.com/office/drawing/2014/main" id="{2522F82F-4F5E-0A11-0AEC-2A02980DE8E5}"/>
              </a:ext>
            </a:extLst>
          </p:cNvPr>
          <p:cNvSpPr txBox="1"/>
          <p:nvPr/>
        </p:nvSpPr>
        <p:spPr>
          <a:xfrm>
            <a:off x="8760386" y="4898716"/>
            <a:ext cx="2700778" cy="646331"/>
          </a:xfrm>
          <a:prstGeom prst="rect">
            <a:avLst/>
          </a:prstGeom>
          <a:noFill/>
        </p:spPr>
        <p:txBody>
          <a:bodyPr wrap="square" rtlCol="0">
            <a:spAutoFit/>
          </a:bodyPr>
          <a:lstStyle/>
          <a:p>
            <a:r>
              <a:rPr lang="en-US" dirty="0"/>
              <a:t>Results from the PhD work of James Holt</a:t>
            </a:r>
          </a:p>
        </p:txBody>
      </p:sp>
    </p:spTree>
    <p:extLst>
      <p:ext uri="{BB962C8B-B14F-4D97-AF65-F5344CB8AC3E}">
        <p14:creationId xmlns:p14="http://schemas.microsoft.com/office/powerpoint/2010/main" val="210153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C91D-E458-5C1E-D861-C2D8A4173972}"/>
              </a:ext>
            </a:extLst>
          </p:cNvPr>
          <p:cNvPicPr>
            <a:picLocks noChangeAspect="1"/>
          </p:cNvPicPr>
          <p:nvPr/>
        </p:nvPicPr>
        <p:blipFill>
          <a:blip r:embed="rId2"/>
          <a:stretch>
            <a:fillRect/>
          </a:stretch>
        </p:blipFill>
        <p:spPr>
          <a:xfrm>
            <a:off x="8835468" y="2060865"/>
            <a:ext cx="3247619" cy="2438095"/>
          </a:xfrm>
          <a:prstGeom prst="rect">
            <a:avLst/>
          </a:prstGeom>
        </p:spPr>
      </p:pic>
      <p:pic>
        <p:nvPicPr>
          <p:cNvPr id="5" name="Picture 4">
            <a:extLst>
              <a:ext uri="{FF2B5EF4-FFF2-40B4-BE49-F238E27FC236}">
                <a16:creationId xmlns:a16="http://schemas.microsoft.com/office/drawing/2014/main" id="{90E021C8-ADB2-EC42-79ED-87B17BF23BBE}"/>
              </a:ext>
            </a:extLst>
          </p:cNvPr>
          <p:cNvPicPr>
            <a:picLocks noChangeAspect="1"/>
          </p:cNvPicPr>
          <p:nvPr/>
        </p:nvPicPr>
        <p:blipFill>
          <a:blip r:embed="rId3"/>
          <a:stretch>
            <a:fillRect/>
          </a:stretch>
        </p:blipFill>
        <p:spPr>
          <a:xfrm>
            <a:off x="108913" y="4434887"/>
            <a:ext cx="5117256" cy="2347917"/>
          </a:xfrm>
          <a:prstGeom prst="rect">
            <a:avLst/>
          </a:prstGeom>
        </p:spPr>
      </p:pic>
      <p:sp>
        <p:nvSpPr>
          <p:cNvPr id="6" name="TextBox 5">
            <a:extLst>
              <a:ext uri="{FF2B5EF4-FFF2-40B4-BE49-F238E27FC236}">
                <a16:creationId xmlns:a16="http://schemas.microsoft.com/office/drawing/2014/main" id="{8304910B-F9E2-A43F-43CB-C1D8D9299B82}"/>
              </a:ext>
            </a:extLst>
          </p:cNvPr>
          <p:cNvSpPr txBox="1"/>
          <p:nvPr/>
        </p:nvSpPr>
        <p:spPr>
          <a:xfrm>
            <a:off x="489669" y="214529"/>
            <a:ext cx="7878726" cy="1446550"/>
          </a:xfrm>
          <a:prstGeom prst="rect">
            <a:avLst/>
          </a:prstGeom>
          <a:noFill/>
        </p:spPr>
        <p:txBody>
          <a:bodyPr wrap="square" rtlCol="0">
            <a:spAutoFit/>
          </a:bodyPr>
          <a:lstStyle/>
          <a:p>
            <a:r>
              <a:rPr lang="en-US" sz="4400" dirty="0">
                <a:solidFill>
                  <a:schemeClr val="bg1"/>
                </a:solidFill>
              </a:rPr>
              <a:t>Anisotropy Amplification with Polymers</a:t>
            </a:r>
          </a:p>
        </p:txBody>
      </p:sp>
      <p:sp>
        <p:nvSpPr>
          <p:cNvPr id="7" name="TextBox 6">
            <a:extLst>
              <a:ext uri="{FF2B5EF4-FFF2-40B4-BE49-F238E27FC236}">
                <a16:creationId xmlns:a16="http://schemas.microsoft.com/office/drawing/2014/main" id="{C52B3139-0F64-9D8E-16A0-2C69C3C23ED8}"/>
              </a:ext>
            </a:extLst>
          </p:cNvPr>
          <p:cNvSpPr txBox="1"/>
          <p:nvPr/>
        </p:nvSpPr>
        <p:spPr>
          <a:xfrm>
            <a:off x="8920716" y="4837814"/>
            <a:ext cx="2966484" cy="646331"/>
          </a:xfrm>
          <a:prstGeom prst="rect">
            <a:avLst/>
          </a:prstGeom>
          <a:noFill/>
        </p:spPr>
        <p:txBody>
          <a:bodyPr wrap="square" rtlCol="0">
            <a:spAutoFit/>
          </a:bodyPr>
          <a:lstStyle/>
          <a:p>
            <a:r>
              <a:rPr lang="en-US" dirty="0"/>
              <a:t>TEM of a replica of a differentially etched surface</a:t>
            </a:r>
          </a:p>
        </p:txBody>
      </p:sp>
      <p:sp>
        <p:nvSpPr>
          <p:cNvPr id="8" name="TextBox 7">
            <a:extLst>
              <a:ext uri="{FF2B5EF4-FFF2-40B4-BE49-F238E27FC236}">
                <a16:creationId xmlns:a16="http://schemas.microsoft.com/office/drawing/2014/main" id="{14986933-16EC-05EE-53A8-99891B497EC9}"/>
              </a:ext>
            </a:extLst>
          </p:cNvPr>
          <p:cNvSpPr txBox="1"/>
          <p:nvPr/>
        </p:nvSpPr>
        <p:spPr>
          <a:xfrm>
            <a:off x="5550767" y="4933507"/>
            <a:ext cx="2817628" cy="1200329"/>
          </a:xfrm>
          <a:prstGeom prst="rect">
            <a:avLst/>
          </a:prstGeom>
          <a:noFill/>
        </p:spPr>
        <p:txBody>
          <a:bodyPr wrap="square" rtlCol="0">
            <a:spAutoFit/>
          </a:bodyPr>
          <a:lstStyle/>
          <a:p>
            <a:r>
              <a:rPr lang="en-US" dirty="0"/>
              <a:t>Small-angle Neutron Scattering using a mixture of </a:t>
            </a:r>
            <a:r>
              <a:rPr lang="en-US" dirty="0" err="1"/>
              <a:t>polyethylenes</a:t>
            </a:r>
            <a:r>
              <a:rPr lang="en-US" dirty="0"/>
              <a:t> with a deuterium labelled version</a:t>
            </a:r>
          </a:p>
        </p:txBody>
      </p:sp>
      <p:sp>
        <p:nvSpPr>
          <p:cNvPr id="9" name="TextBox 8">
            <a:extLst>
              <a:ext uri="{FF2B5EF4-FFF2-40B4-BE49-F238E27FC236}">
                <a16:creationId xmlns:a16="http://schemas.microsoft.com/office/drawing/2014/main" id="{E5ACE2F6-5A24-CF4D-BE7A-04DC93089E13}"/>
              </a:ext>
            </a:extLst>
          </p:cNvPr>
          <p:cNvSpPr txBox="1"/>
          <p:nvPr/>
        </p:nvSpPr>
        <p:spPr>
          <a:xfrm>
            <a:off x="5550767" y="6162592"/>
            <a:ext cx="4182138" cy="646331"/>
          </a:xfrm>
          <a:prstGeom prst="rect">
            <a:avLst/>
          </a:prstGeom>
          <a:noFill/>
        </p:spPr>
        <p:txBody>
          <a:bodyPr wrap="square" rtlCol="0">
            <a:spAutoFit/>
          </a:bodyPr>
          <a:lstStyle/>
          <a:p>
            <a:r>
              <a:rPr lang="en-US" dirty="0"/>
              <a:t>Modest shear rates 10s</a:t>
            </a:r>
            <a:r>
              <a:rPr lang="en-US" baseline="30000" dirty="0"/>
              <a:t>-1  </a:t>
            </a:r>
            <a:r>
              <a:rPr lang="en-US" dirty="0"/>
              <a:t> Applied using a parallel plate shear cell</a:t>
            </a:r>
            <a:endParaRPr lang="en-US" baseline="30000" dirty="0"/>
          </a:p>
        </p:txBody>
      </p:sp>
      <p:sp>
        <p:nvSpPr>
          <p:cNvPr id="10" name="TextBox 9">
            <a:extLst>
              <a:ext uri="{FF2B5EF4-FFF2-40B4-BE49-F238E27FC236}">
                <a16:creationId xmlns:a16="http://schemas.microsoft.com/office/drawing/2014/main" id="{8C476DBB-EF31-2386-8EEE-76B02E666D4C}"/>
              </a:ext>
            </a:extLst>
          </p:cNvPr>
          <p:cNvSpPr txBox="1"/>
          <p:nvPr/>
        </p:nvSpPr>
        <p:spPr>
          <a:xfrm>
            <a:off x="8835468" y="5613991"/>
            <a:ext cx="3051732" cy="369332"/>
          </a:xfrm>
          <a:prstGeom prst="rect">
            <a:avLst/>
          </a:prstGeom>
          <a:noFill/>
        </p:spPr>
        <p:txBody>
          <a:bodyPr wrap="square" rtlCol="0">
            <a:spAutoFit/>
          </a:bodyPr>
          <a:lstStyle/>
          <a:p>
            <a:r>
              <a:rPr lang="en-US" dirty="0"/>
              <a:t>Results Courtesy of James Holt</a:t>
            </a:r>
          </a:p>
        </p:txBody>
      </p:sp>
      <p:pic>
        <p:nvPicPr>
          <p:cNvPr id="11" name="Picture 10">
            <a:extLst>
              <a:ext uri="{FF2B5EF4-FFF2-40B4-BE49-F238E27FC236}">
                <a16:creationId xmlns:a16="http://schemas.microsoft.com/office/drawing/2014/main" id="{F92908EE-73BA-E8DD-F209-D24835378A4F}"/>
              </a:ext>
            </a:extLst>
          </p:cNvPr>
          <p:cNvPicPr>
            <a:picLocks noChangeAspect="1"/>
          </p:cNvPicPr>
          <p:nvPr/>
        </p:nvPicPr>
        <p:blipFill>
          <a:blip r:embed="rId4"/>
          <a:stretch>
            <a:fillRect/>
          </a:stretch>
        </p:blipFill>
        <p:spPr>
          <a:xfrm>
            <a:off x="489669" y="1924493"/>
            <a:ext cx="6461197" cy="2577360"/>
          </a:xfrm>
          <a:prstGeom prst="rect">
            <a:avLst/>
          </a:prstGeom>
        </p:spPr>
      </p:pic>
      <p:sp>
        <p:nvSpPr>
          <p:cNvPr id="12" name="Arrow: Up 11">
            <a:extLst>
              <a:ext uri="{FF2B5EF4-FFF2-40B4-BE49-F238E27FC236}">
                <a16:creationId xmlns:a16="http://schemas.microsoft.com/office/drawing/2014/main" id="{70AD5A97-1E9E-7045-2946-B675E0F54D58}"/>
              </a:ext>
            </a:extLst>
          </p:cNvPr>
          <p:cNvSpPr/>
          <p:nvPr/>
        </p:nvSpPr>
        <p:spPr>
          <a:xfrm>
            <a:off x="6976087" y="2092733"/>
            <a:ext cx="917079" cy="217696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spAutoFit/>
          </a:bodyPr>
          <a:lstStyle/>
          <a:p>
            <a:pPr algn="ctr"/>
            <a:r>
              <a:rPr lang="en-US" dirty="0">
                <a:solidFill>
                  <a:schemeClr val="tx1"/>
                </a:solidFill>
              </a:rPr>
              <a:t>Flow</a:t>
            </a:r>
          </a:p>
        </p:txBody>
      </p:sp>
    </p:spTree>
    <p:extLst>
      <p:ext uri="{BB962C8B-B14F-4D97-AF65-F5344CB8AC3E}">
        <p14:creationId xmlns:p14="http://schemas.microsoft.com/office/powerpoint/2010/main" val="243720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92D6C-1A22-EE49-3FDB-C8F91E8B7B2E}"/>
              </a:ext>
            </a:extLst>
          </p:cNvPr>
          <p:cNvSpPr txBox="1"/>
          <p:nvPr/>
        </p:nvSpPr>
        <p:spPr>
          <a:xfrm>
            <a:off x="233916" y="276447"/>
            <a:ext cx="8059479" cy="1384995"/>
          </a:xfrm>
          <a:prstGeom prst="rect">
            <a:avLst/>
          </a:prstGeom>
          <a:noFill/>
        </p:spPr>
        <p:txBody>
          <a:bodyPr wrap="square" rtlCol="0">
            <a:spAutoFit/>
          </a:bodyPr>
          <a:lstStyle/>
          <a:p>
            <a:r>
              <a:rPr lang="en-US" sz="2800" b="1" dirty="0">
                <a:solidFill>
                  <a:schemeClr val="bg1"/>
                </a:solidFill>
              </a:rPr>
              <a:t>Can we make measurements during injection </a:t>
            </a:r>
            <a:r>
              <a:rPr lang="en-US" sz="2800" b="1" dirty="0" err="1">
                <a:solidFill>
                  <a:schemeClr val="bg1"/>
                </a:solidFill>
              </a:rPr>
              <a:t>moulding</a:t>
            </a:r>
            <a:r>
              <a:rPr lang="en-US" sz="2800" b="1" dirty="0">
                <a:solidFill>
                  <a:schemeClr val="bg1"/>
                </a:solidFill>
              </a:rPr>
              <a:t> where shear rates and cooling rates are very much greater than in such experimental stages?</a:t>
            </a:r>
          </a:p>
        </p:txBody>
      </p:sp>
      <p:sp>
        <p:nvSpPr>
          <p:cNvPr id="4" name="TextBox 3">
            <a:extLst>
              <a:ext uri="{FF2B5EF4-FFF2-40B4-BE49-F238E27FC236}">
                <a16:creationId xmlns:a16="http://schemas.microsoft.com/office/drawing/2014/main" id="{475AAC67-9288-1969-DA98-B22865497F53}"/>
              </a:ext>
            </a:extLst>
          </p:cNvPr>
          <p:cNvSpPr txBox="1"/>
          <p:nvPr/>
        </p:nvSpPr>
        <p:spPr>
          <a:xfrm>
            <a:off x="457200" y="2445488"/>
            <a:ext cx="7347098" cy="3046988"/>
          </a:xfrm>
          <a:prstGeom prst="rect">
            <a:avLst/>
          </a:prstGeom>
          <a:noFill/>
        </p:spPr>
        <p:txBody>
          <a:bodyPr wrap="square" rtlCol="0">
            <a:spAutoFit/>
          </a:bodyPr>
          <a:lstStyle/>
          <a:p>
            <a:r>
              <a:rPr lang="en-US" sz="3200" dirty="0"/>
              <a:t>Key Challenges</a:t>
            </a:r>
          </a:p>
          <a:p>
            <a:endParaRPr lang="en-US" sz="3200" dirty="0"/>
          </a:p>
          <a:p>
            <a:pPr marL="457200" indent="-457200">
              <a:buFont typeface="Wingdings" panose="05000000000000000000" pitchFamily="2" charset="2"/>
              <a:buChar char="Ø"/>
            </a:pPr>
            <a:r>
              <a:rPr lang="en-US" sz="3200" dirty="0"/>
              <a:t>Weight</a:t>
            </a:r>
          </a:p>
          <a:p>
            <a:pPr marL="457200" indent="-457200">
              <a:buFont typeface="Wingdings" panose="05000000000000000000" pitchFamily="2" charset="2"/>
              <a:buChar char="Ø"/>
            </a:pPr>
            <a:r>
              <a:rPr lang="en-US" sz="3200" dirty="0"/>
              <a:t>Size</a:t>
            </a:r>
          </a:p>
          <a:p>
            <a:pPr marL="457200" indent="-457200">
              <a:buFont typeface="Wingdings" panose="05000000000000000000" pitchFamily="2" charset="2"/>
              <a:buChar char="Ø"/>
            </a:pPr>
            <a:r>
              <a:rPr lang="en-US" sz="3200" dirty="0"/>
              <a:t>Strength of </a:t>
            </a:r>
            <a:r>
              <a:rPr lang="en-US" sz="3200" dirty="0" err="1"/>
              <a:t>mould</a:t>
            </a:r>
            <a:r>
              <a:rPr lang="en-US" sz="3200" dirty="0"/>
              <a:t> to withstand pressure</a:t>
            </a:r>
          </a:p>
          <a:p>
            <a:pPr marL="457200" indent="-457200">
              <a:buFont typeface="Wingdings" panose="05000000000000000000" pitchFamily="2" charset="2"/>
              <a:buChar char="Ø"/>
            </a:pPr>
            <a:r>
              <a:rPr lang="en-US" sz="3200" dirty="0"/>
              <a:t>X-ray Transparency</a:t>
            </a:r>
          </a:p>
        </p:txBody>
      </p:sp>
      <p:pic>
        <p:nvPicPr>
          <p:cNvPr id="6" name="Picture 5">
            <a:extLst>
              <a:ext uri="{FF2B5EF4-FFF2-40B4-BE49-F238E27FC236}">
                <a16:creationId xmlns:a16="http://schemas.microsoft.com/office/drawing/2014/main" id="{CAC055AB-BEFF-3D1A-7475-8DA29607B641}"/>
              </a:ext>
            </a:extLst>
          </p:cNvPr>
          <p:cNvPicPr>
            <a:picLocks noChangeAspect="1"/>
          </p:cNvPicPr>
          <p:nvPr/>
        </p:nvPicPr>
        <p:blipFill>
          <a:blip r:embed="rId2"/>
          <a:stretch>
            <a:fillRect/>
          </a:stretch>
        </p:blipFill>
        <p:spPr>
          <a:xfrm>
            <a:off x="7707235" y="2685663"/>
            <a:ext cx="3773751" cy="2566638"/>
          </a:xfrm>
          <a:prstGeom prst="rect">
            <a:avLst/>
          </a:prstGeom>
        </p:spPr>
      </p:pic>
      <p:cxnSp>
        <p:nvCxnSpPr>
          <p:cNvPr id="8" name="Straight Arrow Connector 7">
            <a:extLst>
              <a:ext uri="{FF2B5EF4-FFF2-40B4-BE49-F238E27FC236}">
                <a16:creationId xmlns:a16="http://schemas.microsoft.com/office/drawing/2014/main" id="{4337DEC9-7046-6FDB-3448-654B1044362B}"/>
              </a:ext>
            </a:extLst>
          </p:cNvPr>
          <p:cNvCxnSpPr/>
          <p:nvPr/>
        </p:nvCxnSpPr>
        <p:spPr>
          <a:xfrm>
            <a:off x="8878186" y="5492476"/>
            <a:ext cx="1733107" cy="0"/>
          </a:xfrm>
          <a:prstGeom prst="straightConnector1">
            <a:avLst/>
          </a:prstGeom>
          <a:ln w="57150" cap="rnd">
            <a:solidFill>
              <a:srgbClr val="FF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72B6BC-1F03-F839-4EEB-46A549B7EE82}"/>
              </a:ext>
            </a:extLst>
          </p:cNvPr>
          <p:cNvSpPr txBox="1"/>
          <p:nvPr/>
        </p:nvSpPr>
        <p:spPr>
          <a:xfrm>
            <a:off x="9367284" y="5656521"/>
            <a:ext cx="988828" cy="369332"/>
          </a:xfrm>
          <a:prstGeom prst="rect">
            <a:avLst/>
          </a:prstGeom>
          <a:noFill/>
        </p:spPr>
        <p:txBody>
          <a:bodyPr wrap="square" rtlCol="0">
            <a:spAutoFit/>
          </a:bodyPr>
          <a:lstStyle/>
          <a:p>
            <a:r>
              <a:rPr lang="en-US" dirty="0"/>
              <a:t>60mm</a:t>
            </a:r>
          </a:p>
        </p:txBody>
      </p:sp>
    </p:spTree>
    <p:extLst>
      <p:ext uri="{BB962C8B-B14F-4D97-AF65-F5344CB8AC3E}">
        <p14:creationId xmlns:p14="http://schemas.microsoft.com/office/powerpoint/2010/main" val="298164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347F5C-BF71-DCAE-AA31-27D9BF876F2E}"/>
              </a:ext>
            </a:extLst>
          </p:cNvPr>
          <p:cNvPicPr>
            <a:picLocks noChangeAspect="1"/>
          </p:cNvPicPr>
          <p:nvPr/>
        </p:nvPicPr>
        <p:blipFill>
          <a:blip r:embed="rId2"/>
          <a:stretch>
            <a:fillRect/>
          </a:stretch>
        </p:blipFill>
        <p:spPr>
          <a:xfrm>
            <a:off x="2458494" y="1990219"/>
            <a:ext cx="4027365" cy="4693620"/>
          </a:xfrm>
          <a:prstGeom prst="rect">
            <a:avLst/>
          </a:prstGeom>
        </p:spPr>
      </p:pic>
      <p:sp>
        <p:nvSpPr>
          <p:cNvPr id="4" name="TextBox 3">
            <a:extLst>
              <a:ext uri="{FF2B5EF4-FFF2-40B4-BE49-F238E27FC236}">
                <a16:creationId xmlns:a16="http://schemas.microsoft.com/office/drawing/2014/main" id="{18727A62-CE26-093D-51F2-163E24631B74}"/>
              </a:ext>
            </a:extLst>
          </p:cNvPr>
          <p:cNvSpPr txBox="1"/>
          <p:nvPr/>
        </p:nvSpPr>
        <p:spPr>
          <a:xfrm>
            <a:off x="318976" y="174161"/>
            <a:ext cx="7644809" cy="1446550"/>
          </a:xfrm>
          <a:prstGeom prst="rect">
            <a:avLst/>
          </a:prstGeom>
          <a:noFill/>
        </p:spPr>
        <p:txBody>
          <a:bodyPr wrap="square" rtlCol="0">
            <a:spAutoFit/>
          </a:bodyPr>
          <a:lstStyle/>
          <a:p>
            <a:r>
              <a:rPr lang="en-US" sz="4400" dirty="0">
                <a:solidFill>
                  <a:schemeClr val="bg1"/>
                </a:solidFill>
              </a:rPr>
              <a:t>Weight and Size</a:t>
            </a:r>
          </a:p>
          <a:p>
            <a:r>
              <a:rPr lang="en-US" sz="4400" dirty="0">
                <a:solidFill>
                  <a:schemeClr val="bg1"/>
                </a:solidFill>
              </a:rPr>
              <a:t>Separate parts</a:t>
            </a:r>
          </a:p>
        </p:txBody>
      </p:sp>
    </p:spTree>
    <p:extLst>
      <p:ext uri="{BB962C8B-B14F-4D97-AF65-F5344CB8AC3E}">
        <p14:creationId xmlns:p14="http://schemas.microsoft.com/office/powerpoint/2010/main" val="113660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41961-8988-61FD-ED77-031D119A807B}"/>
              </a:ext>
            </a:extLst>
          </p:cNvPr>
          <p:cNvSpPr txBox="1"/>
          <p:nvPr/>
        </p:nvSpPr>
        <p:spPr>
          <a:xfrm>
            <a:off x="531627" y="212651"/>
            <a:ext cx="7687340" cy="769441"/>
          </a:xfrm>
          <a:prstGeom prst="rect">
            <a:avLst/>
          </a:prstGeom>
          <a:noFill/>
        </p:spPr>
        <p:txBody>
          <a:bodyPr wrap="square" rtlCol="0">
            <a:spAutoFit/>
          </a:bodyPr>
          <a:lstStyle/>
          <a:p>
            <a:r>
              <a:rPr lang="en-US" sz="4400" dirty="0">
                <a:solidFill>
                  <a:schemeClr val="bg1"/>
                </a:solidFill>
              </a:rPr>
              <a:t>Strength and X-Ray Transparency</a:t>
            </a:r>
          </a:p>
        </p:txBody>
      </p:sp>
      <p:pic>
        <p:nvPicPr>
          <p:cNvPr id="4" name="Picture 3">
            <a:extLst>
              <a:ext uri="{FF2B5EF4-FFF2-40B4-BE49-F238E27FC236}">
                <a16:creationId xmlns:a16="http://schemas.microsoft.com/office/drawing/2014/main" id="{C362D7EB-D732-C90C-E755-036AB3F2763C}"/>
              </a:ext>
            </a:extLst>
          </p:cNvPr>
          <p:cNvPicPr>
            <a:picLocks noChangeAspect="1"/>
          </p:cNvPicPr>
          <p:nvPr/>
        </p:nvPicPr>
        <p:blipFill>
          <a:blip r:embed="rId2"/>
          <a:stretch>
            <a:fillRect/>
          </a:stretch>
        </p:blipFill>
        <p:spPr>
          <a:xfrm>
            <a:off x="1584726" y="1951133"/>
            <a:ext cx="7296159" cy="4800541"/>
          </a:xfrm>
          <a:prstGeom prst="rect">
            <a:avLst/>
          </a:prstGeom>
        </p:spPr>
      </p:pic>
      <p:sp>
        <p:nvSpPr>
          <p:cNvPr id="5" name="TextBox 4">
            <a:extLst>
              <a:ext uri="{FF2B5EF4-FFF2-40B4-BE49-F238E27FC236}">
                <a16:creationId xmlns:a16="http://schemas.microsoft.com/office/drawing/2014/main" id="{394031DB-FDEC-6F6E-1984-85627DF90B53}"/>
              </a:ext>
            </a:extLst>
          </p:cNvPr>
          <p:cNvSpPr txBox="1"/>
          <p:nvPr/>
        </p:nvSpPr>
        <p:spPr>
          <a:xfrm>
            <a:off x="9037674" y="2434856"/>
            <a:ext cx="2860159" cy="1477328"/>
          </a:xfrm>
          <a:prstGeom prst="rect">
            <a:avLst/>
          </a:prstGeom>
          <a:noFill/>
        </p:spPr>
        <p:txBody>
          <a:bodyPr wrap="square" rtlCol="0">
            <a:spAutoFit/>
          </a:bodyPr>
          <a:lstStyle/>
          <a:p>
            <a:r>
              <a:rPr lang="en-US" dirty="0" err="1"/>
              <a:t>Mould</a:t>
            </a:r>
            <a:r>
              <a:rPr lang="en-US" dirty="0"/>
              <a:t> cavity fabricated from Standard </a:t>
            </a:r>
            <a:r>
              <a:rPr lang="en-US" dirty="0" err="1"/>
              <a:t>Mould</a:t>
            </a:r>
            <a:r>
              <a:rPr lang="en-US" dirty="0"/>
              <a:t> Plates and </a:t>
            </a:r>
            <a:r>
              <a:rPr lang="en-US" dirty="0" err="1"/>
              <a:t>Mould</a:t>
            </a:r>
            <a:r>
              <a:rPr lang="en-US" dirty="0"/>
              <a:t> Inserts made from an </a:t>
            </a:r>
            <a:r>
              <a:rPr lang="en-US" dirty="0" err="1"/>
              <a:t>Aluminium</a:t>
            </a:r>
            <a:r>
              <a:rPr lang="en-US" dirty="0"/>
              <a:t>/Silicon Alloy.</a:t>
            </a:r>
          </a:p>
        </p:txBody>
      </p:sp>
    </p:spTree>
    <p:extLst>
      <p:ext uri="{BB962C8B-B14F-4D97-AF65-F5344CB8AC3E}">
        <p14:creationId xmlns:p14="http://schemas.microsoft.com/office/powerpoint/2010/main" val="365877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56358-D79A-DDC5-B0AA-81603CF27A62}"/>
              </a:ext>
            </a:extLst>
          </p:cNvPr>
          <p:cNvSpPr txBox="1"/>
          <p:nvPr/>
        </p:nvSpPr>
        <p:spPr>
          <a:xfrm>
            <a:off x="276447" y="437395"/>
            <a:ext cx="7708604" cy="769441"/>
          </a:xfrm>
          <a:prstGeom prst="rect">
            <a:avLst/>
          </a:prstGeom>
          <a:noFill/>
        </p:spPr>
        <p:txBody>
          <a:bodyPr wrap="square" rtlCol="0">
            <a:spAutoFit/>
          </a:bodyPr>
          <a:lstStyle/>
          <a:p>
            <a:r>
              <a:rPr lang="en-US" sz="4400" dirty="0">
                <a:solidFill>
                  <a:schemeClr val="bg1"/>
                </a:solidFill>
              </a:rPr>
              <a:t>X-ray Transparency</a:t>
            </a:r>
          </a:p>
        </p:txBody>
      </p:sp>
      <p:pic>
        <p:nvPicPr>
          <p:cNvPr id="4" name="Picture 3">
            <a:extLst>
              <a:ext uri="{FF2B5EF4-FFF2-40B4-BE49-F238E27FC236}">
                <a16:creationId xmlns:a16="http://schemas.microsoft.com/office/drawing/2014/main" id="{DC2DA6FD-64BD-8361-F883-6CCB19C0735D}"/>
              </a:ext>
            </a:extLst>
          </p:cNvPr>
          <p:cNvPicPr>
            <a:picLocks noChangeAspect="1"/>
          </p:cNvPicPr>
          <p:nvPr/>
        </p:nvPicPr>
        <p:blipFill>
          <a:blip r:embed="rId2"/>
          <a:stretch>
            <a:fillRect/>
          </a:stretch>
        </p:blipFill>
        <p:spPr>
          <a:xfrm>
            <a:off x="974790" y="1944785"/>
            <a:ext cx="7947261" cy="4475820"/>
          </a:xfrm>
          <a:prstGeom prst="rect">
            <a:avLst/>
          </a:prstGeom>
        </p:spPr>
      </p:pic>
      <p:pic>
        <p:nvPicPr>
          <p:cNvPr id="5" name="Picture 4">
            <a:extLst>
              <a:ext uri="{FF2B5EF4-FFF2-40B4-BE49-F238E27FC236}">
                <a16:creationId xmlns:a16="http://schemas.microsoft.com/office/drawing/2014/main" id="{EA84193B-00C1-44AC-8D6C-C9765AA8B34B}"/>
              </a:ext>
            </a:extLst>
          </p:cNvPr>
          <p:cNvPicPr>
            <a:picLocks noChangeAspect="1"/>
          </p:cNvPicPr>
          <p:nvPr/>
        </p:nvPicPr>
        <p:blipFill>
          <a:blip r:embed="rId3"/>
          <a:stretch>
            <a:fillRect/>
          </a:stretch>
        </p:blipFill>
        <p:spPr>
          <a:xfrm>
            <a:off x="8813481" y="2137143"/>
            <a:ext cx="3111805" cy="1977657"/>
          </a:xfrm>
          <a:prstGeom prst="rect">
            <a:avLst/>
          </a:prstGeom>
        </p:spPr>
      </p:pic>
      <p:sp>
        <p:nvSpPr>
          <p:cNvPr id="7" name="TextBox 6">
            <a:extLst>
              <a:ext uri="{FF2B5EF4-FFF2-40B4-BE49-F238E27FC236}">
                <a16:creationId xmlns:a16="http://schemas.microsoft.com/office/drawing/2014/main" id="{ADEABD28-9480-C5F6-C849-9964C733C24D}"/>
              </a:ext>
            </a:extLst>
          </p:cNvPr>
          <p:cNvSpPr txBox="1"/>
          <p:nvPr/>
        </p:nvSpPr>
        <p:spPr>
          <a:xfrm>
            <a:off x="8537944" y="4487329"/>
            <a:ext cx="3111805" cy="1477328"/>
          </a:xfrm>
          <a:prstGeom prst="rect">
            <a:avLst/>
          </a:prstGeom>
          <a:noFill/>
        </p:spPr>
        <p:txBody>
          <a:bodyPr wrap="square">
            <a:spAutoFit/>
          </a:bodyPr>
          <a:lstStyle/>
          <a:p>
            <a:r>
              <a:rPr lang="en-US" dirty="0"/>
              <a:t>6 “Windows”  with an average </a:t>
            </a:r>
          </a:p>
          <a:p>
            <a:r>
              <a:rPr lang="en-US" dirty="0"/>
              <a:t>Thickness of 0.0832 mm with a </a:t>
            </a:r>
          </a:p>
          <a:p>
            <a:r>
              <a:rPr lang="en-US" dirty="0"/>
              <a:t>standard deviation of 0.0015 mm. Attenuation for 12.4keV photons is less than 30%</a:t>
            </a:r>
          </a:p>
        </p:txBody>
      </p:sp>
    </p:spTree>
    <p:extLst>
      <p:ext uri="{BB962C8B-B14F-4D97-AF65-F5344CB8AC3E}">
        <p14:creationId xmlns:p14="http://schemas.microsoft.com/office/powerpoint/2010/main" val="214438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a:extLst>
              <a:ext uri="{FF2B5EF4-FFF2-40B4-BE49-F238E27FC236}">
                <a16:creationId xmlns:a16="http://schemas.microsoft.com/office/drawing/2014/main" id="{E7FFC3FD-2E80-49E6-8C06-5D725B79FEA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6906667-3D20-4F8C-9258-6F2F9EF7EAFA}" type="slidenum">
              <a:rPr lang="pt-PT" altLang="en-US" sz="1200" smtClean="0">
                <a:solidFill>
                  <a:srgbClr val="898989"/>
                </a:solidFill>
              </a:rPr>
              <a:pPr>
                <a:lnSpc>
                  <a:spcPct val="100000"/>
                </a:lnSpc>
                <a:spcBef>
                  <a:spcPct val="0"/>
                </a:spcBef>
                <a:buFontTx/>
                <a:buNone/>
              </a:pPr>
              <a:t>2</a:t>
            </a:fld>
            <a:endParaRPr lang="pt-PT" altLang="en-US" sz="1200">
              <a:solidFill>
                <a:srgbClr val="898989"/>
              </a:solidFill>
            </a:endParaRPr>
          </a:p>
        </p:txBody>
      </p:sp>
      <p:sp>
        <p:nvSpPr>
          <p:cNvPr id="30723" name="Rectangle 3">
            <a:extLst>
              <a:ext uri="{FF2B5EF4-FFF2-40B4-BE49-F238E27FC236}">
                <a16:creationId xmlns:a16="http://schemas.microsoft.com/office/drawing/2014/main" id="{7B4F64F9-DD3F-4B4B-BB38-E85B6BD76A1F}"/>
              </a:ext>
            </a:extLst>
          </p:cNvPr>
          <p:cNvSpPr>
            <a:spLocks noChangeArrowheads="1"/>
          </p:cNvSpPr>
          <p:nvPr/>
        </p:nvSpPr>
        <p:spPr bwMode="auto">
          <a:xfrm>
            <a:off x="960075" y="4260057"/>
            <a:ext cx="989171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n-GB" altLang="en-US" sz="2000" dirty="0"/>
              <a:t>This work was performed at CDRSP-IPLEIRIA and </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work is supported by the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Fundação</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para a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Ciência</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Tecnologia</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(FCT) through the Project references: UID/Multi/04044/2013; PAMI-ROTEIRO/0328/2013 (Nº 022158), Add.Additive-POCI-01-0247-FEDER-024533 and Tailored Cooling POCI-01-0145-FEDER-03243), S4PLAST and PAC. We thank the NM3D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Iberica</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Company based in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Marinha</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Grande for making the CT scans of the mould inserts</a:t>
            </a:r>
            <a:endPar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00000"/>
              </a:lnSpc>
              <a:spcBef>
                <a:spcPct val="0"/>
              </a:spcBef>
              <a:buFontTx/>
              <a:buNone/>
            </a:pPr>
            <a:endParaRPr lang="en-GB" altLang="en-US" sz="2400" dirty="0"/>
          </a:p>
        </p:txBody>
      </p:sp>
      <p:sp>
        <p:nvSpPr>
          <p:cNvPr id="30724" name="Rectangle 1">
            <a:extLst>
              <a:ext uri="{FF2B5EF4-FFF2-40B4-BE49-F238E27FC236}">
                <a16:creationId xmlns:a16="http://schemas.microsoft.com/office/drawing/2014/main" id="{7539C764-141D-4919-BE6E-0DCA81223FCA}"/>
              </a:ext>
            </a:extLst>
          </p:cNvPr>
          <p:cNvSpPr>
            <a:spLocks noChangeArrowheads="1"/>
          </p:cNvSpPr>
          <p:nvPr/>
        </p:nvSpPr>
        <p:spPr bwMode="auto">
          <a:xfrm>
            <a:off x="7083425" y="6321425"/>
            <a:ext cx="289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PT" altLang="en-US" sz="1800"/>
              <a:t>Geoffrey.mitchell@ipleiria.pt</a:t>
            </a:r>
          </a:p>
        </p:txBody>
      </p:sp>
      <p:pic>
        <p:nvPicPr>
          <p:cNvPr id="30725" name="Picture 34">
            <a:extLst>
              <a:ext uri="{FF2B5EF4-FFF2-40B4-BE49-F238E27FC236}">
                <a16:creationId xmlns:a16="http://schemas.microsoft.com/office/drawing/2014/main" id="{46D1DC33-7CF9-4E28-83DD-EEA29D82A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6180138"/>
            <a:ext cx="6675438"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a:extLst>
              <a:ext uri="{FF2B5EF4-FFF2-40B4-BE49-F238E27FC236}">
                <a16:creationId xmlns:a16="http://schemas.microsoft.com/office/drawing/2014/main" id="{DDFF8746-3DD4-4F5A-8B1F-A62E46F3A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54" y="1346992"/>
            <a:ext cx="7152083" cy="26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5082"/>
            <a:ext cx="12307146" cy="8223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792163"/>
          </a:xfrm>
        </p:spPr>
        <p:txBody>
          <a:bodyPr/>
          <a:lstStyle/>
          <a:p>
            <a:r>
              <a:rPr lang="en-US" sz="3200" b="1" dirty="0">
                <a:solidFill>
                  <a:schemeClr val="bg1"/>
                </a:solidFill>
                <a:latin typeface="Century" panose="02040604050505020304" pitchFamily="18" charset="0"/>
              </a:rPr>
              <a:t>CDRSP  and Funding</a:t>
            </a:r>
          </a:p>
        </p:txBody>
      </p:sp>
      <p:pic>
        <p:nvPicPr>
          <p:cNvPr id="4" name="Picture 3">
            <a:extLst>
              <a:ext uri="{FF2B5EF4-FFF2-40B4-BE49-F238E27FC236}">
                <a16:creationId xmlns:a16="http://schemas.microsoft.com/office/drawing/2014/main" id="{39D2BF82-9D14-43C8-80DF-6CCB0BEE9432}"/>
              </a:ext>
            </a:extLst>
          </p:cNvPr>
          <p:cNvPicPr>
            <a:picLocks noChangeAspect="1"/>
          </p:cNvPicPr>
          <p:nvPr/>
        </p:nvPicPr>
        <p:blipFill>
          <a:blip r:embed="rId4"/>
          <a:stretch>
            <a:fillRect/>
          </a:stretch>
        </p:blipFill>
        <p:spPr>
          <a:xfrm>
            <a:off x="180109" y="1335340"/>
            <a:ext cx="4298137" cy="2093660"/>
          </a:xfrm>
          <a:prstGeom prst="rect">
            <a:avLst/>
          </a:prstGeom>
        </p:spPr>
      </p:pic>
      <p:sp>
        <p:nvSpPr>
          <p:cNvPr id="5" name="TextBox 4">
            <a:extLst>
              <a:ext uri="{FF2B5EF4-FFF2-40B4-BE49-F238E27FC236}">
                <a16:creationId xmlns:a16="http://schemas.microsoft.com/office/drawing/2014/main" id="{B94BB74F-FD64-4F3C-AA65-F5ABA1B95060}"/>
              </a:ext>
            </a:extLst>
          </p:cNvPr>
          <p:cNvSpPr txBox="1"/>
          <p:nvPr/>
        </p:nvSpPr>
        <p:spPr>
          <a:xfrm>
            <a:off x="254000" y="3429000"/>
            <a:ext cx="4224246" cy="646331"/>
          </a:xfrm>
          <a:prstGeom prst="rect">
            <a:avLst/>
          </a:prstGeom>
          <a:noFill/>
        </p:spPr>
        <p:txBody>
          <a:bodyPr wrap="square" rtlCol="0">
            <a:spAutoFit/>
          </a:bodyPr>
          <a:lstStyle/>
          <a:p>
            <a:pPr algn="ctr"/>
            <a:r>
              <a:rPr lang="en-GB" dirty="0"/>
              <a:t>CDRSP is a centre of excellence in the field of direct digital manufacturing</a:t>
            </a:r>
          </a:p>
        </p:txBody>
      </p:sp>
      <p:sp>
        <p:nvSpPr>
          <p:cNvPr id="6" name="TextBox 5">
            <a:extLst>
              <a:ext uri="{FF2B5EF4-FFF2-40B4-BE49-F238E27FC236}">
                <a16:creationId xmlns:a16="http://schemas.microsoft.com/office/drawing/2014/main" id="{6DE27108-52AA-42D1-AC76-14922E8FEE3E}"/>
              </a:ext>
            </a:extLst>
          </p:cNvPr>
          <p:cNvSpPr txBox="1"/>
          <p:nvPr/>
        </p:nvSpPr>
        <p:spPr>
          <a:xfrm>
            <a:off x="4667976" y="1299255"/>
            <a:ext cx="6987837" cy="523220"/>
          </a:xfrm>
          <a:prstGeom prst="rect">
            <a:avLst/>
          </a:prstGeom>
          <a:noFill/>
        </p:spPr>
        <p:txBody>
          <a:bodyPr wrap="square" rtlCol="0">
            <a:spAutoFit/>
          </a:bodyPr>
          <a:lstStyle/>
          <a:p>
            <a:r>
              <a:rPr lang="en-GB" sz="2800" b="1" dirty="0"/>
              <a:t>Manufacturing a better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16145D-26C5-9080-B604-ADF41AADC493}"/>
              </a:ext>
            </a:extLst>
          </p:cNvPr>
          <p:cNvSpPr txBox="1"/>
          <p:nvPr/>
        </p:nvSpPr>
        <p:spPr>
          <a:xfrm>
            <a:off x="446567" y="297712"/>
            <a:ext cx="7410893" cy="1446550"/>
          </a:xfrm>
          <a:prstGeom prst="rect">
            <a:avLst/>
          </a:prstGeom>
          <a:noFill/>
        </p:spPr>
        <p:txBody>
          <a:bodyPr wrap="square" rtlCol="0">
            <a:spAutoFit/>
          </a:bodyPr>
          <a:lstStyle/>
          <a:p>
            <a:r>
              <a:rPr lang="en-US" sz="4400" dirty="0">
                <a:solidFill>
                  <a:schemeClr val="bg1"/>
                </a:solidFill>
              </a:rPr>
              <a:t>Injection </a:t>
            </a:r>
            <a:r>
              <a:rPr lang="en-US" sz="4400" dirty="0" err="1">
                <a:solidFill>
                  <a:schemeClr val="bg1"/>
                </a:solidFill>
              </a:rPr>
              <a:t>Moulding</a:t>
            </a:r>
            <a:r>
              <a:rPr lang="en-US" sz="4400" dirty="0">
                <a:solidFill>
                  <a:schemeClr val="bg1"/>
                </a:solidFill>
              </a:rPr>
              <a:t> System on ALBA NCD-SWEET Beamline</a:t>
            </a:r>
          </a:p>
        </p:txBody>
      </p:sp>
      <p:pic>
        <p:nvPicPr>
          <p:cNvPr id="5" name="Picture 4" descr="A picture containing indoor, miller&#10;&#10;Description automatically generated">
            <a:extLst>
              <a:ext uri="{FF2B5EF4-FFF2-40B4-BE49-F238E27FC236}">
                <a16:creationId xmlns:a16="http://schemas.microsoft.com/office/drawing/2014/main" id="{124D0D76-C09C-9770-D168-1CBABA7C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832" y="2049131"/>
            <a:ext cx="3319573" cy="4426097"/>
          </a:xfrm>
          <a:prstGeom prst="rect">
            <a:avLst/>
          </a:prstGeom>
        </p:spPr>
      </p:pic>
      <p:pic>
        <p:nvPicPr>
          <p:cNvPr id="6" name="Picture 5">
            <a:extLst>
              <a:ext uri="{FF2B5EF4-FFF2-40B4-BE49-F238E27FC236}">
                <a16:creationId xmlns:a16="http://schemas.microsoft.com/office/drawing/2014/main" id="{BD36CC75-D679-51C8-7B91-30986684CB8F}"/>
              </a:ext>
            </a:extLst>
          </p:cNvPr>
          <p:cNvPicPr>
            <a:picLocks noChangeAspect="1"/>
          </p:cNvPicPr>
          <p:nvPr/>
        </p:nvPicPr>
        <p:blipFill>
          <a:blip r:embed="rId3"/>
          <a:stretch>
            <a:fillRect/>
          </a:stretch>
        </p:blipFill>
        <p:spPr>
          <a:xfrm>
            <a:off x="369479" y="2256171"/>
            <a:ext cx="5726521" cy="4294891"/>
          </a:xfrm>
          <a:prstGeom prst="rect">
            <a:avLst/>
          </a:prstGeom>
        </p:spPr>
      </p:pic>
      <p:sp>
        <p:nvSpPr>
          <p:cNvPr id="7" name="Arrow: Right 6">
            <a:extLst>
              <a:ext uri="{FF2B5EF4-FFF2-40B4-BE49-F238E27FC236}">
                <a16:creationId xmlns:a16="http://schemas.microsoft.com/office/drawing/2014/main" id="{2B2D5072-E3F6-DAFE-2A6E-02B598F993CF}"/>
              </a:ext>
            </a:extLst>
          </p:cNvPr>
          <p:cNvSpPr/>
          <p:nvPr/>
        </p:nvSpPr>
        <p:spPr>
          <a:xfrm>
            <a:off x="6475228" y="3902149"/>
            <a:ext cx="1552353" cy="79744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18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16145D-26C5-9080-B604-ADF41AADC493}"/>
              </a:ext>
            </a:extLst>
          </p:cNvPr>
          <p:cNvSpPr txBox="1"/>
          <p:nvPr/>
        </p:nvSpPr>
        <p:spPr>
          <a:xfrm>
            <a:off x="446567" y="297712"/>
            <a:ext cx="7410893"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Injection </a:t>
            </a:r>
            <a:r>
              <a:rPr kumimoji="0" lang="en-US" sz="4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Arial" panose="020B0604020202020204" pitchFamily="34" charset="0"/>
              </a:rPr>
              <a:t>Moulding</a:t>
            </a: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System on ALBA NCD-SWEET Beamline</a:t>
            </a:r>
          </a:p>
        </p:txBody>
      </p:sp>
      <p:pic>
        <p:nvPicPr>
          <p:cNvPr id="5" name="Picture 4" descr="A picture containing indoor, miller&#10;&#10;Description automatically generated">
            <a:extLst>
              <a:ext uri="{FF2B5EF4-FFF2-40B4-BE49-F238E27FC236}">
                <a16:creationId xmlns:a16="http://schemas.microsoft.com/office/drawing/2014/main" id="{124D0D76-C09C-9770-D168-1CBABA7C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371" y="2086344"/>
            <a:ext cx="3319573" cy="4426097"/>
          </a:xfrm>
          <a:prstGeom prst="rect">
            <a:avLst/>
          </a:prstGeom>
        </p:spPr>
      </p:pic>
      <p:pic>
        <p:nvPicPr>
          <p:cNvPr id="4" name="Picture 3" descr="A picture containing indoor, cluttered, miller&#10;&#10;Description automatically generated">
            <a:extLst>
              <a:ext uri="{FF2B5EF4-FFF2-40B4-BE49-F238E27FC236}">
                <a16:creationId xmlns:a16="http://schemas.microsoft.com/office/drawing/2014/main" id="{E5958636-70D0-B7F2-FFD2-DD1361B37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89" y="2086344"/>
            <a:ext cx="3625690" cy="4426098"/>
          </a:xfrm>
          <a:prstGeom prst="rect">
            <a:avLst/>
          </a:prstGeom>
        </p:spPr>
      </p:pic>
    </p:spTree>
    <p:extLst>
      <p:ext uri="{BB962C8B-B14F-4D97-AF65-F5344CB8AC3E}">
        <p14:creationId xmlns:p14="http://schemas.microsoft.com/office/powerpoint/2010/main" val="199037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1CEEF-5576-06DE-39D1-8C88E84D7D87}"/>
              </a:ext>
            </a:extLst>
          </p:cNvPr>
          <p:cNvSpPr txBox="1"/>
          <p:nvPr/>
        </p:nvSpPr>
        <p:spPr>
          <a:xfrm>
            <a:off x="233916" y="191386"/>
            <a:ext cx="8006317" cy="1446550"/>
          </a:xfrm>
          <a:prstGeom prst="rect">
            <a:avLst/>
          </a:prstGeom>
          <a:noFill/>
        </p:spPr>
        <p:txBody>
          <a:bodyPr wrap="square" rtlCol="0">
            <a:spAutoFit/>
          </a:bodyPr>
          <a:lstStyle/>
          <a:p>
            <a:r>
              <a:rPr lang="en-US" sz="4400" dirty="0">
                <a:solidFill>
                  <a:schemeClr val="bg1"/>
                </a:solidFill>
              </a:rPr>
              <a:t>Background Signal from Empty </a:t>
            </a:r>
            <a:r>
              <a:rPr lang="en-US" sz="4400" dirty="0" err="1">
                <a:solidFill>
                  <a:schemeClr val="bg1"/>
                </a:solidFill>
              </a:rPr>
              <a:t>Mould</a:t>
            </a:r>
            <a:r>
              <a:rPr lang="en-US" sz="4400" dirty="0">
                <a:solidFill>
                  <a:schemeClr val="bg1"/>
                </a:solidFill>
              </a:rPr>
              <a:t> Cavity</a:t>
            </a:r>
          </a:p>
        </p:txBody>
      </p:sp>
      <p:pic>
        <p:nvPicPr>
          <p:cNvPr id="4" name="Picture 3">
            <a:extLst>
              <a:ext uri="{FF2B5EF4-FFF2-40B4-BE49-F238E27FC236}">
                <a16:creationId xmlns:a16="http://schemas.microsoft.com/office/drawing/2014/main" id="{25BF96C0-DC9A-51C5-2855-98FD11454D97}"/>
              </a:ext>
            </a:extLst>
          </p:cNvPr>
          <p:cNvPicPr>
            <a:picLocks noChangeAspect="1"/>
          </p:cNvPicPr>
          <p:nvPr/>
        </p:nvPicPr>
        <p:blipFill>
          <a:blip r:embed="rId2"/>
          <a:stretch>
            <a:fillRect/>
          </a:stretch>
        </p:blipFill>
        <p:spPr>
          <a:xfrm>
            <a:off x="557822" y="2418064"/>
            <a:ext cx="10284584" cy="3087895"/>
          </a:xfrm>
          <a:prstGeom prst="rect">
            <a:avLst/>
          </a:prstGeom>
        </p:spPr>
      </p:pic>
    </p:spTree>
    <p:extLst>
      <p:ext uri="{BB962C8B-B14F-4D97-AF65-F5344CB8AC3E}">
        <p14:creationId xmlns:p14="http://schemas.microsoft.com/office/powerpoint/2010/main" val="1010765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A0519-8669-8A31-DB87-D9CA55EFE45C}"/>
              </a:ext>
            </a:extLst>
          </p:cNvPr>
          <p:cNvSpPr txBox="1"/>
          <p:nvPr/>
        </p:nvSpPr>
        <p:spPr>
          <a:xfrm>
            <a:off x="372140" y="223284"/>
            <a:ext cx="7868093" cy="1323439"/>
          </a:xfrm>
          <a:prstGeom prst="rect">
            <a:avLst/>
          </a:prstGeom>
          <a:noFill/>
        </p:spPr>
        <p:txBody>
          <a:bodyPr wrap="square" rtlCol="0">
            <a:spAutoFit/>
          </a:bodyPr>
          <a:lstStyle/>
          <a:p>
            <a:r>
              <a:rPr lang="en-US" sz="2000" dirty="0">
                <a:solidFill>
                  <a:schemeClr val="bg1"/>
                </a:solidFill>
              </a:rPr>
              <a:t>Injection </a:t>
            </a:r>
            <a:r>
              <a:rPr lang="en-US" sz="2000" dirty="0" err="1">
                <a:solidFill>
                  <a:schemeClr val="bg1"/>
                </a:solidFill>
              </a:rPr>
              <a:t>Moulding</a:t>
            </a:r>
            <a:r>
              <a:rPr lang="en-US" sz="2000" dirty="0">
                <a:solidFill>
                  <a:schemeClr val="bg1"/>
                </a:solidFill>
              </a:rPr>
              <a:t> with a standard polypropylene  from </a:t>
            </a:r>
          </a:p>
          <a:p>
            <a:r>
              <a:rPr lang="en-GB" sz="2000" dirty="0" err="1">
                <a:solidFill>
                  <a:schemeClr val="bg1"/>
                </a:solidFill>
                <a:effectLst/>
                <a:latin typeface="Calibri" panose="020F0502020204030204" pitchFamily="34" charset="0"/>
                <a:ea typeface="SimSun" panose="02010600030101010101" pitchFamily="2" charset="-122"/>
              </a:rPr>
              <a:t>LydoellBasell</a:t>
            </a:r>
            <a:r>
              <a:rPr lang="en-GB" sz="2000" dirty="0">
                <a:solidFill>
                  <a:schemeClr val="bg1"/>
                </a:solidFill>
                <a:effectLst/>
                <a:latin typeface="Calibri" panose="020F0502020204030204" pitchFamily="34" charset="0"/>
                <a:ea typeface="SimSun" panose="02010600030101010101" pitchFamily="2" charset="-122"/>
              </a:rPr>
              <a:t> MOPLEN HP500N which is a general purpose polypropylene suitable for food contact applications. It exhibits a melt flow index (MFI) of 12 g/10 min at 230</a:t>
            </a:r>
            <a:r>
              <a:rPr lang="en-GB"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sym typeface="Symbol" panose="05050102010706020507" pitchFamily="18" charset="2"/>
              </a:rPr>
              <a:t></a:t>
            </a:r>
            <a:r>
              <a:rPr lang="en-GB" sz="2000" dirty="0">
                <a:solidFill>
                  <a:schemeClr val="bg1"/>
                </a:solidFill>
                <a:effectLst/>
                <a:latin typeface="Calibri" panose="020F0502020204030204" pitchFamily="34" charset="0"/>
                <a:ea typeface="SimSun" panose="02010600030101010101" pitchFamily="2" charset="-122"/>
              </a:rPr>
              <a:t>C. </a:t>
            </a:r>
            <a:endParaRPr lang="en-US" sz="2000" dirty="0">
              <a:solidFill>
                <a:schemeClr val="bg1"/>
              </a:solidFill>
            </a:endParaRPr>
          </a:p>
        </p:txBody>
      </p:sp>
      <p:pic>
        <p:nvPicPr>
          <p:cNvPr id="4" name="Picture 3">
            <a:extLst>
              <a:ext uri="{FF2B5EF4-FFF2-40B4-BE49-F238E27FC236}">
                <a16:creationId xmlns:a16="http://schemas.microsoft.com/office/drawing/2014/main" id="{9B50DE24-5505-0909-F9F4-087BC928E011}"/>
              </a:ext>
            </a:extLst>
          </p:cNvPr>
          <p:cNvPicPr>
            <a:picLocks noChangeAspect="1"/>
          </p:cNvPicPr>
          <p:nvPr/>
        </p:nvPicPr>
        <p:blipFill>
          <a:blip r:embed="rId2"/>
          <a:stretch>
            <a:fillRect/>
          </a:stretch>
        </p:blipFill>
        <p:spPr>
          <a:xfrm>
            <a:off x="1009480" y="2273660"/>
            <a:ext cx="6511568" cy="4584340"/>
          </a:xfrm>
          <a:prstGeom prst="rect">
            <a:avLst/>
          </a:prstGeom>
        </p:spPr>
      </p:pic>
      <p:sp>
        <p:nvSpPr>
          <p:cNvPr id="5" name="TextBox 4">
            <a:extLst>
              <a:ext uri="{FF2B5EF4-FFF2-40B4-BE49-F238E27FC236}">
                <a16:creationId xmlns:a16="http://schemas.microsoft.com/office/drawing/2014/main" id="{43A518D8-D83E-635D-4094-2DC42E4D87BC}"/>
              </a:ext>
            </a:extLst>
          </p:cNvPr>
          <p:cNvSpPr txBox="1"/>
          <p:nvPr/>
        </p:nvSpPr>
        <p:spPr>
          <a:xfrm>
            <a:off x="7748337" y="2387065"/>
            <a:ext cx="2584425" cy="4524315"/>
          </a:xfrm>
          <a:prstGeom prst="rect">
            <a:avLst/>
          </a:prstGeom>
          <a:noFill/>
        </p:spPr>
        <p:txBody>
          <a:bodyPr wrap="none" rtlCol="0">
            <a:spAutoFit/>
          </a:bodyPr>
          <a:lstStyle/>
          <a:p>
            <a:r>
              <a:rPr lang="en-US" dirty="0"/>
              <a:t>Extruder Temperature</a:t>
            </a:r>
          </a:p>
          <a:p>
            <a:r>
              <a:rPr lang="en-US" dirty="0"/>
              <a:t>250</a:t>
            </a:r>
            <a:r>
              <a:rPr lang="en-US" dirty="0">
                <a:sym typeface="Symbol" panose="05050102010706020507" pitchFamily="18" charset="2"/>
              </a:rPr>
              <a:t></a:t>
            </a:r>
            <a:r>
              <a:rPr lang="en-US" dirty="0"/>
              <a:t>C</a:t>
            </a:r>
          </a:p>
          <a:p>
            <a:endParaRPr lang="en-US" dirty="0"/>
          </a:p>
          <a:p>
            <a:endParaRPr lang="en-US" dirty="0"/>
          </a:p>
          <a:p>
            <a:r>
              <a:rPr lang="en-US" dirty="0"/>
              <a:t>210</a:t>
            </a:r>
            <a:r>
              <a:rPr lang="en-US" dirty="0">
                <a:sym typeface="Symbol" panose="05050102010706020507" pitchFamily="18" charset="2"/>
              </a:rPr>
              <a:t></a:t>
            </a:r>
            <a:r>
              <a:rPr lang="en-US" dirty="0"/>
              <a:t>C</a:t>
            </a:r>
          </a:p>
          <a:p>
            <a:endParaRPr lang="en-US" dirty="0"/>
          </a:p>
          <a:p>
            <a:endParaRPr lang="en-US" dirty="0"/>
          </a:p>
          <a:p>
            <a:endParaRPr lang="en-US" dirty="0"/>
          </a:p>
          <a:p>
            <a:endParaRPr lang="en-US" dirty="0"/>
          </a:p>
          <a:p>
            <a:r>
              <a:rPr lang="en-US" dirty="0"/>
              <a:t>205</a:t>
            </a:r>
            <a:r>
              <a:rPr lang="en-US" dirty="0">
                <a:sym typeface="Symbol" panose="05050102010706020507" pitchFamily="18" charset="2"/>
              </a:rPr>
              <a:t></a:t>
            </a:r>
            <a:r>
              <a:rPr lang="en-US" dirty="0"/>
              <a:t>C</a:t>
            </a:r>
          </a:p>
          <a:p>
            <a:endParaRPr lang="en-US" dirty="0"/>
          </a:p>
          <a:p>
            <a:endParaRPr lang="en-US" dirty="0"/>
          </a:p>
          <a:p>
            <a:endParaRPr lang="en-US" dirty="0"/>
          </a:p>
          <a:p>
            <a:r>
              <a:rPr lang="en-US" dirty="0"/>
              <a:t>190</a:t>
            </a:r>
            <a:r>
              <a:rPr lang="en-US" dirty="0">
                <a:sym typeface="Symbol" panose="05050102010706020507" pitchFamily="18" charset="2"/>
              </a:rPr>
              <a:t></a:t>
            </a:r>
            <a:r>
              <a:rPr lang="en-US" dirty="0"/>
              <a:t>C</a:t>
            </a:r>
          </a:p>
          <a:p>
            <a:endParaRPr lang="en-US" dirty="0"/>
          </a:p>
          <a:p>
            <a:r>
              <a:rPr lang="en-US" dirty="0" err="1"/>
              <a:t>Mould</a:t>
            </a:r>
            <a:r>
              <a:rPr lang="en-US" dirty="0"/>
              <a:t> Temperature 50</a:t>
            </a:r>
            <a:r>
              <a:rPr lang="en-US" dirty="0">
                <a:sym typeface="Symbol" panose="05050102010706020507" pitchFamily="18" charset="2"/>
              </a:rPr>
              <a:t></a:t>
            </a:r>
            <a:r>
              <a:rPr lang="en-US" dirty="0"/>
              <a:t>C</a:t>
            </a:r>
          </a:p>
        </p:txBody>
      </p:sp>
    </p:spTree>
    <p:extLst>
      <p:ext uri="{BB962C8B-B14F-4D97-AF65-F5344CB8AC3E}">
        <p14:creationId xmlns:p14="http://schemas.microsoft.com/office/powerpoint/2010/main" val="335358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2E96D3-D5F0-9620-62F3-3FCE0FA63A2C}"/>
              </a:ext>
            </a:extLst>
          </p:cNvPr>
          <p:cNvSpPr txBox="1"/>
          <p:nvPr/>
        </p:nvSpPr>
        <p:spPr>
          <a:xfrm>
            <a:off x="433137" y="327259"/>
            <a:ext cx="7709836" cy="1446550"/>
          </a:xfrm>
          <a:prstGeom prst="rect">
            <a:avLst/>
          </a:prstGeom>
          <a:noFill/>
        </p:spPr>
        <p:txBody>
          <a:bodyPr wrap="square" rtlCol="0">
            <a:spAutoFit/>
          </a:bodyPr>
          <a:lstStyle/>
          <a:p>
            <a:r>
              <a:rPr lang="en-US" sz="4400" dirty="0">
                <a:solidFill>
                  <a:schemeClr val="bg1"/>
                </a:solidFill>
              </a:rPr>
              <a:t>Developments</a:t>
            </a:r>
          </a:p>
          <a:p>
            <a:r>
              <a:rPr lang="en-US" sz="4400" dirty="0">
                <a:solidFill>
                  <a:schemeClr val="bg1"/>
                </a:solidFill>
              </a:rPr>
              <a:t>Data Analysis</a:t>
            </a:r>
          </a:p>
        </p:txBody>
      </p:sp>
      <p:pic>
        <p:nvPicPr>
          <p:cNvPr id="5" name="Picture 4">
            <a:extLst>
              <a:ext uri="{FF2B5EF4-FFF2-40B4-BE49-F238E27FC236}">
                <a16:creationId xmlns:a16="http://schemas.microsoft.com/office/drawing/2014/main" id="{2797D4AA-2241-9129-224D-F89F21319BB6}"/>
              </a:ext>
            </a:extLst>
          </p:cNvPr>
          <p:cNvPicPr>
            <a:picLocks noChangeAspect="1"/>
          </p:cNvPicPr>
          <p:nvPr/>
        </p:nvPicPr>
        <p:blipFill>
          <a:blip r:embed="rId2"/>
          <a:stretch>
            <a:fillRect/>
          </a:stretch>
        </p:blipFill>
        <p:spPr>
          <a:xfrm>
            <a:off x="1016737" y="2300516"/>
            <a:ext cx="5407621" cy="1402202"/>
          </a:xfrm>
          <a:prstGeom prst="rect">
            <a:avLst/>
          </a:prstGeom>
        </p:spPr>
      </p:pic>
      <p:sp>
        <p:nvSpPr>
          <p:cNvPr id="6" name="TextBox 5">
            <a:extLst>
              <a:ext uri="{FF2B5EF4-FFF2-40B4-BE49-F238E27FC236}">
                <a16:creationId xmlns:a16="http://schemas.microsoft.com/office/drawing/2014/main" id="{0C877223-2CC8-FB20-6857-50257E5DEF13}"/>
              </a:ext>
            </a:extLst>
          </p:cNvPr>
          <p:cNvSpPr txBox="1"/>
          <p:nvPr/>
        </p:nvSpPr>
        <p:spPr>
          <a:xfrm>
            <a:off x="6778487" y="2295939"/>
            <a:ext cx="4830417" cy="4247317"/>
          </a:xfrm>
          <a:prstGeom prst="rect">
            <a:avLst/>
          </a:prstGeom>
          <a:noFill/>
        </p:spPr>
        <p:txBody>
          <a:bodyPr wrap="square" rtlCol="0">
            <a:spAutoFit/>
          </a:bodyPr>
          <a:lstStyle/>
          <a:p>
            <a:r>
              <a:rPr lang="en-US" dirty="0"/>
              <a:t>We use the </a:t>
            </a:r>
            <a:r>
              <a:rPr lang="en-US" dirty="0" err="1"/>
              <a:t>azimuthual</a:t>
            </a:r>
            <a:r>
              <a:rPr lang="en-US" dirty="0"/>
              <a:t> variation in Intensity at fixed value of |</a:t>
            </a:r>
            <a:r>
              <a:rPr lang="en-US" u="sng" dirty="0"/>
              <a:t>Q</a:t>
            </a:r>
            <a:r>
              <a:rPr lang="en-US" dirty="0"/>
              <a:t>|</a:t>
            </a:r>
          </a:p>
          <a:p>
            <a:r>
              <a:rPr lang="en-US" dirty="0"/>
              <a:t>We use a representation of the data in polar coordinates using a series of spherical harmonics</a:t>
            </a:r>
          </a:p>
          <a:p>
            <a:r>
              <a:rPr lang="en-US" dirty="0"/>
              <a:t>Which has several advantages of processing the data</a:t>
            </a:r>
          </a:p>
          <a:p>
            <a:endParaRPr lang="en-US" dirty="0"/>
          </a:p>
          <a:p>
            <a:endParaRPr lang="en-US" dirty="0"/>
          </a:p>
          <a:p>
            <a:endParaRPr lang="en-US" dirty="0"/>
          </a:p>
          <a:p>
            <a:endParaRPr lang="en-US" dirty="0"/>
          </a:p>
          <a:p>
            <a:r>
              <a:rPr lang="en-US" dirty="0"/>
              <a:t>And leads directly to the evaluation of the parameters describing the level of preferred orientation</a:t>
            </a:r>
          </a:p>
          <a:p>
            <a:endParaRPr lang="en-US" dirty="0"/>
          </a:p>
          <a:p>
            <a:endParaRPr lang="en-US" dirty="0"/>
          </a:p>
        </p:txBody>
      </p:sp>
      <p:pic>
        <p:nvPicPr>
          <p:cNvPr id="7" name="Picture 6">
            <a:extLst>
              <a:ext uri="{FF2B5EF4-FFF2-40B4-BE49-F238E27FC236}">
                <a16:creationId xmlns:a16="http://schemas.microsoft.com/office/drawing/2014/main" id="{EC027898-43A5-B5DD-70D3-16F795162F21}"/>
              </a:ext>
            </a:extLst>
          </p:cNvPr>
          <p:cNvPicPr>
            <a:picLocks noChangeAspect="1"/>
          </p:cNvPicPr>
          <p:nvPr/>
        </p:nvPicPr>
        <p:blipFill>
          <a:blip r:embed="rId3"/>
          <a:stretch>
            <a:fillRect/>
          </a:stretch>
        </p:blipFill>
        <p:spPr>
          <a:xfrm>
            <a:off x="7198300" y="3980793"/>
            <a:ext cx="4410604" cy="914114"/>
          </a:xfrm>
          <a:prstGeom prst="rect">
            <a:avLst/>
          </a:prstGeom>
        </p:spPr>
      </p:pic>
      <p:sp>
        <p:nvSpPr>
          <p:cNvPr id="8" name="TextBox 7">
            <a:extLst>
              <a:ext uri="{FF2B5EF4-FFF2-40B4-BE49-F238E27FC236}">
                <a16:creationId xmlns:a16="http://schemas.microsoft.com/office/drawing/2014/main" id="{6B0D9D5C-F44D-BCE2-683D-DFB6BA69BAE3}"/>
              </a:ext>
            </a:extLst>
          </p:cNvPr>
          <p:cNvSpPr txBox="1"/>
          <p:nvPr/>
        </p:nvSpPr>
        <p:spPr>
          <a:xfrm>
            <a:off x="1168400" y="3840480"/>
            <a:ext cx="4927600" cy="1754326"/>
          </a:xfrm>
          <a:prstGeom prst="rect">
            <a:avLst/>
          </a:prstGeom>
          <a:noFill/>
        </p:spPr>
        <p:txBody>
          <a:bodyPr wrap="square" rtlCol="0">
            <a:spAutoFit/>
          </a:bodyPr>
          <a:lstStyle/>
          <a:p>
            <a:r>
              <a:rPr lang="en-US" dirty="0"/>
              <a:t>We are developing a robust automatic system for processing the data as it is collected, as each sequence contains 300 images</a:t>
            </a:r>
          </a:p>
          <a:p>
            <a:endParaRPr lang="en-US" dirty="0"/>
          </a:p>
          <a:p>
            <a:r>
              <a:rPr lang="en-US" dirty="0"/>
              <a:t>This is the first step towards a multiscale digital twin of injection </a:t>
            </a:r>
            <a:r>
              <a:rPr lang="en-US" dirty="0" err="1"/>
              <a:t>moulding</a:t>
            </a:r>
            <a:endParaRPr lang="en-US" dirty="0"/>
          </a:p>
        </p:txBody>
      </p:sp>
      <p:pic>
        <p:nvPicPr>
          <p:cNvPr id="10" name="Picture 9">
            <a:extLst>
              <a:ext uri="{FF2B5EF4-FFF2-40B4-BE49-F238E27FC236}">
                <a16:creationId xmlns:a16="http://schemas.microsoft.com/office/drawing/2014/main" id="{3FF3DDCC-AFFA-F626-9E2C-74CD912FF26F}"/>
              </a:ext>
            </a:extLst>
          </p:cNvPr>
          <p:cNvPicPr>
            <a:picLocks noChangeAspect="1"/>
          </p:cNvPicPr>
          <p:nvPr/>
        </p:nvPicPr>
        <p:blipFill>
          <a:blip r:embed="rId4"/>
          <a:stretch>
            <a:fillRect/>
          </a:stretch>
        </p:blipFill>
        <p:spPr>
          <a:xfrm>
            <a:off x="7019798" y="5728461"/>
            <a:ext cx="6646164" cy="914113"/>
          </a:xfrm>
          <a:prstGeom prst="rect">
            <a:avLst/>
          </a:prstGeom>
        </p:spPr>
      </p:pic>
    </p:spTree>
    <p:extLst>
      <p:ext uri="{BB962C8B-B14F-4D97-AF65-F5344CB8AC3E}">
        <p14:creationId xmlns:p14="http://schemas.microsoft.com/office/powerpoint/2010/main" val="1177971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59308E-9395-9FEB-DE00-66145ECD0498}"/>
              </a:ext>
            </a:extLst>
          </p:cNvPr>
          <p:cNvSpPr txBox="1"/>
          <p:nvPr/>
        </p:nvSpPr>
        <p:spPr>
          <a:xfrm>
            <a:off x="442762" y="259882"/>
            <a:ext cx="7594333" cy="1446550"/>
          </a:xfrm>
          <a:prstGeom prst="rect">
            <a:avLst/>
          </a:prstGeom>
          <a:noFill/>
        </p:spPr>
        <p:txBody>
          <a:bodyPr wrap="square" rtlCol="0">
            <a:spAutoFit/>
          </a:bodyPr>
          <a:lstStyle/>
          <a:p>
            <a:r>
              <a:rPr lang="en-US" sz="4400" dirty="0">
                <a:solidFill>
                  <a:schemeClr val="bg1"/>
                </a:solidFill>
              </a:rPr>
              <a:t>Developments</a:t>
            </a:r>
          </a:p>
          <a:p>
            <a:r>
              <a:rPr lang="en-US" sz="4400" dirty="0">
                <a:solidFill>
                  <a:schemeClr val="bg1"/>
                </a:solidFill>
              </a:rPr>
              <a:t>Higher Energy photons?</a:t>
            </a:r>
          </a:p>
        </p:txBody>
      </p:sp>
      <p:sp>
        <p:nvSpPr>
          <p:cNvPr id="4" name="TextBox 3">
            <a:extLst>
              <a:ext uri="{FF2B5EF4-FFF2-40B4-BE49-F238E27FC236}">
                <a16:creationId xmlns:a16="http://schemas.microsoft.com/office/drawing/2014/main" id="{2DA5F27E-C0CB-8F77-32BA-B84B4E43FEEB}"/>
              </a:ext>
            </a:extLst>
          </p:cNvPr>
          <p:cNvSpPr txBox="1"/>
          <p:nvPr/>
        </p:nvSpPr>
        <p:spPr>
          <a:xfrm>
            <a:off x="629920" y="2275840"/>
            <a:ext cx="10972800" cy="5078313"/>
          </a:xfrm>
          <a:prstGeom prst="rect">
            <a:avLst/>
          </a:prstGeom>
          <a:noFill/>
        </p:spPr>
        <p:txBody>
          <a:bodyPr wrap="square" rtlCol="0">
            <a:spAutoFit/>
          </a:bodyPr>
          <a:lstStyle/>
          <a:p>
            <a:r>
              <a:rPr lang="en-US" sz="2400" dirty="0"/>
              <a:t>It is interesting to explore the use of higher energy photons to increase the x-ray transparency of the </a:t>
            </a:r>
            <a:r>
              <a:rPr lang="en-US" sz="2400" dirty="0" err="1"/>
              <a:t>mould</a:t>
            </a:r>
            <a:r>
              <a:rPr lang="en-US" sz="2400" dirty="0"/>
              <a:t> inserts</a:t>
            </a:r>
          </a:p>
          <a:p>
            <a:endParaRPr lang="en-US" sz="2400" dirty="0"/>
          </a:p>
          <a:p>
            <a:r>
              <a:rPr lang="en-US" sz="2400" dirty="0"/>
              <a:t>The NCD-SWEET beam can deliver photons at 20keV, but the most intense flux is at 12.4keV</a:t>
            </a:r>
          </a:p>
          <a:p>
            <a:endParaRPr lang="en-US" sz="2400" dirty="0"/>
          </a:p>
          <a:p>
            <a:r>
              <a:rPr lang="en-US" sz="2400" dirty="0"/>
              <a:t>At 12.4 keV attenuation is 26.22% for the </a:t>
            </a:r>
            <a:r>
              <a:rPr lang="en-US" sz="2400" dirty="0" err="1"/>
              <a:t>Aluminium</a:t>
            </a:r>
            <a:r>
              <a:rPr lang="en-US" sz="2400" dirty="0"/>
              <a:t>  window</a:t>
            </a:r>
          </a:p>
          <a:p>
            <a:r>
              <a:rPr lang="en-US" sz="2400" dirty="0"/>
              <a:t>At 20 keV attenuation  is 7.33% for the </a:t>
            </a:r>
            <a:r>
              <a:rPr lang="en-US" sz="2400" dirty="0" err="1"/>
              <a:t>Aluminium</a:t>
            </a:r>
            <a:r>
              <a:rPr lang="en-US" sz="2400" dirty="0"/>
              <a:t> window</a:t>
            </a:r>
          </a:p>
          <a:p>
            <a:endParaRPr lang="en-US" sz="2400" dirty="0"/>
          </a:p>
          <a:p>
            <a:r>
              <a:rPr lang="en-US" sz="2400" dirty="0"/>
              <a:t>Of course there are other factors which including detector sensitivity and to the sample to detector required  which with 20keV could move beyond the available length on the NCD-SWEET Beam Line</a:t>
            </a:r>
          </a:p>
          <a:p>
            <a:endParaRPr lang="en-US" dirty="0"/>
          </a:p>
          <a:p>
            <a:endParaRPr lang="en-US" dirty="0"/>
          </a:p>
        </p:txBody>
      </p:sp>
    </p:spTree>
    <p:extLst>
      <p:ext uri="{BB962C8B-B14F-4D97-AF65-F5344CB8AC3E}">
        <p14:creationId xmlns:p14="http://schemas.microsoft.com/office/powerpoint/2010/main" val="142508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77C51E-5A50-B257-D95A-4153AE37A579}"/>
              </a:ext>
            </a:extLst>
          </p:cNvPr>
          <p:cNvSpPr txBox="1"/>
          <p:nvPr/>
        </p:nvSpPr>
        <p:spPr>
          <a:xfrm>
            <a:off x="288758" y="182880"/>
            <a:ext cx="8008219" cy="1446550"/>
          </a:xfrm>
          <a:prstGeom prst="rect">
            <a:avLst/>
          </a:prstGeom>
          <a:noFill/>
        </p:spPr>
        <p:txBody>
          <a:bodyPr wrap="square" rtlCol="0">
            <a:spAutoFit/>
          </a:bodyPr>
          <a:lstStyle/>
          <a:p>
            <a:r>
              <a:rPr lang="en-US" sz="4400" dirty="0">
                <a:solidFill>
                  <a:schemeClr val="bg1"/>
                </a:solidFill>
              </a:rPr>
              <a:t>Developments</a:t>
            </a:r>
          </a:p>
          <a:p>
            <a:r>
              <a:rPr lang="en-US" sz="4400" dirty="0">
                <a:solidFill>
                  <a:schemeClr val="bg1"/>
                </a:solidFill>
              </a:rPr>
              <a:t>4D perspective - time</a:t>
            </a:r>
          </a:p>
        </p:txBody>
      </p:sp>
      <p:pic>
        <p:nvPicPr>
          <p:cNvPr id="4" name="Picture 3">
            <a:extLst>
              <a:ext uri="{FF2B5EF4-FFF2-40B4-BE49-F238E27FC236}">
                <a16:creationId xmlns:a16="http://schemas.microsoft.com/office/drawing/2014/main" id="{1E82C0B6-C1D0-294C-2584-A96305592320}"/>
              </a:ext>
            </a:extLst>
          </p:cNvPr>
          <p:cNvPicPr>
            <a:picLocks noChangeAspect="1"/>
          </p:cNvPicPr>
          <p:nvPr/>
        </p:nvPicPr>
        <p:blipFill>
          <a:blip r:embed="rId2"/>
          <a:stretch>
            <a:fillRect/>
          </a:stretch>
        </p:blipFill>
        <p:spPr>
          <a:xfrm>
            <a:off x="496589" y="2216513"/>
            <a:ext cx="5407621" cy="1402202"/>
          </a:xfrm>
          <a:prstGeom prst="rect">
            <a:avLst/>
          </a:prstGeom>
        </p:spPr>
      </p:pic>
      <p:graphicFrame>
        <p:nvGraphicFramePr>
          <p:cNvPr id="5" name="Table 5">
            <a:extLst>
              <a:ext uri="{FF2B5EF4-FFF2-40B4-BE49-F238E27FC236}">
                <a16:creationId xmlns:a16="http://schemas.microsoft.com/office/drawing/2014/main" id="{929F7FA0-664A-707B-A00E-D28FF0BC9F9B}"/>
              </a:ext>
            </a:extLst>
          </p:cNvPr>
          <p:cNvGraphicFramePr>
            <a:graphicFrameLocks noGrp="1"/>
          </p:cNvGraphicFramePr>
          <p:nvPr>
            <p:extLst>
              <p:ext uri="{D42A27DB-BD31-4B8C-83A1-F6EECF244321}">
                <p14:modId xmlns:p14="http://schemas.microsoft.com/office/powerpoint/2010/main" val="1095520857"/>
              </p:ext>
            </p:extLst>
          </p:nvPr>
        </p:nvGraphicFramePr>
        <p:xfrm>
          <a:off x="609598" y="3618715"/>
          <a:ext cx="5181601" cy="2753360"/>
        </p:xfrm>
        <a:graphic>
          <a:graphicData uri="http://schemas.openxmlformats.org/drawingml/2006/table">
            <a:tbl>
              <a:tblPr firstRow="1" bandRow="1">
                <a:tableStyleId>{5C22544A-7EE6-4342-B048-85BDC9FD1C3A}</a:tableStyleId>
              </a:tblPr>
              <a:tblGrid>
                <a:gridCol w="741680">
                  <a:extLst>
                    <a:ext uri="{9D8B030D-6E8A-4147-A177-3AD203B41FA5}">
                      <a16:colId xmlns:a16="http://schemas.microsoft.com/office/drawing/2014/main" val="3335919112"/>
                    </a:ext>
                  </a:extLst>
                </a:gridCol>
                <a:gridCol w="896633">
                  <a:extLst>
                    <a:ext uri="{9D8B030D-6E8A-4147-A177-3AD203B41FA5}">
                      <a16:colId xmlns:a16="http://schemas.microsoft.com/office/drawing/2014/main" val="734871281"/>
                    </a:ext>
                  </a:extLst>
                </a:gridCol>
                <a:gridCol w="885822">
                  <a:extLst>
                    <a:ext uri="{9D8B030D-6E8A-4147-A177-3AD203B41FA5}">
                      <a16:colId xmlns:a16="http://schemas.microsoft.com/office/drawing/2014/main" val="3002340091"/>
                    </a:ext>
                  </a:extLst>
                </a:gridCol>
                <a:gridCol w="885822">
                  <a:extLst>
                    <a:ext uri="{9D8B030D-6E8A-4147-A177-3AD203B41FA5}">
                      <a16:colId xmlns:a16="http://schemas.microsoft.com/office/drawing/2014/main" val="2997990057"/>
                    </a:ext>
                  </a:extLst>
                </a:gridCol>
                <a:gridCol w="885822">
                  <a:extLst>
                    <a:ext uri="{9D8B030D-6E8A-4147-A177-3AD203B41FA5}">
                      <a16:colId xmlns:a16="http://schemas.microsoft.com/office/drawing/2014/main" val="1243222065"/>
                    </a:ext>
                  </a:extLst>
                </a:gridCol>
                <a:gridCol w="885822">
                  <a:extLst>
                    <a:ext uri="{9D8B030D-6E8A-4147-A177-3AD203B41FA5}">
                      <a16:colId xmlns:a16="http://schemas.microsoft.com/office/drawing/2014/main" val="1899109717"/>
                    </a:ext>
                  </a:extLst>
                </a:gridCol>
              </a:tblGrid>
              <a:tr h="370840">
                <a:tc gridSpan="6">
                  <a:txBody>
                    <a:bodyPr/>
                    <a:lstStyle/>
                    <a:p>
                      <a:r>
                        <a:rPr lang="en-US" dirty="0"/>
                        <a:t>Time Period of data measurement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25530437"/>
                  </a:ext>
                </a:extLst>
              </a:tr>
              <a:tr h="370840">
                <a:tc>
                  <a:txBody>
                    <a:bodyPr/>
                    <a:lstStyle/>
                    <a:p>
                      <a:r>
                        <a:rPr lang="en-US" dirty="0"/>
                        <a:t>0-1 s</a:t>
                      </a:r>
                    </a:p>
                  </a:txBody>
                  <a:tcPr/>
                </a:tc>
                <a:tc>
                  <a:txBody>
                    <a:bodyPr/>
                    <a:lstStyle/>
                    <a:p>
                      <a:r>
                        <a:rPr lang="en-US" dirty="0"/>
                        <a:t>0-1s + 1-2s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0-1s + 1-2s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0-1s + 1-2s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3-4s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0-1s + 1-2s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3-4s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4-5s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0-1s + 1-2s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3-4s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4-5s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5-6s</a:t>
                      </a:r>
                    </a:p>
                    <a:p>
                      <a:endParaRPr lang="en-US" dirty="0"/>
                    </a:p>
                  </a:txBody>
                  <a:tcPr/>
                </a:tc>
                <a:extLst>
                  <a:ext uri="{0D108BD9-81ED-4DB2-BD59-A6C34878D82A}">
                    <a16:rowId xmlns:a16="http://schemas.microsoft.com/office/drawing/2014/main" val="271820999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5407495"/>
                  </a:ext>
                </a:extLst>
              </a:tr>
            </a:tbl>
          </a:graphicData>
        </a:graphic>
      </p:graphicFrame>
      <p:graphicFrame>
        <p:nvGraphicFramePr>
          <p:cNvPr id="6" name="Table 5">
            <a:extLst>
              <a:ext uri="{FF2B5EF4-FFF2-40B4-BE49-F238E27FC236}">
                <a16:creationId xmlns:a16="http://schemas.microsoft.com/office/drawing/2014/main" id="{AF49FECC-B89A-D7F0-2204-AA114FDA3B48}"/>
              </a:ext>
            </a:extLst>
          </p:cNvPr>
          <p:cNvGraphicFramePr>
            <a:graphicFrameLocks noGrp="1"/>
          </p:cNvGraphicFramePr>
          <p:nvPr>
            <p:extLst>
              <p:ext uri="{D42A27DB-BD31-4B8C-83A1-F6EECF244321}">
                <p14:modId xmlns:p14="http://schemas.microsoft.com/office/powerpoint/2010/main" val="3088241852"/>
              </p:ext>
            </p:extLst>
          </p:nvPr>
        </p:nvGraphicFramePr>
        <p:xfrm>
          <a:off x="6695438" y="3618715"/>
          <a:ext cx="5181601" cy="1376680"/>
        </p:xfrm>
        <a:graphic>
          <a:graphicData uri="http://schemas.openxmlformats.org/drawingml/2006/table">
            <a:tbl>
              <a:tblPr firstRow="1" bandRow="1">
                <a:tableStyleId>{5C22544A-7EE6-4342-B048-85BDC9FD1C3A}</a:tableStyleId>
              </a:tblPr>
              <a:tblGrid>
                <a:gridCol w="741680">
                  <a:extLst>
                    <a:ext uri="{9D8B030D-6E8A-4147-A177-3AD203B41FA5}">
                      <a16:colId xmlns:a16="http://schemas.microsoft.com/office/drawing/2014/main" val="3335919112"/>
                    </a:ext>
                  </a:extLst>
                </a:gridCol>
                <a:gridCol w="896633">
                  <a:extLst>
                    <a:ext uri="{9D8B030D-6E8A-4147-A177-3AD203B41FA5}">
                      <a16:colId xmlns:a16="http://schemas.microsoft.com/office/drawing/2014/main" val="734871281"/>
                    </a:ext>
                  </a:extLst>
                </a:gridCol>
                <a:gridCol w="885822">
                  <a:extLst>
                    <a:ext uri="{9D8B030D-6E8A-4147-A177-3AD203B41FA5}">
                      <a16:colId xmlns:a16="http://schemas.microsoft.com/office/drawing/2014/main" val="3002340091"/>
                    </a:ext>
                  </a:extLst>
                </a:gridCol>
                <a:gridCol w="885822">
                  <a:extLst>
                    <a:ext uri="{9D8B030D-6E8A-4147-A177-3AD203B41FA5}">
                      <a16:colId xmlns:a16="http://schemas.microsoft.com/office/drawing/2014/main" val="2997990057"/>
                    </a:ext>
                  </a:extLst>
                </a:gridCol>
                <a:gridCol w="885822">
                  <a:extLst>
                    <a:ext uri="{9D8B030D-6E8A-4147-A177-3AD203B41FA5}">
                      <a16:colId xmlns:a16="http://schemas.microsoft.com/office/drawing/2014/main" val="1243222065"/>
                    </a:ext>
                  </a:extLst>
                </a:gridCol>
                <a:gridCol w="885822">
                  <a:extLst>
                    <a:ext uri="{9D8B030D-6E8A-4147-A177-3AD203B41FA5}">
                      <a16:colId xmlns:a16="http://schemas.microsoft.com/office/drawing/2014/main" val="1899109717"/>
                    </a:ext>
                  </a:extLst>
                </a:gridCol>
              </a:tblGrid>
              <a:tr h="321795">
                <a:tc gridSpan="6">
                  <a:txBody>
                    <a:bodyPr/>
                    <a:lstStyle/>
                    <a:p>
                      <a:r>
                        <a:rPr lang="en-US" dirty="0"/>
                        <a:t>Time Period of data measurement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25530437"/>
                  </a:ext>
                </a:extLst>
              </a:tr>
              <a:tr h="370840">
                <a:tc>
                  <a:txBody>
                    <a:bodyPr/>
                    <a:lstStyle/>
                    <a:p>
                      <a:r>
                        <a:rPr lang="en-US" dirty="0"/>
                        <a:t>0-1 s</a:t>
                      </a:r>
                    </a:p>
                  </a:txBody>
                  <a:tcPr/>
                </a:tc>
                <a:tc>
                  <a:txBody>
                    <a:bodyPr/>
                    <a:lstStyle/>
                    <a:p>
                      <a:r>
                        <a:rPr lang="en-US" dirty="0"/>
                        <a:t> 1-2s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3-4s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4-5s</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5-6s</a:t>
                      </a:r>
                    </a:p>
                    <a:p>
                      <a:endParaRPr lang="en-US" dirty="0"/>
                    </a:p>
                  </a:txBody>
                  <a:tcPr/>
                </a:tc>
                <a:extLst>
                  <a:ext uri="{0D108BD9-81ED-4DB2-BD59-A6C34878D82A}">
                    <a16:rowId xmlns:a16="http://schemas.microsoft.com/office/drawing/2014/main" val="271820999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5407495"/>
                  </a:ext>
                </a:extLst>
              </a:tr>
            </a:tbl>
          </a:graphicData>
        </a:graphic>
      </p:graphicFrame>
      <p:sp>
        <p:nvSpPr>
          <p:cNvPr id="7" name="TextBox 6">
            <a:extLst>
              <a:ext uri="{FF2B5EF4-FFF2-40B4-BE49-F238E27FC236}">
                <a16:creationId xmlns:a16="http://schemas.microsoft.com/office/drawing/2014/main" id="{AE99A754-C364-AEE9-FDDB-082B7D66BDFD}"/>
              </a:ext>
            </a:extLst>
          </p:cNvPr>
          <p:cNvSpPr txBox="1"/>
          <p:nvPr/>
        </p:nvSpPr>
        <p:spPr>
          <a:xfrm>
            <a:off x="6742497" y="2414493"/>
            <a:ext cx="4998720" cy="923330"/>
          </a:xfrm>
          <a:prstGeom prst="rect">
            <a:avLst/>
          </a:prstGeom>
          <a:noFill/>
        </p:spPr>
        <p:txBody>
          <a:bodyPr wrap="square" rtlCol="0">
            <a:spAutoFit/>
          </a:bodyPr>
          <a:lstStyle/>
          <a:p>
            <a:r>
              <a:rPr lang="en-US" dirty="0"/>
              <a:t>WE are developing a robust automatic system to unpack the accumulated data in the scattering representing each time interval</a:t>
            </a:r>
          </a:p>
        </p:txBody>
      </p:sp>
      <p:sp>
        <p:nvSpPr>
          <p:cNvPr id="8" name="Arrow: Right 7">
            <a:extLst>
              <a:ext uri="{FF2B5EF4-FFF2-40B4-BE49-F238E27FC236}">
                <a16:creationId xmlns:a16="http://schemas.microsoft.com/office/drawing/2014/main" id="{FD8740A4-B276-06BE-DC6A-78830691EAFE}"/>
              </a:ext>
            </a:extLst>
          </p:cNvPr>
          <p:cNvSpPr/>
          <p:nvPr/>
        </p:nvSpPr>
        <p:spPr>
          <a:xfrm>
            <a:off x="5904210" y="4135120"/>
            <a:ext cx="678217" cy="447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355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77C51E-5A50-B257-D95A-4153AE37A579}"/>
              </a:ext>
            </a:extLst>
          </p:cNvPr>
          <p:cNvSpPr txBox="1"/>
          <p:nvPr/>
        </p:nvSpPr>
        <p:spPr>
          <a:xfrm>
            <a:off x="288758" y="182880"/>
            <a:ext cx="8008219"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Developments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4D perspective - space</a:t>
            </a:r>
          </a:p>
        </p:txBody>
      </p:sp>
      <p:sp>
        <p:nvSpPr>
          <p:cNvPr id="7" name="TextBox 6">
            <a:extLst>
              <a:ext uri="{FF2B5EF4-FFF2-40B4-BE49-F238E27FC236}">
                <a16:creationId xmlns:a16="http://schemas.microsoft.com/office/drawing/2014/main" id="{AE99A754-C364-AEE9-FDDB-082B7D66BDFD}"/>
              </a:ext>
            </a:extLst>
          </p:cNvPr>
          <p:cNvSpPr txBox="1"/>
          <p:nvPr/>
        </p:nvSpPr>
        <p:spPr>
          <a:xfrm>
            <a:off x="6742497" y="2414493"/>
            <a:ext cx="499872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WE are developing a robust automatic system to unpack the accumulated data in the scattering representing each time interval</a:t>
            </a:r>
          </a:p>
        </p:txBody>
      </p:sp>
      <p:pic>
        <p:nvPicPr>
          <p:cNvPr id="2" name="Imagem 4">
            <a:extLst>
              <a:ext uri="{FF2B5EF4-FFF2-40B4-BE49-F238E27FC236}">
                <a16:creationId xmlns:a16="http://schemas.microsoft.com/office/drawing/2014/main" id="{651F904C-AFED-7308-D3DE-AC120C32A428}"/>
              </a:ext>
            </a:extLst>
          </p:cNvPr>
          <p:cNvPicPr>
            <a:picLocks noChangeAspect="1"/>
          </p:cNvPicPr>
          <p:nvPr/>
        </p:nvPicPr>
        <p:blipFill rotWithShape="1">
          <a:blip r:embed="rId2"/>
          <a:srcRect l="18738" t="37740" r="39030" b="19322"/>
          <a:stretch/>
        </p:blipFill>
        <p:spPr>
          <a:xfrm>
            <a:off x="772160" y="2562276"/>
            <a:ext cx="4998720" cy="3176445"/>
          </a:xfrm>
          <a:prstGeom prst="rect">
            <a:avLst/>
          </a:prstGeom>
        </p:spPr>
      </p:pic>
      <p:pic>
        <p:nvPicPr>
          <p:cNvPr id="9" name="Picture 8">
            <a:extLst>
              <a:ext uri="{FF2B5EF4-FFF2-40B4-BE49-F238E27FC236}">
                <a16:creationId xmlns:a16="http://schemas.microsoft.com/office/drawing/2014/main" id="{01BC5874-21A9-AC83-3C35-E36677F3418C}"/>
              </a:ext>
            </a:extLst>
          </p:cNvPr>
          <p:cNvPicPr>
            <a:picLocks noChangeAspect="1"/>
          </p:cNvPicPr>
          <p:nvPr/>
        </p:nvPicPr>
        <p:blipFill>
          <a:blip r:embed="rId3"/>
          <a:stretch>
            <a:fillRect/>
          </a:stretch>
        </p:blipFill>
        <p:spPr>
          <a:xfrm>
            <a:off x="5227133" y="3730752"/>
            <a:ext cx="6646164" cy="1773936"/>
          </a:xfrm>
          <a:prstGeom prst="rect">
            <a:avLst/>
          </a:prstGeom>
        </p:spPr>
      </p:pic>
      <p:sp>
        <p:nvSpPr>
          <p:cNvPr id="10" name="TextBox 9">
            <a:extLst>
              <a:ext uri="{FF2B5EF4-FFF2-40B4-BE49-F238E27FC236}">
                <a16:creationId xmlns:a16="http://schemas.microsoft.com/office/drawing/2014/main" id="{6D19B481-913F-6A0E-35AF-2C7BF27C475A}"/>
              </a:ext>
            </a:extLst>
          </p:cNvPr>
          <p:cNvSpPr txBox="1"/>
          <p:nvPr/>
        </p:nvSpPr>
        <p:spPr>
          <a:xfrm>
            <a:off x="1341120" y="5110480"/>
            <a:ext cx="3688080" cy="1477328"/>
          </a:xfrm>
          <a:prstGeom prst="rect">
            <a:avLst/>
          </a:prstGeom>
          <a:noFill/>
        </p:spPr>
        <p:txBody>
          <a:bodyPr wrap="square" rtlCol="0">
            <a:spAutoFit/>
          </a:bodyPr>
          <a:lstStyle/>
          <a:p>
            <a:r>
              <a:rPr lang="en-US" dirty="0"/>
              <a:t>6 windows</a:t>
            </a:r>
          </a:p>
          <a:p>
            <a:endParaRPr lang="en-US" dirty="0"/>
          </a:p>
          <a:p>
            <a:r>
              <a:rPr lang="en-US" dirty="0"/>
              <a:t>Positions easily changed through the use of replacement </a:t>
            </a:r>
            <a:r>
              <a:rPr lang="en-US" dirty="0" err="1"/>
              <a:t>mould</a:t>
            </a:r>
            <a:r>
              <a:rPr lang="en-US" dirty="0"/>
              <a:t> inserts based on results of simulations</a:t>
            </a:r>
          </a:p>
        </p:txBody>
      </p:sp>
    </p:spTree>
    <p:extLst>
      <p:ext uri="{BB962C8B-B14F-4D97-AF65-F5344CB8AC3E}">
        <p14:creationId xmlns:p14="http://schemas.microsoft.com/office/powerpoint/2010/main" val="2661112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89027-EFE6-7055-55ED-A6D2FCA8606C}"/>
              </a:ext>
            </a:extLst>
          </p:cNvPr>
          <p:cNvSpPr txBox="1"/>
          <p:nvPr/>
        </p:nvSpPr>
        <p:spPr>
          <a:xfrm>
            <a:off x="404261" y="96253"/>
            <a:ext cx="7430703" cy="1446550"/>
          </a:xfrm>
          <a:prstGeom prst="rect">
            <a:avLst/>
          </a:prstGeom>
          <a:noFill/>
        </p:spPr>
        <p:txBody>
          <a:bodyPr wrap="square" rtlCol="0">
            <a:spAutoFit/>
          </a:bodyPr>
          <a:lstStyle/>
          <a:p>
            <a:r>
              <a:rPr lang="en-US" sz="4400" dirty="0">
                <a:solidFill>
                  <a:schemeClr val="bg1"/>
                </a:solidFill>
              </a:rPr>
              <a:t>Developments</a:t>
            </a:r>
          </a:p>
          <a:p>
            <a:r>
              <a:rPr lang="en-US" sz="4400" dirty="0">
                <a:solidFill>
                  <a:schemeClr val="bg1"/>
                </a:solidFill>
              </a:rPr>
              <a:t>Local </a:t>
            </a:r>
            <a:r>
              <a:rPr lang="en-US" sz="4400" dirty="0" err="1">
                <a:solidFill>
                  <a:schemeClr val="bg1"/>
                </a:solidFill>
              </a:rPr>
              <a:t>Mould</a:t>
            </a:r>
            <a:r>
              <a:rPr lang="en-US" sz="4400" dirty="0">
                <a:solidFill>
                  <a:schemeClr val="bg1"/>
                </a:solidFill>
              </a:rPr>
              <a:t> Heating/Cooling</a:t>
            </a:r>
          </a:p>
        </p:txBody>
      </p:sp>
      <p:pic>
        <p:nvPicPr>
          <p:cNvPr id="4" name="Imagem 4">
            <a:extLst>
              <a:ext uri="{FF2B5EF4-FFF2-40B4-BE49-F238E27FC236}">
                <a16:creationId xmlns:a16="http://schemas.microsoft.com/office/drawing/2014/main" id="{651F904C-AFED-7308-D3DE-AC120C32A428}"/>
              </a:ext>
            </a:extLst>
          </p:cNvPr>
          <p:cNvPicPr>
            <a:picLocks noChangeAspect="1"/>
          </p:cNvPicPr>
          <p:nvPr/>
        </p:nvPicPr>
        <p:blipFill rotWithShape="1">
          <a:blip r:embed="rId2"/>
          <a:srcRect l="18738" t="37740" r="39030" b="19322"/>
          <a:stretch/>
        </p:blipFill>
        <p:spPr>
          <a:xfrm>
            <a:off x="1493520" y="2229534"/>
            <a:ext cx="7132271" cy="4532213"/>
          </a:xfrm>
          <a:prstGeom prst="rect">
            <a:avLst/>
          </a:prstGeom>
        </p:spPr>
      </p:pic>
      <p:sp>
        <p:nvSpPr>
          <p:cNvPr id="5" name="Rectangle 4">
            <a:extLst>
              <a:ext uri="{FF2B5EF4-FFF2-40B4-BE49-F238E27FC236}">
                <a16:creationId xmlns:a16="http://schemas.microsoft.com/office/drawing/2014/main" id="{CCDBB6F7-086B-ADF7-98F1-6F8B9CC348B6}"/>
              </a:ext>
            </a:extLst>
          </p:cNvPr>
          <p:cNvSpPr/>
          <p:nvPr/>
        </p:nvSpPr>
        <p:spPr>
          <a:xfrm rot="810716">
            <a:off x="2446576" y="3216285"/>
            <a:ext cx="2104526" cy="8583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3AF8E94-3EBA-6CFD-6848-6A8977171E0E}"/>
              </a:ext>
            </a:extLst>
          </p:cNvPr>
          <p:cNvSpPr/>
          <p:nvPr/>
        </p:nvSpPr>
        <p:spPr>
          <a:xfrm rot="821775">
            <a:off x="4505460" y="3687759"/>
            <a:ext cx="2296160" cy="9198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D9523A-7071-B793-4BAA-9BFC90ADA205}"/>
              </a:ext>
            </a:extLst>
          </p:cNvPr>
          <p:cNvSpPr txBox="1"/>
          <p:nvPr/>
        </p:nvSpPr>
        <p:spPr>
          <a:xfrm>
            <a:off x="8432800" y="2763520"/>
            <a:ext cx="3393440" cy="1477328"/>
          </a:xfrm>
          <a:prstGeom prst="rect">
            <a:avLst/>
          </a:prstGeom>
          <a:noFill/>
        </p:spPr>
        <p:txBody>
          <a:bodyPr wrap="square" rtlCol="0">
            <a:spAutoFit/>
          </a:bodyPr>
          <a:lstStyle/>
          <a:p>
            <a:r>
              <a:rPr lang="en-US" dirty="0"/>
              <a:t>Changing the </a:t>
            </a:r>
            <a:r>
              <a:rPr lang="en-US" dirty="0" err="1"/>
              <a:t>mould</a:t>
            </a:r>
            <a:r>
              <a:rPr lang="en-US" dirty="0"/>
              <a:t> inserts to provide differentially  heating and cooling to impart different properties to different regions of the part</a:t>
            </a:r>
          </a:p>
        </p:txBody>
      </p:sp>
    </p:spTree>
    <p:extLst>
      <p:ext uri="{BB962C8B-B14F-4D97-AF65-F5344CB8AC3E}">
        <p14:creationId xmlns:p14="http://schemas.microsoft.com/office/powerpoint/2010/main" val="3884146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3ABB8-D344-CDF7-FBBC-438B78B95406}"/>
              </a:ext>
            </a:extLst>
          </p:cNvPr>
          <p:cNvSpPr txBox="1"/>
          <p:nvPr/>
        </p:nvSpPr>
        <p:spPr>
          <a:xfrm>
            <a:off x="447040" y="243840"/>
            <a:ext cx="7589520" cy="1446550"/>
          </a:xfrm>
          <a:prstGeom prst="rect">
            <a:avLst/>
          </a:prstGeom>
          <a:noFill/>
        </p:spPr>
        <p:txBody>
          <a:bodyPr wrap="square" rtlCol="0">
            <a:spAutoFit/>
          </a:bodyPr>
          <a:lstStyle/>
          <a:p>
            <a:r>
              <a:rPr lang="en-US" sz="4400" dirty="0">
                <a:solidFill>
                  <a:schemeClr val="bg1"/>
                </a:solidFill>
              </a:rPr>
              <a:t>ALBA and the NCD-SWEET Beamline</a:t>
            </a:r>
          </a:p>
        </p:txBody>
      </p:sp>
      <p:sp>
        <p:nvSpPr>
          <p:cNvPr id="4" name="TextBox 3">
            <a:extLst>
              <a:ext uri="{FF2B5EF4-FFF2-40B4-BE49-F238E27FC236}">
                <a16:creationId xmlns:a16="http://schemas.microsoft.com/office/drawing/2014/main" id="{EDF38AB0-3FC9-BA6D-53FD-134FF4778642}"/>
              </a:ext>
            </a:extLst>
          </p:cNvPr>
          <p:cNvSpPr txBox="1"/>
          <p:nvPr/>
        </p:nvSpPr>
        <p:spPr>
          <a:xfrm>
            <a:off x="609600" y="2296160"/>
            <a:ext cx="11216640" cy="4247317"/>
          </a:xfrm>
          <a:prstGeom prst="rect">
            <a:avLst/>
          </a:prstGeom>
          <a:noFill/>
        </p:spPr>
        <p:txBody>
          <a:bodyPr wrap="square" rtlCol="0">
            <a:spAutoFit/>
          </a:bodyPr>
          <a:lstStyle/>
          <a:p>
            <a:r>
              <a:rPr lang="en-US" dirty="0"/>
              <a:t>I am a user of ALBA and the NCD-SWEET Beam line, and part of a team which is developing experimental stages  including the Injection </a:t>
            </a:r>
            <a:r>
              <a:rPr lang="en-US" dirty="0" err="1"/>
              <a:t>Moulding</a:t>
            </a:r>
            <a:r>
              <a:rPr lang="en-US" dirty="0"/>
              <a:t> System, 3D printer, Biaxial Deformation stage, shear cells and may be more. This is a major investment of time and effort.</a:t>
            </a:r>
          </a:p>
          <a:p>
            <a:endParaRPr lang="en-US" dirty="0"/>
          </a:p>
          <a:p>
            <a:r>
              <a:rPr lang="en-US" dirty="0"/>
              <a:t>We value the high performance of ALBA and the NCD-SWEET Beam line, the stability of the facility in terms of effective user time and the stability of the beam-line, the rapid installation of user equipment, the ease of working at ALBA and the high </a:t>
            </a:r>
            <a:r>
              <a:rPr lang="en-US" dirty="0" err="1"/>
              <a:t>calibre</a:t>
            </a:r>
            <a:r>
              <a:rPr lang="en-US" dirty="0"/>
              <a:t> of beam-line scientists and other staff.</a:t>
            </a:r>
          </a:p>
          <a:p>
            <a:endParaRPr lang="en-US" dirty="0"/>
          </a:p>
          <a:p>
            <a:r>
              <a:rPr lang="en-US" dirty="0"/>
              <a:t>As a user all of these factors are critical to the successful completion of a </a:t>
            </a:r>
            <a:r>
              <a:rPr lang="en-US" dirty="0" err="1"/>
              <a:t>a</a:t>
            </a:r>
            <a:r>
              <a:rPr lang="en-US" dirty="0"/>
              <a:t> research </a:t>
            </a:r>
            <a:r>
              <a:rPr lang="en-US" dirty="0" err="1"/>
              <a:t>programme</a:t>
            </a:r>
            <a:r>
              <a:rPr lang="en-US" dirty="0"/>
              <a:t>.</a:t>
            </a:r>
          </a:p>
          <a:p>
            <a:endParaRPr lang="en-US" dirty="0"/>
          </a:p>
          <a:p>
            <a:r>
              <a:rPr lang="en-US" dirty="0"/>
              <a:t>We have been fortunate  to have regular beam-time at ALBA  for which we are very thankful.</a:t>
            </a:r>
          </a:p>
          <a:p>
            <a:endParaRPr lang="en-US" dirty="0"/>
          </a:p>
          <a:p>
            <a:r>
              <a:rPr lang="en-US" dirty="0"/>
              <a:t>The type of research I have described is a long term process and critical to progress is that regular access to beam-time and being able to make effective use of it.  We thank Juan Carlos Martinez and Marc </a:t>
            </a:r>
            <a:r>
              <a:rPr lang="en-US" dirty="0" err="1"/>
              <a:t>Malfois</a:t>
            </a:r>
            <a:r>
              <a:rPr lang="en-US" dirty="0"/>
              <a:t> for their help  over a prolonged period. </a:t>
            </a:r>
          </a:p>
        </p:txBody>
      </p:sp>
    </p:spTree>
    <p:extLst>
      <p:ext uri="{BB962C8B-B14F-4D97-AF65-F5344CB8AC3E}">
        <p14:creationId xmlns:p14="http://schemas.microsoft.com/office/powerpoint/2010/main" val="370697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5CD41-08B5-4344-87F7-314B50279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32"/>
          <a:stretch>
            <a:fillRect/>
          </a:stretch>
        </p:blipFill>
        <p:spPr bwMode="auto">
          <a:xfrm>
            <a:off x="0" y="2209800"/>
            <a:ext cx="6762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a:extLst>
              <a:ext uri="{FF2B5EF4-FFF2-40B4-BE49-F238E27FC236}">
                <a16:creationId xmlns:a16="http://schemas.microsoft.com/office/drawing/2014/main" id="{2A9CE9A9-9221-4F05-8DC2-303BC5B25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1889125"/>
            <a:ext cx="36766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a:extLst>
              <a:ext uri="{FF2B5EF4-FFF2-40B4-BE49-F238E27FC236}">
                <a16:creationId xmlns:a16="http://schemas.microsoft.com/office/drawing/2014/main" id="{C7C6C353-C1A3-4D5A-B158-E29DD573B2D8}"/>
              </a:ext>
            </a:extLst>
          </p:cNvPr>
          <p:cNvSpPr txBox="1">
            <a:spLocks noChangeArrowheads="1"/>
          </p:cNvSpPr>
          <p:nvPr/>
        </p:nvSpPr>
        <p:spPr bwMode="auto">
          <a:xfrm>
            <a:off x="8250238" y="4619625"/>
            <a:ext cx="3971925" cy="554038"/>
          </a:xfrm>
          <a:prstGeom prst="rect">
            <a:avLst/>
          </a:prstGeom>
          <a:noFill/>
          <a:ln>
            <a:noFill/>
          </a:ln>
        </p:spPr>
        <p:txBody>
          <a:bodyPr lIns="91350" tIns="45675" rIns="91350" bIns="4567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defTabSz="457200" eaLnBrk="1" fontAlgn="auto" hangingPunct="1">
              <a:lnSpc>
                <a:spcPct val="100000"/>
              </a:lnSpc>
              <a:spcBef>
                <a:spcPct val="0"/>
              </a:spcBef>
              <a:spcAft>
                <a:spcPts val="0"/>
              </a:spcAft>
              <a:buFontTx/>
              <a:buNone/>
              <a:defRPr/>
            </a:pPr>
            <a:r>
              <a:rPr lang="pt-PT" altLang="pt-PT" sz="1450" dirty="0">
                <a:solidFill>
                  <a:prstClr val="black"/>
                </a:solidFill>
                <a:latin typeface="Century Gothic" panose="020B0502020202020204"/>
              </a:rPr>
              <a:t>Prime </a:t>
            </a:r>
            <a:r>
              <a:rPr lang="pt-PT" altLang="pt-PT" sz="1450" dirty="0" err="1">
                <a:solidFill>
                  <a:prstClr val="black"/>
                </a:solidFill>
                <a:latin typeface="Century Gothic" panose="020B0502020202020204"/>
              </a:rPr>
              <a:t>Minister</a:t>
            </a:r>
            <a:r>
              <a:rPr lang="pt-PT" altLang="pt-PT" sz="1450" dirty="0">
                <a:solidFill>
                  <a:prstClr val="black"/>
                </a:solidFill>
                <a:latin typeface="Century Gothic" panose="020B0502020202020204"/>
              </a:rPr>
              <a:t> António Costa </a:t>
            </a:r>
            <a:r>
              <a:rPr lang="pt-PT" altLang="pt-PT" sz="1450" dirty="0" err="1">
                <a:solidFill>
                  <a:prstClr val="black"/>
                </a:solidFill>
                <a:latin typeface="Century Gothic" panose="020B0502020202020204"/>
              </a:rPr>
              <a:t>with</a:t>
            </a:r>
            <a:r>
              <a:rPr lang="pt-PT" altLang="pt-PT" sz="1450" dirty="0">
                <a:solidFill>
                  <a:prstClr val="black"/>
                </a:solidFill>
                <a:latin typeface="Century Gothic" panose="020B0502020202020204"/>
              </a:rPr>
              <a:t> a DDM </a:t>
            </a:r>
            <a:r>
              <a:rPr lang="pt-PT" altLang="pt-PT" sz="1450" dirty="0" err="1">
                <a:solidFill>
                  <a:prstClr val="black"/>
                </a:solidFill>
                <a:latin typeface="Century Gothic" panose="020B0502020202020204"/>
              </a:rPr>
              <a:t>object</a:t>
            </a:r>
            <a:r>
              <a:rPr lang="pt-PT" altLang="pt-PT" sz="1450" dirty="0">
                <a:solidFill>
                  <a:prstClr val="black"/>
                </a:solidFill>
                <a:latin typeface="Century Gothic" panose="020B0502020202020204"/>
              </a:rPr>
              <a:t> </a:t>
            </a:r>
            <a:r>
              <a:rPr lang="pt-PT" altLang="pt-PT" sz="1450" dirty="0" err="1">
                <a:solidFill>
                  <a:prstClr val="black"/>
                </a:solidFill>
                <a:latin typeface="Century Gothic" panose="020B0502020202020204"/>
              </a:rPr>
              <a:t>at</a:t>
            </a:r>
            <a:r>
              <a:rPr lang="pt-PT" altLang="pt-PT" sz="1450" dirty="0">
                <a:solidFill>
                  <a:prstClr val="black"/>
                </a:solidFill>
                <a:latin typeface="Century Gothic" panose="020B0502020202020204"/>
              </a:rPr>
              <a:t> </a:t>
            </a:r>
            <a:r>
              <a:rPr lang="pt-PT" altLang="pt-PT" sz="1450" dirty="0" err="1">
                <a:solidFill>
                  <a:prstClr val="black"/>
                </a:solidFill>
                <a:latin typeface="Century Gothic" panose="020B0502020202020204"/>
              </a:rPr>
              <a:t>the</a:t>
            </a:r>
            <a:r>
              <a:rPr lang="pt-PT" altLang="pt-PT" sz="1450" dirty="0">
                <a:solidFill>
                  <a:prstClr val="black"/>
                </a:solidFill>
                <a:latin typeface="Century Gothic" panose="020B0502020202020204"/>
              </a:rPr>
              <a:t> </a:t>
            </a:r>
            <a:r>
              <a:rPr lang="pt-PT" altLang="pt-PT" sz="1450" dirty="0" err="1">
                <a:solidFill>
                  <a:prstClr val="black"/>
                </a:solidFill>
                <a:latin typeface="Century Gothic" panose="020B0502020202020204"/>
              </a:rPr>
              <a:t>opening</a:t>
            </a:r>
            <a:r>
              <a:rPr lang="pt-PT" altLang="pt-PT" sz="1450" dirty="0">
                <a:solidFill>
                  <a:prstClr val="black"/>
                </a:solidFill>
                <a:latin typeface="Century Gothic" panose="020B0502020202020204"/>
              </a:rPr>
              <a:t> </a:t>
            </a:r>
            <a:r>
              <a:rPr lang="pt-PT" altLang="pt-PT" sz="1450" dirty="0" err="1">
                <a:solidFill>
                  <a:prstClr val="black"/>
                </a:solidFill>
                <a:latin typeface="Century Gothic" panose="020B0502020202020204"/>
              </a:rPr>
              <a:t>of</a:t>
            </a:r>
            <a:r>
              <a:rPr lang="pt-PT" altLang="pt-PT" sz="1450" dirty="0">
                <a:solidFill>
                  <a:prstClr val="black"/>
                </a:solidFill>
                <a:latin typeface="Century Gothic" panose="020B0502020202020204"/>
              </a:rPr>
              <a:t> CDRSP </a:t>
            </a:r>
            <a:r>
              <a:rPr lang="pt-PT" altLang="pt-PT" sz="1450" dirty="0" err="1">
                <a:solidFill>
                  <a:prstClr val="black"/>
                </a:solidFill>
                <a:latin typeface="Century Gothic" panose="020B0502020202020204"/>
              </a:rPr>
              <a:t>Building</a:t>
            </a:r>
            <a:endParaRPr lang="pt-PT" altLang="pt-PT" sz="1450" dirty="0">
              <a:solidFill>
                <a:prstClr val="black"/>
              </a:solidFill>
              <a:latin typeface="Century Gothic" panose="020B0502020202020204"/>
            </a:endParaRPr>
          </a:p>
        </p:txBody>
      </p:sp>
      <p:sp>
        <p:nvSpPr>
          <p:cNvPr id="7" name="TextBox 4">
            <a:extLst>
              <a:ext uri="{FF2B5EF4-FFF2-40B4-BE49-F238E27FC236}">
                <a16:creationId xmlns:a16="http://schemas.microsoft.com/office/drawing/2014/main" id="{908C430E-C94D-44E1-BDEC-44DFED9DE0E1}"/>
              </a:ext>
            </a:extLst>
          </p:cNvPr>
          <p:cNvSpPr txBox="1">
            <a:spLocks noChangeArrowheads="1"/>
          </p:cNvSpPr>
          <p:nvPr/>
        </p:nvSpPr>
        <p:spPr bwMode="auto">
          <a:xfrm>
            <a:off x="6959600" y="5546725"/>
            <a:ext cx="5013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spAutoFit/>
          </a:bodyPr>
          <a:lstStyle>
            <a:lvl1pPr defTabSz="457200">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defTabSz="45720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defTabSz="4572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defTabSz="4572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defTabSz="4572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algn="ctr" eaLnBrk="1" hangingPunct="1">
              <a:spcBef>
                <a:spcPct val="0"/>
              </a:spcBef>
              <a:spcAft>
                <a:spcPct val="0"/>
              </a:spcAft>
              <a:buClrTx/>
              <a:buFont typeface="Arial" panose="020B0604020202020204" pitchFamily="34" charset="0"/>
              <a:buNone/>
            </a:pPr>
            <a:r>
              <a:rPr lang="pt-PT" altLang="pt-PT" sz="2000" dirty="0">
                <a:solidFill>
                  <a:srgbClr val="000000"/>
                </a:solidFill>
                <a:ea typeface="MS PGothic" panose="020B0600070205080204" pitchFamily="34" charset="-128"/>
              </a:rPr>
              <a:t>CDRSP IS THE LEAD INSTITUTE IN THE FCT</a:t>
            </a:r>
          </a:p>
          <a:p>
            <a:pPr algn="ctr" eaLnBrk="1" hangingPunct="1">
              <a:spcBef>
                <a:spcPct val="0"/>
              </a:spcBef>
              <a:spcAft>
                <a:spcPct val="0"/>
              </a:spcAft>
              <a:buClrTx/>
              <a:buFont typeface="Arial" panose="020B0604020202020204" pitchFamily="34" charset="0"/>
              <a:buNone/>
            </a:pPr>
            <a:r>
              <a:rPr lang="pt-PT" altLang="pt-PT" sz="2000" dirty="0">
                <a:solidFill>
                  <a:srgbClr val="000000"/>
                </a:solidFill>
                <a:ea typeface="MS PGothic" panose="020B0600070205080204" pitchFamily="34" charset="-128"/>
              </a:rPr>
              <a:t>FUNDED </a:t>
            </a:r>
            <a:r>
              <a:rPr lang="pt-PT" altLang="pt-PT" sz="2000" b="1" dirty="0">
                <a:solidFill>
                  <a:srgbClr val="000000"/>
                </a:solidFill>
                <a:ea typeface="MS PGothic" panose="020B0600070205080204" pitchFamily="34" charset="-128"/>
              </a:rPr>
              <a:t>PAMI</a:t>
            </a:r>
            <a:r>
              <a:rPr lang="pt-PT" altLang="pt-PT" sz="2000" dirty="0">
                <a:solidFill>
                  <a:srgbClr val="000000"/>
                </a:solidFill>
                <a:ea typeface="MS PGothic" panose="020B0600070205080204" pitchFamily="34" charset="-128"/>
              </a:rPr>
              <a:t> - Portuguese Additive Manufacturing Initative</a:t>
            </a:r>
          </a:p>
        </p:txBody>
      </p:sp>
      <p:sp>
        <p:nvSpPr>
          <p:cNvPr id="43014" name="Subtítulo 2">
            <a:extLst>
              <a:ext uri="{FF2B5EF4-FFF2-40B4-BE49-F238E27FC236}">
                <a16:creationId xmlns:a16="http://schemas.microsoft.com/office/drawing/2014/main" id="{1CCBC652-4F94-4732-9BDD-3C49F9046C9E}"/>
              </a:ext>
            </a:extLst>
          </p:cNvPr>
          <p:cNvSpPr txBox="1">
            <a:spLocks noChangeArrowheads="1"/>
          </p:cNvSpPr>
          <p:nvPr/>
        </p:nvSpPr>
        <p:spPr bwMode="auto">
          <a:xfrm>
            <a:off x="454025" y="1122363"/>
            <a:ext cx="65055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defTabSz="45720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defTabSz="4572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defTabSz="4572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defTabSz="4572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eaLnBrk="1" hangingPunct="1">
              <a:buClr>
                <a:srgbClr val="636363"/>
              </a:buClr>
              <a:buFont typeface="Wingdings 2" panose="05020102010507070707" pitchFamily="18" charset="2"/>
              <a:buNone/>
            </a:pPr>
            <a:r>
              <a:rPr lang="en-GB" altLang="pt-PT" sz="3200">
                <a:solidFill>
                  <a:srgbClr val="FFFFFF"/>
                </a:solidFill>
              </a:rPr>
              <a:t>WHAT WE DO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a:extLst>
              <a:ext uri="{FF2B5EF4-FFF2-40B4-BE49-F238E27FC236}">
                <a16:creationId xmlns:a16="http://schemas.microsoft.com/office/drawing/2014/main" id="{A94A8FCC-C886-42D3-ADCF-13F6A245F2B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fld id="{5E60AE92-40CA-499E-ABBD-2D5EC72C5F4C}" type="slidenum">
              <a:rPr lang="pt-PT" altLang="en-US" smtClean="0">
                <a:solidFill>
                  <a:srgbClr val="000000"/>
                </a:solidFill>
              </a:rPr>
              <a:pPr/>
              <a:t>30</a:t>
            </a:fld>
            <a:endParaRPr lang="pt-PT" altLang="en-US">
              <a:solidFill>
                <a:srgbClr val="000000"/>
              </a:solidFill>
            </a:endParaRPr>
          </a:p>
        </p:txBody>
      </p:sp>
      <p:sp>
        <p:nvSpPr>
          <p:cNvPr id="74755" name="TextBox 2">
            <a:extLst>
              <a:ext uri="{FF2B5EF4-FFF2-40B4-BE49-F238E27FC236}">
                <a16:creationId xmlns:a16="http://schemas.microsoft.com/office/drawing/2014/main" id="{B39E9CA2-D44C-423D-A4DB-10C4152EC8CF}"/>
              </a:ext>
            </a:extLst>
          </p:cNvPr>
          <p:cNvSpPr txBox="1">
            <a:spLocks noChangeArrowheads="1"/>
          </p:cNvSpPr>
          <p:nvPr/>
        </p:nvSpPr>
        <p:spPr bwMode="auto">
          <a:xfrm>
            <a:off x="668338" y="29229"/>
            <a:ext cx="9498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pt-PT" sz="3200" b="1" dirty="0">
                <a:solidFill>
                  <a:srgbClr val="000000"/>
                </a:solidFill>
              </a:rPr>
              <a:t>Summary</a:t>
            </a:r>
          </a:p>
        </p:txBody>
      </p:sp>
      <p:sp>
        <p:nvSpPr>
          <p:cNvPr id="2" name="TextBox 1">
            <a:extLst>
              <a:ext uri="{FF2B5EF4-FFF2-40B4-BE49-F238E27FC236}">
                <a16:creationId xmlns:a16="http://schemas.microsoft.com/office/drawing/2014/main" id="{43AAADB1-1A86-B6F6-1DF3-495DB7717D07}"/>
              </a:ext>
            </a:extLst>
          </p:cNvPr>
          <p:cNvSpPr txBox="1"/>
          <p:nvPr/>
        </p:nvSpPr>
        <p:spPr>
          <a:xfrm>
            <a:off x="467360" y="538995"/>
            <a:ext cx="11257280" cy="5324535"/>
          </a:xfrm>
          <a:prstGeom prst="rect">
            <a:avLst/>
          </a:prstGeom>
          <a:noFill/>
        </p:spPr>
        <p:txBody>
          <a:bodyPr wrap="square" rtlCol="0">
            <a:spAutoFit/>
          </a:bodyPr>
          <a:lstStyle/>
          <a:p>
            <a:pPr marL="285750" indent="-285750" algn="just">
              <a:buFont typeface="Wingdings" panose="05000000000000000000" pitchFamily="2" charset="2"/>
              <a:buChar char="ü"/>
            </a:pPr>
            <a:r>
              <a:rPr lang="en-US" sz="2000" dirty="0"/>
              <a:t>We have designed, fabricated and successfully validated an industrially relevant injection </a:t>
            </a:r>
            <a:r>
              <a:rPr lang="en-US" sz="2000" dirty="0" err="1"/>
              <a:t>moulding</a:t>
            </a:r>
            <a:r>
              <a:rPr lang="en-US" sz="2000" dirty="0"/>
              <a:t> system which can be mounted on the ALBA NCD-SWEET Beam line</a:t>
            </a:r>
          </a:p>
          <a:p>
            <a:pPr marL="285750" indent="-285750" algn="just">
              <a:buFont typeface="Wingdings" panose="05000000000000000000" pitchFamily="2" charset="2"/>
              <a:buChar char="ü"/>
            </a:pPr>
            <a:r>
              <a:rPr lang="en-US" sz="2000" dirty="0"/>
              <a:t> We have successfully used this with an industry standard isotactic polypropylene to reveal the morphology which develops following injection using different extruder temperatures and a fixed </a:t>
            </a:r>
            <a:r>
              <a:rPr lang="en-US" sz="2000" dirty="0" err="1"/>
              <a:t>mould</a:t>
            </a:r>
            <a:r>
              <a:rPr lang="en-US" sz="2000" dirty="0"/>
              <a:t> temperature. We are able to observe the few fraction of material to solidify through crystallization. We have observed isotropic morphology at high temperatures of 250</a:t>
            </a:r>
            <a:r>
              <a:rPr lang="en-US" sz="2000" dirty="0">
                <a:sym typeface="Symbol" panose="05050102010706020507" pitchFamily="18" charset="2"/>
              </a:rPr>
              <a:t></a:t>
            </a:r>
            <a:r>
              <a:rPr lang="en-US" sz="2000" dirty="0"/>
              <a:t>C , while at 190</a:t>
            </a:r>
            <a:r>
              <a:rPr lang="en-US" sz="2000" dirty="0">
                <a:sym typeface="Symbol" panose="05050102010706020507" pitchFamily="18" charset="2"/>
              </a:rPr>
              <a:t></a:t>
            </a:r>
            <a:r>
              <a:rPr lang="en-US" sz="2000" dirty="0"/>
              <a:t>C we observe a very high level of preferred orientation which continues throughout the </a:t>
            </a:r>
            <a:r>
              <a:rPr lang="en-US" sz="2000" dirty="0" err="1"/>
              <a:t>mould</a:t>
            </a:r>
            <a:r>
              <a:rPr lang="en-US" sz="2000" dirty="0"/>
              <a:t> cycling.</a:t>
            </a:r>
          </a:p>
          <a:p>
            <a:pPr marL="285750" indent="-285750" algn="just">
              <a:buFont typeface="Wingdings" panose="05000000000000000000" pitchFamily="2" charset="2"/>
              <a:buChar char="ü"/>
            </a:pPr>
            <a:r>
              <a:rPr lang="en-US" sz="2000" dirty="0"/>
              <a:t>The design of the injection </a:t>
            </a:r>
            <a:r>
              <a:rPr lang="en-US" sz="2000" dirty="0" err="1"/>
              <a:t>moulding</a:t>
            </a:r>
            <a:r>
              <a:rPr lang="en-US" sz="2000" dirty="0"/>
              <a:t> systems enables rapid changes to part thickness, differential heating and cooling  and window positions through interchangeable </a:t>
            </a:r>
            <a:r>
              <a:rPr lang="en-US" sz="2000" dirty="0" err="1"/>
              <a:t>mould</a:t>
            </a:r>
            <a:r>
              <a:rPr lang="en-US" sz="2000" dirty="0"/>
              <a:t> inserts.</a:t>
            </a:r>
          </a:p>
          <a:p>
            <a:pPr marL="285750" indent="-285750" algn="just">
              <a:buFont typeface="Wingdings" panose="05000000000000000000" pitchFamily="2" charset="2"/>
              <a:buChar char="ü"/>
            </a:pPr>
            <a:r>
              <a:rPr lang="en-US" sz="2000" dirty="0"/>
              <a:t>In the test system the </a:t>
            </a:r>
            <a:r>
              <a:rPr lang="en-US" sz="2000" dirty="0" err="1"/>
              <a:t>mould</a:t>
            </a:r>
            <a:r>
              <a:rPr lang="en-US" sz="2000" dirty="0"/>
              <a:t> inserts have 6 windows equally spaced along the </a:t>
            </a:r>
            <a:r>
              <a:rPr lang="en-US" sz="2000" dirty="0" err="1"/>
              <a:t>centre</a:t>
            </a:r>
            <a:r>
              <a:rPr lang="en-US" sz="2000" dirty="0"/>
              <a:t> line of the </a:t>
            </a:r>
            <a:r>
              <a:rPr lang="en-US" sz="2000" dirty="0" err="1"/>
              <a:t>mould</a:t>
            </a:r>
            <a:r>
              <a:rPr lang="en-US" sz="2000" dirty="0"/>
              <a:t> cavity which will enable a 4D perspective of the morphology development in the </a:t>
            </a:r>
            <a:r>
              <a:rPr lang="en-US" sz="2000" dirty="0" err="1"/>
              <a:t>mould</a:t>
            </a:r>
            <a:r>
              <a:rPr lang="en-US" sz="2000" dirty="0"/>
              <a:t> cavity.</a:t>
            </a:r>
          </a:p>
          <a:p>
            <a:pPr marL="285750" indent="-285750" algn="just">
              <a:buFont typeface="Wingdings" panose="05000000000000000000" pitchFamily="2" charset="2"/>
              <a:buChar char="ü"/>
            </a:pPr>
            <a:r>
              <a:rPr lang="en-US" sz="2000" dirty="0"/>
              <a:t>The systems and the experiments described here provide invaluable, hitherto unavailable data with which to validate and optimize the output of numerical simulation of injection </a:t>
            </a:r>
            <a:r>
              <a:rPr lang="en-US" sz="2000" dirty="0" err="1"/>
              <a:t>moulding</a:t>
            </a:r>
            <a:endParaRPr lang="en-US" sz="2000" dirty="0"/>
          </a:p>
          <a:p>
            <a:pPr marL="285750" indent="-285750" algn="just">
              <a:buFont typeface="Wingdings" panose="05000000000000000000" pitchFamily="2" charset="2"/>
              <a:buChar char="ü"/>
            </a:pPr>
            <a:r>
              <a:rPr lang="en-US" sz="2000" dirty="0"/>
              <a:t>The systems provides flexibility to support a development </a:t>
            </a:r>
            <a:r>
              <a:rPr lang="en-US" sz="2000" dirty="0" err="1"/>
              <a:t>programme</a:t>
            </a:r>
            <a:r>
              <a:rPr lang="en-US" sz="2000" dirty="0"/>
              <a:t> </a:t>
            </a:r>
          </a:p>
          <a:p>
            <a:pPr marL="285750" indent="-285750" algn="just">
              <a:buFont typeface="Wingdings" panose="05000000000000000000" pitchFamily="2" charset="2"/>
              <a:buChar char="ü"/>
            </a:pPr>
            <a:r>
              <a:rPr lang="en-US" sz="2000" dirty="0"/>
              <a:t>We are developing the software to support the data acquisition during the injection </a:t>
            </a:r>
            <a:r>
              <a:rPr lang="en-US" sz="2000" dirty="0" err="1"/>
              <a:t>moulding</a:t>
            </a:r>
            <a:r>
              <a:rPr lang="en-US" sz="2000" dirty="0"/>
              <a:t> cycle which produce upwards of 300 2d patterns. We expect to be able to run this software on the fly in the next year as the first step towards the development of a multiscale digital twin for injection </a:t>
            </a:r>
            <a:r>
              <a:rPr lang="en-US" sz="2000" dirty="0" err="1"/>
              <a:t>moulding</a:t>
            </a:r>
            <a:r>
              <a:rPr lang="en-US"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F9571-E4DC-C9AF-E2B8-ED859BEB76AD}"/>
              </a:ext>
            </a:extLst>
          </p:cNvPr>
          <p:cNvSpPr txBox="1"/>
          <p:nvPr/>
        </p:nvSpPr>
        <p:spPr>
          <a:xfrm>
            <a:off x="375385" y="259882"/>
            <a:ext cx="7873466"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Publications</a:t>
            </a:r>
          </a:p>
        </p:txBody>
      </p:sp>
      <p:sp>
        <p:nvSpPr>
          <p:cNvPr id="5" name="TextBox 4">
            <a:extLst>
              <a:ext uri="{FF2B5EF4-FFF2-40B4-BE49-F238E27FC236}">
                <a16:creationId xmlns:a16="http://schemas.microsoft.com/office/drawing/2014/main" id="{FCF4242D-D7B7-8E27-2D8A-C1E48D74F5D2}"/>
              </a:ext>
            </a:extLst>
          </p:cNvPr>
          <p:cNvSpPr txBox="1"/>
          <p:nvPr/>
        </p:nvSpPr>
        <p:spPr>
          <a:xfrm>
            <a:off x="375385" y="2316787"/>
            <a:ext cx="11660902"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Costa, A.; Gameiro, F.; </a:t>
            </a:r>
            <a:r>
              <a:rPr kumimoji="0" lang="en-US" sz="1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Arial" panose="020B0604020202020204" pitchFamily="34" charset="0"/>
              </a:rPr>
              <a:t>Potencio</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 Silva, D.; </a:t>
            </a:r>
            <a:r>
              <a:rPr kumimoji="0" lang="en-US" sz="1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Arial" panose="020B0604020202020204" pitchFamily="34" charset="0"/>
              </a:rPr>
              <a:t>Carreira</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P.; Martinez, J.C.; Pascoal-Faria, P.; Mateus, A.; Mitchell, G.R. In Situ Time-Resolving Small-Angle X-ray Scattering Study of the Injection </a:t>
            </a:r>
            <a:r>
              <a:rPr kumimoji="0" lang="en-US" sz="1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Arial" panose="020B0604020202020204" pitchFamily="34" charset="0"/>
              </a:rPr>
              <a:t>Moulding</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of Isotactic Polypropylene Parts. </a:t>
            </a:r>
            <a:r>
              <a:rPr kumimoji="0" lang="en-US" sz="18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Mater. Proc.</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2022</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8</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30. https://doi.org/10.3390/materproc2022008030</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Costa, A.A., Gameiro, F.,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Potêncio</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 da Silva, D.P.,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Carreira</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 Martinez, J.C., Pascoal-Faria, P., Mateus, A., and Mitchell, G.R. “Evaluating the Injection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Moulding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of Plastic Parts using In Situ Time-Resolved Small-Angle X-Ray Scattering Techniques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Polymers 2022, to appear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Andre A. Costa</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Fábio Gameiro</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Artur Potêncio</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Daniel P. da Silva</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Pedro Carreira</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Juan Carlos Martínez</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b</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Paula Pascoal-Faria</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Pedro G. Martinho</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Artur Mateus</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 Geoffrey R. Mitchell</a:t>
            </a:r>
            <a:r>
              <a:rPr kumimoji="0" lang="pt-PT" sz="1800" b="0" i="0" u="none" strike="noStrike" kern="1200" cap="none" spc="0" normalizeH="0" baseline="30000" noProof="0" dirty="0">
                <a:ln>
                  <a:noFill/>
                </a:ln>
                <a:solidFill>
                  <a:prstClr val="black"/>
                </a:solidFill>
                <a:effectLst/>
                <a:uLnTx/>
                <a:uFillTx/>
                <a:latin typeface="Times New Roman" panose="02020603050405020304" pitchFamily="18" charset="0"/>
                <a:ea typeface="Palatino Linotype" panose="02040502050505030304" pitchFamily="18" charset="0"/>
                <a:cs typeface="Palatino Linotype" panose="02040502050505030304" pitchFamily="18" charset="0"/>
              </a:rPr>
              <a:t>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Arial" panose="020B0604020202020204" pitchFamily="34" charset="0"/>
              </a:rPr>
              <a:t>“ Industrially relevant Injection Moulding Apparatus for In-Situ Time- Resolving Small-Angle X-ray Scattering Study” to be submitted to </a:t>
            </a:r>
            <a:r>
              <a:rPr kumimoji="0" lang="en-US" sz="1800" b="0" i="0" u="none" strike="noStrike" kern="1200" cap="none" spc="0" normalizeH="0" baseline="0" noProof="0" dirty="0">
                <a:ln>
                  <a:noFill/>
                </a:ln>
                <a:solidFill>
                  <a:srgbClr val="2E2E2E"/>
                </a:solidFill>
                <a:effectLst/>
                <a:uLnTx/>
                <a:uFillTx/>
                <a:latin typeface="Elsevier Gulliver"/>
                <a:ea typeface="+mn-ea"/>
                <a:cs typeface="Arial" panose="020B0604020202020204" pitchFamily="34" charset="0"/>
              </a:rPr>
              <a:t>Journal of Manufacturing Processes, September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alatino Linotype" panose="0204050205050503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511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F9571-E4DC-C9AF-E2B8-ED859BEB76AD}"/>
              </a:ext>
            </a:extLst>
          </p:cNvPr>
          <p:cNvSpPr txBox="1"/>
          <p:nvPr/>
        </p:nvSpPr>
        <p:spPr>
          <a:xfrm>
            <a:off x="375385" y="259882"/>
            <a:ext cx="7873466" cy="769441"/>
          </a:xfrm>
          <a:prstGeom prst="rect">
            <a:avLst/>
          </a:prstGeom>
          <a:noFill/>
        </p:spPr>
        <p:txBody>
          <a:bodyPr wrap="square" rtlCol="0">
            <a:spAutoFit/>
          </a:bodyPr>
          <a:lstStyle/>
          <a:p>
            <a:r>
              <a:rPr lang="en-US" sz="4400" dirty="0">
                <a:solidFill>
                  <a:schemeClr val="bg1"/>
                </a:solidFill>
              </a:rPr>
              <a:t>Publications</a:t>
            </a:r>
          </a:p>
        </p:txBody>
      </p:sp>
      <p:sp>
        <p:nvSpPr>
          <p:cNvPr id="5" name="TextBox 4">
            <a:extLst>
              <a:ext uri="{FF2B5EF4-FFF2-40B4-BE49-F238E27FC236}">
                <a16:creationId xmlns:a16="http://schemas.microsoft.com/office/drawing/2014/main" id="{FCF4242D-D7B7-8E27-2D8A-C1E48D74F5D2}"/>
              </a:ext>
            </a:extLst>
          </p:cNvPr>
          <p:cNvSpPr txBox="1"/>
          <p:nvPr/>
        </p:nvSpPr>
        <p:spPr>
          <a:xfrm>
            <a:off x="375385" y="2316787"/>
            <a:ext cx="11660902" cy="4524315"/>
          </a:xfrm>
          <a:prstGeom prst="rect">
            <a:avLst/>
          </a:prstGeom>
          <a:noFill/>
        </p:spPr>
        <p:txBody>
          <a:bodyPr wrap="square">
            <a:spAutoFit/>
          </a:bodyPr>
          <a:lstStyle/>
          <a:p>
            <a:r>
              <a:rPr lang="en-US" b="0" i="0" dirty="0">
                <a:solidFill>
                  <a:srgbClr val="222222"/>
                </a:solidFill>
                <a:effectLst/>
                <a:latin typeface="Arial" panose="020B0604020202020204" pitchFamily="34" charset="0"/>
              </a:rPr>
              <a:t>Costa, A.; Gameiro, F.; </a:t>
            </a:r>
            <a:r>
              <a:rPr lang="en-US" b="0" i="0" dirty="0" err="1">
                <a:solidFill>
                  <a:srgbClr val="222222"/>
                </a:solidFill>
                <a:effectLst/>
                <a:latin typeface="Arial" panose="020B0604020202020204" pitchFamily="34" charset="0"/>
              </a:rPr>
              <a:t>Potencio</a:t>
            </a:r>
            <a:r>
              <a:rPr lang="en-US" b="0" i="0" dirty="0">
                <a:solidFill>
                  <a:srgbClr val="222222"/>
                </a:solidFill>
                <a:effectLst/>
                <a:latin typeface="Arial" panose="020B0604020202020204" pitchFamily="34" charset="0"/>
              </a:rPr>
              <a:t>, A.; Silva, D.; </a:t>
            </a:r>
            <a:r>
              <a:rPr lang="en-US" b="0" i="0" dirty="0" err="1">
                <a:solidFill>
                  <a:srgbClr val="222222"/>
                </a:solidFill>
                <a:effectLst/>
                <a:latin typeface="Arial" panose="020B0604020202020204" pitchFamily="34" charset="0"/>
              </a:rPr>
              <a:t>Carreira</a:t>
            </a:r>
            <a:r>
              <a:rPr lang="en-US" b="0" i="0" dirty="0">
                <a:solidFill>
                  <a:srgbClr val="222222"/>
                </a:solidFill>
                <a:effectLst/>
                <a:latin typeface="Arial" panose="020B0604020202020204" pitchFamily="34" charset="0"/>
              </a:rPr>
              <a:t>, P.; Martinez, J.C.; Pascoal-Faria, P.; Mateus, A.; Mitchell, G.R. In Situ Time-Resolving Small-Angle X-ray Scattering Study of the Injection </a:t>
            </a:r>
            <a:r>
              <a:rPr lang="en-US" b="0" i="0" dirty="0" err="1">
                <a:solidFill>
                  <a:srgbClr val="222222"/>
                </a:solidFill>
                <a:effectLst/>
                <a:latin typeface="Arial" panose="020B0604020202020204" pitchFamily="34" charset="0"/>
              </a:rPr>
              <a:t>Moulding</a:t>
            </a:r>
            <a:r>
              <a:rPr lang="en-US" b="0" i="0" dirty="0">
                <a:solidFill>
                  <a:srgbClr val="222222"/>
                </a:solidFill>
                <a:effectLst/>
                <a:latin typeface="Arial" panose="020B0604020202020204" pitchFamily="34" charset="0"/>
              </a:rPr>
              <a:t> of Isotactic Polypropylene Parts. </a:t>
            </a:r>
            <a:r>
              <a:rPr lang="en-US" b="0" i="1" dirty="0">
                <a:solidFill>
                  <a:srgbClr val="222222"/>
                </a:solidFill>
                <a:effectLst/>
                <a:latin typeface="Arial" panose="020B0604020202020204" pitchFamily="34" charset="0"/>
              </a:rPr>
              <a:t>Mater. Proc.</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2022</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8</a:t>
            </a:r>
            <a:r>
              <a:rPr lang="en-US" b="0" i="0" dirty="0">
                <a:solidFill>
                  <a:srgbClr val="222222"/>
                </a:solidFill>
                <a:effectLst/>
                <a:latin typeface="Arial" panose="020B0604020202020204" pitchFamily="34" charset="0"/>
              </a:rPr>
              <a:t>, 30. https://doi.org/10.3390/materproc2022008030</a:t>
            </a:r>
            <a:endParaRPr lang="en-US" dirty="0"/>
          </a:p>
          <a:p>
            <a:endParaRPr lang="en-US" dirty="0"/>
          </a:p>
          <a:p>
            <a:r>
              <a:rPr lang="en-US" dirty="0"/>
              <a:t>Costa, A.A., Gameiro, F., </a:t>
            </a:r>
            <a:r>
              <a:rPr lang="en-US" dirty="0" err="1"/>
              <a:t>Potêncio</a:t>
            </a:r>
            <a:r>
              <a:rPr lang="en-US" dirty="0"/>
              <a:t>, A., da Silva, D.P., </a:t>
            </a:r>
            <a:r>
              <a:rPr lang="en-US" dirty="0" err="1"/>
              <a:t>Carreira</a:t>
            </a:r>
            <a:r>
              <a:rPr lang="en-US" dirty="0"/>
              <a:t>, P., Martinez, J.C., Pascoal-Faria, P., Mateus, A., and Mitchell, G.R. “Evaluating the Injection </a:t>
            </a:r>
            <a:r>
              <a:rPr lang="en-US" dirty="0" err="1"/>
              <a:t>Moulding</a:t>
            </a:r>
            <a:r>
              <a:rPr lang="en-US" dirty="0"/>
              <a:t> of Plastic Parts using In Situ Time-Resolved Small-Angle X-Ray Scattering Techniques</a:t>
            </a:r>
          </a:p>
          <a:p>
            <a:r>
              <a:rPr lang="en-US" dirty="0"/>
              <a:t>Polymers 2022, to appear</a:t>
            </a:r>
          </a:p>
          <a:p>
            <a:endParaRPr lang="en-US" dirty="0">
              <a:latin typeface="Times New Roman" panose="02020603050405020304" pitchFamily="18" charset="0"/>
              <a:ea typeface="Palatino Linotype" panose="02040502050505030304" pitchFamily="18" charset="0"/>
              <a:cs typeface="Palatino Linotype" panose="02040502050505030304" pitchFamily="18" charset="0"/>
            </a:endParaRPr>
          </a:p>
          <a:p>
            <a:r>
              <a:rPr lang="pt-PT" dirty="0">
                <a:latin typeface="Times New Roman" panose="02020603050405020304" pitchFamily="18" charset="0"/>
                <a:ea typeface="Palatino Linotype" panose="02040502050505030304" pitchFamily="18" charset="0"/>
                <a:cs typeface="Palatino Linotype" panose="02040502050505030304" pitchFamily="18" charset="0"/>
              </a:rPr>
              <a:t>Andre A. Costa</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Fábio Gameiro</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Artur Potêncio</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Daniel P. da Silva</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Pedro Carreira</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Juan Carlos Martínez</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b</a:t>
            </a:r>
            <a:r>
              <a:rPr lang="pt-PT" dirty="0">
                <a:latin typeface="Times New Roman" panose="02020603050405020304" pitchFamily="18" charset="0"/>
                <a:ea typeface="Palatino Linotype" panose="02040502050505030304" pitchFamily="18" charset="0"/>
                <a:cs typeface="Palatino Linotype" panose="02040502050505030304" pitchFamily="18" charset="0"/>
              </a:rPr>
              <a:t>, Paula Pascoal-Faria</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Pedro G. Martinho</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Artur Mateus</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pt-PT" dirty="0">
                <a:latin typeface="Times New Roman" panose="02020603050405020304" pitchFamily="18" charset="0"/>
                <a:ea typeface="Palatino Linotype" panose="02040502050505030304" pitchFamily="18" charset="0"/>
                <a:cs typeface="Palatino Linotype" panose="02040502050505030304" pitchFamily="18" charset="0"/>
              </a:rPr>
              <a:t>, Geoffrey R. Mitchell</a:t>
            </a:r>
            <a:r>
              <a:rPr lang="pt-PT" baseline="30000" dirty="0">
                <a:latin typeface="Times New Roman" panose="02020603050405020304" pitchFamily="18" charset="0"/>
                <a:ea typeface="Palatino Linotype" panose="02040502050505030304" pitchFamily="18" charset="0"/>
                <a:cs typeface="Palatino Linotype" panose="02040502050505030304" pitchFamily="18" charset="0"/>
              </a:rPr>
              <a:t>a,</a:t>
            </a:r>
            <a:r>
              <a:rPr lang="en-GB" dirty="0">
                <a:latin typeface="Times New Roman" panose="02020603050405020304" pitchFamily="18" charset="0"/>
                <a:ea typeface="Palatino Linotype" panose="02040502050505030304" pitchFamily="18" charset="0"/>
              </a:rPr>
              <a:t>“ Industrially relevant</a:t>
            </a:r>
            <a:r>
              <a:rPr lang="en-GB" sz="1800" dirty="0">
                <a:effectLst/>
                <a:latin typeface="Times New Roman" panose="02020603050405020304" pitchFamily="18" charset="0"/>
                <a:ea typeface="Palatino Linotype" panose="02040502050505030304" pitchFamily="18" charset="0"/>
              </a:rPr>
              <a:t> Injection Moulding Apparatus for In-Situ Time- Resolving Small-Angle X-ray Scattering Study” to be submitted to </a:t>
            </a:r>
            <a:r>
              <a:rPr lang="en-US" b="0" i="0" dirty="0">
                <a:solidFill>
                  <a:srgbClr val="2E2E2E"/>
                </a:solidFill>
                <a:effectLst/>
                <a:latin typeface="Elsevier Gulliver"/>
              </a:rPr>
              <a:t>Journal of Manufacturing Processes, September 2022</a:t>
            </a:r>
          </a:p>
          <a:p>
            <a:endParaRPr lang="en-US" sz="1800" dirty="0">
              <a:effectLst/>
              <a:latin typeface="Times New Roman" panose="02020603050405020304" pitchFamily="18" charset="0"/>
              <a:ea typeface="Palatino Linotype" panose="0204050205050503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2935253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F6E701-61F7-30CF-0FBB-EF3470B9C098}"/>
              </a:ext>
            </a:extLst>
          </p:cNvPr>
          <p:cNvSpPr txBox="1"/>
          <p:nvPr/>
        </p:nvSpPr>
        <p:spPr>
          <a:xfrm>
            <a:off x="427383" y="427383"/>
            <a:ext cx="7474226" cy="1446550"/>
          </a:xfrm>
          <a:prstGeom prst="rect">
            <a:avLst/>
          </a:prstGeom>
          <a:noFill/>
        </p:spPr>
        <p:txBody>
          <a:bodyPr wrap="square" rtlCol="0">
            <a:spAutoFit/>
          </a:bodyPr>
          <a:lstStyle/>
          <a:p>
            <a:r>
              <a:rPr lang="en-US" sz="4400" dirty="0">
                <a:solidFill>
                  <a:schemeClr val="bg1"/>
                </a:solidFill>
              </a:rPr>
              <a:t>Injection </a:t>
            </a:r>
            <a:r>
              <a:rPr lang="en-US" sz="4400" dirty="0" err="1">
                <a:solidFill>
                  <a:schemeClr val="bg1"/>
                </a:solidFill>
              </a:rPr>
              <a:t>Moulding</a:t>
            </a:r>
            <a:r>
              <a:rPr lang="en-US" sz="4400" dirty="0">
                <a:solidFill>
                  <a:schemeClr val="bg1"/>
                </a:solidFill>
              </a:rPr>
              <a:t> of Plastics</a:t>
            </a:r>
          </a:p>
          <a:p>
            <a:r>
              <a:rPr lang="en-US" sz="4400" dirty="0">
                <a:solidFill>
                  <a:schemeClr val="bg1"/>
                </a:solidFill>
              </a:rPr>
              <a:t>History</a:t>
            </a:r>
          </a:p>
        </p:txBody>
      </p:sp>
      <p:sp>
        <p:nvSpPr>
          <p:cNvPr id="5" name="TextBox 4">
            <a:extLst>
              <a:ext uri="{FF2B5EF4-FFF2-40B4-BE49-F238E27FC236}">
                <a16:creationId xmlns:a16="http://schemas.microsoft.com/office/drawing/2014/main" id="{EFBCB990-AFB5-D213-3724-D2EEA3716782}"/>
              </a:ext>
            </a:extLst>
          </p:cNvPr>
          <p:cNvSpPr txBox="1"/>
          <p:nvPr/>
        </p:nvSpPr>
        <p:spPr>
          <a:xfrm>
            <a:off x="177248" y="2203966"/>
            <a:ext cx="11837504" cy="4524315"/>
          </a:xfrm>
          <a:prstGeom prst="rect">
            <a:avLst/>
          </a:prstGeom>
          <a:noFill/>
        </p:spPr>
        <p:txBody>
          <a:bodyPr wrap="square">
            <a:spAutoFit/>
          </a:bodyPr>
          <a:lstStyle/>
          <a:p>
            <a:pPr marL="285750" indent="-285750">
              <a:buFont typeface="Wingdings" panose="05000000000000000000" pitchFamily="2" charset="2"/>
              <a:buChar char="ü"/>
            </a:pPr>
            <a:r>
              <a:rPr lang="en-US" sz="2400" dirty="0">
                <a:cs typeface="Calibri" panose="020F0502020204030204" pitchFamily="34" charset="0"/>
              </a:rPr>
              <a:t>Plastic injection molding was invented in the 19th century, with the first </a:t>
            </a:r>
            <a:r>
              <a:rPr lang="en-US" sz="2400" dirty="0" err="1">
                <a:cs typeface="Calibri" panose="020F0502020204030204" pitchFamily="34" charset="0"/>
              </a:rPr>
              <a:t>moulding</a:t>
            </a:r>
            <a:r>
              <a:rPr lang="en-US" sz="2400" dirty="0">
                <a:cs typeface="Calibri" panose="020F0502020204030204" pitchFamily="34" charset="0"/>
              </a:rPr>
              <a:t> machine patented in 1872 by John and Isaiah Hyatt. While the device was simple by today’s standards, it quickly led to the growth of a growing plastic manufacturing industry, where combs, buttons, and other simple articles were molded in plastic.</a:t>
            </a:r>
          </a:p>
          <a:p>
            <a:pPr marL="285750" indent="-285750">
              <a:buFont typeface="Wingdings" panose="05000000000000000000" pitchFamily="2" charset="2"/>
              <a:buChar char="ü"/>
            </a:pPr>
            <a:r>
              <a:rPr lang="en-US" sz="2400" dirty="0">
                <a:cs typeface="Calibri" panose="020F0502020204030204" pitchFamily="34" charset="0"/>
              </a:rPr>
              <a:t>Today plastic manufacturing is the 3</a:t>
            </a:r>
            <a:r>
              <a:rPr lang="en-US" sz="2400" baseline="30000" dirty="0">
                <a:cs typeface="Calibri" panose="020F0502020204030204" pitchFamily="34" charset="0"/>
              </a:rPr>
              <a:t>rd</a:t>
            </a:r>
            <a:r>
              <a:rPr lang="en-US" sz="2400" dirty="0">
                <a:cs typeface="Calibri" panose="020F0502020204030204" pitchFamily="34" charset="0"/>
              </a:rPr>
              <a:t> largest is the USA.</a:t>
            </a:r>
          </a:p>
          <a:p>
            <a:pPr marL="285750" indent="-285750">
              <a:buFont typeface="Wingdings" panose="05000000000000000000" pitchFamily="2" charset="2"/>
              <a:buChar char="ü"/>
            </a:pPr>
            <a:r>
              <a:rPr lang="en-US" sz="2400" dirty="0">
                <a:solidFill>
                  <a:srgbClr val="1A1A1A"/>
                </a:solidFill>
                <a:cs typeface="Calibri" panose="020F0502020204030204" pitchFamily="34" charset="0"/>
              </a:rPr>
              <a:t>Plastic materials emerged in the </a:t>
            </a:r>
            <a:r>
              <a:rPr lang="en-US" sz="2400" b="0" i="0" dirty="0">
                <a:solidFill>
                  <a:srgbClr val="1A1A1A"/>
                </a:solidFill>
                <a:effectLst/>
                <a:cs typeface="Calibri" panose="020F0502020204030204" pitchFamily="34" charset="0"/>
              </a:rPr>
              <a:t>post-war period. Industry recognized the tremendous cost benefits over rival materials, global supply chains were reevaluated, and plastics became firmly entrenched in the mid-20th century’s economy and manufacturing processes.</a:t>
            </a:r>
          </a:p>
          <a:p>
            <a:pPr marL="285750" indent="-285750">
              <a:buFont typeface="Wingdings" panose="05000000000000000000" pitchFamily="2" charset="2"/>
              <a:buChar char="ü"/>
            </a:pPr>
            <a:r>
              <a:rPr lang="en-US" sz="2400" b="0" i="0" dirty="0">
                <a:solidFill>
                  <a:srgbClr val="1A1A1A"/>
                </a:solidFill>
                <a:effectLst/>
                <a:cs typeface="Calibri" panose="020F0502020204030204" pitchFamily="34" charset="0"/>
              </a:rPr>
              <a:t>By 1946, an American inventor James Watson Hendry built the world’s first extrusion screw injection machine. Using a rotating screw, Hendry was able to better control the injection process itself. This dramatically increased the quality of the products produced. Hendry went on to develop gas assisted injection </a:t>
            </a:r>
            <a:r>
              <a:rPr lang="en-US" sz="2400" b="0" i="0" dirty="0" err="1">
                <a:solidFill>
                  <a:srgbClr val="1A1A1A"/>
                </a:solidFill>
                <a:effectLst/>
                <a:cs typeface="Calibri" panose="020F0502020204030204" pitchFamily="34" charset="0"/>
              </a:rPr>
              <a:t>moulding</a:t>
            </a:r>
            <a:endParaRPr lang="en-US" sz="2400" dirty="0">
              <a:cs typeface="Calibri" panose="020F0502020204030204" pitchFamily="34" charset="0"/>
            </a:endParaRPr>
          </a:p>
        </p:txBody>
      </p:sp>
    </p:spTree>
    <p:extLst>
      <p:ext uri="{BB962C8B-B14F-4D97-AF65-F5344CB8AC3E}">
        <p14:creationId xmlns:p14="http://schemas.microsoft.com/office/powerpoint/2010/main" val="4027430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025FD-3A83-F095-2F5C-29378C5AC603}"/>
              </a:ext>
            </a:extLst>
          </p:cNvPr>
          <p:cNvPicPr>
            <a:picLocks noChangeAspect="1"/>
          </p:cNvPicPr>
          <p:nvPr/>
        </p:nvPicPr>
        <p:blipFill>
          <a:blip r:embed="rId2"/>
          <a:stretch>
            <a:fillRect/>
          </a:stretch>
        </p:blipFill>
        <p:spPr>
          <a:xfrm>
            <a:off x="1113181" y="2630443"/>
            <a:ext cx="8206409" cy="4148733"/>
          </a:xfrm>
          <a:prstGeom prst="rect">
            <a:avLst/>
          </a:prstGeom>
        </p:spPr>
      </p:pic>
      <p:sp>
        <p:nvSpPr>
          <p:cNvPr id="4" name="TextBox 3">
            <a:extLst>
              <a:ext uri="{FF2B5EF4-FFF2-40B4-BE49-F238E27FC236}">
                <a16:creationId xmlns:a16="http://schemas.microsoft.com/office/drawing/2014/main" id="{97B80939-A9FD-3CF2-21D7-47588AA5D002}"/>
              </a:ext>
            </a:extLst>
          </p:cNvPr>
          <p:cNvSpPr txBox="1"/>
          <p:nvPr/>
        </p:nvSpPr>
        <p:spPr>
          <a:xfrm>
            <a:off x="357809" y="496957"/>
            <a:ext cx="7851913" cy="769441"/>
          </a:xfrm>
          <a:prstGeom prst="rect">
            <a:avLst/>
          </a:prstGeom>
          <a:noFill/>
        </p:spPr>
        <p:txBody>
          <a:bodyPr wrap="square" rtlCol="0">
            <a:spAutoFit/>
          </a:bodyPr>
          <a:lstStyle/>
          <a:p>
            <a:r>
              <a:rPr lang="en-US" sz="4400" dirty="0">
                <a:solidFill>
                  <a:schemeClr val="bg1"/>
                </a:solidFill>
              </a:rPr>
              <a:t>Injection </a:t>
            </a:r>
            <a:r>
              <a:rPr lang="en-US" sz="4400" dirty="0" err="1">
                <a:solidFill>
                  <a:schemeClr val="bg1"/>
                </a:solidFill>
              </a:rPr>
              <a:t>moulding</a:t>
            </a:r>
            <a:r>
              <a:rPr lang="en-US" sz="4400" dirty="0">
                <a:solidFill>
                  <a:schemeClr val="bg1"/>
                </a:solidFill>
              </a:rPr>
              <a:t> machine</a:t>
            </a:r>
          </a:p>
        </p:txBody>
      </p:sp>
      <p:sp>
        <p:nvSpPr>
          <p:cNvPr id="5" name="Oval 4">
            <a:extLst>
              <a:ext uri="{FF2B5EF4-FFF2-40B4-BE49-F238E27FC236}">
                <a16:creationId xmlns:a16="http://schemas.microsoft.com/office/drawing/2014/main" id="{7D7679D6-0A91-9D25-4637-80CBADB6805D}"/>
              </a:ext>
            </a:extLst>
          </p:cNvPr>
          <p:cNvSpPr/>
          <p:nvPr/>
        </p:nvSpPr>
        <p:spPr>
          <a:xfrm>
            <a:off x="5701746" y="3339548"/>
            <a:ext cx="3617844" cy="119269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B6927A-A6D2-961A-46F0-09E2FAAB5E7A}"/>
              </a:ext>
            </a:extLst>
          </p:cNvPr>
          <p:cNvSpPr txBox="1"/>
          <p:nvPr/>
        </p:nvSpPr>
        <p:spPr>
          <a:xfrm>
            <a:off x="9551504" y="3429000"/>
            <a:ext cx="1630018" cy="369332"/>
          </a:xfrm>
          <a:prstGeom prst="rect">
            <a:avLst/>
          </a:prstGeom>
          <a:noFill/>
        </p:spPr>
        <p:txBody>
          <a:bodyPr wrap="square" rtlCol="0">
            <a:spAutoFit/>
          </a:bodyPr>
          <a:lstStyle/>
          <a:p>
            <a:r>
              <a:rPr lang="en-US" dirty="0"/>
              <a:t>Injection unit</a:t>
            </a:r>
          </a:p>
        </p:txBody>
      </p:sp>
      <p:sp>
        <p:nvSpPr>
          <p:cNvPr id="7" name="Arrow: Down 6">
            <a:extLst>
              <a:ext uri="{FF2B5EF4-FFF2-40B4-BE49-F238E27FC236}">
                <a16:creationId xmlns:a16="http://schemas.microsoft.com/office/drawing/2014/main" id="{4284C635-DB3D-BB81-7636-FCAB61CF76A0}"/>
              </a:ext>
            </a:extLst>
          </p:cNvPr>
          <p:cNvSpPr/>
          <p:nvPr/>
        </p:nvSpPr>
        <p:spPr>
          <a:xfrm>
            <a:off x="7287037" y="1914125"/>
            <a:ext cx="447261" cy="76944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FC3644-7FC0-3779-2BEA-B29C84408405}"/>
              </a:ext>
            </a:extLst>
          </p:cNvPr>
          <p:cNvSpPr txBox="1"/>
          <p:nvPr/>
        </p:nvSpPr>
        <p:spPr>
          <a:xfrm>
            <a:off x="7822096" y="1914125"/>
            <a:ext cx="1639956" cy="646331"/>
          </a:xfrm>
          <a:prstGeom prst="rect">
            <a:avLst/>
          </a:prstGeom>
          <a:noFill/>
        </p:spPr>
        <p:txBody>
          <a:bodyPr wrap="square" rtlCol="0">
            <a:spAutoFit/>
          </a:bodyPr>
          <a:lstStyle/>
          <a:p>
            <a:r>
              <a:rPr lang="en-US" dirty="0"/>
              <a:t>Plastic pellets feedstock</a:t>
            </a:r>
          </a:p>
        </p:txBody>
      </p:sp>
      <p:sp>
        <p:nvSpPr>
          <p:cNvPr id="9" name="Oval 8">
            <a:extLst>
              <a:ext uri="{FF2B5EF4-FFF2-40B4-BE49-F238E27FC236}">
                <a16:creationId xmlns:a16="http://schemas.microsoft.com/office/drawing/2014/main" id="{838432AA-E861-A890-6C0F-157D306EE0A3}"/>
              </a:ext>
            </a:extLst>
          </p:cNvPr>
          <p:cNvSpPr/>
          <p:nvPr/>
        </p:nvSpPr>
        <p:spPr>
          <a:xfrm>
            <a:off x="4399721" y="2298845"/>
            <a:ext cx="745435" cy="282655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A8A3AB-E6DF-4F82-40F4-3FB93724C0A8}"/>
              </a:ext>
            </a:extLst>
          </p:cNvPr>
          <p:cNvSpPr txBox="1"/>
          <p:nvPr/>
        </p:nvSpPr>
        <p:spPr>
          <a:xfrm>
            <a:off x="4283765" y="1959681"/>
            <a:ext cx="1417980" cy="369332"/>
          </a:xfrm>
          <a:prstGeom prst="rect">
            <a:avLst/>
          </a:prstGeom>
          <a:noFill/>
        </p:spPr>
        <p:txBody>
          <a:bodyPr wrap="square" rtlCol="0">
            <a:spAutoFit/>
          </a:bodyPr>
          <a:lstStyle/>
          <a:p>
            <a:r>
              <a:rPr lang="en-US" dirty="0" err="1"/>
              <a:t>Mould</a:t>
            </a:r>
            <a:endParaRPr lang="en-US" dirty="0"/>
          </a:p>
        </p:txBody>
      </p:sp>
      <p:sp>
        <p:nvSpPr>
          <p:cNvPr id="11" name="Oval 10">
            <a:extLst>
              <a:ext uri="{FF2B5EF4-FFF2-40B4-BE49-F238E27FC236}">
                <a16:creationId xmlns:a16="http://schemas.microsoft.com/office/drawing/2014/main" id="{E7033AB9-3517-36DA-AF0F-CC772DBAAFF3}"/>
              </a:ext>
            </a:extLst>
          </p:cNvPr>
          <p:cNvSpPr/>
          <p:nvPr/>
        </p:nvSpPr>
        <p:spPr>
          <a:xfrm>
            <a:off x="1113181" y="2914720"/>
            <a:ext cx="4257259" cy="162007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9F2C6D-493B-81F0-386D-F8B3261F2D92}"/>
              </a:ext>
            </a:extLst>
          </p:cNvPr>
          <p:cNvSpPr txBox="1"/>
          <p:nvPr/>
        </p:nvSpPr>
        <p:spPr>
          <a:xfrm>
            <a:off x="1520687" y="2268389"/>
            <a:ext cx="1948070" cy="646331"/>
          </a:xfrm>
          <a:prstGeom prst="rect">
            <a:avLst/>
          </a:prstGeom>
          <a:noFill/>
        </p:spPr>
        <p:txBody>
          <a:bodyPr wrap="square" rtlCol="0">
            <a:spAutoFit/>
          </a:bodyPr>
          <a:lstStyle/>
          <a:p>
            <a:r>
              <a:rPr lang="en-US" dirty="0"/>
              <a:t>Hydraulic clamping unit</a:t>
            </a:r>
          </a:p>
        </p:txBody>
      </p:sp>
    </p:spTree>
    <p:extLst>
      <p:ext uri="{BB962C8B-B14F-4D97-AF65-F5344CB8AC3E}">
        <p14:creationId xmlns:p14="http://schemas.microsoft.com/office/powerpoint/2010/main" val="48088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2E99C-7693-5AE9-1FF2-E91D12CFEE16}"/>
              </a:ext>
            </a:extLst>
          </p:cNvPr>
          <p:cNvPicPr>
            <a:picLocks noChangeAspect="1"/>
          </p:cNvPicPr>
          <p:nvPr/>
        </p:nvPicPr>
        <p:blipFill>
          <a:blip r:embed="rId2"/>
          <a:stretch>
            <a:fillRect/>
          </a:stretch>
        </p:blipFill>
        <p:spPr>
          <a:xfrm>
            <a:off x="556592" y="2196548"/>
            <a:ext cx="3975652" cy="3975652"/>
          </a:xfrm>
          <a:prstGeom prst="rect">
            <a:avLst/>
          </a:prstGeom>
        </p:spPr>
      </p:pic>
      <p:sp>
        <p:nvSpPr>
          <p:cNvPr id="4" name="TextBox 3">
            <a:extLst>
              <a:ext uri="{FF2B5EF4-FFF2-40B4-BE49-F238E27FC236}">
                <a16:creationId xmlns:a16="http://schemas.microsoft.com/office/drawing/2014/main" id="{822FEF1C-799A-AA27-D303-8BE76A50BCC5}"/>
              </a:ext>
            </a:extLst>
          </p:cNvPr>
          <p:cNvSpPr txBox="1"/>
          <p:nvPr/>
        </p:nvSpPr>
        <p:spPr>
          <a:xfrm>
            <a:off x="357809" y="318052"/>
            <a:ext cx="7543800" cy="1200329"/>
          </a:xfrm>
          <a:prstGeom prst="rect">
            <a:avLst/>
          </a:prstGeom>
          <a:noFill/>
        </p:spPr>
        <p:txBody>
          <a:bodyPr wrap="square" rtlCol="0">
            <a:spAutoFit/>
          </a:bodyPr>
          <a:lstStyle/>
          <a:p>
            <a:r>
              <a:rPr lang="en-US" sz="3600" dirty="0" err="1">
                <a:solidFill>
                  <a:schemeClr val="bg1"/>
                </a:solidFill>
              </a:rPr>
              <a:t>Moulds</a:t>
            </a:r>
            <a:r>
              <a:rPr lang="en-US" sz="3600" dirty="0">
                <a:solidFill>
                  <a:schemeClr val="bg1"/>
                </a:solidFill>
              </a:rPr>
              <a:t> made from steel or more recently from </a:t>
            </a:r>
            <a:r>
              <a:rPr lang="en-US" sz="3600" dirty="0" err="1">
                <a:solidFill>
                  <a:schemeClr val="bg1"/>
                </a:solidFill>
              </a:rPr>
              <a:t>Aluminium</a:t>
            </a:r>
            <a:r>
              <a:rPr lang="en-US" sz="3600" dirty="0">
                <a:solidFill>
                  <a:schemeClr val="bg1"/>
                </a:solidFill>
              </a:rPr>
              <a:t> </a:t>
            </a:r>
            <a:r>
              <a:rPr lang="en-US" sz="3600" dirty="0" err="1">
                <a:solidFill>
                  <a:schemeClr val="bg1"/>
                </a:solidFill>
              </a:rPr>
              <a:t>Aolloys</a:t>
            </a:r>
            <a:endParaRPr lang="en-US" sz="3600" dirty="0">
              <a:solidFill>
                <a:schemeClr val="bg1"/>
              </a:solidFill>
            </a:endParaRPr>
          </a:p>
        </p:txBody>
      </p:sp>
      <p:pic>
        <p:nvPicPr>
          <p:cNvPr id="5" name="Picture 4">
            <a:extLst>
              <a:ext uri="{FF2B5EF4-FFF2-40B4-BE49-F238E27FC236}">
                <a16:creationId xmlns:a16="http://schemas.microsoft.com/office/drawing/2014/main" id="{92FB6221-0FB6-CD3D-D2C3-524D846A6BD7}"/>
              </a:ext>
            </a:extLst>
          </p:cNvPr>
          <p:cNvPicPr>
            <a:picLocks noChangeAspect="1"/>
          </p:cNvPicPr>
          <p:nvPr/>
        </p:nvPicPr>
        <p:blipFill>
          <a:blip r:embed="rId3"/>
          <a:stretch>
            <a:fillRect/>
          </a:stretch>
        </p:blipFill>
        <p:spPr>
          <a:xfrm>
            <a:off x="5613952" y="2196548"/>
            <a:ext cx="5300870" cy="3975652"/>
          </a:xfrm>
          <a:prstGeom prst="rect">
            <a:avLst/>
          </a:prstGeom>
        </p:spPr>
      </p:pic>
      <p:sp>
        <p:nvSpPr>
          <p:cNvPr id="7" name="TextBox 6">
            <a:extLst>
              <a:ext uri="{FF2B5EF4-FFF2-40B4-BE49-F238E27FC236}">
                <a16:creationId xmlns:a16="http://schemas.microsoft.com/office/drawing/2014/main" id="{4AF65834-1D0E-E633-3614-E83793DB1411}"/>
              </a:ext>
            </a:extLst>
          </p:cNvPr>
          <p:cNvSpPr txBox="1"/>
          <p:nvPr/>
        </p:nvSpPr>
        <p:spPr>
          <a:xfrm>
            <a:off x="556592" y="6291470"/>
            <a:ext cx="11390243" cy="369332"/>
          </a:xfrm>
          <a:prstGeom prst="rect">
            <a:avLst/>
          </a:prstGeom>
          <a:noFill/>
        </p:spPr>
        <p:txBody>
          <a:bodyPr wrap="square" rtlCol="0">
            <a:spAutoFit/>
          </a:bodyPr>
          <a:lstStyle/>
          <a:p>
            <a:r>
              <a:rPr lang="en-US" dirty="0" err="1"/>
              <a:t>Mould</a:t>
            </a:r>
            <a:r>
              <a:rPr lang="en-US" dirty="0"/>
              <a:t> systems are much more than shapes and containing </a:t>
            </a:r>
            <a:r>
              <a:rPr lang="en-US" dirty="0" err="1"/>
              <a:t>coolimg</a:t>
            </a:r>
            <a:r>
              <a:rPr lang="en-US" dirty="0"/>
              <a:t> circuits, sensors, gates and ejectors</a:t>
            </a:r>
          </a:p>
        </p:txBody>
      </p:sp>
    </p:spTree>
    <p:extLst>
      <p:ext uri="{BB962C8B-B14F-4D97-AF65-F5344CB8AC3E}">
        <p14:creationId xmlns:p14="http://schemas.microsoft.com/office/powerpoint/2010/main" val="222260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480" y="2700176"/>
            <a:ext cx="3578087" cy="3636511"/>
          </a:xfrm>
        </p:spPr>
        <p:txBody>
          <a:bodyPr>
            <a:normAutofit fontScale="92500" lnSpcReduction="20000"/>
          </a:bodyPr>
          <a:lstStyle/>
          <a:p>
            <a:r>
              <a:rPr lang="en-GB" sz="2400" dirty="0"/>
              <a:t>A high proportion of plastic parts are made by injection moulding in which molten plastic is forced in to a mould and solidifies in the imposed shape on cooling</a:t>
            </a:r>
          </a:p>
          <a:p>
            <a:r>
              <a:rPr lang="en-GB" sz="2400" dirty="0"/>
              <a:t>Big investment so good for mass production</a:t>
            </a:r>
          </a:p>
          <a:p>
            <a:endParaRPr lang="en-GB" dirty="0"/>
          </a:p>
          <a:p>
            <a:endParaRPr lang="en-GB" dirty="0"/>
          </a:p>
        </p:txBody>
      </p:sp>
      <p:sp>
        <p:nvSpPr>
          <p:cNvPr id="2" name="Title 1"/>
          <p:cNvSpPr>
            <a:spLocks noGrp="1"/>
          </p:cNvSpPr>
          <p:nvPr>
            <p:ph type="title" idx="4294967295"/>
          </p:nvPr>
        </p:nvSpPr>
        <p:spPr>
          <a:xfrm>
            <a:off x="0" y="447675"/>
            <a:ext cx="10572750" cy="969963"/>
          </a:xfrm>
        </p:spPr>
        <p:txBody>
          <a:bodyPr/>
          <a:lstStyle/>
          <a:p>
            <a:r>
              <a:rPr lang="en-GB" dirty="0"/>
              <a:t>Manufacturing with plastics</a:t>
            </a:r>
          </a:p>
        </p:txBody>
      </p:sp>
      <p:pic>
        <p:nvPicPr>
          <p:cNvPr id="194562" name="Picture 2" descr="http://upload.wikimedia.org/wikipedia/commons/7/74/Injection_moulding_process.png"/>
          <p:cNvPicPr>
            <a:picLocks noChangeAspect="1" noChangeArrowheads="1"/>
          </p:cNvPicPr>
          <p:nvPr/>
        </p:nvPicPr>
        <p:blipFill>
          <a:blip r:embed="rId2" cstate="print"/>
          <a:srcRect/>
          <a:stretch>
            <a:fillRect/>
          </a:stretch>
        </p:blipFill>
        <p:spPr bwMode="auto">
          <a:xfrm>
            <a:off x="3977631" y="1834949"/>
            <a:ext cx="7683890" cy="3981422"/>
          </a:xfrm>
          <a:prstGeom prst="rect">
            <a:avLst/>
          </a:prstGeom>
          <a:noFill/>
        </p:spPr>
      </p:pic>
      <p:sp>
        <p:nvSpPr>
          <p:cNvPr id="5" name="TextBox 4"/>
          <p:cNvSpPr txBox="1"/>
          <p:nvPr/>
        </p:nvSpPr>
        <p:spPr>
          <a:xfrm>
            <a:off x="8040270" y="4149100"/>
            <a:ext cx="936130" cy="369332"/>
          </a:xfrm>
          <a:prstGeom prst="rect">
            <a:avLst/>
          </a:prstGeom>
          <a:noFill/>
        </p:spPr>
        <p:txBody>
          <a:bodyPr wrap="square" rtlCol="0">
            <a:spAutoFit/>
          </a:bodyPr>
          <a:lstStyle/>
          <a:p>
            <a:pPr eaLnBrk="1" fontAlgn="auto" hangingPunct="1">
              <a:spcBef>
                <a:spcPts val="0"/>
              </a:spcBef>
              <a:spcAft>
                <a:spcPts val="0"/>
              </a:spcAft>
            </a:pPr>
            <a:r>
              <a:rPr lang="en-GB" dirty="0">
                <a:solidFill>
                  <a:prstClr val="black"/>
                </a:solidFill>
                <a:latin typeface="Calibri"/>
                <a:cs typeface="+mn-cs"/>
              </a:rPr>
              <a:t>Mould</a:t>
            </a:r>
          </a:p>
        </p:txBody>
      </p:sp>
      <p:sp>
        <p:nvSpPr>
          <p:cNvPr id="6" name="TextBox 5"/>
          <p:cNvSpPr txBox="1"/>
          <p:nvPr/>
        </p:nvSpPr>
        <p:spPr>
          <a:xfrm>
            <a:off x="5009126" y="2058220"/>
            <a:ext cx="1224170" cy="369332"/>
          </a:xfrm>
          <a:prstGeom prst="rect">
            <a:avLst/>
          </a:prstGeom>
          <a:noFill/>
        </p:spPr>
        <p:txBody>
          <a:bodyPr wrap="square" rtlCol="0">
            <a:spAutoFit/>
          </a:bodyPr>
          <a:lstStyle/>
          <a:p>
            <a:pPr eaLnBrk="1" fontAlgn="auto" hangingPunct="1">
              <a:spcBef>
                <a:spcPts val="0"/>
              </a:spcBef>
              <a:spcAft>
                <a:spcPts val="0"/>
              </a:spcAft>
            </a:pPr>
            <a:r>
              <a:rPr lang="en-GB" dirty="0">
                <a:solidFill>
                  <a:prstClr val="black"/>
                </a:solidFill>
                <a:latin typeface="Calibri"/>
                <a:cs typeface="+mn-cs"/>
              </a:rPr>
              <a:t>polymer in</a:t>
            </a:r>
          </a:p>
        </p:txBody>
      </p:sp>
      <p:sp>
        <p:nvSpPr>
          <p:cNvPr id="7" name="TextBox 6"/>
          <p:cNvSpPr txBox="1"/>
          <p:nvPr/>
        </p:nvSpPr>
        <p:spPr>
          <a:xfrm>
            <a:off x="4367759" y="4935743"/>
            <a:ext cx="4140576" cy="923330"/>
          </a:xfrm>
          <a:prstGeom prst="rect">
            <a:avLst/>
          </a:prstGeom>
          <a:noFill/>
        </p:spPr>
        <p:txBody>
          <a:bodyPr wrap="square" rtlCol="0">
            <a:spAutoFit/>
          </a:bodyPr>
          <a:lstStyle/>
          <a:p>
            <a:pPr eaLnBrk="1" fontAlgn="auto" hangingPunct="1">
              <a:spcBef>
                <a:spcPts val="0"/>
              </a:spcBef>
              <a:spcAft>
                <a:spcPts val="0"/>
              </a:spcAft>
            </a:pPr>
            <a:r>
              <a:rPr lang="en-GB" dirty="0">
                <a:solidFill>
                  <a:prstClr val="black"/>
                </a:solidFill>
                <a:latin typeface="Calibri"/>
                <a:cs typeface="+mn-cs"/>
              </a:rPr>
              <a:t>Injection moulding is ideal for making thousands of identical components  from the sample material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9D9429-CFD8-9180-533C-B1744E87C830}"/>
              </a:ext>
            </a:extLst>
          </p:cNvPr>
          <p:cNvSpPr txBox="1"/>
          <p:nvPr/>
        </p:nvSpPr>
        <p:spPr>
          <a:xfrm>
            <a:off x="526773" y="2156792"/>
            <a:ext cx="11420061" cy="4770537"/>
          </a:xfrm>
          <a:prstGeom prst="rect">
            <a:avLst/>
          </a:prstGeom>
          <a:noFill/>
        </p:spPr>
        <p:txBody>
          <a:bodyPr wrap="square" rtlCol="0">
            <a:spAutoFit/>
          </a:bodyPr>
          <a:lstStyle/>
          <a:p>
            <a:r>
              <a:rPr lang="en-US" sz="2800" dirty="0"/>
              <a:t>Now Injection </a:t>
            </a:r>
            <a:r>
              <a:rPr lang="en-US" sz="2800" dirty="0" err="1"/>
              <a:t>Moulding</a:t>
            </a:r>
            <a:r>
              <a:rPr lang="en-US" sz="2800" dirty="0"/>
              <a:t> is the most common method of manufacturing plastic parts</a:t>
            </a:r>
          </a:p>
          <a:p>
            <a:endParaRPr lang="en-US" sz="2400" dirty="0"/>
          </a:p>
          <a:p>
            <a:r>
              <a:rPr lang="en-US" sz="2800" dirty="0"/>
              <a:t>All thermoplastics can be used but the composition needs to be optimized for injection </a:t>
            </a:r>
            <a:r>
              <a:rPr lang="en-US" sz="2800" dirty="0" err="1"/>
              <a:t>moulding</a:t>
            </a:r>
            <a:endParaRPr lang="en-US" sz="2800" dirty="0"/>
          </a:p>
          <a:p>
            <a:r>
              <a:rPr lang="en-US" sz="2800" dirty="0"/>
              <a:t>The five most common materials are</a:t>
            </a:r>
          </a:p>
          <a:p>
            <a:r>
              <a:rPr lang="en-US" sz="2800" dirty="0">
                <a:cs typeface="Calibri" panose="020F0502020204030204" pitchFamily="34" charset="0"/>
              </a:rPr>
              <a:t>ABS </a:t>
            </a:r>
            <a:r>
              <a:rPr lang="en-US" sz="2800" i="0" dirty="0">
                <a:effectLst/>
                <a:cs typeface="Calibri" panose="020F0502020204030204" pitchFamily="34" charset="0"/>
              </a:rPr>
              <a:t>Acrylonitrile Butadiene Styrene</a:t>
            </a:r>
            <a:endParaRPr lang="en-US" sz="2800" dirty="0">
              <a:cs typeface="Calibri" panose="020F0502020204030204" pitchFamily="34" charset="0"/>
            </a:endParaRPr>
          </a:p>
          <a:p>
            <a:r>
              <a:rPr lang="en-US" sz="2800" dirty="0"/>
              <a:t>PP Polypropylene*</a:t>
            </a:r>
          </a:p>
          <a:p>
            <a:r>
              <a:rPr lang="en-US" sz="2800" dirty="0"/>
              <a:t>PA Polyamide (Nylon 6)*</a:t>
            </a:r>
            <a:br>
              <a:rPr lang="en-US" sz="2800" dirty="0"/>
            </a:br>
            <a:r>
              <a:rPr lang="en-US" sz="2800" dirty="0"/>
              <a:t>PC Polycarbonate</a:t>
            </a:r>
            <a:br>
              <a:rPr lang="en-US" sz="2800" dirty="0"/>
            </a:br>
            <a:r>
              <a:rPr lang="en-US" sz="2800" dirty="0"/>
              <a:t>PE Polyethylene*                                                      * is a semi-crystalline polymer</a:t>
            </a:r>
          </a:p>
        </p:txBody>
      </p:sp>
      <p:sp>
        <p:nvSpPr>
          <p:cNvPr id="5" name="TextBox 4">
            <a:extLst>
              <a:ext uri="{FF2B5EF4-FFF2-40B4-BE49-F238E27FC236}">
                <a16:creationId xmlns:a16="http://schemas.microsoft.com/office/drawing/2014/main" id="{3700D023-1F1B-D133-4F3D-2056335B9A2E}"/>
              </a:ext>
            </a:extLst>
          </p:cNvPr>
          <p:cNvSpPr txBox="1"/>
          <p:nvPr/>
        </p:nvSpPr>
        <p:spPr>
          <a:xfrm>
            <a:off x="526774" y="387626"/>
            <a:ext cx="6977269" cy="1446550"/>
          </a:xfrm>
          <a:prstGeom prst="rect">
            <a:avLst/>
          </a:prstGeom>
          <a:noFill/>
        </p:spPr>
        <p:txBody>
          <a:bodyPr wrap="square" rtlCol="0">
            <a:spAutoFit/>
          </a:bodyPr>
          <a:lstStyle/>
          <a:p>
            <a:r>
              <a:rPr lang="en-US" sz="4400" dirty="0">
                <a:solidFill>
                  <a:schemeClr val="bg1"/>
                </a:solidFill>
              </a:rPr>
              <a:t>Materials for Injection </a:t>
            </a:r>
            <a:r>
              <a:rPr lang="en-US" sz="4400" dirty="0" err="1">
                <a:solidFill>
                  <a:schemeClr val="bg1"/>
                </a:solidFill>
              </a:rPr>
              <a:t>Moulding</a:t>
            </a:r>
            <a:endParaRPr lang="en-US" sz="4400" dirty="0">
              <a:solidFill>
                <a:schemeClr val="bg1"/>
              </a:solidFill>
            </a:endParaRPr>
          </a:p>
        </p:txBody>
      </p:sp>
    </p:spTree>
    <p:extLst>
      <p:ext uri="{BB962C8B-B14F-4D97-AF65-F5344CB8AC3E}">
        <p14:creationId xmlns:p14="http://schemas.microsoft.com/office/powerpoint/2010/main" val="343097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tação">
  <a:themeElements>
    <a:clrScheme name="Personalizado 4">
      <a:dk1>
        <a:sysClr val="windowText" lastClr="000000"/>
      </a:dk1>
      <a:lt1>
        <a:sysClr val="window" lastClr="FFFFFF"/>
      </a:lt1>
      <a:dk2>
        <a:srgbClr val="212121"/>
      </a:dk2>
      <a:lt2>
        <a:srgbClr val="636363"/>
      </a:lt2>
      <a:accent1>
        <a:srgbClr val="636363"/>
      </a:accent1>
      <a:accent2>
        <a:srgbClr val="6FEBA0"/>
      </a:accent2>
      <a:accent3>
        <a:srgbClr val="B6DF5E"/>
      </a:accent3>
      <a:accent4>
        <a:srgbClr val="7F7F7F"/>
      </a:accent4>
      <a:accent5>
        <a:srgbClr val="EF755F"/>
      </a:accent5>
      <a:accent6>
        <a:srgbClr val="ED515C"/>
      </a:accent6>
      <a:hlink>
        <a:srgbClr val="8F8F8F"/>
      </a:hlink>
      <a:folHlink>
        <a:srgbClr val="A5A5A5"/>
      </a:folHlink>
    </a:clrScheme>
    <a:fontScheme name="Citaçã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ólidos Subti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23030</TotalTime>
  <Words>2182</Words>
  <Application>Microsoft Office PowerPoint</Application>
  <PresentationFormat>Widescreen</PresentationFormat>
  <Paragraphs>218</Paragraphs>
  <Slides>31</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vt:lpstr>
      <vt:lpstr>Bookman Old Style</vt:lpstr>
      <vt:lpstr>Calibri</vt:lpstr>
      <vt:lpstr>Calibri Light</vt:lpstr>
      <vt:lpstr>Century</vt:lpstr>
      <vt:lpstr>Century Gothic</vt:lpstr>
      <vt:lpstr>Corbel</vt:lpstr>
      <vt:lpstr>Elsevier Gulliver</vt:lpstr>
      <vt:lpstr>Palatino Linotype</vt:lpstr>
      <vt:lpstr>Times New Roman</vt:lpstr>
      <vt:lpstr>Wingdings</vt:lpstr>
      <vt:lpstr>Wingdings 2</vt:lpstr>
      <vt:lpstr>Office Theme</vt:lpstr>
      <vt:lpstr>Citação</vt:lpstr>
      <vt:lpstr>PowerPoint Presentation</vt:lpstr>
      <vt:lpstr>CDRSP  and Funding</vt:lpstr>
      <vt:lpstr>PowerPoint Presentation</vt:lpstr>
      <vt:lpstr>PowerPoint Presentation</vt:lpstr>
      <vt:lpstr>PowerPoint Presentation</vt:lpstr>
      <vt:lpstr>PowerPoint Presentation</vt:lpstr>
      <vt:lpstr>PowerPoint Presentation</vt:lpstr>
      <vt:lpstr>Manufacturing with plastics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Moura</dc:creator>
  <cp:lastModifiedBy>Geoffrey Mitchell</cp:lastModifiedBy>
  <cp:revision>243</cp:revision>
  <cp:lastPrinted>2018-09-09T14:45:26Z</cp:lastPrinted>
  <dcterms:created xsi:type="dcterms:W3CDTF">2017-04-28T17:24:06Z</dcterms:created>
  <dcterms:modified xsi:type="dcterms:W3CDTF">2022-09-04T12:07:40Z</dcterms:modified>
</cp:coreProperties>
</file>