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77" r:id="rId2"/>
    <p:sldId id="256" r:id="rId3"/>
    <p:sldId id="311" r:id="rId4"/>
    <p:sldId id="312" r:id="rId5"/>
    <p:sldId id="313" r:id="rId6"/>
    <p:sldId id="314" r:id="rId7"/>
    <p:sldId id="261" r:id="rId8"/>
    <p:sldId id="315" r:id="rId9"/>
    <p:sldId id="290" r:id="rId10"/>
    <p:sldId id="265" r:id="rId11"/>
    <p:sldId id="317" r:id="rId12"/>
    <p:sldId id="308" r:id="rId13"/>
    <p:sldId id="267" r:id="rId14"/>
    <p:sldId id="294" r:id="rId15"/>
    <p:sldId id="306" r:id="rId16"/>
    <p:sldId id="283" r:id="rId17"/>
    <p:sldId id="307" r:id="rId18"/>
    <p:sldId id="300" r:id="rId19"/>
    <p:sldId id="301" r:id="rId20"/>
    <p:sldId id="302" r:id="rId21"/>
    <p:sldId id="279" r:id="rId22"/>
    <p:sldId id="310" r:id="rId23"/>
    <p:sldId id="295" r:id="rId24"/>
    <p:sldId id="318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44B5"/>
    <a:srgbClr val="F6E2F4"/>
    <a:srgbClr val="F1CFEE"/>
    <a:srgbClr val="E4B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8123" autoAdjust="0"/>
  </p:normalViewPr>
  <p:slideViewPr>
    <p:cSldViewPr snapToGrid="0">
      <p:cViewPr varScale="1">
        <p:scale>
          <a:sx n="75" d="100"/>
          <a:sy n="75" d="100"/>
        </p:scale>
        <p:origin x="2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2198-92F0-4DA8-8D72-ABA8241C0668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47DC6-9550-4F6B-B572-BE03E988EA1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55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47DC6-9550-4F6B-B572-BE03E988E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5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A2. </a:t>
            </a:r>
            <a:r>
              <a:rPr lang="es-ES" b="1" dirty="0"/>
              <a:t>2D GIXD </a:t>
            </a:r>
            <a:r>
              <a:rPr lang="es-ES" b="1" dirty="0" err="1"/>
              <a:t>maps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F6TCNNQ/C8BTBT </a:t>
            </a:r>
            <a:r>
              <a:rPr lang="es-ES" b="1" dirty="0" err="1"/>
              <a:t>sample</a:t>
            </a:r>
            <a:r>
              <a:rPr lang="es-ES" b="1" dirty="0"/>
              <a:t> </a:t>
            </a:r>
            <a:r>
              <a:rPr lang="es-ES" b="1" dirty="0" err="1"/>
              <a:t>acquired</a:t>
            </a:r>
            <a:r>
              <a:rPr lang="es-ES" b="1" dirty="0"/>
              <a:t> at </a:t>
            </a:r>
            <a:r>
              <a:rPr lang="es-ES" b="1" dirty="0" err="1"/>
              <a:t>different</a:t>
            </a:r>
            <a:r>
              <a:rPr lang="es-ES" b="1" dirty="0"/>
              <a:t> </a:t>
            </a:r>
            <a:r>
              <a:rPr lang="es-ES" b="1" dirty="0" err="1"/>
              <a:t>temperatures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an</a:t>
            </a:r>
            <a:r>
              <a:rPr lang="es-ES" b="1" dirty="0"/>
              <a:t> </a:t>
            </a:r>
            <a:r>
              <a:rPr lang="es-ES" b="1" dirty="0" err="1"/>
              <a:t>incident</a:t>
            </a:r>
            <a:r>
              <a:rPr lang="es-ES" b="1" dirty="0"/>
              <a:t> angle </a:t>
            </a:r>
            <a:r>
              <a:rPr lang="es-ES" b="1" dirty="0" err="1"/>
              <a:t>of</a:t>
            </a:r>
            <a:r>
              <a:rPr lang="es-ES" b="1" dirty="0"/>
              <a:t> 0.12º.</a:t>
            </a:r>
            <a:endParaRPr lang="en-U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6D30-F6EB-4A03-8267-1377294D65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53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A4. </a:t>
            </a:r>
            <a:r>
              <a:rPr lang="es-ES" b="1" dirty="0"/>
              <a:t>2D GIXD </a:t>
            </a:r>
            <a:r>
              <a:rPr lang="es-ES" b="1" dirty="0" err="1"/>
              <a:t>maps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F6TCNNQ/</a:t>
            </a:r>
            <a:r>
              <a:rPr lang="es-ES" b="1" dirty="0" err="1"/>
              <a:t>DphBTBT</a:t>
            </a:r>
            <a:r>
              <a:rPr lang="es-ES" b="1" dirty="0"/>
              <a:t> </a:t>
            </a:r>
            <a:r>
              <a:rPr lang="es-ES" b="1" dirty="0" err="1"/>
              <a:t>sample</a:t>
            </a:r>
            <a:r>
              <a:rPr lang="es-ES" b="1" dirty="0"/>
              <a:t> </a:t>
            </a:r>
            <a:r>
              <a:rPr lang="es-ES" b="1" dirty="0" err="1"/>
              <a:t>acquired</a:t>
            </a:r>
            <a:r>
              <a:rPr lang="es-ES" b="1" dirty="0"/>
              <a:t> at </a:t>
            </a:r>
            <a:r>
              <a:rPr lang="es-ES" b="1" dirty="0" err="1"/>
              <a:t>different</a:t>
            </a:r>
            <a:r>
              <a:rPr lang="es-ES" b="1" dirty="0"/>
              <a:t> </a:t>
            </a:r>
            <a:r>
              <a:rPr lang="es-ES" b="1" dirty="0" err="1"/>
              <a:t>temperatures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an</a:t>
            </a:r>
            <a:r>
              <a:rPr lang="es-ES" b="1" dirty="0"/>
              <a:t> </a:t>
            </a:r>
            <a:r>
              <a:rPr lang="es-ES" b="1" dirty="0" err="1"/>
              <a:t>incident</a:t>
            </a:r>
            <a:r>
              <a:rPr lang="es-ES" b="1" dirty="0"/>
              <a:t> angle </a:t>
            </a:r>
            <a:r>
              <a:rPr lang="es-ES" b="1" dirty="0" err="1"/>
              <a:t>of</a:t>
            </a:r>
            <a:r>
              <a:rPr lang="es-ES" b="1" dirty="0"/>
              <a:t> 0.12º.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26D30-F6EB-4A03-8267-1377294D6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99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2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8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35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2F3BA-9505-47C1-9C6A-D91015C08C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5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47DC6-9550-4F6B-B572-BE03E988E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47DC6-9550-4F6B-B572-BE03E988E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5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47DC6-9550-4F6B-B572-BE03E988E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47DC6-9550-4F6B-B572-BE03E988E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FF204-25A8-3F21-444D-8807F9ABE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D558A5-CB59-3DC9-BFCE-3CF7E5395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CD933-EA42-025A-6EBF-D4A44416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8346-0C20-44AA-ADCE-7646CB0DFB5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83378C-AD6F-31EE-DE74-B1D43D9B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466082-A959-7ED3-F194-28187BCD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330C7-DABA-AEC4-08EF-EA9104E1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D5FBAD-D03A-B6C6-B7F4-90645B760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1EF09B-43E1-1CF6-4C93-8DC7A746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41E0-2F04-4100-86DF-034558E8F017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C0F7FD-45E0-28C1-A747-DCE5BF69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68487A-2BD6-7248-0D51-268C3F9A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4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910992-E2DB-06B1-C787-1EB931F33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1B5B7E-988B-FCB6-F2EC-9E929D052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1951DA-D7FF-9AC5-49D7-AA3E5BD3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25082-3280-45E7-9AC3-2F6D8EC26CFF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BAD38-0A7F-C14D-BBAF-36148079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6F2285-7405-D02A-312A-92425562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5BC7F-0C05-88D9-B82A-D26F5D80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2F1F45-3B35-97C9-9C5A-CBC3FA3A7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5B10E-B872-F47B-4D92-E442598E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E870-0AC3-431A-ADEB-6D31C747D490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15AC49-8768-FD74-DE3F-400C39A1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A998DD-A6F3-F741-DE57-902D62DF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6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044D00-D878-08BC-0C28-C79C9068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D84F48-38C3-DBF6-21EA-3495F1A44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6DD3B9-313B-CA6C-0F17-EF4C51106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1219-E882-4BF3-A602-C14A698F63C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35687E-8A83-BE5B-AA7A-01A54A72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57855-5185-9E66-538D-D1FE2B64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0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155B5-1F0C-690F-ED17-8F16C849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4ACA5-0870-502C-6D9F-8BD07E892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49E221-9168-7767-8501-2849D708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AD1A48-87AB-6E44-23A3-285934B3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E895-9B55-4151-B805-C008DEE8E957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79BA99-49F2-943B-EBB7-09A70749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0AB057-27B1-1FFD-66E1-0F2E9061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3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999DA-5A2A-2AB3-D034-9814CBD5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884990-6293-1FD9-DCCC-1D95DD40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921C28-E45F-38A0-F3AA-A57D5C955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5A6720-5999-BAAC-92D7-E3EF61669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5CDC3FF-9954-FB13-CBBB-67E7552B7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7BC187-168E-1A69-D30C-5D11CA04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4217-B5D0-4A16-BC81-2F8996AAD55E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E1DC057-784D-DC7E-6E47-F741B92C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C800C5-3D21-00D0-AB2B-D9561A44F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2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D40F7-778F-DC43-F22E-02FBACF3F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B6D099-1BCA-49FC-7A18-B2CF1FA2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0DA6-2324-4903-9D97-12E665D4B37F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C4D383-6E1B-EDE4-AC82-B35F769E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7B866F-FCDC-1D34-BE88-1D677719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B9B6EA-23C0-9D09-3A23-B6883AD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FB4E-2277-4F7A-9B10-523895103ED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14829B-0134-0028-F59D-FEF3F048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389473-9692-6EF8-E6EC-ADC5FBB2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2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6FEDC-260E-77A8-A2D5-A4B1A54B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11C802-E7B0-4137-0953-B4EC573EC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6CA775-BAB1-536F-4686-C99D7B359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738322-97E2-2ECD-B4FD-AFEB9DD1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7E609-CA4C-44E3-9829-B295FB4FB5D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DF2D0F-66FD-2C86-432E-5394A6E0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9D3C63-B3F0-CE9A-FF0F-E36CFF77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3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66F6C-4DED-2779-6A78-DD1E45B3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4F1BA7-B5B5-75D7-FD07-C72608F51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692511-5703-1FC9-3289-BA75250AE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449A40-FAD3-9F1F-735C-0F23B0BC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0A6F1-947A-4CD9-A5CB-C3C678E345F0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7906D0-B48E-176B-8433-180AA278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922B5C-311C-7B0B-5C7D-CF32324F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1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3A7B08B-F06E-F39D-878F-040F226A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161520-CC1A-E6AB-219C-1671B79BC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B0BFCC-D1DD-A388-67A0-0067ED983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AE9A8-7C2F-4C10-9D93-622EA0B82690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0A5EC-0BBC-FB19-E3DB-1EF4BEE7A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14038C-F0A0-FCA4-F103-89DDC4C3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CAAAF-61C7-4112-96FD-8A27FEA7A7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3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9.png"/><Relationship Id="rId10" Type="http://schemas.openxmlformats.org/officeDocument/2006/relationships/image" Target="../media/image35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00.png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4AAACB8-316A-44BD-9B0F-79A11A2368EE}"/>
              </a:ext>
            </a:extLst>
          </p:cNvPr>
          <p:cNvSpPr txBox="1"/>
          <p:nvPr/>
        </p:nvSpPr>
        <p:spPr>
          <a:xfrm>
            <a:off x="1559719" y="1290239"/>
            <a:ext cx="8874579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In-situ  GIWAXS  of  thermally-induced co-crystallization  in  Doped  Organic Semiconductor  Films 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EB6BC6-896B-4AF4-BE13-A3E2C45E1D9C}"/>
              </a:ext>
            </a:extLst>
          </p:cNvPr>
          <p:cNvSpPr txBox="1"/>
          <p:nvPr/>
        </p:nvSpPr>
        <p:spPr>
          <a:xfrm>
            <a:off x="10472027" y="6400800"/>
            <a:ext cx="157773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6/09/2022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95B5D1-2E14-EC44-816C-6C18A8929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92" y="5561874"/>
            <a:ext cx="2243221" cy="11596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F39C94-CF74-7554-1D5D-91DCE4409C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85" y="5525181"/>
            <a:ext cx="2468011" cy="12019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17F7DBD-4F89-963F-6700-3034A5C4E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20" y="5514743"/>
            <a:ext cx="2609000" cy="12058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C4E479-C422-6B70-F1D9-C9C29BC1818D}"/>
              </a:ext>
            </a:extLst>
          </p:cNvPr>
          <p:cNvSpPr txBox="1"/>
          <p:nvPr/>
        </p:nvSpPr>
        <p:spPr>
          <a:xfrm>
            <a:off x="1864965" y="3516158"/>
            <a:ext cx="84620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Alba Cazorla</a:t>
            </a:r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, Adara Babuji</a:t>
            </a:r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</a:rPr>
              <a:t>1 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, Eduardo Solano</a:t>
            </a:r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, Carmen Ocal</a:t>
            </a:r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</a:rPr>
              <a:t>1*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, Esther Barrena </a:t>
            </a:r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</a:rPr>
              <a:t>1*</a:t>
            </a:r>
            <a:endParaRPr lang="es-ES" sz="2000" baseline="30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D25B27-CBFB-2264-F49B-AF9B41DF2177}"/>
              </a:ext>
            </a:extLst>
          </p:cNvPr>
          <p:cNvSpPr txBox="1"/>
          <p:nvPr/>
        </p:nvSpPr>
        <p:spPr>
          <a:xfrm>
            <a:off x="2496088" y="4018529"/>
            <a:ext cx="793821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</a:rPr>
              <a:t>1 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Institut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Ciència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</a:rPr>
              <a:t>Materials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 de Barcelona (ICMAB-CSIC)</a:t>
            </a:r>
            <a:endParaRPr lang="es-ES" sz="2000" baseline="30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es-ES" sz="2000" baseline="300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2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ALBA </a:t>
            </a:r>
            <a:r>
              <a:rPr lang="es-ES" sz="2000" dirty="0" err="1">
                <a:solidFill>
                  <a:schemeClr val="accent1">
                    <a:lumMod val="75000"/>
                  </a:schemeClr>
                </a:solidFill>
                <a:cs typeface="Calibri"/>
              </a:rPr>
              <a:t>Synchrotron</a:t>
            </a:r>
            <a:endParaRPr lang="es-ES" sz="2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70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969AE06-D246-354E-0436-AFD2F11F0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821"/>
          <a:stretch/>
        </p:blipFill>
        <p:spPr>
          <a:xfrm>
            <a:off x="460243" y="1204075"/>
            <a:ext cx="4117136" cy="3517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10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20399" y="3429000"/>
            <a:ext cx="166742" cy="2026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06123" y="5528896"/>
            <a:ext cx="12093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At  RT, three structures coexist: </a:t>
            </a:r>
            <a:r>
              <a:rPr lang="en-US" sz="2400" dirty="0"/>
              <a:t>C</a:t>
            </a:r>
            <a:r>
              <a:rPr lang="en-US" sz="2400" baseline="-25000" dirty="0"/>
              <a:t>8</a:t>
            </a:r>
            <a:r>
              <a:rPr lang="en-US" sz="2400" dirty="0"/>
              <a:t>-BTBT-C</a:t>
            </a:r>
            <a:r>
              <a:rPr lang="en-US" sz="2400" baseline="-25000" dirty="0"/>
              <a:t>8 </a:t>
            </a:r>
            <a:r>
              <a:rPr lang="en-US" sz="2400" dirty="0"/>
              <a:t>+ F</a:t>
            </a:r>
            <a:r>
              <a:rPr lang="en-US" sz="2400" baseline="-25000" dirty="0"/>
              <a:t>6</a:t>
            </a:r>
            <a:r>
              <a:rPr lang="en-US" sz="2400" dirty="0"/>
              <a:t>TCNNQ + co-crystal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17D4F37-C45B-3D5D-3CBE-FC4B99D1345A}"/>
              </a:ext>
            </a:extLst>
          </p:cNvPr>
          <p:cNvSpPr txBox="1"/>
          <p:nvPr/>
        </p:nvSpPr>
        <p:spPr>
          <a:xfrm>
            <a:off x="348632" y="636606"/>
            <a:ext cx="1184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EFFECT  OF  ADDING  THE  MOLECULAR  DOPANT</a:t>
            </a:r>
          </a:p>
        </p:txBody>
      </p:sp>
      <p:sp>
        <p:nvSpPr>
          <p:cNvPr id="21" name="2 CuadroTexto"/>
          <p:cNvSpPr txBox="1"/>
          <p:nvPr/>
        </p:nvSpPr>
        <p:spPr>
          <a:xfrm>
            <a:off x="708979" y="6290588"/>
            <a:ext cx="689501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cs typeface="Times New Roman" panose="02020603050405020304" pitchFamily="18" charset="0"/>
              </a:rPr>
              <a:t>‘Charge Transfer Complexes in Organic Field-Effect Transistors: Superior Suitability of Surface Doping’, </a:t>
            </a:r>
          </a:p>
          <a:p>
            <a:r>
              <a:rPr lang="en-US" sz="1100" i="1" dirty="0">
                <a:cs typeface="Times New Roman" panose="02020603050405020304" pitchFamily="18" charset="0"/>
              </a:rPr>
              <a:t>A. </a:t>
            </a:r>
            <a:r>
              <a:rPr lang="en-US" sz="1100" i="1" dirty="0" err="1">
                <a:cs typeface="Times New Roman" panose="02020603050405020304" pitchFamily="18" charset="0"/>
              </a:rPr>
              <a:t>Babuji</a:t>
            </a:r>
            <a:r>
              <a:rPr lang="en-US" sz="1100" i="1" dirty="0">
                <a:cs typeface="Times New Roman" panose="02020603050405020304" pitchFamily="18" charset="0"/>
              </a:rPr>
              <a:t>, </a:t>
            </a:r>
            <a:r>
              <a:rPr lang="en-US" sz="1100" i="1" dirty="0" err="1">
                <a:cs typeface="Times New Roman" panose="02020603050405020304" pitchFamily="18" charset="0"/>
              </a:rPr>
              <a:t>A.Cazorla</a:t>
            </a:r>
            <a:r>
              <a:rPr lang="en-US" sz="1100" i="1" dirty="0">
                <a:cs typeface="Times New Roman" panose="02020603050405020304" pitchFamily="18" charset="0"/>
              </a:rPr>
              <a:t>, E. Solano, C. </a:t>
            </a:r>
            <a:r>
              <a:rPr lang="en-US" sz="1100" i="1" dirty="0" err="1">
                <a:cs typeface="Times New Roman" panose="02020603050405020304" pitchFamily="18" charset="0"/>
              </a:rPr>
              <a:t>Habenicht</a:t>
            </a:r>
            <a:r>
              <a:rPr lang="en-US" sz="1100" i="1" dirty="0">
                <a:cs typeface="Times New Roman" panose="02020603050405020304" pitchFamily="18" charset="0"/>
              </a:rPr>
              <a:t>, C. </a:t>
            </a:r>
            <a:r>
              <a:rPr lang="en-US" sz="1100" i="1" dirty="0" err="1">
                <a:cs typeface="Times New Roman" panose="02020603050405020304" pitchFamily="18" charset="0"/>
              </a:rPr>
              <a:t>Ocal</a:t>
            </a:r>
            <a:r>
              <a:rPr lang="en-US" sz="1100" i="1" dirty="0">
                <a:cs typeface="Times New Roman" panose="02020603050405020304" pitchFamily="18" charset="0"/>
              </a:rPr>
              <a:t>, K. Leo, E. Barrena (Submitted May 2022).</a:t>
            </a:r>
          </a:p>
        </p:txBody>
      </p:sp>
      <p:graphicFrame>
        <p:nvGraphicFramePr>
          <p:cNvPr id="34" name="Object 3">
            <a:extLst>
              <a:ext uri="{FF2B5EF4-FFF2-40B4-BE49-F238E27FC236}">
                <a16:creationId xmlns:a16="http://schemas.microsoft.com/office/drawing/2014/main" id="{44D7BD98-2BF3-C70A-1AAD-AEA5199075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13564"/>
              </p:ext>
            </p:extLst>
          </p:nvPr>
        </p:nvGraphicFramePr>
        <p:xfrm>
          <a:off x="6096000" y="1098271"/>
          <a:ext cx="4748848" cy="363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44D7BD98-2BF3-C70A-1AAD-AEA519907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098271"/>
                        <a:ext cx="4748848" cy="3633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CuadroTexto 34">
            <a:extLst>
              <a:ext uri="{FF2B5EF4-FFF2-40B4-BE49-F238E27FC236}">
                <a16:creationId xmlns:a16="http://schemas.microsoft.com/office/drawing/2014/main" id="{9660F481-A092-655C-44B1-34A638BD265C}"/>
              </a:ext>
            </a:extLst>
          </p:cNvPr>
          <p:cNvSpPr txBox="1"/>
          <p:nvPr/>
        </p:nvSpPr>
        <p:spPr>
          <a:xfrm>
            <a:off x="7247237" y="1173018"/>
            <a:ext cx="2461846" cy="38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cs typeface="Calibri"/>
              </a:rPr>
              <a:t>OOP Line </a:t>
            </a:r>
            <a:r>
              <a:rPr lang="es-ES" b="1" dirty="0" err="1">
                <a:cs typeface="Calibri"/>
              </a:rPr>
              <a:t>cuts</a:t>
            </a:r>
            <a:endParaRPr lang="es-ES" b="1" dirty="0"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9003DE-97FF-2E2D-1F24-05710E125A8B}"/>
              </a:ext>
            </a:extLst>
          </p:cNvPr>
          <p:cNvSpPr txBox="1"/>
          <p:nvPr/>
        </p:nvSpPr>
        <p:spPr>
          <a:xfrm>
            <a:off x="6845355" y="1620719"/>
            <a:ext cx="6941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400" b="1" dirty="0">
                <a:cs typeface="Calibri"/>
              </a:rPr>
              <a:t>(001)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D37D43-CC2E-989F-1D95-88DFAD7E89C2}"/>
              </a:ext>
            </a:extLst>
          </p:cNvPr>
          <p:cNvSpPr txBox="1"/>
          <p:nvPr/>
        </p:nvSpPr>
        <p:spPr>
          <a:xfrm>
            <a:off x="7085437" y="1777294"/>
            <a:ext cx="7880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400" b="1" dirty="0">
                <a:solidFill>
                  <a:srgbClr val="7030A0"/>
                </a:solidFill>
                <a:cs typeface="Calibri"/>
              </a:rPr>
              <a:t>(001)c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163985-2CA5-7F05-72C6-1A23B2EC39E0}"/>
              </a:ext>
            </a:extLst>
          </p:cNvPr>
          <p:cNvSpPr txBox="1"/>
          <p:nvPr/>
        </p:nvSpPr>
        <p:spPr>
          <a:xfrm>
            <a:off x="8515491" y="3489184"/>
            <a:ext cx="6941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400" b="1" dirty="0">
                <a:solidFill>
                  <a:srgbClr val="0070C0"/>
                </a:solidFill>
                <a:cs typeface="Calibri"/>
              </a:rPr>
              <a:t>(011)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710C88-1244-8920-63B6-59E2C0BEC70A}"/>
              </a:ext>
            </a:extLst>
          </p:cNvPr>
          <p:cNvSpPr txBox="1"/>
          <p:nvPr/>
        </p:nvSpPr>
        <p:spPr>
          <a:xfrm>
            <a:off x="9559326" y="3697951"/>
            <a:ext cx="6941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400" b="1" dirty="0">
                <a:solidFill>
                  <a:srgbClr val="0070C0"/>
                </a:solidFill>
                <a:cs typeface="Calibri"/>
              </a:rPr>
              <a:t>(111)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0F29C02-3827-33DA-51C9-FEC0254E376A}"/>
              </a:ext>
            </a:extLst>
          </p:cNvPr>
          <p:cNvSpPr/>
          <p:nvPr/>
        </p:nvSpPr>
        <p:spPr>
          <a:xfrm>
            <a:off x="3151404" y="-5847"/>
            <a:ext cx="5889191" cy="484740"/>
          </a:xfrm>
          <a:prstGeom prst="rect">
            <a:avLst/>
          </a:prstGeom>
          <a:noFill/>
          <a:ln w="28575"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</a:t>
            </a:r>
            <a:r>
              <a:rPr lang="en-US" sz="2400" b="1" baseline="-25000" dirty="0">
                <a:solidFill>
                  <a:schemeClr val="tx1"/>
                </a:solidFill>
              </a:rPr>
              <a:t>6</a:t>
            </a:r>
            <a:r>
              <a:rPr lang="en-US" sz="2400" b="1" dirty="0">
                <a:solidFill>
                  <a:schemeClr val="tx1"/>
                </a:solidFill>
              </a:rPr>
              <a:t>TCNNQ (14nm) on 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-BTBT-C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 (20nm)</a:t>
            </a:r>
            <a:endParaRPr lang="en-US" sz="2400" b="1" dirty="0">
              <a:solidFill>
                <a:schemeClr val="tx1"/>
              </a:solidFill>
              <a:cs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CFFC10C6-1603-1F73-64D6-689612F110D8}"/>
                  </a:ext>
                </a:extLst>
              </p:cNvPr>
              <p:cNvSpPr/>
              <p:nvPr/>
            </p:nvSpPr>
            <p:spPr>
              <a:xfrm>
                <a:off x="1116254" y="4855980"/>
                <a:ext cx="9137222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Co-crystal peak observed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s-E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0.337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(spacing of 19 Å) corresponding to (001)c  plane</a:t>
                </a:r>
              </a:p>
            </p:txBody>
          </p:sp>
        </mc:Choice>
        <mc:Fallback xmlns="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CFFC10C6-1603-1F73-64D6-689612F11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54" y="4855980"/>
                <a:ext cx="9137222" cy="461665"/>
              </a:xfrm>
              <a:prstGeom prst="rect">
                <a:avLst/>
              </a:prstGeom>
              <a:blipFill>
                <a:blip r:embed="rId8"/>
                <a:stretch>
                  <a:fillRect b="-1168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33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969AE06-D246-354E-0436-AFD2F11F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3" y="974431"/>
            <a:ext cx="11086956" cy="27641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11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5033" y="2704466"/>
            <a:ext cx="166742" cy="2026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17D4F37-C45B-3D5D-3CBE-FC4B99D1345A}"/>
              </a:ext>
            </a:extLst>
          </p:cNvPr>
          <p:cNvSpPr txBox="1"/>
          <p:nvPr/>
        </p:nvSpPr>
        <p:spPr>
          <a:xfrm>
            <a:off x="230807" y="481424"/>
            <a:ext cx="1184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EFFECT OF POST-ANNEALING AFTER ADDING THE MOLECULAR DOPANT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3954" y="4157627"/>
            <a:ext cx="6239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Annealing promote </a:t>
            </a:r>
            <a:r>
              <a:rPr lang="en-GB" sz="2400" b="1" dirty="0"/>
              <a:t>co-crystal formation.</a:t>
            </a:r>
          </a:p>
          <a:p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Co-crystals  </a:t>
            </a:r>
            <a:r>
              <a:rPr lang="en-GB" sz="2400" dirty="0"/>
              <a:t>have higher thermal stability than the pristine BTBT films.</a:t>
            </a:r>
            <a:endParaRPr lang="en-US" sz="2400" dirty="0"/>
          </a:p>
        </p:txBody>
      </p:sp>
      <p:sp>
        <p:nvSpPr>
          <p:cNvPr id="21" name="2 CuadroTexto"/>
          <p:cNvSpPr txBox="1"/>
          <p:nvPr/>
        </p:nvSpPr>
        <p:spPr>
          <a:xfrm>
            <a:off x="708979" y="6290588"/>
            <a:ext cx="689501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cs typeface="Times New Roman" panose="02020603050405020304" pitchFamily="18" charset="0"/>
              </a:rPr>
              <a:t>‘Charge Transfer Complexes in Organic Field-Effect Transistors: Superior Suitability of Surface Doping’, </a:t>
            </a:r>
          </a:p>
          <a:p>
            <a:r>
              <a:rPr lang="en-US" sz="1100" i="1" dirty="0">
                <a:cs typeface="Times New Roman" panose="02020603050405020304" pitchFamily="18" charset="0"/>
              </a:rPr>
              <a:t>A. </a:t>
            </a:r>
            <a:r>
              <a:rPr lang="en-US" sz="1100" i="1" dirty="0" err="1">
                <a:cs typeface="Times New Roman" panose="02020603050405020304" pitchFamily="18" charset="0"/>
              </a:rPr>
              <a:t>Babuji</a:t>
            </a:r>
            <a:r>
              <a:rPr lang="en-US" sz="1100" i="1" dirty="0">
                <a:cs typeface="Times New Roman" panose="02020603050405020304" pitchFamily="18" charset="0"/>
              </a:rPr>
              <a:t>, </a:t>
            </a:r>
            <a:r>
              <a:rPr lang="en-US" sz="1100" i="1" dirty="0" err="1">
                <a:cs typeface="Times New Roman" panose="02020603050405020304" pitchFamily="18" charset="0"/>
              </a:rPr>
              <a:t>A.Cazorla</a:t>
            </a:r>
            <a:r>
              <a:rPr lang="en-US" sz="1100" i="1" dirty="0">
                <a:cs typeface="Times New Roman" panose="02020603050405020304" pitchFamily="18" charset="0"/>
              </a:rPr>
              <a:t>, E. Solano, C. </a:t>
            </a:r>
            <a:r>
              <a:rPr lang="en-US" sz="1100" i="1" dirty="0" err="1">
                <a:cs typeface="Times New Roman" panose="02020603050405020304" pitchFamily="18" charset="0"/>
              </a:rPr>
              <a:t>Habenicht</a:t>
            </a:r>
            <a:r>
              <a:rPr lang="en-US" sz="1100" i="1" dirty="0">
                <a:cs typeface="Times New Roman" panose="02020603050405020304" pitchFamily="18" charset="0"/>
              </a:rPr>
              <a:t>, C. </a:t>
            </a:r>
            <a:r>
              <a:rPr lang="en-US" sz="1100" i="1" dirty="0" err="1">
                <a:cs typeface="Times New Roman" panose="02020603050405020304" pitchFamily="18" charset="0"/>
              </a:rPr>
              <a:t>Ocal</a:t>
            </a:r>
            <a:r>
              <a:rPr lang="en-US" sz="1100" i="1" dirty="0">
                <a:cs typeface="Times New Roman" panose="02020603050405020304" pitchFamily="18" charset="0"/>
              </a:rPr>
              <a:t>, K. Leo, E. Barrena (Submitted May 2022).</a:t>
            </a:r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44D7BD98-2BF3-C70A-1AAD-AEA5199075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598803"/>
              </p:ext>
            </p:extLst>
          </p:nvPr>
        </p:nvGraphicFramePr>
        <p:xfrm>
          <a:off x="7205563" y="3675904"/>
          <a:ext cx="4148237" cy="3174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27" name="Object 3">
                        <a:extLst>
                          <a:ext uri="{FF2B5EF4-FFF2-40B4-BE49-F238E27FC236}">
                            <a16:creationId xmlns:a16="http://schemas.microsoft.com/office/drawing/2014/main" id="{44D7BD98-2BF3-C70A-1AAD-AEA519907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05563" y="3675904"/>
                        <a:ext cx="4148237" cy="3174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uadroTexto 34">
            <a:extLst>
              <a:ext uri="{FF2B5EF4-FFF2-40B4-BE49-F238E27FC236}">
                <a16:creationId xmlns:a16="http://schemas.microsoft.com/office/drawing/2014/main" id="{9660F481-A092-655C-44B1-34A638BD265C}"/>
              </a:ext>
            </a:extLst>
          </p:cNvPr>
          <p:cNvSpPr txBox="1"/>
          <p:nvPr/>
        </p:nvSpPr>
        <p:spPr>
          <a:xfrm>
            <a:off x="7800159" y="3675904"/>
            <a:ext cx="2461846" cy="38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cs typeface="Calibri"/>
              </a:rPr>
              <a:t>OOP Line </a:t>
            </a:r>
            <a:r>
              <a:rPr lang="es-ES" b="1" dirty="0" err="1">
                <a:cs typeface="Calibri"/>
              </a:rPr>
              <a:t>cuts</a:t>
            </a:r>
            <a:endParaRPr lang="es-ES" b="1" dirty="0">
              <a:cs typeface="Calibri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2AA2647-09C5-90E8-E6FE-E016923C8120}"/>
              </a:ext>
            </a:extLst>
          </p:cNvPr>
          <p:cNvSpPr/>
          <p:nvPr/>
        </p:nvSpPr>
        <p:spPr>
          <a:xfrm>
            <a:off x="3151404" y="-5848"/>
            <a:ext cx="5889191" cy="484740"/>
          </a:xfrm>
          <a:prstGeom prst="rect">
            <a:avLst/>
          </a:prstGeom>
          <a:noFill/>
          <a:ln w="28575"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</a:t>
            </a:r>
            <a:r>
              <a:rPr lang="en-US" sz="2400" b="1" baseline="-25000" dirty="0">
                <a:solidFill>
                  <a:schemeClr val="tx1"/>
                </a:solidFill>
              </a:rPr>
              <a:t>6</a:t>
            </a:r>
            <a:r>
              <a:rPr lang="en-US" sz="2400" b="1" dirty="0">
                <a:solidFill>
                  <a:schemeClr val="tx1"/>
                </a:solidFill>
              </a:rPr>
              <a:t>TCNNQ (14nm) on 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-BTBT-C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 (20nm)</a:t>
            </a:r>
            <a:endParaRPr lang="en-US" sz="2400" b="1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8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4F0B858-ABED-95DC-C0F6-2F05EC272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947" y="3646354"/>
            <a:ext cx="2463125" cy="2816072"/>
          </a:xfrm>
          <a:prstGeom prst="rect">
            <a:avLst/>
          </a:prstGeom>
        </p:spPr>
      </p:pic>
      <p:pic>
        <p:nvPicPr>
          <p:cNvPr id="62" name="Imagen 20">
            <a:extLst>
              <a:ext uri="{FF2B5EF4-FFF2-40B4-BE49-F238E27FC236}">
                <a16:creationId xmlns:a16="http://schemas.microsoft.com/office/drawing/2014/main" id="{F56FA4AE-E57D-F1BA-54C8-FF9D112E2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176" y="811331"/>
            <a:ext cx="3056489" cy="2556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60FE21-AD06-EAD4-92A1-D9BF49FF2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0" y="757092"/>
            <a:ext cx="3197678" cy="2556336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9C3226F-E739-2497-3B03-D686E861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12</a:t>
            </a:fld>
            <a:endParaRPr lang="en-US"/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75945C73-E70B-D421-02AA-3E24B1077FAB}"/>
              </a:ext>
            </a:extLst>
          </p:cNvPr>
          <p:cNvSpPr txBox="1"/>
          <p:nvPr/>
        </p:nvSpPr>
        <p:spPr>
          <a:xfrm>
            <a:off x="7432808" y="682616"/>
            <a:ext cx="1255221" cy="37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IP</a:t>
            </a: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E85114B8-8E02-A8C7-4378-FD3943AA5BB8}"/>
              </a:ext>
            </a:extLst>
          </p:cNvPr>
          <p:cNvSpPr txBox="1"/>
          <p:nvPr/>
        </p:nvSpPr>
        <p:spPr>
          <a:xfrm>
            <a:off x="7443288" y="1439132"/>
            <a:ext cx="1255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(110)</a:t>
            </a:r>
          </a:p>
        </p:txBody>
      </p:sp>
      <p:sp>
        <p:nvSpPr>
          <p:cNvPr id="57" name="TextBox 21">
            <a:extLst>
              <a:ext uri="{FF2B5EF4-FFF2-40B4-BE49-F238E27FC236}">
                <a16:creationId xmlns:a16="http://schemas.microsoft.com/office/drawing/2014/main" id="{18418E0B-5463-7A50-DBB9-4AD4425DC968}"/>
              </a:ext>
            </a:extLst>
          </p:cNvPr>
          <p:cNvSpPr txBox="1"/>
          <p:nvPr/>
        </p:nvSpPr>
        <p:spPr>
          <a:xfrm>
            <a:off x="8033672" y="1187480"/>
            <a:ext cx="56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(020)</a:t>
            </a:r>
          </a:p>
        </p:txBody>
      </p:sp>
      <p:sp>
        <p:nvSpPr>
          <p:cNvPr id="58" name="TextBox 22">
            <a:extLst>
              <a:ext uri="{FF2B5EF4-FFF2-40B4-BE49-F238E27FC236}">
                <a16:creationId xmlns:a16="http://schemas.microsoft.com/office/drawing/2014/main" id="{A5D50E20-1944-CE83-8529-1617B2F4D865}"/>
              </a:ext>
            </a:extLst>
          </p:cNvPr>
          <p:cNvSpPr txBox="1"/>
          <p:nvPr/>
        </p:nvSpPr>
        <p:spPr>
          <a:xfrm>
            <a:off x="8769830" y="1456513"/>
            <a:ext cx="1255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(120)</a:t>
            </a:r>
          </a:p>
        </p:txBody>
      </p:sp>
      <p:graphicFrame>
        <p:nvGraphicFramePr>
          <p:cNvPr id="59" name="Object 1">
            <a:extLst>
              <a:ext uri="{FF2B5EF4-FFF2-40B4-BE49-F238E27FC236}">
                <a16:creationId xmlns:a16="http://schemas.microsoft.com/office/drawing/2014/main" id="{6662D994-D10F-11E7-D505-778F393F1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682389"/>
              </p:ext>
            </p:extLst>
          </p:nvPr>
        </p:nvGraphicFramePr>
        <p:xfrm>
          <a:off x="6780222" y="379298"/>
          <a:ext cx="3612128" cy="276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100" name="Object 1">
                        <a:extLst>
                          <a:ext uri="{FF2B5EF4-FFF2-40B4-BE49-F238E27FC236}">
                            <a16:creationId xmlns:a16="http://schemas.microsoft.com/office/drawing/2014/main" id="{E4CC74A4-A55A-6440-1A5F-13C0C43D4C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0222" y="379298"/>
                        <a:ext cx="3612128" cy="276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9">
            <a:extLst>
              <a:ext uri="{FF2B5EF4-FFF2-40B4-BE49-F238E27FC236}">
                <a16:creationId xmlns:a16="http://schemas.microsoft.com/office/drawing/2014/main" id="{9C5DCEF8-E0EE-5E91-865F-68E6D769EEDB}"/>
              </a:ext>
            </a:extLst>
          </p:cNvPr>
          <p:cNvSpPr txBox="1"/>
          <p:nvPr/>
        </p:nvSpPr>
        <p:spPr>
          <a:xfrm>
            <a:off x="8668648" y="2425086"/>
            <a:ext cx="1255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7030A0"/>
                </a:solidFill>
              </a:rPr>
              <a:t>(200)c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id="{FE39E9ED-FCB8-CE4A-48BC-893AC9DB4CF3}"/>
                  </a:ext>
                </a:extLst>
              </p:cNvPr>
              <p:cNvSpPr/>
              <p:nvPr/>
            </p:nvSpPr>
            <p:spPr>
              <a:xfrm>
                <a:off x="514616" y="3759625"/>
                <a:ext cx="4698263" cy="22692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Co-crystal peaks are observed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s-E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s-E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0.337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(spacing of 19 Å)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1.86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Å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(spacing of 3.4 Å) and at 0.79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Å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(spacing of 7.9 Å) corresponding to (001)c, (200) and  (010) co-crystal planes</a:t>
                </a:r>
              </a:p>
            </p:txBody>
          </p:sp>
        </mc:Choice>
        <mc:Fallback xmlns=""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id="{FE39E9ED-FCB8-CE4A-48BC-893AC9DB4C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16" y="3759625"/>
                <a:ext cx="4698263" cy="2269265"/>
              </a:xfrm>
              <a:prstGeom prst="rect">
                <a:avLst/>
              </a:prstGeom>
              <a:blipFill>
                <a:blip r:embed="rId10"/>
                <a:stretch>
                  <a:fillRect l="-647" r="-776"/>
                </a:stretch>
              </a:blip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CuadroTexto 21">
            <a:extLst>
              <a:ext uri="{FF2B5EF4-FFF2-40B4-BE49-F238E27FC236}">
                <a16:creationId xmlns:a16="http://schemas.microsoft.com/office/drawing/2014/main" id="{76940D68-B090-5823-C9B4-067DB1743F23}"/>
              </a:ext>
            </a:extLst>
          </p:cNvPr>
          <p:cNvSpPr txBox="1"/>
          <p:nvPr/>
        </p:nvSpPr>
        <p:spPr>
          <a:xfrm>
            <a:off x="3572289" y="861987"/>
            <a:ext cx="164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25 °C (final)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5C586B62-13C6-2E47-2860-7CD7C0606D18}"/>
              </a:ext>
            </a:extLst>
          </p:cNvPr>
          <p:cNvSpPr txBox="1"/>
          <p:nvPr/>
        </p:nvSpPr>
        <p:spPr>
          <a:xfrm>
            <a:off x="999826" y="831209"/>
            <a:ext cx="120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130 °C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03CD879-CE61-6E24-3EB7-62A134509BBE}"/>
              </a:ext>
            </a:extLst>
          </p:cNvPr>
          <p:cNvSpPr txBox="1"/>
          <p:nvPr/>
        </p:nvSpPr>
        <p:spPr>
          <a:xfrm>
            <a:off x="-4904587" y="2627019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(001)c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68969749-79EA-33D0-1827-6E5F32DDE76D}"/>
              </a:ext>
            </a:extLst>
          </p:cNvPr>
          <p:cNvSpPr txBox="1"/>
          <p:nvPr/>
        </p:nvSpPr>
        <p:spPr>
          <a:xfrm>
            <a:off x="3996135" y="633612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(01L)c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F403668C-C8CA-CE25-7DD2-D1F07141D3F8}"/>
              </a:ext>
            </a:extLst>
          </p:cNvPr>
          <p:cNvSpPr txBox="1"/>
          <p:nvPr/>
        </p:nvSpPr>
        <p:spPr>
          <a:xfrm>
            <a:off x="5197061" y="611124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(20L)c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CBF5FB34-1781-4D94-110B-C40DDA390DC7}"/>
              </a:ext>
            </a:extLst>
          </p:cNvPr>
          <p:cNvSpPr txBox="1"/>
          <p:nvPr/>
        </p:nvSpPr>
        <p:spPr>
          <a:xfrm>
            <a:off x="1464264" y="591943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(01L)c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5094A6B5-072C-1F0D-AF26-87D2197274FB}"/>
              </a:ext>
            </a:extLst>
          </p:cNvPr>
          <p:cNvSpPr txBox="1"/>
          <p:nvPr/>
        </p:nvSpPr>
        <p:spPr>
          <a:xfrm>
            <a:off x="2631894" y="594903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(20L)c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3" name="TextBox 6">
            <a:extLst>
              <a:ext uri="{FF2B5EF4-FFF2-40B4-BE49-F238E27FC236}">
                <a16:creationId xmlns:a16="http://schemas.microsoft.com/office/drawing/2014/main" id="{F0ADC443-79F3-60E1-1D65-E822ADD6297A}"/>
              </a:ext>
            </a:extLst>
          </p:cNvPr>
          <p:cNvSpPr txBox="1"/>
          <p:nvPr/>
        </p:nvSpPr>
        <p:spPr>
          <a:xfrm>
            <a:off x="9144964" y="3130181"/>
            <a:ext cx="198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Co-crystal</a:t>
            </a:r>
          </a:p>
        </p:txBody>
      </p:sp>
      <p:sp>
        <p:nvSpPr>
          <p:cNvPr id="145" name="Rounded Rectangle 8">
            <a:extLst>
              <a:ext uri="{FF2B5EF4-FFF2-40B4-BE49-F238E27FC236}">
                <a16:creationId xmlns:a16="http://schemas.microsoft.com/office/drawing/2014/main" id="{43478F66-0916-1890-839A-04EBB082F0E4}"/>
              </a:ext>
            </a:extLst>
          </p:cNvPr>
          <p:cNvSpPr/>
          <p:nvPr/>
        </p:nvSpPr>
        <p:spPr>
          <a:xfrm>
            <a:off x="5643031" y="3503132"/>
            <a:ext cx="2528863" cy="296876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TextBox 9">
            <a:extLst>
              <a:ext uri="{FF2B5EF4-FFF2-40B4-BE49-F238E27FC236}">
                <a16:creationId xmlns:a16="http://schemas.microsoft.com/office/drawing/2014/main" id="{71F13D02-C3BF-C4F0-D442-49D847C27EE5}"/>
              </a:ext>
            </a:extLst>
          </p:cNvPr>
          <p:cNvSpPr txBox="1"/>
          <p:nvPr/>
        </p:nvSpPr>
        <p:spPr>
          <a:xfrm>
            <a:off x="5945864" y="3128762"/>
            <a:ext cx="198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</a:rPr>
              <a:t>C</a:t>
            </a:r>
            <a:r>
              <a:rPr lang="en-US" sz="1800" baseline="-25000" dirty="0">
                <a:solidFill>
                  <a:schemeClr val="accent2"/>
                </a:solidFill>
              </a:rPr>
              <a:t>8</a:t>
            </a:r>
            <a:r>
              <a:rPr lang="en-US" sz="1800" dirty="0">
                <a:solidFill>
                  <a:schemeClr val="accent2"/>
                </a:solidFill>
              </a:rPr>
              <a:t>-BTBT-C</a:t>
            </a:r>
            <a:r>
              <a:rPr lang="en-US" sz="1800" baseline="-25000" dirty="0">
                <a:solidFill>
                  <a:schemeClr val="accent2"/>
                </a:solidFill>
              </a:rPr>
              <a:t>8</a:t>
            </a:r>
            <a:endParaRPr lang="en-US" sz="18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47" name="Elipse 28">
            <a:extLst>
              <a:ext uri="{FF2B5EF4-FFF2-40B4-BE49-F238E27FC236}">
                <a16:creationId xmlns:a16="http://schemas.microsoft.com/office/drawing/2014/main" id="{2AE86F35-B838-F3F5-A7EE-B6DF712B8142}"/>
              </a:ext>
            </a:extLst>
          </p:cNvPr>
          <p:cNvSpPr/>
          <p:nvPr/>
        </p:nvSpPr>
        <p:spPr>
          <a:xfrm rot="1844563">
            <a:off x="6405687" y="5221491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Elipse 29">
            <a:extLst>
              <a:ext uri="{FF2B5EF4-FFF2-40B4-BE49-F238E27FC236}">
                <a16:creationId xmlns:a16="http://schemas.microsoft.com/office/drawing/2014/main" id="{BD950E70-93E7-1717-0E15-A37CBCC375C5}"/>
              </a:ext>
            </a:extLst>
          </p:cNvPr>
          <p:cNvSpPr/>
          <p:nvPr/>
        </p:nvSpPr>
        <p:spPr>
          <a:xfrm rot="1844563">
            <a:off x="7057512" y="5215871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Elipse 30">
            <a:extLst>
              <a:ext uri="{FF2B5EF4-FFF2-40B4-BE49-F238E27FC236}">
                <a16:creationId xmlns:a16="http://schemas.microsoft.com/office/drawing/2014/main" id="{CFE5CC92-9550-5562-D582-594085B380B4}"/>
              </a:ext>
            </a:extLst>
          </p:cNvPr>
          <p:cNvSpPr/>
          <p:nvPr/>
        </p:nvSpPr>
        <p:spPr>
          <a:xfrm rot="1844563">
            <a:off x="6432022" y="5899051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Elipse 31">
            <a:extLst>
              <a:ext uri="{FF2B5EF4-FFF2-40B4-BE49-F238E27FC236}">
                <a16:creationId xmlns:a16="http://schemas.microsoft.com/office/drawing/2014/main" id="{72DDAE90-4600-918A-AAF1-3E6A2060AE2D}"/>
              </a:ext>
            </a:extLst>
          </p:cNvPr>
          <p:cNvSpPr/>
          <p:nvPr/>
        </p:nvSpPr>
        <p:spPr>
          <a:xfrm rot="1844563">
            <a:off x="7049332" y="5941344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Elipse 32">
            <a:extLst>
              <a:ext uri="{FF2B5EF4-FFF2-40B4-BE49-F238E27FC236}">
                <a16:creationId xmlns:a16="http://schemas.microsoft.com/office/drawing/2014/main" id="{D198DACA-1AEA-4C1F-82BD-69E32809BED6}"/>
              </a:ext>
            </a:extLst>
          </p:cNvPr>
          <p:cNvSpPr/>
          <p:nvPr/>
        </p:nvSpPr>
        <p:spPr>
          <a:xfrm rot="18871451">
            <a:off x="6726969" y="5558682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2" name="Conector recto de flecha 33">
            <a:extLst>
              <a:ext uri="{FF2B5EF4-FFF2-40B4-BE49-F238E27FC236}">
                <a16:creationId xmlns:a16="http://schemas.microsoft.com/office/drawing/2014/main" id="{C8EB339A-5B67-8EB0-952A-F5D7A9D8AFFA}"/>
              </a:ext>
            </a:extLst>
          </p:cNvPr>
          <p:cNvCxnSpPr>
            <a:cxnSpLocks/>
          </p:cNvCxnSpPr>
          <p:nvPr/>
        </p:nvCxnSpPr>
        <p:spPr>
          <a:xfrm>
            <a:off x="6535317" y="6036969"/>
            <a:ext cx="633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cto de flecha 34">
            <a:extLst>
              <a:ext uri="{FF2B5EF4-FFF2-40B4-BE49-F238E27FC236}">
                <a16:creationId xmlns:a16="http://schemas.microsoft.com/office/drawing/2014/main" id="{491B9C71-DAEE-F52F-2C3A-D7BFE5645A46}"/>
              </a:ext>
            </a:extLst>
          </p:cNvPr>
          <p:cNvCxnSpPr>
            <a:cxnSpLocks/>
          </p:cNvCxnSpPr>
          <p:nvPr/>
        </p:nvCxnSpPr>
        <p:spPr>
          <a:xfrm flipV="1">
            <a:off x="6545368" y="5313131"/>
            <a:ext cx="0" cy="7280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 recto 37">
            <a:extLst>
              <a:ext uri="{FF2B5EF4-FFF2-40B4-BE49-F238E27FC236}">
                <a16:creationId xmlns:a16="http://schemas.microsoft.com/office/drawing/2014/main" id="{FFCF05D1-A9B3-AB39-2991-F12954DC5D07}"/>
              </a:ext>
            </a:extLst>
          </p:cNvPr>
          <p:cNvCxnSpPr>
            <a:cxnSpLocks/>
          </p:cNvCxnSpPr>
          <p:nvPr/>
        </p:nvCxnSpPr>
        <p:spPr>
          <a:xfrm>
            <a:off x="6520010" y="5336890"/>
            <a:ext cx="6173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recto 38">
            <a:extLst>
              <a:ext uri="{FF2B5EF4-FFF2-40B4-BE49-F238E27FC236}">
                <a16:creationId xmlns:a16="http://schemas.microsoft.com/office/drawing/2014/main" id="{CB0FEA4A-8CF7-5827-5ADC-37690ACE4FE4}"/>
              </a:ext>
            </a:extLst>
          </p:cNvPr>
          <p:cNvCxnSpPr>
            <a:cxnSpLocks/>
          </p:cNvCxnSpPr>
          <p:nvPr/>
        </p:nvCxnSpPr>
        <p:spPr>
          <a:xfrm rot="5400000">
            <a:off x="6787403" y="5689756"/>
            <a:ext cx="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CuadroTexto 35">
            <a:extLst>
              <a:ext uri="{FF2B5EF4-FFF2-40B4-BE49-F238E27FC236}">
                <a16:creationId xmlns:a16="http://schemas.microsoft.com/office/drawing/2014/main" id="{4F6C0BF5-D0DF-3607-40A3-3D8B116CC086}"/>
              </a:ext>
            </a:extLst>
          </p:cNvPr>
          <p:cNvSpPr txBox="1"/>
          <p:nvPr/>
        </p:nvSpPr>
        <p:spPr>
          <a:xfrm>
            <a:off x="6453606" y="6078522"/>
            <a:ext cx="82919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a</a:t>
            </a:r>
            <a:endParaRPr lang="en-US" i="1" dirty="0"/>
          </a:p>
        </p:txBody>
      </p:sp>
      <p:sp>
        <p:nvSpPr>
          <p:cNvPr id="157" name="CuadroTexto 35">
            <a:extLst>
              <a:ext uri="{FF2B5EF4-FFF2-40B4-BE49-F238E27FC236}">
                <a16:creationId xmlns:a16="http://schemas.microsoft.com/office/drawing/2014/main" id="{F914D5B3-4DF1-5AD5-71C2-F3D4D1E2C4F5}"/>
              </a:ext>
            </a:extLst>
          </p:cNvPr>
          <p:cNvSpPr txBox="1"/>
          <p:nvPr/>
        </p:nvSpPr>
        <p:spPr>
          <a:xfrm>
            <a:off x="5765311" y="5441355"/>
            <a:ext cx="82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b</a:t>
            </a:r>
            <a:endParaRPr lang="en-US" i="1" dirty="0"/>
          </a:p>
        </p:txBody>
      </p:sp>
      <p:sp>
        <p:nvSpPr>
          <p:cNvPr id="158" name="Rectángulo 9">
            <a:extLst>
              <a:ext uri="{FF2B5EF4-FFF2-40B4-BE49-F238E27FC236}">
                <a16:creationId xmlns:a16="http://schemas.microsoft.com/office/drawing/2014/main" id="{FA9A3CE7-C079-9B19-289A-F2B2A9B4904F}"/>
              </a:ext>
            </a:extLst>
          </p:cNvPr>
          <p:cNvSpPr/>
          <p:nvPr/>
        </p:nvSpPr>
        <p:spPr>
          <a:xfrm rot="245243">
            <a:off x="6167994" y="414314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Rectángulo 10">
            <a:extLst>
              <a:ext uri="{FF2B5EF4-FFF2-40B4-BE49-F238E27FC236}">
                <a16:creationId xmlns:a16="http://schemas.microsoft.com/office/drawing/2014/main" id="{A879825C-C83E-EE4F-FA77-46599B0F958C}"/>
              </a:ext>
            </a:extLst>
          </p:cNvPr>
          <p:cNvSpPr/>
          <p:nvPr/>
        </p:nvSpPr>
        <p:spPr>
          <a:xfrm rot="460262" flipH="1">
            <a:off x="6271365" y="371614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Rectángulo 11">
            <a:extLst>
              <a:ext uri="{FF2B5EF4-FFF2-40B4-BE49-F238E27FC236}">
                <a16:creationId xmlns:a16="http://schemas.microsoft.com/office/drawing/2014/main" id="{1277021A-6C69-077F-59C3-A934D156100D}"/>
              </a:ext>
            </a:extLst>
          </p:cNvPr>
          <p:cNvSpPr/>
          <p:nvPr/>
        </p:nvSpPr>
        <p:spPr>
          <a:xfrm rot="721437" flipH="1">
            <a:off x="6157774" y="447974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Rectángulo 15">
            <a:extLst>
              <a:ext uri="{FF2B5EF4-FFF2-40B4-BE49-F238E27FC236}">
                <a16:creationId xmlns:a16="http://schemas.microsoft.com/office/drawing/2014/main" id="{FEA6A76A-3490-10AF-653B-17BD14967E69}"/>
              </a:ext>
            </a:extLst>
          </p:cNvPr>
          <p:cNvSpPr/>
          <p:nvPr/>
        </p:nvSpPr>
        <p:spPr>
          <a:xfrm rot="245243">
            <a:off x="6470194" y="414314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Rectángulo 16">
            <a:extLst>
              <a:ext uri="{FF2B5EF4-FFF2-40B4-BE49-F238E27FC236}">
                <a16:creationId xmlns:a16="http://schemas.microsoft.com/office/drawing/2014/main" id="{A349743C-DB8A-F683-EFD8-1CCAC0F34549}"/>
              </a:ext>
            </a:extLst>
          </p:cNvPr>
          <p:cNvSpPr/>
          <p:nvPr/>
        </p:nvSpPr>
        <p:spPr>
          <a:xfrm rot="460262" flipH="1">
            <a:off x="6573565" y="371614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Rectángulo 17">
            <a:extLst>
              <a:ext uri="{FF2B5EF4-FFF2-40B4-BE49-F238E27FC236}">
                <a16:creationId xmlns:a16="http://schemas.microsoft.com/office/drawing/2014/main" id="{30B1A68E-1E0E-375E-DD6C-E1EA96DE83BD}"/>
              </a:ext>
            </a:extLst>
          </p:cNvPr>
          <p:cNvSpPr/>
          <p:nvPr/>
        </p:nvSpPr>
        <p:spPr>
          <a:xfrm rot="721437" flipH="1">
            <a:off x="6459974" y="447974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Rectángulo 18">
            <a:extLst>
              <a:ext uri="{FF2B5EF4-FFF2-40B4-BE49-F238E27FC236}">
                <a16:creationId xmlns:a16="http://schemas.microsoft.com/office/drawing/2014/main" id="{3984C2F8-A124-9D91-B429-354D457076FD}"/>
              </a:ext>
            </a:extLst>
          </p:cNvPr>
          <p:cNvSpPr/>
          <p:nvPr/>
        </p:nvSpPr>
        <p:spPr>
          <a:xfrm rot="245243">
            <a:off x="6806330" y="414314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ángulo 19">
            <a:extLst>
              <a:ext uri="{FF2B5EF4-FFF2-40B4-BE49-F238E27FC236}">
                <a16:creationId xmlns:a16="http://schemas.microsoft.com/office/drawing/2014/main" id="{682203B4-118C-4DD4-D871-A209B4045192}"/>
              </a:ext>
            </a:extLst>
          </p:cNvPr>
          <p:cNvSpPr/>
          <p:nvPr/>
        </p:nvSpPr>
        <p:spPr>
          <a:xfrm rot="460262" flipH="1">
            <a:off x="6909701" y="371614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Rectángulo 20">
            <a:extLst>
              <a:ext uri="{FF2B5EF4-FFF2-40B4-BE49-F238E27FC236}">
                <a16:creationId xmlns:a16="http://schemas.microsoft.com/office/drawing/2014/main" id="{F455AC19-5366-3F09-7F96-3ED23235DC87}"/>
              </a:ext>
            </a:extLst>
          </p:cNvPr>
          <p:cNvSpPr/>
          <p:nvPr/>
        </p:nvSpPr>
        <p:spPr>
          <a:xfrm rot="721437" flipH="1">
            <a:off x="6796110" y="447974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Rectángulo 21">
            <a:extLst>
              <a:ext uri="{FF2B5EF4-FFF2-40B4-BE49-F238E27FC236}">
                <a16:creationId xmlns:a16="http://schemas.microsoft.com/office/drawing/2014/main" id="{9615D387-4F6D-3AA6-56F3-C3B600C788FB}"/>
              </a:ext>
            </a:extLst>
          </p:cNvPr>
          <p:cNvSpPr/>
          <p:nvPr/>
        </p:nvSpPr>
        <p:spPr>
          <a:xfrm rot="245243">
            <a:off x="7108530" y="414314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Rectángulo 22">
            <a:extLst>
              <a:ext uri="{FF2B5EF4-FFF2-40B4-BE49-F238E27FC236}">
                <a16:creationId xmlns:a16="http://schemas.microsoft.com/office/drawing/2014/main" id="{AB9C85F6-314F-2B08-4F12-F97BC331F264}"/>
              </a:ext>
            </a:extLst>
          </p:cNvPr>
          <p:cNvSpPr/>
          <p:nvPr/>
        </p:nvSpPr>
        <p:spPr>
          <a:xfrm rot="460262" flipH="1">
            <a:off x="7211901" y="371614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Rectángulo 23">
            <a:extLst>
              <a:ext uri="{FF2B5EF4-FFF2-40B4-BE49-F238E27FC236}">
                <a16:creationId xmlns:a16="http://schemas.microsoft.com/office/drawing/2014/main" id="{6852B055-F03C-5ED1-719B-7B5B261CE6B6}"/>
              </a:ext>
            </a:extLst>
          </p:cNvPr>
          <p:cNvSpPr/>
          <p:nvPr/>
        </p:nvSpPr>
        <p:spPr>
          <a:xfrm rot="721437" flipH="1">
            <a:off x="7098310" y="447974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0" name="Conector recto de flecha 24">
            <a:extLst>
              <a:ext uri="{FF2B5EF4-FFF2-40B4-BE49-F238E27FC236}">
                <a16:creationId xmlns:a16="http://schemas.microsoft.com/office/drawing/2014/main" id="{6C5DDB5B-2B56-59C9-9A32-9B767AEB7FF1}"/>
              </a:ext>
            </a:extLst>
          </p:cNvPr>
          <p:cNvCxnSpPr/>
          <p:nvPr/>
        </p:nvCxnSpPr>
        <p:spPr>
          <a:xfrm>
            <a:off x="7372394" y="3690038"/>
            <a:ext cx="0" cy="122194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cto 25">
            <a:extLst>
              <a:ext uri="{FF2B5EF4-FFF2-40B4-BE49-F238E27FC236}">
                <a16:creationId xmlns:a16="http://schemas.microsoft.com/office/drawing/2014/main" id="{81E02F27-BA50-D7E0-CB74-0260BA6BA3F0}"/>
              </a:ext>
            </a:extLst>
          </p:cNvPr>
          <p:cNvCxnSpPr>
            <a:cxnSpLocks/>
          </p:cNvCxnSpPr>
          <p:nvPr/>
        </p:nvCxnSpPr>
        <p:spPr>
          <a:xfrm>
            <a:off x="7206485" y="3690038"/>
            <a:ext cx="40713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ctor recto 26">
            <a:extLst>
              <a:ext uri="{FF2B5EF4-FFF2-40B4-BE49-F238E27FC236}">
                <a16:creationId xmlns:a16="http://schemas.microsoft.com/office/drawing/2014/main" id="{0E262FD1-7178-977C-16FA-DF9E33761D66}"/>
              </a:ext>
            </a:extLst>
          </p:cNvPr>
          <p:cNvCxnSpPr>
            <a:cxnSpLocks/>
          </p:cNvCxnSpPr>
          <p:nvPr/>
        </p:nvCxnSpPr>
        <p:spPr>
          <a:xfrm>
            <a:off x="7180738" y="4911985"/>
            <a:ext cx="40713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uadroTexto 27">
            <a:extLst>
              <a:ext uri="{FF2B5EF4-FFF2-40B4-BE49-F238E27FC236}">
                <a16:creationId xmlns:a16="http://schemas.microsoft.com/office/drawing/2014/main" id="{CBA344F8-2596-AAD6-76A0-15866644D437}"/>
              </a:ext>
            </a:extLst>
          </p:cNvPr>
          <p:cNvSpPr txBox="1"/>
          <p:nvPr/>
        </p:nvSpPr>
        <p:spPr>
          <a:xfrm rot="16200000">
            <a:off x="7190451" y="4015620"/>
            <a:ext cx="816878" cy="36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29 Å</a:t>
            </a:r>
            <a:endParaRPr lang="en-US" dirty="0"/>
          </a:p>
        </p:txBody>
      </p:sp>
      <p:sp>
        <p:nvSpPr>
          <p:cNvPr id="174" name="Rounded Rectangle 8">
            <a:extLst>
              <a:ext uri="{FF2B5EF4-FFF2-40B4-BE49-F238E27FC236}">
                <a16:creationId xmlns:a16="http://schemas.microsoft.com/office/drawing/2014/main" id="{D2BEEDEB-5431-A768-CE0E-6DAF10D574B0}"/>
              </a:ext>
            </a:extLst>
          </p:cNvPr>
          <p:cNvSpPr/>
          <p:nvPr/>
        </p:nvSpPr>
        <p:spPr>
          <a:xfrm>
            <a:off x="8859482" y="3563874"/>
            <a:ext cx="2528863" cy="290802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6" name="Conector recto 175">
            <a:extLst>
              <a:ext uri="{FF2B5EF4-FFF2-40B4-BE49-F238E27FC236}">
                <a16:creationId xmlns:a16="http://schemas.microsoft.com/office/drawing/2014/main" id="{B1DFAA50-81F5-ACCF-D702-869B5F4BBBE1}"/>
              </a:ext>
            </a:extLst>
          </p:cNvPr>
          <p:cNvCxnSpPr/>
          <p:nvPr/>
        </p:nvCxnSpPr>
        <p:spPr>
          <a:xfrm flipV="1">
            <a:off x="9429226" y="4999838"/>
            <a:ext cx="478172" cy="1231947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cto 176">
            <a:extLst>
              <a:ext uri="{FF2B5EF4-FFF2-40B4-BE49-F238E27FC236}">
                <a16:creationId xmlns:a16="http://schemas.microsoft.com/office/drawing/2014/main" id="{1791486D-A041-4202-FB80-9E1DF483219B}"/>
              </a:ext>
            </a:extLst>
          </p:cNvPr>
          <p:cNvCxnSpPr/>
          <p:nvPr/>
        </p:nvCxnSpPr>
        <p:spPr>
          <a:xfrm flipV="1">
            <a:off x="9699072" y="5018014"/>
            <a:ext cx="478172" cy="1231947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ector recto 177">
            <a:extLst>
              <a:ext uri="{FF2B5EF4-FFF2-40B4-BE49-F238E27FC236}">
                <a16:creationId xmlns:a16="http://schemas.microsoft.com/office/drawing/2014/main" id="{976C3E09-8CD1-6375-D5B5-5BA03122299F}"/>
              </a:ext>
            </a:extLst>
          </p:cNvPr>
          <p:cNvCxnSpPr/>
          <p:nvPr/>
        </p:nvCxnSpPr>
        <p:spPr>
          <a:xfrm flipV="1">
            <a:off x="9994085" y="5027801"/>
            <a:ext cx="478172" cy="1231947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9">
            <a:extLst>
              <a:ext uri="{FF2B5EF4-FFF2-40B4-BE49-F238E27FC236}">
                <a16:creationId xmlns:a16="http://schemas.microsoft.com/office/drawing/2014/main" id="{23382F13-1E60-B57D-34DC-BB4371E68460}"/>
              </a:ext>
            </a:extLst>
          </p:cNvPr>
          <p:cNvSpPr txBox="1"/>
          <p:nvPr/>
        </p:nvSpPr>
        <p:spPr>
          <a:xfrm>
            <a:off x="10263931" y="4857040"/>
            <a:ext cx="68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7030A0"/>
                </a:solidFill>
              </a:rPr>
              <a:t>(200)c</a:t>
            </a:r>
          </a:p>
        </p:txBody>
      </p:sp>
      <p:cxnSp>
        <p:nvCxnSpPr>
          <p:cNvPr id="180" name="Conector recto 179">
            <a:extLst>
              <a:ext uri="{FF2B5EF4-FFF2-40B4-BE49-F238E27FC236}">
                <a16:creationId xmlns:a16="http://schemas.microsoft.com/office/drawing/2014/main" id="{5CB7A64C-EF47-768D-3FB0-4D9D3DAA7C3C}"/>
              </a:ext>
            </a:extLst>
          </p:cNvPr>
          <p:cNvCxnSpPr>
            <a:cxnSpLocks/>
          </p:cNvCxnSpPr>
          <p:nvPr/>
        </p:nvCxnSpPr>
        <p:spPr>
          <a:xfrm flipV="1">
            <a:off x="9424748" y="5296705"/>
            <a:ext cx="1379910" cy="1619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9">
            <a:extLst>
              <a:ext uri="{FF2B5EF4-FFF2-40B4-BE49-F238E27FC236}">
                <a16:creationId xmlns:a16="http://schemas.microsoft.com/office/drawing/2014/main" id="{195AD153-48F0-9545-4CBC-C263AE1E86B5}"/>
              </a:ext>
            </a:extLst>
          </p:cNvPr>
          <p:cNvSpPr txBox="1"/>
          <p:nvPr/>
        </p:nvSpPr>
        <p:spPr>
          <a:xfrm>
            <a:off x="10569625" y="5295267"/>
            <a:ext cx="686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7030A0"/>
                </a:solidFill>
              </a:rPr>
              <a:t>(010)c</a:t>
            </a:r>
          </a:p>
        </p:txBody>
      </p:sp>
      <p:sp>
        <p:nvSpPr>
          <p:cNvPr id="185" name="CuadroTexto 184">
            <a:extLst>
              <a:ext uri="{FF2B5EF4-FFF2-40B4-BE49-F238E27FC236}">
                <a16:creationId xmlns:a16="http://schemas.microsoft.com/office/drawing/2014/main" id="{37A7582F-265F-F8C2-9166-43D29008F5B9}"/>
              </a:ext>
            </a:extLst>
          </p:cNvPr>
          <p:cNvSpPr txBox="1"/>
          <p:nvPr/>
        </p:nvSpPr>
        <p:spPr>
          <a:xfrm>
            <a:off x="852333" y="2242067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(001)c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C356DE87-4D8C-F0DF-1FF0-3FA65F57848B}"/>
              </a:ext>
            </a:extLst>
          </p:cNvPr>
          <p:cNvSpPr/>
          <p:nvPr/>
        </p:nvSpPr>
        <p:spPr>
          <a:xfrm>
            <a:off x="3151404" y="-14476"/>
            <a:ext cx="5889191" cy="484740"/>
          </a:xfrm>
          <a:prstGeom prst="rect">
            <a:avLst/>
          </a:prstGeom>
          <a:noFill/>
          <a:ln w="28575"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</a:t>
            </a:r>
            <a:r>
              <a:rPr lang="en-US" sz="2400" b="1" baseline="-25000" dirty="0">
                <a:solidFill>
                  <a:schemeClr val="tx1"/>
                </a:solidFill>
              </a:rPr>
              <a:t>6</a:t>
            </a:r>
            <a:r>
              <a:rPr lang="en-US" sz="2400" b="1" dirty="0">
                <a:solidFill>
                  <a:schemeClr val="tx1"/>
                </a:solidFill>
              </a:rPr>
              <a:t>TCNNQ (14nm) on 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-BTBT-C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 (20nm)</a:t>
            </a:r>
            <a:endParaRPr lang="en-US" sz="2400" b="1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2545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13</a:t>
            </a:fld>
            <a:endParaRPr lang="en-US"/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B291605B-2B8C-52C6-9767-70BDC2C5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1" y="1158690"/>
            <a:ext cx="3035641" cy="2454166"/>
          </a:xfrm>
          <a:prstGeom prst="rect">
            <a:avLst/>
          </a:prstGeom>
        </p:spPr>
      </p:pic>
      <p:sp>
        <p:nvSpPr>
          <p:cNvPr id="12" name="CuadroTexto 30">
            <a:extLst>
              <a:ext uri="{FF2B5EF4-FFF2-40B4-BE49-F238E27FC236}">
                <a16:creationId xmlns:a16="http://schemas.microsoft.com/office/drawing/2014/main" id="{2223E8AF-131B-4A70-8C4E-F163948A2518}"/>
              </a:ext>
            </a:extLst>
          </p:cNvPr>
          <p:cNvSpPr txBox="1"/>
          <p:nvPr/>
        </p:nvSpPr>
        <p:spPr>
          <a:xfrm>
            <a:off x="2402958" y="1094932"/>
            <a:ext cx="74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(11L)</a:t>
            </a:r>
            <a:endParaRPr lang="en-US" sz="1400" dirty="0"/>
          </a:p>
        </p:txBody>
      </p:sp>
      <p:sp>
        <p:nvSpPr>
          <p:cNvPr id="13" name="CuadroTexto 31">
            <a:extLst>
              <a:ext uri="{FF2B5EF4-FFF2-40B4-BE49-F238E27FC236}">
                <a16:creationId xmlns:a16="http://schemas.microsoft.com/office/drawing/2014/main" id="{7773E12A-6497-4232-903C-5E06596A42A8}"/>
              </a:ext>
            </a:extLst>
          </p:cNvPr>
          <p:cNvSpPr txBox="1"/>
          <p:nvPr/>
        </p:nvSpPr>
        <p:spPr>
          <a:xfrm>
            <a:off x="3167676" y="1088383"/>
            <a:ext cx="66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(12L)</a:t>
            </a:r>
            <a:endParaRPr lang="en-US" sz="1400" dirty="0"/>
          </a:p>
        </p:txBody>
      </p:sp>
      <p:sp>
        <p:nvSpPr>
          <p:cNvPr id="14" name="CuadroTexto 32">
            <a:extLst>
              <a:ext uri="{FF2B5EF4-FFF2-40B4-BE49-F238E27FC236}">
                <a16:creationId xmlns:a16="http://schemas.microsoft.com/office/drawing/2014/main" id="{6D4E3CD4-6488-4D5D-9901-BBBBF0BDCC83}"/>
              </a:ext>
            </a:extLst>
          </p:cNvPr>
          <p:cNvSpPr txBox="1"/>
          <p:nvPr/>
        </p:nvSpPr>
        <p:spPr>
          <a:xfrm>
            <a:off x="1446956" y="2625721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(001)</a:t>
            </a:r>
            <a:endParaRPr lang="en-US" sz="1400" dirty="0"/>
          </a:p>
        </p:txBody>
      </p:sp>
      <p:sp>
        <p:nvSpPr>
          <p:cNvPr id="15" name="CuadroTexto 33">
            <a:extLst>
              <a:ext uri="{FF2B5EF4-FFF2-40B4-BE49-F238E27FC236}">
                <a16:creationId xmlns:a16="http://schemas.microsoft.com/office/drawing/2014/main" id="{713036B7-2805-45A3-BCFE-D893B1229EC5}"/>
              </a:ext>
            </a:extLst>
          </p:cNvPr>
          <p:cNvSpPr txBox="1"/>
          <p:nvPr/>
        </p:nvSpPr>
        <p:spPr>
          <a:xfrm>
            <a:off x="2798277" y="1086474"/>
            <a:ext cx="66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(02L)</a:t>
            </a:r>
            <a:endParaRPr lang="en-US" sz="1400" dirty="0"/>
          </a:p>
        </p:txBody>
      </p:sp>
      <p:sp>
        <p:nvSpPr>
          <p:cNvPr id="16" name="CuadroTexto 32">
            <a:extLst>
              <a:ext uri="{FF2B5EF4-FFF2-40B4-BE49-F238E27FC236}">
                <a16:creationId xmlns:a16="http://schemas.microsoft.com/office/drawing/2014/main" id="{6D4E3CD4-6488-4D5D-9901-BBBBF0BDCC83}"/>
              </a:ext>
            </a:extLst>
          </p:cNvPr>
          <p:cNvSpPr txBox="1"/>
          <p:nvPr/>
        </p:nvSpPr>
        <p:spPr>
          <a:xfrm>
            <a:off x="1481275" y="2253507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(002)</a:t>
            </a:r>
            <a:endParaRPr lang="en-US" sz="1400" dirty="0"/>
          </a:p>
        </p:txBody>
      </p:sp>
      <p:sp>
        <p:nvSpPr>
          <p:cNvPr id="17" name="CuadroTexto 32">
            <a:extLst>
              <a:ext uri="{FF2B5EF4-FFF2-40B4-BE49-F238E27FC236}">
                <a16:creationId xmlns:a16="http://schemas.microsoft.com/office/drawing/2014/main" id="{6D4E3CD4-6488-4D5D-9901-BBBBF0BDCC83}"/>
              </a:ext>
            </a:extLst>
          </p:cNvPr>
          <p:cNvSpPr txBox="1"/>
          <p:nvPr/>
        </p:nvSpPr>
        <p:spPr>
          <a:xfrm>
            <a:off x="1490702" y="1831872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(003)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75388" y="677467"/>
            <a:ext cx="274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DPh</a:t>
            </a:r>
            <a:r>
              <a:rPr lang="en-GB" sz="2000" dirty="0"/>
              <a:t>-BTBT thin film 25 °C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75358" y="5888686"/>
            <a:ext cx="10605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7030A0"/>
                </a:solidFill>
              </a:rPr>
              <a:t>Same crystal structure as the reported 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7030A0"/>
                </a:solidFill>
              </a:rPr>
              <a:t>NO thermal expansion</a:t>
            </a:r>
          </a:p>
        </p:txBody>
      </p:sp>
      <p:graphicFrame>
        <p:nvGraphicFramePr>
          <p:cNvPr id="33" name="Object 8">
            <a:extLst>
              <a:ext uri="{FF2B5EF4-FFF2-40B4-BE49-F238E27FC236}">
                <a16:creationId xmlns:a16="http://schemas.microsoft.com/office/drawing/2014/main" id="{D613D2C3-2903-FB75-226F-EB6D0052A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516166"/>
              </p:ext>
            </p:extLst>
          </p:nvPr>
        </p:nvGraphicFramePr>
        <p:xfrm>
          <a:off x="8640763" y="944563"/>
          <a:ext cx="3371850" cy="257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33" name="Object 8">
                        <a:extLst>
                          <a:ext uri="{FF2B5EF4-FFF2-40B4-BE49-F238E27FC236}">
                            <a16:creationId xmlns:a16="http://schemas.microsoft.com/office/drawing/2014/main" id="{D613D2C3-2903-FB75-226F-EB6D0052A8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0763" y="944563"/>
                        <a:ext cx="3371850" cy="2579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26BFBCA-6C62-9168-96E3-AF7B73808661}"/>
              </a:ext>
            </a:extLst>
          </p:cNvPr>
          <p:cNvSpPr/>
          <p:nvPr/>
        </p:nvSpPr>
        <p:spPr>
          <a:xfrm>
            <a:off x="4299294" y="2008011"/>
            <a:ext cx="1210147" cy="329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75">
            <a:extLst>
              <a:ext uri="{FF2B5EF4-FFF2-40B4-BE49-F238E27FC236}">
                <a16:creationId xmlns:a16="http://schemas.microsoft.com/office/drawing/2014/main" id="{EA2F9C23-38FC-D377-4260-23F68308AED5}"/>
              </a:ext>
            </a:extLst>
          </p:cNvPr>
          <p:cNvSpPr txBox="1"/>
          <p:nvPr/>
        </p:nvSpPr>
        <p:spPr>
          <a:xfrm>
            <a:off x="3737904" y="2342393"/>
            <a:ext cx="2115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Effect of temperature in the structure of the film</a:t>
            </a:r>
          </a:p>
        </p:txBody>
      </p:sp>
      <p:sp>
        <p:nvSpPr>
          <p:cNvPr id="22" name="CuadroTexto 7">
            <a:extLst>
              <a:ext uri="{FF2B5EF4-FFF2-40B4-BE49-F238E27FC236}">
                <a16:creationId xmlns:a16="http://schemas.microsoft.com/office/drawing/2014/main" id="{AE14B4CA-4EC8-20B1-C65C-884A1A8C0DE5}"/>
              </a:ext>
            </a:extLst>
          </p:cNvPr>
          <p:cNvSpPr txBox="1"/>
          <p:nvPr/>
        </p:nvSpPr>
        <p:spPr>
          <a:xfrm>
            <a:off x="9358626" y="848710"/>
            <a:ext cx="5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IP</a:t>
            </a:r>
            <a:endParaRPr lang="en-US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E0CF616-EB2C-7444-BA23-47A25383FCD0}"/>
              </a:ext>
            </a:extLst>
          </p:cNvPr>
          <p:cNvSpPr txBox="1"/>
          <p:nvPr/>
        </p:nvSpPr>
        <p:spPr>
          <a:xfrm>
            <a:off x="7443355" y="551518"/>
            <a:ext cx="2461846" cy="38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cs typeface="Calibri"/>
              </a:rPr>
              <a:t>Line </a:t>
            </a:r>
            <a:r>
              <a:rPr lang="es-ES" b="1" dirty="0" err="1">
                <a:cs typeface="Calibri"/>
              </a:rPr>
              <a:t>cuts</a:t>
            </a:r>
            <a:endParaRPr lang="es-ES" b="1" dirty="0">
              <a:cs typeface="Calibri"/>
            </a:endParaRPr>
          </a:p>
        </p:txBody>
      </p:sp>
      <p:graphicFrame>
        <p:nvGraphicFramePr>
          <p:cNvPr id="24" name="Object 8">
            <a:extLst>
              <a:ext uri="{FF2B5EF4-FFF2-40B4-BE49-F238E27FC236}">
                <a16:creationId xmlns:a16="http://schemas.microsoft.com/office/drawing/2014/main" id="{A6B3DE2D-BE38-1B64-06C1-C88CC40CD7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75800"/>
              </p:ext>
            </p:extLst>
          </p:nvPr>
        </p:nvGraphicFramePr>
        <p:xfrm>
          <a:off x="5761045" y="988730"/>
          <a:ext cx="3273912" cy="250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61045" y="988730"/>
                        <a:ext cx="3273912" cy="2505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uadroTexto 7">
            <a:extLst>
              <a:ext uri="{FF2B5EF4-FFF2-40B4-BE49-F238E27FC236}">
                <a16:creationId xmlns:a16="http://schemas.microsoft.com/office/drawing/2014/main" id="{659F17E3-D51E-DEAD-D796-B2686D49A1E2}"/>
              </a:ext>
            </a:extLst>
          </p:cNvPr>
          <p:cNvSpPr txBox="1"/>
          <p:nvPr/>
        </p:nvSpPr>
        <p:spPr>
          <a:xfrm>
            <a:off x="6269710" y="877522"/>
            <a:ext cx="73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OOP</a:t>
            </a:r>
            <a:endParaRPr lang="en-US" sz="2000" b="1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408DEB5-EB28-5338-B1A5-C945985B6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706" y="3512094"/>
            <a:ext cx="933919" cy="2336890"/>
          </a:xfrm>
          <a:prstGeom prst="rect">
            <a:avLst/>
          </a:prstGeom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23A51E22-9B3B-D508-DE02-2061FC6B33FB}"/>
              </a:ext>
            </a:extLst>
          </p:cNvPr>
          <p:cNvSpPr/>
          <p:nvPr/>
        </p:nvSpPr>
        <p:spPr>
          <a:xfrm rot="1844563">
            <a:off x="10066675" y="4547675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92A6266-5CF1-7573-EF70-6A078D5858A3}"/>
              </a:ext>
            </a:extLst>
          </p:cNvPr>
          <p:cNvSpPr/>
          <p:nvPr/>
        </p:nvSpPr>
        <p:spPr>
          <a:xfrm rot="1844563">
            <a:off x="10718500" y="4542055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5DC3E99-BFD6-79D4-01AE-165D32B0B828}"/>
              </a:ext>
            </a:extLst>
          </p:cNvPr>
          <p:cNvSpPr/>
          <p:nvPr/>
        </p:nvSpPr>
        <p:spPr>
          <a:xfrm rot="1844563">
            <a:off x="10093010" y="5225235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549BAAC4-82E9-8678-06E6-B1AB1EB0A1FA}"/>
              </a:ext>
            </a:extLst>
          </p:cNvPr>
          <p:cNvSpPr/>
          <p:nvPr/>
        </p:nvSpPr>
        <p:spPr>
          <a:xfrm rot="1844563">
            <a:off x="10710320" y="5267528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Elipse 32">
            <a:extLst>
              <a:ext uri="{FF2B5EF4-FFF2-40B4-BE49-F238E27FC236}">
                <a16:creationId xmlns:a16="http://schemas.microsoft.com/office/drawing/2014/main" id="{E7D076D0-1FE9-0DB6-2DF1-D2CB8B4F6D51}"/>
              </a:ext>
            </a:extLst>
          </p:cNvPr>
          <p:cNvSpPr/>
          <p:nvPr/>
        </p:nvSpPr>
        <p:spPr>
          <a:xfrm rot="18871451">
            <a:off x="10387957" y="4884866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ángulo 9">
            <a:extLst>
              <a:ext uri="{FF2B5EF4-FFF2-40B4-BE49-F238E27FC236}">
                <a16:creationId xmlns:a16="http://schemas.microsoft.com/office/drawing/2014/main" id="{DCA65138-1BFA-A79B-4BD1-6BFC9098E77C}"/>
              </a:ext>
            </a:extLst>
          </p:cNvPr>
          <p:cNvSpPr/>
          <p:nvPr/>
        </p:nvSpPr>
        <p:spPr>
          <a:xfrm rot="245243">
            <a:off x="6673103" y="4842233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Conector recto de flecha 24">
            <a:extLst>
              <a:ext uri="{FF2B5EF4-FFF2-40B4-BE49-F238E27FC236}">
                <a16:creationId xmlns:a16="http://schemas.microsoft.com/office/drawing/2014/main" id="{1A67A0E5-AA4C-F8EB-4C1F-877030408888}"/>
              </a:ext>
            </a:extLst>
          </p:cNvPr>
          <p:cNvCxnSpPr/>
          <p:nvPr/>
        </p:nvCxnSpPr>
        <p:spPr>
          <a:xfrm>
            <a:off x="7877503" y="4389124"/>
            <a:ext cx="0" cy="122194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25">
            <a:extLst>
              <a:ext uri="{FF2B5EF4-FFF2-40B4-BE49-F238E27FC236}">
                <a16:creationId xmlns:a16="http://schemas.microsoft.com/office/drawing/2014/main" id="{ED282EC5-5A2F-725E-EA2E-C89C273ACFC5}"/>
              </a:ext>
            </a:extLst>
          </p:cNvPr>
          <p:cNvCxnSpPr>
            <a:cxnSpLocks/>
          </p:cNvCxnSpPr>
          <p:nvPr/>
        </p:nvCxnSpPr>
        <p:spPr>
          <a:xfrm>
            <a:off x="7711594" y="4389124"/>
            <a:ext cx="40713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26">
            <a:extLst>
              <a:ext uri="{FF2B5EF4-FFF2-40B4-BE49-F238E27FC236}">
                <a16:creationId xmlns:a16="http://schemas.microsoft.com/office/drawing/2014/main" id="{14BBDF53-5AB2-A823-5165-336C29373713}"/>
              </a:ext>
            </a:extLst>
          </p:cNvPr>
          <p:cNvCxnSpPr>
            <a:cxnSpLocks/>
          </p:cNvCxnSpPr>
          <p:nvPr/>
        </p:nvCxnSpPr>
        <p:spPr>
          <a:xfrm>
            <a:off x="7685847" y="5611071"/>
            <a:ext cx="40713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27">
            <a:extLst>
              <a:ext uri="{FF2B5EF4-FFF2-40B4-BE49-F238E27FC236}">
                <a16:creationId xmlns:a16="http://schemas.microsoft.com/office/drawing/2014/main" id="{DB27DDB3-E967-9B35-0FC1-2C72AC560618}"/>
              </a:ext>
            </a:extLst>
          </p:cNvPr>
          <p:cNvSpPr txBox="1"/>
          <p:nvPr/>
        </p:nvSpPr>
        <p:spPr>
          <a:xfrm rot="16200000">
            <a:off x="7903920" y="4842214"/>
            <a:ext cx="816878" cy="36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19.3 Å</a:t>
            </a:r>
            <a:endParaRPr lang="en-US" dirty="0"/>
          </a:p>
        </p:txBody>
      </p:sp>
      <p:cxnSp>
        <p:nvCxnSpPr>
          <p:cNvPr id="54" name="Conector recto de flecha 33">
            <a:extLst>
              <a:ext uri="{FF2B5EF4-FFF2-40B4-BE49-F238E27FC236}">
                <a16:creationId xmlns:a16="http://schemas.microsoft.com/office/drawing/2014/main" id="{A61C4339-93B7-B372-340E-4A1290D02308}"/>
              </a:ext>
            </a:extLst>
          </p:cNvPr>
          <p:cNvCxnSpPr>
            <a:cxnSpLocks/>
          </p:cNvCxnSpPr>
          <p:nvPr/>
        </p:nvCxnSpPr>
        <p:spPr>
          <a:xfrm>
            <a:off x="10196305" y="5363153"/>
            <a:ext cx="633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34">
            <a:extLst>
              <a:ext uri="{FF2B5EF4-FFF2-40B4-BE49-F238E27FC236}">
                <a16:creationId xmlns:a16="http://schemas.microsoft.com/office/drawing/2014/main" id="{D6191F62-3BE1-9C13-BEAD-D7D3AC2C7B10}"/>
              </a:ext>
            </a:extLst>
          </p:cNvPr>
          <p:cNvCxnSpPr>
            <a:cxnSpLocks/>
          </p:cNvCxnSpPr>
          <p:nvPr/>
        </p:nvCxnSpPr>
        <p:spPr>
          <a:xfrm flipV="1">
            <a:off x="10206356" y="4639315"/>
            <a:ext cx="0" cy="7280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36">
            <a:extLst>
              <a:ext uri="{FF2B5EF4-FFF2-40B4-BE49-F238E27FC236}">
                <a16:creationId xmlns:a16="http://schemas.microsoft.com/office/drawing/2014/main" id="{180DF3E6-00C4-150A-93F1-3B3A86262F41}"/>
              </a:ext>
            </a:extLst>
          </p:cNvPr>
          <p:cNvSpPr txBox="1"/>
          <p:nvPr/>
        </p:nvSpPr>
        <p:spPr>
          <a:xfrm>
            <a:off x="9542990" y="4827754"/>
            <a:ext cx="10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b</a:t>
            </a:r>
            <a:endParaRPr lang="en-US" i="1" dirty="0"/>
          </a:p>
        </p:txBody>
      </p:sp>
      <p:cxnSp>
        <p:nvCxnSpPr>
          <p:cNvPr id="57" name="Conector recto 37">
            <a:extLst>
              <a:ext uri="{FF2B5EF4-FFF2-40B4-BE49-F238E27FC236}">
                <a16:creationId xmlns:a16="http://schemas.microsoft.com/office/drawing/2014/main" id="{36644C55-6CA6-4068-6512-1111819D0823}"/>
              </a:ext>
            </a:extLst>
          </p:cNvPr>
          <p:cNvCxnSpPr>
            <a:cxnSpLocks/>
          </p:cNvCxnSpPr>
          <p:nvPr/>
        </p:nvCxnSpPr>
        <p:spPr>
          <a:xfrm>
            <a:off x="10180998" y="4663074"/>
            <a:ext cx="6173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38">
            <a:extLst>
              <a:ext uri="{FF2B5EF4-FFF2-40B4-BE49-F238E27FC236}">
                <a16:creationId xmlns:a16="http://schemas.microsoft.com/office/drawing/2014/main" id="{52390EB8-904A-24A6-8C1E-0CB3E63B6561}"/>
              </a:ext>
            </a:extLst>
          </p:cNvPr>
          <p:cNvCxnSpPr>
            <a:cxnSpLocks/>
          </p:cNvCxnSpPr>
          <p:nvPr/>
        </p:nvCxnSpPr>
        <p:spPr>
          <a:xfrm rot="5400000">
            <a:off x="10448391" y="5015940"/>
            <a:ext cx="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35">
            <a:extLst>
              <a:ext uri="{FF2B5EF4-FFF2-40B4-BE49-F238E27FC236}">
                <a16:creationId xmlns:a16="http://schemas.microsoft.com/office/drawing/2014/main" id="{B4181D99-5576-88AC-7868-E2B67602DB14}"/>
              </a:ext>
            </a:extLst>
          </p:cNvPr>
          <p:cNvSpPr txBox="1"/>
          <p:nvPr/>
        </p:nvSpPr>
        <p:spPr>
          <a:xfrm>
            <a:off x="10114594" y="5404706"/>
            <a:ext cx="82919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a</a:t>
            </a:r>
            <a:endParaRPr lang="en-US" i="1" dirty="0"/>
          </a:p>
        </p:txBody>
      </p:sp>
      <p:sp>
        <p:nvSpPr>
          <p:cNvPr id="65" name="CuadroTexto 7">
            <a:extLst>
              <a:ext uri="{FF2B5EF4-FFF2-40B4-BE49-F238E27FC236}">
                <a16:creationId xmlns:a16="http://schemas.microsoft.com/office/drawing/2014/main" id="{CFF5F239-EF0B-7AB3-3D85-A7066FE08368}"/>
              </a:ext>
            </a:extLst>
          </p:cNvPr>
          <p:cNvSpPr txBox="1"/>
          <p:nvPr/>
        </p:nvSpPr>
        <p:spPr>
          <a:xfrm>
            <a:off x="10320732" y="3774453"/>
            <a:ext cx="51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IP</a:t>
            </a:r>
            <a:endParaRPr lang="en-US" sz="2000" b="1" dirty="0"/>
          </a:p>
        </p:txBody>
      </p:sp>
      <p:sp>
        <p:nvSpPr>
          <p:cNvPr id="66" name="CuadroTexto 7">
            <a:extLst>
              <a:ext uri="{FF2B5EF4-FFF2-40B4-BE49-F238E27FC236}">
                <a16:creationId xmlns:a16="http://schemas.microsoft.com/office/drawing/2014/main" id="{EDCA0FE5-8481-2E99-8D3A-B1ED35A81BFE}"/>
              </a:ext>
            </a:extLst>
          </p:cNvPr>
          <p:cNvSpPr txBox="1"/>
          <p:nvPr/>
        </p:nvSpPr>
        <p:spPr>
          <a:xfrm>
            <a:off x="6472963" y="3975792"/>
            <a:ext cx="168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OOP</a:t>
            </a:r>
            <a:endParaRPr lang="en-US" sz="2000" b="1" dirty="0"/>
          </a:p>
        </p:txBody>
      </p:sp>
      <p:sp>
        <p:nvSpPr>
          <p:cNvPr id="67" name="Rectángulo 9">
            <a:extLst>
              <a:ext uri="{FF2B5EF4-FFF2-40B4-BE49-F238E27FC236}">
                <a16:creationId xmlns:a16="http://schemas.microsoft.com/office/drawing/2014/main" id="{58BF49A4-D83D-29D4-42D4-71CD3CBFE01D}"/>
              </a:ext>
            </a:extLst>
          </p:cNvPr>
          <p:cNvSpPr/>
          <p:nvPr/>
        </p:nvSpPr>
        <p:spPr>
          <a:xfrm>
            <a:off x="6685000" y="4480112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ángulo 9">
            <a:extLst>
              <a:ext uri="{FF2B5EF4-FFF2-40B4-BE49-F238E27FC236}">
                <a16:creationId xmlns:a16="http://schemas.microsoft.com/office/drawing/2014/main" id="{CB7BC331-08C7-7747-8435-D28FF619ECF6}"/>
              </a:ext>
            </a:extLst>
          </p:cNvPr>
          <p:cNvSpPr/>
          <p:nvPr/>
        </p:nvSpPr>
        <p:spPr>
          <a:xfrm>
            <a:off x="6662577" y="5203281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10C76AAA-CC53-88F5-1382-B766955891C2}"/>
              </a:ext>
            </a:extLst>
          </p:cNvPr>
          <p:cNvSpPr/>
          <p:nvPr/>
        </p:nvSpPr>
        <p:spPr>
          <a:xfrm rot="1844563">
            <a:off x="8918869" y="4141562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uadroTexto 7">
            <a:extLst>
              <a:ext uri="{FF2B5EF4-FFF2-40B4-BE49-F238E27FC236}">
                <a16:creationId xmlns:a16="http://schemas.microsoft.com/office/drawing/2014/main" id="{CC269449-D637-0B33-C3FB-47BDADB97472}"/>
              </a:ext>
            </a:extLst>
          </p:cNvPr>
          <p:cNvSpPr txBox="1"/>
          <p:nvPr/>
        </p:nvSpPr>
        <p:spPr>
          <a:xfrm>
            <a:off x="8513278" y="3807902"/>
            <a:ext cx="1349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BTBT </a:t>
            </a:r>
            <a:r>
              <a:rPr lang="es-ES" sz="2000" dirty="0" err="1"/>
              <a:t>core</a:t>
            </a:r>
            <a:endParaRPr lang="en-US" sz="2000" dirty="0"/>
          </a:p>
        </p:txBody>
      </p:sp>
      <p:sp>
        <p:nvSpPr>
          <p:cNvPr id="73" name="Rectángulo 9">
            <a:extLst>
              <a:ext uri="{FF2B5EF4-FFF2-40B4-BE49-F238E27FC236}">
                <a16:creationId xmlns:a16="http://schemas.microsoft.com/office/drawing/2014/main" id="{83AA6FCC-0FA8-3810-333F-0CE747B21540}"/>
              </a:ext>
            </a:extLst>
          </p:cNvPr>
          <p:cNvSpPr/>
          <p:nvPr/>
        </p:nvSpPr>
        <p:spPr>
          <a:xfrm rot="245243">
            <a:off x="6934470" y="4843923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ángulo 9">
            <a:extLst>
              <a:ext uri="{FF2B5EF4-FFF2-40B4-BE49-F238E27FC236}">
                <a16:creationId xmlns:a16="http://schemas.microsoft.com/office/drawing/2014/main" id="{683E5A3F-4D67-649D-2A36-AA87FFB2E5FE}"/>
              </a:ext>
            </a:extLst>
          </p:cNvPr>
          <p:cNvSpPr/>
          <p:nvPr/>
        </p:nvSpPr>
        <p:spPr>
          <a:xfrm>
            <a:off x="6946367" y="4481802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ángulo 9">
            <a:extLst>
              <a:ext uri="{FF2B5EF4-FFF2-40B4-BE49-F238E27FC236}">
                <a16:creationId xmlns:a16="http://schemas.microsoft.com/office/drawing/2014/main" id="{26B4EB51-7291-E353-1664-EDE344C66446}"/>
              </a:ext>
            </a:extLst>
          </p:cNvPr>
          <p:cNvSpPr/>
          <p:nvPr/>
        </p:nvSpPr>
        <p:spPr>
          <a:xfrm>
            <a:off x="6923944" y="5204971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ángulo 9">
            <a:extLst>
              <a:ext uri="{FF2B5EF4-FFF2-40B4-BE49-F238E27FC236}">
                <a16:creationId xmlns:a16="http://schemas.microsoft.com/office/drawing/2014/main" id="{EF1B496D-E6DE-4A70-B2F6-290010511E8B}"/>
              </a:ext>
            </a:extLst>
          </p:cNvPr>
          <p:cNvSpPr/>
          <p:nvPr/>
        </p:nvSpPr>
        <p:spPr>
          <a:xfrm rot="245243">
            <a:off x="7186221" y="4840543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ángulo 9">
            <a:extLst>
              <a:ext uri="{FF2B5EF4-FFF2-40B4-BE49-F238E27FC236}">
                <a16:creationId xmlns:a16="http://schemas.microsoft.com/office/drawing/2014/main" id="{4E6D239C-6E3B-87FA-71AB-E9AE2CC9EC3A}"/>
              </a:ext>
            </a:extLst>
          </p:cNvPr>
          <p:cNvSpPr/>
          <p:nvPr/>
        </p:nvSpPr>
        <p:spPr>
          <a:xfrm>
            <a:off x="7198118" y="4478422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ángulo 9">
            <a:extLst>
              <a:ext uri="{FF2B5EF4-FFF2-40B4-BE49-F238E27FC236}">
                <a16:creationId xmlns:a16="http://schemas.microsoft.com/office/drawing/2014/main" id="{8D291753-4942-BAA1-DBF7-FC2DDE8B26E5}"/>
              </a:ext>
            </a:extLst>
          </p:cNvPr>
          <p:cNvSpPr/>
          <p:nvPr/>
        </p:nvSpPr>
        <p:spPr>
          <a:xfrm>
            <a:off x="7175695" y="5201591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ángulo 9">
            <a:extLst>
              <a:ext uri="{FF2B5EF4-FFF2-40B4-BE49-F238E27FC236}">
                <a16:creationId xmlns:a16="http://schemas.microsoft.com/office/drawing/2014/main" id="{609B21CA-229F-19E9-1337-3A55716672E2}"/>
              </a:ext>
            </a:extLst>
          </p:cNvPr>
          <p:cNvSpPr/>
          <p:nvPr/>
        </p:nvSpPr>
        <p:spPr>
          <a:xfrm rot="245243">
            <a:off x="7447588" y="4842233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ángulo 9">
            <a:extLst>
              <a:ext uri="{FF2B5EF4-FFF2-40B4-BE49-F238E27FC236}">
                <a16:creationId xmlns:a16="http://schemas.microsoft.com/office/drawing/2014/main" id="{8E4D189F-D20A-9FC9-3583-988B24E0FB7E}"/>
              </a:ext>
            </a:extLst>
          </p:cNvPr>
          <p:cNvSpPr/>
          <p:nvPr/>
        </p:nvSpPr>
        <p:spPr>
          <a:xfrm>
            <a:off x="7459485" y="4480112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ángulo 9">
            <a:extLst>
              <a:ext uri="{FF2B5EF4-FFF2-40B4-BE49-F238E27FC236}">
                <a16:creationId xmlns:a16="http://schemas.microsoft.com/office/drawing/2014/main" id="{E02BCDB2-C17C-7474-0770-6EED341F180C}"/>
              </a:ext>
            </a:extLst>
          </p:cNvPr>
          <p:cNvSpPr/>
          <p:nvPr/>
        </p:nvSpPr>
        <p:spPr>
          <a:xfrm>
            <a:off x="7437062" y="5203281"/>
            <a:ext cx="146071" cy="3659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9" name="Tabla 12">
            <a:extLst>
              <a:ext uri="{FF2B5EF4-FFF2-40B4-BE49-F238E27FC236}">
                <a16:creationId xmlns:a16="http://schemas.microsoft.com/office/drawing/2014/main" id="{574D8A74-A8C0-4B12-7203-62E771CE5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584909"/>
              </p:ext>
            </p:extLst>
          </p:nvPr>
        </p:nvGraphicFramePr>
        <p:xfrm>
          <a:off x="2080695" y="4195101"/>
          <a:ext cx="3914688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448">
                  <a:extLst>
                    <a:ext uri="{9D8B030D-6E8A-4147-A177-3AD203B41FA5}">
                      <a16:colId xmlns:a16="http://schemas.microsoft.com/office/drawing/2014/main" val="3139353605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1881328423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1084951110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3216429753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2974232514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912206514"/>
                    </a:ext>
                  </a:extLst>
                </a:gridCol>
              </a:tblGrid>
              <a:tr h="249902">
                <a:tc>
                  <a:txBody>
                    <a:bodyPr/>
                    <a:lstStyle/>
                    <a:p>
                      <a:pPr algn="l"/>
                      <a:r>
                        <a:rPr lang="es-ES" sz="1600" i="1" dirty="0"/>
                        <a:t>a (Å)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i="1" dirty="0"/>
                        <a:t>b (Å)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i="1" dirty="0"/>
                        <a:t>c (Å)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/>
                        <a:t>α</a:t>
                      </a:r>
                      <a:r>
                        <a:rPr lang="es-ES" sz="1600" dirty="0"/>
                        <a:t> (</a:t>
                      </a:r>
                      <a:r>
                        <a:rPr lang="el-GR" sz="1600" dirty="0"/>
                        <a:t>°</a:t>
                      </a:r>
                      <a:r>
                        <a:rPr lang="es-E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/>
                        <a:t>β</a:t>
                      </a:r>
                      <a:r>
                        <a:rPr lang="es-ES" sz="1600" dirty="0"/>
                        <a:t> (</a:t>
                      </a:r>
                      <a:r>
                        <a:rPr lang="el-GR" sz="1600" dirty="0"/>
                        <a:t>°</a:t>
                      </a:r>
                      <a:r>
                        <a:rPr lang="es-E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/>
                        <a:t>γ</a:t>
                      </a:r>
                      <a:r>
                        <a:rPr lang="es-ES" sz="1600" dirty="0"/>
                        <a:t> (</a:t>
                      </a:r>
                      <a:r>
                        <a:rPr lang="el-GR" sz="1600" dirty="0"/>
                        <a:t>°</a:t>
                      </a:r>
                      <a:r>
                        <a:rPr lang="es-E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351680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6.20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7.85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19.3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93.06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90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9794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E979CACD-C6A8-F720-C354-FE5AE3F04E80}"/>
                  </a:ext>
                </a:extLst>
              </p:cNvPr>
              <p:cNvSpPr txBox="1"/>
              <p:nvPr/>
            </p:nvSpPr>
            <p:spPr>
              <a:xfrm>
                <a:off x="1996231" y="4895221"/>
                <a:ext cx="3578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(</a:t>
                </a:r>
                <a:r>
                  <a:rPr lang="es-ES" dirty="0" err="1"/>
                  <a:t>Space</a:t>
                </a:r>
                <a:r>
                  <a:rPr lang="es-ES" dirty="0"/>
                  <a:t> </a:t>
                </a:r>
                <a:r>
                  <a:rPr lang="es-ES" dirty="0" err="1"/>
                  <a:t>group</a:t>
                </a:r>
                <a:r>
                  <a:rPr lang="es-ES" dirty="0"/>
                  <a:t>: P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/>
                  <a:t>/c)</a:t>
                </a:r>
                <a:endParaRPr lang="en-US" dirty="0"/>
              </a:p>
            </p:txBody>
          </p:sp>
        </mc:Choice>
        <mc:Fallback xmlns=""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E979CACD-C6A8-F720-C354-FE5AE3F04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231" y="4895221"/>
                <a:ext cx="3578087" cy="369332"/>
              </a:xfrm>
              <a:prstGeom prst="rect">
                <a:avLst/>
              </a:prstGeom>
              <a:blipFill>
                <a:blip r:embed="rId10"/>
                <a:stretch>
                  <a:fillRect l="-13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ángulo 62">
            <a:extLst>
              <a:ext uri="{FF2B5EF4-FFF2-40B4-BE49-F238E27FC236}">
                <a16:creationId xmlns:a16="http://schemas.microsoft.com/office/drawing/2014/main" id="{FFD77789-859D-E6A9-4B55-CE3982627625}"/>
              </a:ext>
            </a:extLst>
          </p:cNvPr>
          <p:cNvSpPr/>
          <p:nvPr/>
        </p:nvSpPr>
        <p:spPr>
          <a:xfrm>
            <a:off x="3737904" y="-4885"/>
            <a:ext cx="4946767" cy="484740"/>
          </a:xfrm>
          <a:prstGeom prst="rect">
            <a:avLst/>
          </a:prstGeom>
          <a:noFill/>
          <a:ln w="28575"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DPh</a:t>
            </a:r>
            <a:r>
              <a:rPr lang="en-US" sz="2400" b="1" dirty="0">
                <a:solidFill>
                  <a:schemeClr val="tx1"/>
                </a:solidFill>
              </a:rPr>
              <a:t>-BTBT (20nm)</a:t>
            </a:r>
            <a:endParaRPr lang="en-US" sz="2400" b="1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397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12" y="1218928"/>
            <a:ext cx="8955719" cy="485631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67538" y="1729410"/>
            <a:ext cx="536713" cy="163001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D6C68B5D-90A8-5F7C-6189-931ED8FE4E84}"/>
              </a:ext>
            </a:extLst>
          </p:cNvPr>
          <p:cNvSpPr txBox="1"/>
          <p:nvPr/>
        </p:nvSpPr>
        <p:spPr>
          <a:xfrm>
            <a:off x="9502802" y="3030634"/>
            <a:ext cx="2323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</a:rPr>
              <a:t>No co-crystal formation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80D366F-37F0-511E-3E12-D8585F69FA70}"/>
              </a:ext>
            </a:extLst>
          </p:cNvPr>
          <p:cNvSpPr txBox="1"/>
          <p:nvPr/>
        </p:nvSpPr>
        <p:spPr>
          <a:xfrm>
            <a:off x="230807" y="548536"/>
            <a:ext cx="1184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EFFECT OF POST-ANNEALING AFTER ADDING THE MOLECULAR DOPANT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9B126C1-D713-B2E8-3234-F0341C1DB1C1}"/>
              </a:ext>
            </a:extLst>
          </p:cNvPr>
          <p:cNvSpPr/>
          <p:nvPr/>
        </p:nvSpPr>
        <p:spPr>
          <a:xfrm>
            <a:off x="3151404" y="-14476"/>
            <a:ext cx="5889191" cy="484740"/>
          </a:xfrm>
          <a:prstGeom prst="rect">
            <a:avLst/>
          </a:prstGeom>
          <a:noFill/>
          <a:ln w="28575"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</a:t>
            </a:r>
            <a:r>
              <a:rPr lang="en-US" sz="2400" b="1" baseline="-25000" dirty="0">
                <a:solidFill>
                  <a:schemeClr val="tx1"/>
                </a:solidFill>
              </a:rPr>
              <a:t>6</a:t>
            </a:r>
            <a:r>
              <a:rPr lang="en-US" sz="2400" b="1" dirty="0">
                <a:solidFill>
                  <a:schemeClr val="tx1"/>
                </a:solidFill>
              </a:rPr>
              <a:t>TCNNQ (14nm) on </a:t>
            </a:r>
            <a:r>
              <a:rPr lang="en-US" sz="2400" b="1" dirty="0" err="1">
                <a:solidFill>
                  <a:schemeClr val="tx1"/>
                </a:solidFill>
              </a:rPr>
              <a:t>DPh</a:t>
            </a:r>
            <a:r>
              <a:rPr lang="en-US" sz="2400" b="1" dirty="0">
                <a:solidFill>
                  <a:schemeClr val="tx1"/>
                </a:solidFill>
              </a:rPr>
              <a:t>-BTBT (20nm)</a:t>
            </a:r>
            <a:endParaRPr lang="en-US" sz="2400" b="1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406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96" y="-151"/>
            <a:ext cx="12184698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F1025D-BD51-4929-003C-77D72EE1EE66}"/>
              </a:ext>
            </a:extLst>
          </p:cNvPr>
          <p:cNvSpPr txBox="1"/>
          <p:nvPr/>
        </p:nvSpPr>
        <p:spPr>
          <a:xfrm>
            <a:off x="3437687" y="751890"/>
            <a:ext cx="5192787" cy="5122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Side groups play a role on thermal expansion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Co-crystal structure formed for </a:t>
            </a:r>
            <a:r>
              <a:rPr lang="en-US" sz="2000" dirty="0"/>
              <a:t>F</a:t>
            </a:r>
            <a:r>
              <a:rPr lang="en-US" sz="2000" baseline="-25000" dirty="0"/>
              <a:t>6</a:t>
            </a:r>
            <a:r>
              <a:rPr lang="en-US" sz="2000" dirty="0"/>
              <a:t>TCNNQ</a:t>
            </a:r>
            <a:r>
              <a:rPr lang="en-GB" sz="2000" dirty="0"/>
              <a:t> deposited on </a:t>
            </a:r>
            <a:r>
              <a:rPr lang="en-US" sz="2000" dirty="0"/>
              <a:t>C</a:t>
            </a:r>
            <a:r>
              <a:rPr lang="en-US" sz="2000" baseline="-25000" dirty="0"/>
              <a:t>8</a:t>
            </a:r>
            <a:r>
              <a:rPr lang="en-US" sz="2000" dirty="0"/>
              <a:t>-BTBT-C</a:t>
            </a:r>
            <a:r>
              <a:rPr lang="en-US" sz="2000" baseline="-25000" dirty="0"/>
              <a:t>8</a:t>
            </a:r>
            <a:r>
              <a:rPr lang="en-GB" sz="2000" dirty="0"/>
              <a:t>, promoted with annealing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Thermal expansion of the in-plane unit cell facilitates the formation of  co-crystal.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Co-crystalline structure has a </a:t>
            </a:r>
            <a:r>
              <a:rPr lang="en-GB" sz="2000" b="1" dirty="0"/>
              <a:t>higher thermal stability than the pristine film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F57010F-B0DC-77A6-5454-13C7E7C7ABC7}"/>
              </a:ext>
            </a:extLst>
          </p:cNvPr>
          <p:cNvSpPr/>
          <p:nvPr/>
        </p:nvSpPr>
        <p:spPr>
          <a:xfrm>
            <a:off x="975704" y="2188074"/>
            <a:ext cx="1260000" cy="2340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Substrate</a:t>
            </a:r>
            <a:endParaRPr lang="en-U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99071AE-2C68-94C9-78C3-EE470C0C3FBB}"/>
              </a:ext>
            </a:extLst>
          </p:cNvPr>
          <p:cNvSpPr/>
          <p:nvPr/>
        </p:nvSpPr>
        <p:spPr>
          <a:xfrm>
            <a:off x="975704" y="1954055"/>
            <a:ext cx="1260000" cy="2340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</a:t>
            </a:r>
            <a:r>
              <a:rPr lang="en-US" sz="1800" baseline="-25000" dirty="0"/>
              <a:t>8 </a:t>
            </a:r>
            <a:r>
              <a:rPr lang="en-US" sz="1800" dirty="0"/>
              <a:t>BTBT</a:t>
            </a:r>
            <a:r>
              <a:rPr lang="en-US" sz="1600" dirty="0"/>
              <a:t>C</a:t>
            </a:r>
            <a:r>
              <a:rPr lang="en-US" sz="1600" baseline="-25000" dirty="0"/>
              <a:t>8 </a:t>
            </a:r>
            <a:endParaRPr lang="en-US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55F0C03-50E1-21B8-DFDF-46FB1677BCF0}"/>
              </a:ext>
            </a:extLst>
          </p:cNvPr>
          <p:cNvSpPr/>
          <p:nvPr/>
        </p:nvSpPr>
        <p:spPr>
          <a:xfrm>
            <a:off x="937559" y="3495588"/>
            <a:ext cx="1260000" cy="26468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F</a:t>
            </a:r>
            <a:r>
              <a:rPr lang="en-US" sz="1800" b="1" baseline="-25000" dirty="0"/>
              <a:t>6</a:t>
            </a:r>
            <a:r>
              <a:rPr lang="en-US" sz="1800" b="1" dirty="0"/>
              <a:t>TCNNQ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76325388-5CBB-EA95-F9A1-974E03E879AB}"/>
              </a:ext>
            </a:extLst>
          </p:cNvPr>
          <p:cNvSpPr/>
          <p:nvPr/>
        </p:nvSpPr>
        <p:spPr>
          <a:xfrm>
            <a:off x="937559" y="3763824"/>
            <a:ext cx="1260000" cy="117010"/>
          </a:xfrm>
          <a:prstGeom prst="rect">
            <a:avLst/>
          </a:prstGeom>
          <a:pattFill prst="lgCheck">
            <a:fgClr>
              <a:srgbClr val="00B0F0"/>
            </a:fgClr>
            <a:bgClr>
              <a:srgbClr val="92D050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699DCFA6-7C45-7A18-25CF-14714F6C89BE}"/>
              </a:ext>
            </a:extLst>
          </p:cNvPr>
          <p:cNvSpPr/>
          <p:nvPr/>
        </p:nvSpPr>
        <p:spPr>
          <a:xfrm>
            <a:off x="937559" y="4118151"/>
            <a:ext cx="1260000" cy="2340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Substrate</a:t>
            </a:r>
            <a:endParaRPr lang="en-US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75894EF4-F0ED-379C-7D14-56AD764752CF}"/>
              </a:ext>
            </a:extLst>
          </p:cNvPr>
          <p:cNvSpPr/>
          <p:nvPr/>
        </p:nvSpPr>
        <p:spPr>
          <a:xfrm>
            <a:off x="937559" y="3884132"/>
            <a:ext cx="1260000" cy="2340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</a:t>
            </a:r>
            <a:r>
              <a:rPr lang="en-US" sz="1800" baseline="-25000" dirty="0"/>
              <a:t>8 </a:t>
            </a:r>
            <a:r>
              <a:rPr lang="en-US" sz="1800" dirty="0"/>
              <a:t>BTBT</a:t>
            </a:r>
            <a:r>
              <a:rPr lang="en-US" sz="1600" dirty="0"/>
              <a:t>C</a:t>
            </a:r>
            <a:r>
              <a:rPr lang="en-US" sz="1600" baseline="-25000" dirty="0"/>
              <a:t>8 </a:t>
            </a:r>
            <a:endParaRPr lang="en-US" dirty="0"/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4D25A9CE-70FD-E50E-2D08-95E3BA46B6E0}"/>
              </a:ext>
            </a:extLst>
          </p:cNvPr>
          <p:cNvCxnSpPr>
            <a:cxnSpLocks/>
          </p:cNvCxnSpPr>
          <p:nvPr/>
        </p:nvCxnSpPr>
        <p:spPr>
          <a:xfrm rot="5400000">
            <a:off x="1182359" y="2902862"/>
            <a:ext cx="7704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3A922257-FF38-8490-9229-87463E1144AF}"/>
              </a:ext>
            </a:extLst>
          </p:cNvPr>
          <p:cNvSpPr txBox="1"/>
          <p:nvPr/>
        </p:nvSpPr>
        <p:spPr>
          <a:xfrm>
            <a:off x="7273" y="2549540"/>
            <a:ext cx="15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Dopant Deposition</a:t>
            </a:r>
            <a:endParaRPr lang="en-US" dirty="0"/>
          </a:p>
        </p:txBody>
      </p:sp>
      <p:sp>
        <p:nvSpPr>
          <p:cNvPr id="55" name="Line 55">
            <a:extLst>
              <a:ext uri="{FF2B5EF4-FFF2-40B4-BE49-F238E27FC236}">
                <a16:creationId xmlns:a16="http://schemas.microsoft.com/office/drawing/2014/main" id="{AE51C255-19A7-55D9-BBF6-004C725784B2}"/>
              </a:ext>
            </a:extLst>
          </p:cNvPr>
          <p:cNvSpPr>
            <a:spLocks noChangeShapeType="1"/>
          </p:cNvSpPr>
          <p:nvPr/>
        </p:nvSpPr>
        <p:spPr bwMode="auto">
          <a:xfrm rot="1846902">
            <a:off x="2011354" y="4138005"/>
            <a:ext cx="1384724" cy="46169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 sz="900" dirty="0"/>
          </a:p>
        </p:txBody>
      </p:sp>
      <p:cxnSp>
        <p:nvCxnSpPr>
          <p:cNvPr id="57" name="Conector recto 126">
            <a:extLst>
              <a:ext uri="{FF2B5EF4-FFF2-40B4-BE49-F238E27FC236}">
                <a16:creationId xmlns:a16="http://schemas.microsoft.com/office/drawing/2014/main" id="{639B6D02-9745-D3F2-6B0B-CC3667EDBF37}"/>
              </a:ext>
            </a:extLst>
          </p:cNvPr>
          <p:cNvCxnSpPr>
            <a:cxnSpLocks/>
            <a:stCxn id="81" idx="0"/>
          </p:cNvCxnSpPr>
          <p:nvPr/>
        </p:nvCxnSpPr>
        <p:spPr>
          <a:xfrm flipH="1" flipV="1">
            <a:off x="861246" y="3626670"/>
            <a:ext cx="163604" cy="32326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126">
            <a:extLst>
              <a:ext uri="{FF2B5EF4-FFF2-40B4-BE49-F238E27FC236}">
                <a16:creationId xmlns:a16="http://schemas.microsoft.com/office/drawing/2014/main" id="{11FDF8A6-3E8E-EE9D-09C8-EEAF6FDFF614}"/>
              </a:ext>
            </a:extLst>
          </p:cNvPr>
          <p:cNvCxnSpPr>
            <a:cxnSpLocks/>
          </p:cNvCxnSpPr>
          <p:nvPr/>
        </p:nvCxnSpPr>
        <p:spPr>
          <a:xfrm flipV="1">
            <a:off x="852779" y="4031232"/>
            <a:ext cx="174034" cy="36616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142">
            <a:extLst>
              <a:ext uri="{FF2B5EF4-FFF2-40B4-BE49-F238E27FC236}">
                <a16:creationId xmlns:a16="http://schemas.microsoft.com/office/drawing/2014/main" id="{03CE512F-B91C-FD1E-324F-372CF6C29792}"/>
              </a:ext>
            </a:extLst>
          </p:cNvPr>
          <p:cNvSpPr/>
          <p:nvPr/>
        </p:nvSpPr>
        <p:spPr>
          <a:xfrm>
            <a:off x="175113" y="3618422"/>
            <a:ext cx="677714" cy="800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ángulo 9">
            <a:extLst>
              <a:ext uri="{FF2B5EF4-FFF2-40B4-BE49-F238E27FC236}">
                <a16:creationId xmlns:a16="http://schemas.microsoft.com/office/drawing/2014/main" id="{CA4E3B3C-FAEA-61F5-F0C7-3B1D6E382B05}"/>
              </a:ext>
            </a:extLst>
          </p:cNvPr>
          <p:cNvSpPr/>
          <p:nvPr/>
        </p:nvSpPr>
        <p:spPr>
          <a:xfrm rot="245243">
            <a:off x="304646" y="3902464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ángulo 10">
            <a:extLst>
              <a:ext uri="{FF2B5EF4-FFF2-40B4-BE49-F238E27FC236}">
                <a16:creationId xmlns:a16="http://schemas.microsoft.com/office/drawing/2014/main" id="{A2705B66-6900-50E7-9B37-035418334697}"/>
              </a:ext>
            </a:extLst>
          </p:cNvPr>
          <p:cNvSpPr/>
          <p:nvPr/>
        </p:nvSpPr>
        <p:spPr>
          <a:xfrm rot="460262" flipH="1">
            <a:off x="312018" y="4137587"/>
            <a:ext cx="28800" cy="242037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ángulo 10">
            <a:extLst>
              <a:ext uri="{FF2B5EF4-FFF2-40B4-BE49-F238E27FC236}">
                <a16:creationId xmlns:a16="http://schemas.microsoft.com/office/drawing/2014/main" id="{81884A5A-8F37-AC09-94B5-B569AC22FC8C}"/>
              </a:ext>
            </a:extLst>
          </p:cNvPr>
          <p:cNvSpPr/>
          <p:nvPr/>
        </p:nvSpPr>
        <p:spPr>
          <a:xfrm rot="460262" flipH="1">
            <a:off x="366975" y="3666542"/>
            <a:ext cx="28800" cy="242037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ángulo 9">
            <a:extLst>
              <a:ext uri="{FF2B5EF4-FFF2-40B4-BE49-F238E27FC236}">
                <a16:creationId xmlns:a16="http://schemas.microsoft.com/office/drawing/2014/main" id="{06AF1CB1-F8D6-9EFD-B3F9-8D849B9346E6}"/>
              </a:ext>
            </a:extLst>
          </p:cNvPr>
          <p:cNvSpPr/>
          <p:nvPr/>
        </p:nvSpPr>
        <p:spPr>
          <a:xfrm rot="245243">
            <a:off x="457046" y="3905396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ángulo 10">
            <a:extLst>
              <a:ext uri="{FF2B5EF4-FFF2-40B4-BE49-F238E27FC236}">
                <a16:creationId xmlns:a16="http://schemas.microsoft.com/office/drawing/2014/main" id="{1B79DBF6-8A3F-C0E3-52A7-EDA319075E67}"/>
              </a:ext>
            </a:extLst>
          </p:cNvPr>
          <p:cNvSpPr/>
          <p:nvPr/>
        </p:nvSpPr>
        <p:spPr>
          <a:xfrm rot="460262" flipH="1">
            <a:off x="464418" y="4140519"/>
            <a:ext cx="28800" cy="242037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ángulo 10">
            <a:extLst>
              <a:ext uri="{FF2B5EF4-FFF2-40B4-BE49-F238E27FC236}">
                <a16:creationId xmlns:a16="http://schemas.microsoft.com/office/drawing/2014/main" id="{4A351961-5CC9-D467-D185-9DA3C8012219}"/>
              </a:ext>
            </a:extLst>
          </p:cNvPr>
          <p:cNvSpPr/>
          <p:nvPr/>
        </p:nvSpPr>
        <p:spPr>
          <a:xfrm rot="460262" flipH="1">
            <a:off x="519375" y="3669474"/>
            <a:ext cx="28800" cy="242037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ángulo 9">
            <a:extLst>
              <a:ext uri="{FF2B5EF4-FFF2-40B4-BE49-F238E27FC236}">
                <a16:creationId xmlns:a16="http://schemas.microsoft.com/office/drawing/2014/main" id="{E332FF62-4924-A340-CEEB-095EE1CBA898}"/>
              </a:ext>
            </a:extLst>
          </p:cNvPr>
          <p:cNvSpPr/>
          <p:nvPr/>
        </p:nvSpPr>
        <p:spPr>
          <a:xfrm rot="245243">
            <a:off x="609446" y="3899535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ángulo 10">
            <a:extLst>
              <a:ext uri="{FF2B5EF4-FFF2-40B4-BE49-F238E27FC236}">
                <a16:creationId xmlns:a16="http://schemas.microsoft.com/office/drawing/2014/main" id="{406341D4-9B09-2B59-22DA-181B9EC9496A}"/>
              </a:ext>
            </a:extLst>
          </p:cNvPr>
          <p:cNvSpPr/>
          <p:nvPr/>
        </p:nvSpPr>
        <p:spPr>
          <a:xfrm rot="460262" flipH="1">
            <a:off x="616818" y="4134658"/>
            <a:ext cx="28800" cy="242037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ángulo 10">
            <a:extLst>
              <a:ext uri="{FF2B5EF4-FFF2-40B4-BE49-F238E27FC236}">
                <a16:creationId xmlns:a16="http://schemas.microsoft.com/office/drawing/2014/main" id="{B2CAA0AB-EA7C-5A62-83A2-21788DF2D1EB}"/>
              </a:ext>
            </a:extLst>
          </p:cNvPr>
          <p:cNvSpPr/>
          <p:nvPr/>
        </p:nvSpPr>
        <p:spPr>
          <a:xfrm rot="460262" flipH="1">
            <a:off x="671775" y="3663613"/>
            <a:ext cx="28800" cy="242037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ángulo 9">
            <a:extLst>
              <a:ext uri="{FF2B5EF4-FFF2-40B4-BE49-F238E27FC236}">
                <a16:creationId xmlns:a16="http://schemas.microsoft.com/office/drawing/2014/main" id="{7B406FA2-0B8A-45F4-2B61-862878DC245A}"/>
              </a:ext>
            </a:extLst>
          </p:cNvPr>
          <p:cNvSpPr/>
          <p:nvPr/>
        </p:nvSpPr>
        <p:spPr>
          <a:xfrm rot="245243">
            <a:off x="2418535" y="4758074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ángulo 10">
            <a:extLst>
              <a:ext uri="{FF2B5EF4-FFF2-40B4-BE49-F238E27FC236}">
                <a16:creationId xmlns:a16="http://schemas.microsoft.com/office/drawing/2014/main" id="{9A74C199-8CB2-F833-9697-F18AA660AFAE}"/>
              </a:ext>
            </a:extLst>
          </p:cNvPr>
          <p:cNvSpPr/>
          <p:nvPr/>
        </p:nvSpPr>
        <p:spPr>
          <a:xfrm rot="-4080000">
            <a:off x="2368794" y="4593596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ángulo 10">
            <a:extLst>
              <a:ext uri="{FF2B5EF4-FFF2-40B4-BE49-F238E27FC236}">
                <a16:creationId xmlns:a16="http://schemas.microsoft.com/office/drawing/2014/main" id="{F9BE073F-8862-794F-A1F3-612E9BC43036}"/>
              </a:ext>
            </a:extLst>
          </p:cNvPr>
          <p:cNvSpPr/>
          <p:nvPr/>
        </p:nvSpPr>
        <p:spPr>
          <a:xfrm rot="-4080000">
            <a:off x="2529986" y="4913051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ángulo 124">
            <a:extLst>
              <a:ext uri="{FF2B5EF4-FFF2-40B4-BE49-F238E27FC236}">
                <a16:creationId xmlns:a16="http://schemas.microsoft.com/office/drawing/2014/main" id="{00614F81-4FDA-137B-4629-A5B9333E3556}"/>
              </a:ext>
            </a:extLst>
          </p:cNvPr>
          <p:cNvSpPr/>
          <p:nvPr/>
        </p:nvSpPr>
        <p:spPr>
          <a:xfrm rot="300000">
            <a:off x="2583013" y="4738285"/>
            <a:ext cx="72000" cy="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ángulo 9">
            <a:extLst>
              <a:ext uri="{FF2B5EF4-FFF2-40B4-BE49-F238E27FC236}">
                <a16:creationId xmlns:a16="http://schemas.microsoft.com/office/drawing/2014/main" id="{4DDD4272-0570-1AE4-E9A5-10ADC61AFA9F}"/>
              </a:ext>
            </a:extLst>
          </p:cNvPr>
          <p:cNvSpPr/>
          <p:nvPr/>
        </p:nvSpPr>
        <p:spPr>
          <a:xfrm rot="245243">
            <a:off x="2729196" y="4752210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ángulo 10">
            <a:extLst>
              <a:ext uri="{FF2B5EF4-FFF2-40B4-BE49-F238E27FC236}">
                <a16:creationId xmlns:a16="http://schemas.microsoft.com/office/drawing/2014/main" id="{ABA019C4-F67F-35CA-FC66-83A8335419BC}"/>
              </a:ext>
            </a:extLst>
          </p:cNvPr>
          <p:cNvSpPr/>
          <p:nvPr/>
        </p:nvSpPr>
        <p:spPr>
          <a:xfrm rot="-4080000">
            <a:off x="2679455" y="4587732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ángulo 10">
            <a:extLst>
              <a:ext uri="{FF2B5EF4-FFF2-40B4-BE49-F238E27FC236}">
                <a16:creationId xmlns:a16="http://schemas.microsoft.com/office/drawing/2014/main" id="{76886A43-5366-0DD9-183A-322B29558985}"/>
              </a:ext>
            </a:extLst>
          </p:cNvPr>
          <p:cNvSpPr/>
          <p:nvPr/>
        </p:nvSpPr>
        <p:spPr>
          <a:xfrm rot="-4080000">
            <a:off x="2840647" y="4907187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ángulo 124">
            <a:extLst>
              <a:ext uri="{FF2B5EF4-FFF2-40B4-BE49-F238E27FC236}">
                <a16:creationId xmlns:a16="http://schemas.microsoft.com/office/drawing/2014/main" id="{DE87B2FE-81BD-7B15-BB6B-79168C6C6795}"/>
              </a:ext>
            </a:extLst>
          </p:cNvPr>
          <p:cNvSpPr/>
          <p:nvPr/>
        </p:nvSpPr>
        <p:spPr>
          <a:xfrm rot="300000">
            <a:off x="2893674" y="4732421"/>
            <a:ext cx="72000" cy="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ángulo 9">
            <a:extLst>
              <a:ext uri="{FF2B5EF4-FFF2-40B4-BE49-F238E27FC236}">
                <a16:creationId xmlns:a16="http://schemas.microsoft.com/office/drawing/2014/main" id="{546F8974-4249-BB22-DFD7-A16EB0A6B18F}"/>
              </a:ext>
            </a:extLst>
          </p:cNvPr>
          <p:cNvSpPr/>
          <p:nvPr/>
        </p:nvSpPr>
        <p:spPr>
          <a:xfrm rot="245243">
            <a:off x="3035566" y="4742510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ángulo 10">
            <a:extLst>
              <a:ext uri="{FF2B5EF4-FFF2-40B4-BE49-F238E27FC236}">
                <a16:creationId xmlns:a16="http://schemas.microsoft.com/office/drawing/2014/main" id="{A1DB3F57-A3BB-DDB0-BA34-A247EA01477D}"/>
              </a:ext>
            </a:extLst>
          </p:cNvPr>
          <p:cNvSpPr/>
          <p:nvPr/>
        </p:nvSpPr>
        <p:spPr>
          <a:xfrm rot="-4080000">
            <a:off x="2985825" y="4578032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ángulo 10">
            <a:extLst>
              <a:ext uri="{FF2B5EF4-FFF2-40B4-BE49-F238E27FC236}">
                <a16:creationId xmlns:a16="http://schemas.microsoft.com/office/drawing/2014/main" id="{642B7E88-5370-BB01-AD68-7A462B20E5E3}"/>
              </a:ext>
            </a:extLst>
          </p:cNvPr>
          <p:cNvSpPr/>
          <p:nvPr/>
        </p:nvSpPr>
        <p:spPr>
          <a:xfrm rot="-4080000">
            <a:off x="3147017" y="4897487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ángulo 142">
            <a:extLst>
              <a:ext uri="{FF2B5EF4-FFF2-40B4-BE49-F238E27FC236}">
                <a16:creationId xmlns:a16="http://schemas.microsoft.com/office/drawing/2014/main" id="{C040B0A0-6AF6-66BE-7572-8EDC20EF51B2}"/>
              </a:ext>
            </a:extLst>
          </p:cNvPr>
          <p:cNvSpPr/>
          <p:nvPr/>
        </p:nvSpPr>
        <p:spPr>
          <a:xfrm>
            <a:off x="2240970" y="4521695"/>
            <a:ext cx="1064397" cy="63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53">
            <a:extLst>
              <a:ext uri="{FF2B5EF4-FFF2-40B4-BE49-F238E27FC236}">
                <a16:creationId xmlns:a16="http://schemas.microsoft.com/office/drawing/2014/main" id="{11D1F8C1-4A2B-C58F-ADA4-0AF44DE4D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81" y="3949931"/>
            <a:ext cx="102537" cy="88726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900" dirty="0"/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01FED28E-BE60-AC68-5816-9A52C6E53FD5}"/>
              </a:ext>
            </a:extLst>
          </p:cNvPr>
          <p:cNvSpPr/>
          <p:nvPr/>
        </p:nvSpPr>
        <p:spPr>
          <a:xfrm>
            <a:off x="937559" y="5718364"/>
            <a:ext cx="1260000" cy="353033"/>
          </a:xfrm>
          <a:prstGeom prst="rect">
            <a:avLst/>
          </a:prstGeom>
          <a:pattFill prst="lgCheck">
            <a:fgClr>
              <a:srgbClr val="00B0F0"/>
            </a:fgClr>
            <a:bgClr>
              <a:srgbClr val="92D050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085B37D2-393B-B968-6E19-63484F0BF0C8}"/>
              </a:ext>
            </a:extLst>
          </p:cNvPr>
          <p:cNvSpPr/>
          <p:nvPr/>
        </p:nvSpPr>
        <p:spPr>
          <a:xfrm>
            <a:off x="937559" y="6072692"/>
            <a:ext cx="1260000" cy="2340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Substrate</a:t>
            </a:r>
            <a:endParaRPr lang="en-US" dirty="0"/>
          </a:p>
        </p:txBody>
      </p: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7B9D7E13-41CA-9140-527E-C786ED756235}"/>
              </a:ext>
            </a:extLst>
          </p:cNvPr>
          <p:cNvCxnSpPr>
            <a:cxnSpLocks/>
          </p:cNvCxnSpPr>
          <p:nvPr/>
        </p:nvCxnSpPr>
        <p:spPr>
          <a:xfrm rot="5400000">
            <a:off x="1181180" y="4947410"/>
            <a:ext cx="7704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231937B2-2FF9-A050-FC4C-034BDC65C18F}"/>
              </a:ext>
            </a:extLst>
          </p:cNvPr>
          <p:cNvSpPr txBox="1"/>
          <p:nvPr/>
        </p:nvSpPr>
        <p:spPr>
          <a:xfrm>
            <a:off x="56830" y="4669067"/>
            <a:ext cx="148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Annealing</a:t>
            </a:r>
            <a:endParaRPr lang="es-ES" dirty="0"/>
          </a:p>
          <a:p>
            <a:pPr algn="ctr"/>
            <a:r>
              <a:rPr lang="es-ES" dirty="0"/>
              <a:t>(up to 130 </a:t>
            </a:r>
            <a:r>
              <a:rPr lang="en-GB" dirty="0">
                <a:solidFill>
                  <a:schemeClr val="tx1"/>
                </a:solidFill>
              </a:rPr>
              <a:t>°C)</a:t>
            </a:r>
            <a:endParaRPr lang="en-US" dirty="0"/>
          </a:p>
        </p:txBody>
      </p:sp>
      <p:pic>
        <p:nvPicPr>
          <p:cNvPr id="119" name="Imagen 118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C4F7AB0-9086-D02D-8214-2614928B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3" y="892709"/>
            <a:ext cx="2146100" cy="554058"/>
          </a:xfrm>
          <a:prstGeom prst="rect">
            <a:avLst/>
          </a:prstGeom>
        </p:spPr>
      </p:pic>
      <p:pic>
        <p:nvPicPr>
          <p:cNvPr id="120" name="Imagen 119" descr="Gráfico, Gráfico radial&#10;&#10;Descripción generada automáticamente">
            <a:extLst>
              <a:ext uri="{FF2B5EF4-FFF2-40B4-BE49-F238E27FC236}">
                <a16:creationId xmlns:a16="http://schemas.microsoft.com/office/drawing/2014/main" id="{19E544AA-9FB5-A021-CD05-A5EF23C2B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02" y="808546"/>
            <a:ext cx="2347865" cy="602831"/>
          </a:xfrm>
          <a:prstGeom prst="rect">
            <a:avLst/>
          </a:prstGeom>
        </p:spPr>
      </p:pic>
      <p:sp>
        <p:nvSpPr>
          <p:cNvPr id="121" name="Rectángulo 120">
            <a:extLst>
              <a:ext uri="{FF2B5EF4-FFF2-40B4-BE49-F238E27FC236}">
                <a16:creationId xmlns:a16="http://schemas.microsoft.com/office/drawing/2014/main" id="{FAF76176-B7E2-E215-820A-3FF625595F71}"/>
              </a:ext>
            </a:extLst>
          </p:cNvPr>
          <p:cNvSpPr/>
          <p:nvPr/>
        </p:nvSpPr>
        <p:spPr>
          <a:xfrm>
            <a:off x="9612500" y="2185192"/>
            <a:ext cx="1260000" cy="2340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Substrate</a:t>
            </a:r>
            <a:endParaRPr lang="en-US" dirty="0"/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744C42B6-EF40-57F7-8C01-3E9CDF8C395F}"/>
              </a:ext>
            </a:extLst>
          </p:cNvPr>
          <p:cNvSpPr/>
          <p:nvPr/>
        </p:nvSpPr>
        <p:spPr>
          <a:xfrm>
            <a:off x="9612500" y="1951173"/>
            <a:ext cx="1260000" cy="2340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DPhBTBT</a:t>
            </a:r>
            <a:endParaRPr lang="en-US" dirty="0"/>
          </a:p>
        </p:txBody>
      </p:sp>
      <p:pic>
        <p:nvPicPr>
          <p:cNvPr id="123" name="Imagen 122">
            <a:extLst>
              <a:ext uri="{FF2B5EF4-FFF2-40B4-BE49-F238E27FC236}">
                <a16:creationId xmlns:a16="http://schemas.microsoft.com/office/drawing/2014/main" id="{7557136B-8D65-43A1-E031-0973E3D5A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0852" y="1450988"/>
            <a:ext cx="193578" cy="481850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2AE5755A-A307-6ECF-5CD2-65996C77D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710" y="1450987"/>
            <a:ext cx="193578" cy="481850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138BDC5D-7EB8-09C7-9C90-BA6818A04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6122" y="1450986"/>
            <a:ext cx="193578" cy="481850"/>
          </a:xfrm>
          <a:prstGeom prst="rect">
            <a:avLst/>
          </a:prstGeom>
        </p:spPr>
      </p:pic>
      <p:cxnSp>
        <p:nvCxnSpPr>
          <p:cNvPr id="129" name="Conector recto 128">
            <a:extLst>
              <a:ext uri="{FF2B5EF4-FFF2-40B4-BE49-F238E27FC236}">
                <a16:creationId xmlns:a16="http://schemas.microsoft.com/office/drawing/2014/main" id="{8E04ACF8-12BE-FB2D-56EE-0F9BAA01B43E}"/>
              </a:ext>
            </a:extLst>
          </p:cNvPr>
          <p:cNvCxnSpPr>
            <a:cxnSpLocks/>
          </p:cNvCxnSpPr>
          <p:nvPr/>
        </p:nvCxnSpPr>
        <p:spPr>
          <a:xfrm flipV="1">
            <a:off x="10730194" y="1963661"/>
            <a:ext cx="172427" cy="739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ángulo 130">
            <a:extLst>
              <a:ext uri="{FF2B5EF4-FFF2-40B4-BE49-F238E27FC236}">
                <a16:creationId xmlns:a16="http://schemas.microsoft.com/office/drawing/2014/main" id="{55E80920-55F8-3FDB-98F8-F2686EB346EA}"/>
              </a:ext>
            </a:extLst>
          </p:cNvPr>
          <p:cNvSpPr/>
          <p:nvPr/>
        </p:nvSpPr>
        <p:spPr>
          <a:xfrm>
            <a:off x="10888766" y="1415119"/>
            <a:ext cx="663000" cy="536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Oval 53">
            <a:extLst>
              <a:ext uri="{FF2B5EF4-FFF2-40B4-BE49-F238E27FC236}">
                <a16:creationId xmlns:a16="http://schemas.microsoft.com/office/drawing/2014/main" id="{83BA42E1-808F-F0E5-F8F2-B620F5A1F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3870" y="2031604"/>
            <a:ext cx="102537" cy="88726"/>
          </a:xfrm>
          <a:prstGeom prst="ellips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900" dirty="0"/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4F305B6F-33D5-F962-893C-E7E967537591}"/>
              </a:ext>
            </a:extLst>
          </p:cNvPr>
          <p:cNvSpPr/>
          <p:nvPr/>
        </p:nvSpPr>
        <p:spPr>
          <a:xfrm>
            <a:off x="9663459" y="3670908"/>
            <a:ext cx="1260000" cy="2340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F</a:t>
            </a:r>
            <a:r>
              <a:rPr lang="en-US" sz="1800" b="1" baseline="-25000" dirty="0"/>
              <a:t>6</a:t>
            </a:r>
            <a:r>
              <a:rPr lang="en-US" sz="1800" b="1" dirty="0"/>
              <a:t>TCNNQ</a:t>
            </a: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3DF4247B-A3E1-271E-6D45-0EBE5701BA08}"/>
              </a:ext>
            </a:extLst>
          </p:cNvPr>
          <p:cNvSpPr/>
          <p:nvPr/>
        </p:nvSpPr>
        <p:spPr>
          <a:xfrm>
            <a:off x="9663458" y="4139243"/>
            <a:ext cx="1260000" cy="2340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Substrate</a:t>
            </a:r>
            <a:endParaRPr lang="en-US" dirty="0"/>
          </a:p>
        </p:txBody>
      </p:sp>
      <p:sp>
        <p:nvSpPr>
          <p:cNvPr id="136" name="Rectángulo 135">
            <a:extLst>
              <a:ext uri="{FF2B5EF4-FFF2-40B4-BE49-F238E27FC236}">
                <a16:creationId xmlns:a16="http://schemas.microsoft.com/office/drawing/2014/main" id="{384D3985-7D91-7521-ACE0-2B9832F5D46F}"/>
              </a:ext>
            </a:extLst>
          </p:cNvPr>
          <p:cNvSpPr/>
          <p:nvPr/>
        </p:nvSpPr>
        <p:spPr>
          <a:xfrm>
            <a:off x="9663457" y="3917712"/>
            <a:ext cx="1260000" cy="2340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DPhBTBT</a:t>
            </a:r>
            <a:endParaRPr lang="en-US" dirty="0"/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FFF9A5F4-BDFC-930A-524D-F38E752D438F}"/>
              </a:ext>
            </a:extLst>
          </p:cNvPr>
          <p:cNvSpPr txBox="1"/>
          <p:nvPr/>
        </p:nvSpPr>
        <p:spPr>
          <a:xfrm>
            <a:off x="9254361" y="6143074"/>
            <a:ext cx="2256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/>
              <a:t>Stable</a:t>
            </a:r>
            <a:r>
              <a:rPr lang="es-ES" sz="2000" dirty="0"/>
              <a:t> </a:t>
            </a:r>
            <a:r>
              <a:rPr lang="es-ES" sz="2000" dirty="0" err="1"/>
              <a:t>structure</a:t>
            </a:r>
            <a:endParaRPr lang="en-US" sz="2000" dirty="0"/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5330D6C8-7456-E138-BA3B-C4C2E9C3AD89}"/>
              </a:ext>
            </a:extLst>
          </p:cNvPr>
          <p:cNvSpPr/>
          <p:nvPr/>
        </p:nvSpPr>
        <p:spPr>
          <a:xfrm>
            <a:off x="939368" y="3495609"/>
            <a:ext cx="1260000" cy="26468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F</a:t>
            </a:r>
            <a:r>
              <a:rPr lang="en-US" sz="1800" b="1" baseline="-25000" dirty="0"/>
              <a:t>6</a:t>
            </a:r>
            <a:r>
              <a:rPr lang="en-US" sz="1800" b="1" dirty="0"/>
              <a:t>TCNNQ</a:t>
            </a:r>
          </a:p>
        </p:txBody>
      </p:sp>
      <p:cxnSp>
        <p:nvCxnSpPr>
          <p:cNvPr id="171" name="Conector recto 170">
            <a:extLst>
              <a:ext uri="{FF2B5EF4-FFF2-40B4-BE49-F238E27FC236}">
                <a16:creationId xmlns:a16="http://schemas.microsoft.com/office/drawing/2014/main" id="{CBA8F8A9-D214-99A7-234E-539FB5EB95E4}"/>
              </a:ext>
            </a:extLst>
          </p:cNvPr>
          <p:cNvCxnSpPr/>
          <p:nvPr/>
        </p:nvCxnSpPr>
        <p:spPr>
          <a:xfrm>
            <a:off x="3416257" y="833569"/>
            <a:ext cx="0" cy="5400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ctor recto 171">
            <a:extLst>
              <a:ext uri="{FF2B5EF4-FFF2-40B4-BE49-F238E27FC236}">
                <a16:creationId xmlns:a16="http://schemas.microsoft.com/office/drawing/2014/main" id="{1DD300A1-5036-273A-252E-31C1648275FE}"/>
              </a:ext>
            </a:extLst>
          </p:cNvPr>
          <p:cNvCxnSpPr/>
          <p:nvPr/>
        </p:nvCxnSpPr>
        <p:spPr>
          <a:xfrm>
            <a:off x="8634236" y="833569"/>
            <a:ext cx="0" cy="5400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ine 54">
            <a:extLst>
              <a:ext uri="{FF2B5EF4-FFF2-40B4-BE49-F238E27FC236}">
                <a16:creationId xmlns:a16="http://schemas.microsoft.com/office/drawing/2014/main" id="{D6BB79FC-88E0-06E9-8B65-FF8CD1B360D6}"/>
              </a:ext>
            </a:extLst>
          </p:cNvPr>
          <p:cNvSpPr>
            <a:spLocks noChangeShapeType="1"/>
          </p:cNvSpPr>
          <p:nvPr/>
        </p:nvSpPr>
        <p:spPr bwMode="auto">
          <a:xfrm rot="2941603" flipH="1" flipV="1">
            <a:off x="1950747" y="5188219"/>
            <a:ext cx="417588" cy="61809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 sz="900" dirty="0"/>
          </a:p>
        </p:txBody>
      </p:sp>
      <p:sp>
        <p:nvSpPr>
          <p:cNvPr id="82" name="Oval 53">
            <a:extLst>
              <a:ext uri="{FF2B5EF4-FFF2-40B4-BE49-F238E27FC236}">
                <a16:creationId xmlns:a16="http://schemas.microsoft.com/office/drawing/2014/main" id="{29B99BA8-FE1C-361D-3294-7FE9BA584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296" y="5781902"/>
            <a:ext cx="120389" cy="8016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400" dirty="0"/>
          </a:p>
        </p:txBody>
      </p:sp>
      <p:sp>
        <p:nvSpPr>
          <p:cNvPr id="176" name="Rectángulo 9">
            <a:extLst>
              <a:ext uri="{FF2B5EF4-FFF2-40B4-BE49-F238E27FC236}">
                <a16:creationId xmlns:a16="http://schemas.microsoft.com/office/drawing/2014/main" id="{3967672D-3935-43DA-0B0D-0C660B6A5E1D}"/>
              </a:ext>
            </a:extLst>
          </p:cNvPr>
          <p:cNvSpPr/>
          <p:nvPr/>
        </p:nvSpPr>
        <p:spPr>
          <a:xfrm rot="245243">
            <a:off x="2418534" y="4758074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Rectángulo 10">
            <a:extLst>
              <a:ext uri="{FF2B5EF4-FFF2-40B4-BE49-F238E27FC236}">
                <a16:creationId xmlns:a16="http://schemas.microsoft.com/office/drawing/2014/main" id="{22379811-D193-C895-94D0-F046840CC9BD}"/>
              </a:ext>
            </a:extLst>
          </p:cNvPr>
          <p:cNvSpPr/>
          <p:nvPr/>
        </p:nvSpPr>
        <p:spPr>
          <a:xfrm rot="-4080000">
            <a:off x="2368793" y="4593596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Rectángulo 10">
            <a:extLst>
              <a:ext uri="{FF2B5EF4-FFF2-40B4-BE49-F238E27FC236}">
                <a16:creationId xmlns:a16="http://schemas.microsoft.com/office/drawing/2014/main" id="{3B0B72E3-6285-201E-D03C-C62A70D1990E}"/>
              </a:ext>
            </a:extLst>
          </p:cNvPr>
          <p:cNvSpPr/>
          <p:nvPr/>
        </p:nvSpPr>
        <p:spPr>
          <a:xfrm rot="-4080000">
            <a:off x="2529985" y="4913051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Rectángulo 124">
            <a:extLst>
              <a:ext uri="{FF2B5EF4-FFF2-40B4-BE49-F238E27FC236}">
                <a16:creationId xmlns:a16="http://schemas.microsoft.com/office/drawing/2014/main" id="{B98E2F5F-30A4-EFA3-B999-517555BB394E}"/>
              </a:ext>
            </a:extLst>
          </p:cNvPr>
          <p:cNvSpPr/>
          <p:nvPr/>
        </p:nvSpPr>
        <p:spPr>
          <a:xfrm rot="300000">
            <a:off x="2583012" y="4738285"/>
            <a:ext cx="72000" cy="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Rectángulo 9">
            <a:extLst>
              <a:ext uri="{FF2B5EF4-FFF2-40B4-BE49-F238E27FC236}">
                <a16:creationId xmlns:a16="http://schemas.microsoft.com/office/drawing/2014/main" id="{E32F40B0-349F-67E2-8933-333710652D54}"/>
              </a:ext>
            </a:extLst>
          </p:cNvPr>
          <p:cNvSpPr/>
          <p:nvPr/>
        </p:nvSpPr>
        <p:spPr>
          <a:xfrm rot="245243">
            <a:off x="2729195" y="4752210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Rectángulo 10">
            <a:extLst>
              <a:ext uri="{FF2B5EF4-FFF2-40B4-BE49-F238E27FC236}">
                <a16:creationId xmlns:a16="http://schemas.microsoft.com/office/drawing/2014/main" id="{9D23764F-6255-54B8-1B56-344EB4A7F159}"/>
              </a:ext>
            </a:extLst>
          </p:cNvPr>
          <p:cNvSpPr/>
          <p:nvPr/>
        </p:nvSpPr>
        <p:spPr>
          <a:xfrm rot="-4080000">
            <a:off x="2679454" y="4587732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ángulo 10">
            <a:extLst>
              <a:ext uri="{FF2B5EF4-FFF2-40B4-BE49-F238E27FC236}">
                <a16:creationId xmlns:a16="http://schemas.microsoft.com/office/drawing/2014/main" id="{EDD00997-DA3B-BA5F-38BE-F45879CC952A}"/>
              </a:ext>
            </a:extLst>
          </p:cNvPr>
          <p:cNvSpPr/>
          <p:nvPr/>
        </p:nvSpPr>
        <p:spPr>
          <a:xfrm rot="-4080000">
            <a:off x="2840646" y="4907187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Rectángulo 124">
            <a:extLst>
              <a:ext uri="{FF2B5EF4-FFF2-40B4-BE49-F238E27FC236}">
                <a16:creationId xmlns:a16="http://schemas.microsoft.com/office/drawing/2014/main" id="{F04230D5-DC19-E40B-E416-7EC286CF7E0D}"/>
              </a:ext>
            </a:extLst>
          </p:cNvPr>
          <p:cNvSpPr/>
          <p:nvPr/>
        </p:nvSpPr>
        <p:spPr>
          <a:xfrm rot="300000">
            <a:off x="2893673" y="4732421"/>
            <a:ext cx="72000" cy="28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Rectángulo 9">
            <a:extLst>
              <a:ext uri="{FF2B5EF4-FFF2-40B4-BE49-F238E27FC236}">
                <a16:creationId xmlns:a16="http://schemas.microsoft.com/office/drawing/2014/main" id="{BC2933D7-34CB-A43E-9769-A62A81FBDE62}"/>
              </a:ext>
            </a:extLst>
          </p:cNvPr>
          <p:cNvSpPr/>
          <p:nvPr/>
        </p:nvSpPr>
        <p:spPr>
          <a:xfrm rot="245243">
            <a:off x="3035565" y="4742510"/>
            <a:ext cx="85792" cy="249381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Rectángulo 10">
            <a:extLst>
              <a:ext uri="{FF2B5EF4-FFF2-40B4-BE49-F238E27FC236}">
                <a16:creationId xmlns:a16="http://schemas.microsoft.com/office/drawing/2014/main" id="{09609CAF-072E-9F98-7A03-707A4FFBE934}"/>
              </a:ext>
            </a:extLst>
          </p:cNvPr>
          <p:cNvSpPr/>
          <p:nvPr/>
        </p:nvSpPr>
        <p:spPr>
          <a:xfrm rot="-4080000">
            <a:off x="2985824" y="4578032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Rectángulo 10">
            <a:extLst>
              <a:ext uri="{FF2B5EF4-FFF2-40B4-BE49-F238E27FC236}">
                <a16:creationId xmlns:a16="http://schemas.microsoft.com/office/drawing/2014/main" id="{407C98A3-5254-E52F-5484-CF6CB9209ECF}"/>
              </a:ext>
            </a:extLst>
          </p:cNvPr>
          <p:cNvSpPr/>
          <p:nvPr/>
        </p:nvSpPr>
        <p:spPr>
          <a:xfrm rot="-4080000">
            <a:off x="3147016" y="4897487"/>
            <a:ext cx="28800" cy="262800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Rectángulo 142">
            <a:extLst>
              <a:ext uri="{FF2B5EF4-FFF2-40B4-BE49-F238E27FC236}">
                <a16:creationId xmlns:a16="http://schemas.microsoft.com/office/drawing/2014/main" id="{864ED466-AA0A-7DC2-89B3-1FC5A3F3B0B9}"/>
              </a:ext>
            </a:extLst>
          </p:cNvPr>
          <p:cNvSpPr/>
          <p:nvPr/>
        </p:nvSpPr>
        <p:spPr>
          <a:xfrm>
            <a:off x="2240969" y="4521695"/>
            <a:ext cx="1064397" cy="63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Line 54">
            <a:extLst>
              <a:ext uri="{FF2B5EF4-FFF2-40B4-BE49-F238E27FC236}">
                <a16:creationId xmlns:a16="http://schemas.microsoft.com/office/drawing/2014/main" id="{2A9F84BC-DED3-8639-F556-A2FDC1FAA969}"/>
              </a:ext>
            </a:extLst>
          </p:cNvPr>
          <p:cNvSpPr>
            <a:spLocks noChangeShapeType="1"/>
          </p:cNvSpPr>
          <p:nvPr/>
        </p:nvSpPr>
        <p:spPr bwMode="auto">
          <a:xfrm rot="2941603" flipH="1" flipV="1">
            <a:off x="1909943" y="3992184"/>
            <a:ext cx="561232" cy="34704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 sz="900" dirty="0"/>
          </a:p>
        </p:txBody>
      </p:sp>
      <p:sp>
        <p:nvSpPr>
          <p:cNvPr id="189" name="Oval 53">
            <a:extLst>
              <a:ext uri="{FF2B5EF4-FFF2-40B4-BE49-F238E27FC236}">
                <a16:creationId xmlns:a16="http://schemas.microsoft.com/office/drawing/2014/main" id="{DAE75C6C-EF55-3108-A481-4514987BA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296" y="3785750"/>
            <a:ext cx="120389" cy="8016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1400" dirty="0"/>
          </a:p>
        </p:txBody>
      </p:sp>
      <p:cxnSp>
        <p:nvCxnSpPr>
          <p:cNvPr id="206" name="Conector recto de flecha 205">
            <a:extLst>
              <a:ext uri="{FF2B5EF4-FFF2-40B4-BE49-F238E27FC236}">
                <a16:creationId xmlns:a16="http://schemas.microsoft.com/office/drawing/2014/main" id="{C03C9B2B-0BEC-3742-7C1A-80283C2C7EF2}"/>
              </a:ext>
            </a:extLst>
          </p:cNvPr>
          <p:cNvCxnSpPr>
            <a:cxnSpLocks/>
          </p:cNvCxnSpPr>
          <p:nvPr/>
        </p:nvCxnSpPr>
        <p:spPr>
          <a:xfrm rot="5400000">
            <a:off x="10007845" y="2933177"/>
            <a:ext cx="7704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CuadroTexto 206">
            <a:extLst>
              <a:ext uri="{FF2B5EF4-FFF2-40B4-BE49-F238E27FC236}">
                <a16:creationId xmlns:a16="http://schemas.microsoft.com/office/drawing/2014/main" id="{B12FDFA2-727F-C304-0399-8BC4DA17EA6B}"/>
              </a:ext>
            </a:extLst>
          </p:cNvPr>
          <p:cNvSpPr txBox="1"/>
          <p:nvPr/>
        </p:nvSpPr>
        <p:spPr>
          <a:xfrm>
            <a:off x="10342546" y="2577944"/>
            <a:ext cx="15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Dopant Deposition</a:t>
            </a:r>
            <a:endParaRPr lang="en-US" dirty="0"/>
          </a:p>
        </p:txBody>
      </p:sp>
      <p:cxnSp>
        <p:nvCxnSpPr>
          <p:cNvPr id="210" name="Conector recto 209">
            <a:extLst>
              <a:ext uri="{FF2B5EF4-FFF2-40B4-BE49-F238E27FC236}">
                <a16:creationId xmlns:a16="http://schemas.microsoft.com/office/drawing/2014/main" id="{305B3BF3-4D52-038E-DFFA-B39C6C7E0F47}"/>
              </a:ext>
            </a:extLst>
          </p:cNvPr>
          <p:cNvCxnSpPr>
            <a:cxnSpLocks/>
            <a:stCxn id="132" idx="4"/>
          </p:cNvCxnSpPr>
          <p:nvPr/>
        </p:nvCxnSpPr>
        <p:spPr>
          <a:xfrm flipV="1">
            <a:off x="10765139" y="1951173"/>
            <a:ext cx="774032" cy="1691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 recto de flecha 227">
            <a:extLst>
              <a:ext uri="{FF2B5EF4-FFF2-40B4-BE49-F238E27FC236}">
                <a16:creationId xmlns:a16="http://schemas.microsoft.com/office/drawing/2014/main" id="{A31F16B6-7A5D-A1F1-C3FC-9D755E6C7AD9}"/>
              </a:ext>
            </a:extLst>
          </p:cNvPr>
          <p:cNvCxnSpPr>
            <a:cxnSpLocks/>
          </p:cNvCxnSpPr>
          <p:nvPr/>
        </p:nvCxnSpPr>
        <p:spPr>
          <a:xfrm rot="5400000">
            <a:off x="10023246" y="4928099"/>
            <a:ext cx="7704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CuadroTexto 228">
            <a:extLst>
              <a:ext uri="{FF2B5EF4-FFF2-40B4-BE49-F238E27FC236}">
                <a16:creationId xmlns:a16="http://schemas.microsoft.com/office/drawing/2014/main" id="{49B1A92F-66F3-96D2-DB32-2D9B951E2F9B}"/>
              </a:ext>
            </a:extLst>
          </p:cNvPr>
          <p:cNvSpPr txBox="1"/>
          <p:nvPr/>
        </p:nvSpPr>
        <p:spPr>
          <a:xfrm>
            <a:off x="10384697" y="4713042"/>
            <a:ext cx="148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Annealing</a:t>
            </a:r>
            <a:endParaRPr lang="es-ES" dirty="0"/>
          </a:p>
        </p:txBody>
      </p:sp>
      <p:sp>
        <p:nvSpPr>
          <p:cNvPr id="230" name="Rectángulo 229">
            <a:extLst>
              <a:ext uri="{FF2B5EF4-FFF2-40B4-BE49-F238E27FC236}">
                <a16:creationId xmlns:a16="http://schemas.microsoft.com/office/drawing/2014/main" id="{CDF8B822-1169-5C58-96A4-0A17A3E96B8F}"/>
              </a:ext>
            </a:extLst>
          </p:cNvPr>
          <p:cNvSpPr/>
          <p:nvPr/>
        </p:nvSpPr>
        <p:spPr>
          <a:xfrm>
            <a:off x="9742519" y="5458172"/>
            <a:ext cx="1260000" cy="23401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F</a:t>
            </a:r>
            <a:r>
              <a:rPr lang="en-US" sz="1800" b="1" baseline="-25000" dirty="0"/>
              <a:t>6</a:t>
            </a:r>
            <a:r>
              <a:rPr lang="en-US" sz="1800" b="1" dirty="0"/>
              <a:t>TCNNQ</a:t>
            </a:r>
          </a:p>
        </p:txBody>
      </p:sp>
      <p:sp>
        <p:nvSpPr>
          <p:cNvPr id="231" name="Rectángulo 230">
            <a:extLst>
              <a:ext uri="{FF2B5EF4-FFF2-40B4-BE49-F238E27FC236}">
                <a16:creationId xmlns:a16="http://schemas.microsoft.com/office/drawing/2014/main" id="{A1274D3C-7C52-9398-B806-789572BBDB04}"/>
              </a:ext>
            </a:extLst>
          </p:cNvPr>
          <p:cNvSpPr/>
          <p:nvPr/>
        </p:nvSpPr>
        <p:spPr>
          <a:xfrm>
            <a:off x="9742518" y="5926507"/>
            <a:ext cx="1260000" cy="2340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Substrate</a:t>
            </a:r>
            <a:endParaRPr lang="en-US" dirty="0"/>
          </a:p>
        </p:txBody>
      </p:sp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1351011-45A0-9CA8-588D-28E3C29D495D}"/>
              </a:ext>
            </a:extLst>
          </p:cNvPr>
          <p:cNvSpPr/>
          <p:nvPr/>
        </p:nvSpPr>
        <p:spPr>
          <a:xfrm>
            <a:off x="9742517" y="5704976"/>
            <a:ext cx="1260000" cy="2340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DPhBTBT</a:t>
            </a:r>
            <a:endParaRPr lang="en-US" dirty="0"/>
          </a:p>
        </p:txBody>
      </p:sp>
      <p:sp>
        <p:nvSpPr>
          <p:cNvPr id="125" name="Line 54">
            <a:extLst>
              <a:ext uri="{FF2B5EF4-FFF2-40B4-BE49-F238E27FC236}">
                <a16:creationId xmlns:a16="http://schemas.microsoft.com/office/drawing/2014/main" id="{27EDDCFB-3210-D36A-EFC5-F94BA500094C}"/>
              </a:ext>
            </a:extLst>
          </p:cNvPr>
          <p:cNvSpPr>
            <a:spLocks noChangeShapeType="1"/>
          </p:cNvSpPr>
          <p:nvPr/>
        </p:nvSpPr>
        <p:spPr bwMode="auto">
          <a:xfrm rot="2941603" flipV="1">
            <a:off x="2619254" y="4857146"/>
            <a:ext cx="255345" cy="1233491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04409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638CE-BBE3-4483-59F4-366BA85F1A39}"/>
              </a:ext>
            </a:extLst>
          </p:cNvPr>
          <p:cNvSpPr txBox="1"/>
          <p:nvPr/>
        </p:nvSpPr>
        <p:spPr>
          <a:xfrm>
            <a:off x="2668194" y="0"/>
            <a:ext cx="6050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50000"/>
                  </a:schemeClr>
                </a:solidFill>
                <a:latin typeface="Imprint MT Shadow" panose="04020605060303030202" pitchFamily="82" charset="0"/>
              </a:rPr>
              <a:t>THANK YOU ALL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Imprint MT Shadow" panose="04020605060303030202" pitchFamily="8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405CF0-60B9-E9EE-CBD9-655EFD8CE784}"/>
              </a:ext>
            </a:extLst>
          </p:cNvPr>
          <p:cNvSpPr txBox="1"/>
          <p:nvPr/>
        </p:nvSpPr>
        <p:spPr>
          <a:xfrm>
            <a:off x="307541" y="1384430"/>
            <a:ext cx="3231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The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PCSI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Research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Group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8" descr="https://departments.icmab.es/surfaces/wp-content/uploads/2016/07/logo.png">
            <a:extLst>
              <a:ext uri="{FF2B5EF4-FFF2-40B4-BE49-F238E27FC236}">
                <a16:creationId xmlns:a16="http://schemas.microsoft.com/office/drawing/2014/main" id="{DB50055E-DA6C-8E7E-FCC4-62342222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2" y="4817474"/>
            <a:ext cx="2972732" cy="9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5FE6AE19-4D2F-0B97-C3FA-6D8CD41BADFC}"/>
              </a:ext>
            </a:extLst>
          </p:cNvPr>
          <p:cNvSpPr txBox="1"/>
          <p:nvPr/>
        </p:nvSpPr>
        <p:spPr>
          <a:xfrm flipH="1">
            <a:off x="219472" y="2262038"/>
            <a:ext cx="33495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Prof.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Carmen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Ocal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Dr.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Esther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Barrena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Adara Babuji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Shunya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Yan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Shaghayegh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Mesforoush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06266AE-07D4-83AC-6CBF-15E12F80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94" y="2262038"/>
            <a:ext cx="4771344" cy="276329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E49A8F4-343D-CE07-6BC3-D84CC7F016E5}"/>
              </a:ext>
            </a:extLst>
          </p:cNvPr>
          <p:cNvSpPr txBox="1"/>
          <p:nvPr/>
        </p:nvSpPr>
        <p:spPr>
          <a:xfrm>
            <a:off x="8517171" y="1800373"/>
            <a:ext cx="2130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ALBA: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2DC7D6-410B-14BC-6906-D52EF84ED957}"/>
              </a:ext>
            </a:extLst>
          </p:cNvPr>
          <p:cNvSpPr txBox="1"/>
          <p:nvPr/>
        </p:nvSpPr>
        <p:spPr>
          <a:xfrm>
            <a:off x="8510544" y="2262038"/>
            <a:ext cx="299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000" dirty="0">
                <a:solidFill>
                  <a:schemeClr val="accent1">
                    <a:lumMod val="50000"/>
                  </a:schemeClr>
                </a:solidFill>
              </a:rPr>
              <a:t>Dr. Eduardo Solano </a:t>
            </a:r>
          </a:p>
          <a:p>
            <a:r>
              <a:rPr lang="es-ES" sz="2000" dirty="0">
                <a:solidFill>
                  <a:schemeClr val="accent1">
                    <a:lumMod val="50000"/>
                  </a:schemeClr>
                </a:solidFill>
              </a:rPr>
              <a:t>     (NCD-SWEET </a:t>
            </a:r>
            <a:r>
              <a:rPr lang="es-ES" sz="2000" dirty="0" err="1">
                <a:solidFill>
                  <a:schemeClr val="accent1">
                    <a:lumMod val="50000"/>
                  </a:schemeClr>
                </a:solidFill>
              </a:rPr>
              <a:t>Beamline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82FA3CA-BBC7-BA8B-403F-AD0EDF98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213" y="2974050"/>
            <a:ext cx="1790908" cy="1085777"/>
          </a:xfrm>
          <a:prstGeom prst="rect">
            <a:avLst/>
          </a:prstGeom>
        </p:spPr>
      </p:pic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B606554B-93D3-9D9F-1528-D958C73B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16</a:t>
            </a:fld>
            <a:endParaRPr lang="en-US"/>
          </a:p>
        </p:txBody>
      </p:sp>
      <p:pic>
        <p:nvPicPr>
          <p:cNvPr id="13" name="Imagen 1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F8BD6762-4BC2-C29D-3192-C10CAD3189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72" y="5446967"/>
            <a:ext cx="2191910" cy="10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6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E4D86E6-4DAF-1C17-F151-2BD638E3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0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FE5646E-236A-22F0-2C4C-EF008534E8AC}"/>
              </a:ext>
            </a:extLst>
          </p:cNvPr>
          <p:cNvSpPr txBox="1"/>
          <p:nvPr/>
        </p:nvSpPr>
        <p:spPr>
          <a:xfrm>
            <a:off x="5219" y="2907081"/>
            <a:ext cx="1218678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4400" dirty="0">
                <a:solidFill>
                  <a:srgbClr val="000000"/>
                </a:solidFill>
                <a:cs typeface="Calibri"/>
              </a:rPr>
              <a:t>EXTRA SLIDES</a:t>
            </a:r>
            <a:endParaRPr lang="es-E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060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0AC2BA-98B7-2492-A2AB-D0C2A663EDB9}"/>
              </a:ext>
            </a:extLst>
          </p:cNvPr>
          <p:cNvSpPr txBox="1"/>
          <p:nvPr/>
        </p:nvSpPr>
        <p:spPr>
          <a:xfrm>
            <a:off x="5219" y="5219"/>
            <a:ext cx="121867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MISSING WEDGE USING GIWAXS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AE3512-69E3-6870-0976-4790EE866D9F}"/>
              </a:ext>
            </a:extLst>
          </p:cNvPr>
          <p:cNvSpPr txBox="1"/>
          <p:nvPr/>
        </p:nvSpPr>
        <p:spPr>
          <a:xfrm>
            <a:off x="1127916" y="4906677"/>
            <a:ext cx="37694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1400" dirty="0">
                <a:ea typeface="+mn-lt"/>
                <a:cs typeface="+mn-lt"/>
              </a:rPr>
              <a:t>http://gisaxs.com/index.php/GI_missing_wedge</a:t>
            </a:r>
            <a:endParaRPr lang="es-ES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811F88-37F8-1DE4-CA65-009F8578B025}"/>
              </a:ext>
            </a:extLst>
          </p:cNvPr>
          <p:cNvSpPr txBox="1"/>
          <p:nvPr/>
        </p:nvSpPr>
        <p:spPr>
          <a:xfrm>
            <a:off x="1731834" y="5919958"/>
            <a:ext cx="928140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 err="1">
                <a:cs typeface="Calibri"/>
              </a:rPr>
              <a:t>qz</a:t>
            </a:r>
            <a:r>
              <a:rPr lang="es-ES" sz="2400" dirty="0">
                <a:cs typeface="Calibri"/>
              </a:rPr>
              <a:t> </a:t>
            </a:r>
            <a:r>
              <a:rPr lang="es-ES" sz="2400" dirty="0" err="1">
                <a:cs typeface="Calibri"/>
              </a:rPr>
              <a:t>obtained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from</a:t>
            </a:r>
            <a:r>
              <a:rPr lang="es-ES" sz="2400" dirty="0">
                <a:cs typeface="Calibri"/>
              </a:rPr>
              <a:t> GIWAXS </a:t>
            </a:r>
            <a:r>
              <a:rPr lang="es-ES" sz="2400" dirty="0" err="1">
                <a:cs typeface="Calibri"/>
              </a:rPr>
              <a:t>experiments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is</a:t>
            </a:r>
            <a:r>
              <a:rPr lang="es-ES" sz="2400" dirty="0">
                <a:cs typeface="Calibri"/>
              </a:rPr>
              <a:t> NOT a true </a:t>
            </a:r>
            <a:r>
              <a:rPr lang="es-ES" sz="2400" dirty="0" err="1">
                <a:cs typeface="Calibri"/>
              </a:rPr>
              <a:t>specular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scan</a:t>
            </a:r>
            <a:endParaRPr lang="es-ES" sz="2400" dirty="0"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5FA4EE-C1AC-BB3F-C868-370AF36F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95" y="1073791"/>
            <a:ext cx="5405677" cy="38328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B7A1E3-6E91-6C9E-F89F-A1563CBFF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855" y="1649702"/>
            <a:ext cx="4171950" cy="30384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438519-7E39-BC46-F112-A43292A9CE2C}"/>
              </a:ext>
            </a:extLst>
          </p:cNvPr>
          <p:cNvSpPr txBox="1"/>
          <p:nvPr/>
        </p:nvSpPr>
        <p:spPr>
          <a:xfrm>
            <a:off x="8049237" y="4885132"/>
            <a:ext cx="3561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2D GIWAXS patterns: 2D slices through the 3D-reciprocal space</a:t>
            </a:r>
          </a:p>
        </p:txBody>
      </p:sp>
    </p:spTree>
    <p:extLst>
      <p:ext uri="{BB962C8B-B14F-4D97-AF65-F5344CB8AC3E}">
        <p14:creationId xmlns:p14="http://schemas.microsoft.com/office/powerpoint/2010/main" val="290830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743141-E1EB-0A21-D337-EC61A67597D7}"/>
              </a:ext>
            </a:extLst>
          </p:cNvPr>
          <p:cNvSpPr txBox="1"/>
          <p:nvPr/>
        </p:nvSpPr>
        <p:spPr>
          <a:xfrm>
            <a:off x="1012" y="-2131"/>
            <a:ext cx="121915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ORGANIC   SEMICONDUCTORS  (</a:t>
            </a:r>
            <a:r>
              <a:rPr lang="es-E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OSCs</a:t>
            </a: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)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42" y="798351"/>
            <a:ext cx="65946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Low-temperature processing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Low-cost production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Mechanical flexibility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000" dirty="0"/>
              <a:t>Light weight</a:t>
            </a:r>
          </a:p>
          <a:p>
            <a:pPr>
              <a:lnSpc>
                <a:spcPct val="150000"/>
              </a:lnSpc>
            </a:pPr>
            <a:endParaRPr lang="en-GB" sz="200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ym typeface="Wingdings" panose="05000000000000000000" pitchFamily="2" charset="2"/>
              </a:rPr>
              <a:t>Applied to OLEDs, OFETs, solar cells, photodetectors..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77128"/>
            <a:ext cx="2971927" cy="2060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93962" y="6586287"/>
            <a:ext cx="5312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 https://in-part.com/blog/top-nanotechnology-innovations-2017/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2" y="3752846"/>
            <a:ext cx="3561407" cy="2209297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93963" y="640997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 https://www.eletimes.com/organic-semiconductors-for-flexible-electronic-devices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7316" y="3646836"/>
            <a:ext cx="316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Organic Light Emitting Diodes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s-ES" dirty="0"/>
              <a:t>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94891" y="5956656"/>
            <a:ext cx="357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03289" y="6021769"/>
            <a:ext cx="357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41F8EA5-EEDB-FFD0-FF17-AE0FEAFCC6F9}"/>
              </a:ext>
            </a:extLst>
          </p:cNvPr>
          <p:cNvSpPr/>
          <p:nvPr/>
        </p:nvSpPr>
        <p:spPr>
          <a:xfrm>
            <a:off x="6785527" y="1037195"/>
            <a:ext cx="4412974" cy="206087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Possible issues: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Polymorphism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Needed microstructure control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1"/>
                </a:solidFill>
              </a:rPr>
              <a:t>Dewetting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A40A4C1-8D98-FD34-6950-EED8B00BA060}"/>
              </a:ext>
            </a:extLst>
          </p:cNvPr>
          <p:cNvCxnSpPr/>
          <p:nvPr/>
        </p:nvCxnSpPr>
        <p:spPr>
          <a:xfrm flipV="1">
            <a:off x="1586196" y="658186"/>
            <a:ext cx="9143998" cy="1336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07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50AC2BA-98B7-2492-A2AB-D0C2A663EDB9}"/>
              </a:ext>
            </a:extLst>
          </p:cNvPr>
          <p:cNvSpPr txBox="1"/>
          <p:nvPr/>
        </p:nvSpPr>
        <p:spPr>
          <a:xfrm>
            <a:off x="5219" y="30203"/>
            <a:ext cx="121867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DATA CONVERSION FROM PIXELS TO RECIPROCAL MAP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830838-5514-A83D-60AB-1AC41F48C058}"/>
              </a:ext>
            </a:extLst>
          </p:cNvPr>
          <p:cNvSpPr txBox="1"/>
          <p:nvPr/>
        </p:nvSpPr>
        <p:spPr>
          <a:xfrm>
            <a:off x="1982035" y="1085162"/>
            <a:ext cx="15245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800" b="1" dirty="0">
                <a:cs typeface="Calibri"/>
              </a:rPr>
              <a:t>Raw (</a:t>
            </a:r>
            <a:r>
              <a:rPr lang="es-ES" sz="2800" b="1" dirty="0" err="1">
                <a:cs typeface="Calibri"/>
              </a:rPr>
              <a:t>pixels</a:t>
            </a:r>
            <a:r>
              <a:rPr lang="es-ES" sz="2800" b="1" dirty="0">
                <a:cs typeface="Calibri"/>
              </a:rPr>
              <a:t>)</a:t>
            </a:r>
            <a:endParaRPr lang="es-ES" sz="28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056BEF-0C81-5A78-F609-F236875C9AEC}"/>
              </a:ext>
            </a:extLst>
          </p:cNvPr>
          <p:cNvSpPr txBox="1"/>
          <p:nvPr/>
        </p:nvSpPr>
        <p:spPr>
          <a:xfrm>
            <a:off x="8575622" y="1130507"/>
            <a:ext cx="18362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sz="2800" b="1" dirty="0" err="1">
                <a:cs typeface="Calibri"/>
              </a:rPr>
              <a:t>Converted</a:t>
            </a:r>
            <a:endParaRPr lang="es-ES" sz="2800" b="1" dirty="0" err="1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ABA7E-8796-B6F8-87C9-62CA9F2EFFF3}"/>
              </a:ext>
            </a:extLst>
          </p:cNvPr>
          <p:cNvSpPr txBox="1"/>
          <p:nvPr/>
        </p:nvSpPr>
        <p:spPr>
          <a:xfrm>
            <a:off x="4965490" y="3566408"/>
            <a:ext cx="183629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000" dirty="0">
                <a:cs typeface="Calibri"/>
              </a:rPr>
              <a:t>Data </a:t>
            </a:r>
            <a:r>
              <a:rPr lang="es-ES" sz="2000" dirty="0" err="1">
                <a:cs typeface="Calibri"/>
              </a:rPr>
              <a:t>treatment</a:t>
            </a:r>
            <a:r>
              <a:rPr lang="es-ES" sz="2000" dirty="0">
                <a:cs typeface="Calibri"/>
              </a:rPr>
              <a:t> </a:t>
            </a:r>
            <a:r>
              <a:rPr lang="es-ES" sz="2000" dirty="0" err="1">
                <a:cs typeface="Calibri"/>
              </a:rPr>
              <a:t>with</a:t>
            </a:r>
            <a:r>
              <a:rPr lang="es-ES" sz="2000" dirty="0">
                <a:cs typeface="Calibri"/>
              </a:rPr>
              <a:t> </a:t>
            </a:r>
            <a:r>
              <a:rPr lang="es-ES" sz="2000" dirty="0" err="1">
                <a:cs typeface="Calibri"/>
              </a:rPr>
              <a:t>python</a:t>
            </a:r>
            <a:r>
              <a:rPr lang="es-ES" sz="2000" dirty="0">
                <a:cs typeface="Calibri"/>
              </a:rPr>
              <a:t> </a:t>
            </a:r>
            <a:r>
              <a:rPr lang="es-ES" sz="2000" dirty="0" err="1">
                <a:cs typeface="Calibri"/>
              </a:rPr>
              <a:t>package</a:t>
            </a:r>
            <a:r>
              <a:rPr lang="es-ES" sz="2000" dirty="0">
                <a:cs typeface="Calibri"/>
              </a:rPr>
              <a:t> (</a:t>
            </a:r>
            <a:r>
              <a:rPr lang="es-ES" sz="2000" dirty="0" err="1">
                <a:cs typeface="Calibri"/>
              </a:rPr>
              <a:t>pyFAI</a:t>
            </a:r>
            <a:r>
              <a:rPr lang="es-ES" sz="2000" dirty="0">
                <a:cs typeface="Calibri"/>
              </a:rPr>
              <a:t>)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F3D4826-1164-4B43-378E-34A5F7B120F6}"/>
              </a:ext>
            </a:extLst>
          </p:cNvPr>
          <p:cNvSpPr/>
          <p:nvPr/>
        </p:nvSpPr>
        <p:spPr>
          <a:xfrm>
            <a:off x="5399901" y="2804903"/>
            <a:ext cx="974360" cy="4871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521EE9-8E6B-F003-4CCC-4E8C7211B0CA}"/>
              </a:ext>
            </a:extLst>
          </p:cNvPr>
          <p:cNvSpPr txBox="1"/>
          <p:nvPr/>
        </p:nvSpPr>
        <p:spPr>
          <a:xfrm>
            <a:off x="7526309" y="5427686"/>
            <a:ext cx="45345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 err="1">
                <a:cs typeface="Calibri"/>
              </a:rPr>
              <a:t>Emergence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of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missing</a:t>
            </a:r>
            <a:r>
              <a:rPr lang="es-ES" sz="2400" dirty="0">
                <a:cs typeface="Calibri"/>
              </a:rPr>
              <a:t> data </a:t>
            </a:r>
            <a:r>
              <a:rPr lang="es-ES" sz="2400" dirty="0" err="1">
                <a:cs typeface="Calibri"/>
              </a:rPr>
              <a:t>along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qz</a:t>
            </a:r>
            <a:r>
              <a:rPr lang="es-ES" sz="2400" dirty="0">
                <a:cs typeface="Calibri"/>
              </a:rPr>
              <a:t>=0 in </a:t>
            </a:r>
            <a:r>
              <a:rPr lang="es-ES" sz="2400" dirty="0" err="1">
                <a:cs typeface="Calibri"/>
              </a:rPr>
              <a:t>the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reciprocal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space</a:t>
            </a:r>
            <a:endParaRPr lang="es-ES" sz="2400" dirty="0"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C7FBD3B-14F1-7880-41A4-0498F91D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41" y="2046147"/>
            <a:ext cx="2466481" cy="37346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FAB91B-B99A-EB39-C154-75BF0CC5D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676" y="2111097"/>
            <a:ext cx="41719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87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5144F98-9D04-94D3-C687-470F21BC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2" y="655417"/>
            <a:ext cx="11297340" cy="57567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96106"/>
            <a:ext cx="2743200" cy="365125"/>
          </a:xfrm>
        </p:spPr>
        <p:txBody>
          <a:bodyPr/>
          <a:lstStyle/>
          <a:p>
            <a:fld id="{948A4F84-DB8C-486F-9230-7737348F3D75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9263FB6F-317E-3BBE-F7E6-6EC967951D9E}"/>
              </a:ext>
            </a:extLst>
          </p:cNvPr>
          <p:cNvSpPr txBox="1"/>
          <p:nvPr/>
        </p:nvSpPr>
        <p:spPr>
          <a:xfrm>
            <a:off x="145606" y="-49790"/>
            <a:ext cx="2903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Data </a:t>
            </a:r>
            <a:r>
              <a:rPr lang="es-E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Analysis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1" name="Conector recto de flecha 24">
            <a:extLst>
              <a:ext uri="{FF2B5EF4-FFF2-40B4-BE49-F238E27FC236}">
                <a16:creationId xmlns:a16="http://schemas.microsoft.com/office/drawing/2014/main" id="{1DD4AF38-3752-8026-6C80-69D48517B394}"/>
              </a:ext>
            </a:extLst>
          </p:cNvPr>
          <p:cNvCxnSpPr/>
          <p:nvPr/>
        </p:nvCxnSpPr>
        <p:spPr>
          <a:xfrm flipV="1">
            <a:off x="2240437" y="1095967"/>
            <a:ext cx="0" cy="199179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25">
            <a:extLst>
              <a:ext uri="{FF2B5EF4-FFF2-40B4-BE49-F238E27FC236}">
                <a16:creationId xmlns:a16="http://schemas.microsoft.com/office/drawing/2014/main" id="{288FAD34-66AC-6891-4747-76B83C528781}"/>
              </a:ext>
            </a:extLst>
          </p:cNvPr>
          <p:cNvCxnSpPr>
            <a:cxnSpLocks/>
          </p:cNvCxnSpPr>
          <p:nvPr/>
        </p:nvCxnSpPr>
        <p:spPr>
          <a:xfrm flipV="1">
            <a:off x="2240437" y="3087764"/>
            <a:ext cx="714375" cy="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26">
            <a:extLst>
              <a:ext uri="{FF2B5EF4-FFF2-40B4-BE49-F238E27FC236}">
                <a16:creationId xmlns:a16="http://schemas.microsoft.com/office/drawing/2014/main" id="{B1D69FEB-8618-A1B8-727D-42D1C58F338B}"/>
              </a:ext>
            </a:extLst>
          </p:cNvPr>
          <p:cNvSpPr txBox="1"/>
          <p:nvPr/>
        </p:nvSpPr>
        <p:spPr>
          <a:xfrm>
            <a:off x="387508" y="960748"/>
            <a:ext cx="145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C000"/>
                </a:solidFill>
              </a:rPr>
              <a:t>Out</a:t>
            </a:r>
            <a:r>
              <a:rPr lang="es-ES" dirty="0">
                <a:solidFill>
                  <a:srgbClr val="FFC000"/>
                </a:solidFill>
              </a:rPr>
              <a:t>-of-</a:t>
            </a:r>
            <a:r>
              <a:rPr lang="es-ES" dirty="0" err="1">
                <a:solidFill>
                  <a:srgbClr val="FFC000"/>
                </a:solidFill>
              </a:rPr>
              <a:t>plane</a:t>
            </a:r>
            <a:r>
              <a:rPr lang="es-ES" dirty="0">
                <a:solidFill>
                  <a:srgbClr val="FFC000"/>
                </a:solidFill>
              </a:rPr>
              <a:t> (OOP)</a:t>
            </a:r>
          </a:p>
        </p:txBody>
      </p:sp>
      <p:sp>
        <p:nvSpPr>
          <p:cNvPr id="14" name="CuadroTexto 27">
            <a:extLst>
              <a:ext uri="{FF2B5EF4-FFF2-40B4-BE49-F238E27FC236}">
                <a16:creationId xmlns:a16="http://schemas.microsoft.com/office/drawing/2014/main" id="{DF25D330-AAAB-2C24-19E9-9B5E8C1D2630}"/>
              </a:ext>
            </a:extLst>
          </p:cNvPr>
          <p:cNvSpPr txBox="1"/>
          <p:nvPr/>
        </p:nvSpPr>
        <p:spPr>
          <a:xfrm>
            <a:off x="2768252" y="3140386"/>
            <a:ext cx="191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In-</a:t>
            </a:r>
            <a:r>
              <a:rPr lang="es-ES" dirty="0" err="1">
                <a:solidFill>
                  <a:srgbClr val="FFC000"/>
                </a:solidFill>
              </a:rPr>
              <a:t>plane</a:t>
            </a:r>
            <a:r>
              <a:rPr lang="es-ES" dirty="0">
                <a:solidFill>
                  <a:srgbClr val="FFC000"/>
                </a:solidFill>
              </a:rPr>
              <a:t> (IP)</a:t>
            </a:r>
          </a:p>
        </p:txBody>
      </p:sp>
      <p:sp>
        <p:nvSpPr>
          <p:cNvPr id="15" name="Arco 28">
            <a:extLst>
              <a:ext uri="{FF2B5EF4-FFF2-40B4-BE49-F238E27FC236}">
                <a16:creationId xmlns:a16="http://schemas.microsoft.com/office/drawing/2014/main" id="{76901665-CE2F-6A37-EE67-EE301A953F83}"/>
              </a:ext>
            </a:extLst>
          </p:cNvPr>
          <p:cNvSpPr/>
          <p:nvPr/>
        </p:nvSpPr>
        <p:spPr>
          <a:xfrm>
            <a:off x="2030321" y="1236768"/>
            <a:ext cx="714376" cy="646499"/>
          </a:xfrm>
          <a:prstGeom prst="arc">
            <a:avLst>
              <a:gd name="adj1" fmla="val 16043216"/>
              <a:gd name="adj2" fmla="val 0"/>
            </a:avLst>
          </a:prstGeom>
          <a:ln w="19050"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6" name="Conector recto 29">
            <a:extLst>
              <a:ext uri="{FF2B5EF4-FFF2-40B4-BE49-F238E27FC236}">
                <a16:creationId xmlns:a16="http://schemas.microsoft.com/office/drawing/2014/main" id="{56346929-DBE2-6496-ACB3-CFD0B2B05C24}"/>
              </a:ext>
            </a:extLst>
          </p:cNvPr>
          <p:cNvCxnSpPr>
            <a:cxnSpLocks/>
          </p:cNvCxnSpPr>
          <p:nvPr/>
        </p:nvCxnSpPr>
        <p:spPr>
          <a:xfrm flipV="1">
            <a:off x="2387509" y="1236769"/>
            <a:ext cx="0" cy="335899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30">
            <a:extLst>
              <a:ext uri="{FF2B5EF4-FFF2-40B4-BE49-F238E27FC236}">
                <a16:creationId xmlns:a16="http://schemas.microsoft.com/office/drawing/2014/main" id="{1C632820-13D2-52F3-57A1-99690CF7DD25}"/>
              </a:ext>
            </a:extLst>
          </p:cNvPr>
          <p:cNvSpPr txBox="1"/>
          <p:nvPr/>
        </p:nvSpPr>
        <p:spPr>
          <a:xfrm>
            <a:off x="2248297" y="1022304"/>
            <a:ext cx="714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-90°</a:t>
            </a:r>
          </a:p>
        </p:txBody>
      </p:sp>
      <p:sp>
        <p:nvSpPr>
          <p:cNvPr id="18" name="CuadroTexto 31">
            <a:extLst>
              <a:ext uri="{FF2B5EF4-FFF2-40B4-BE49-F238E27FC236}">
                <a16:creationId xmlns:a16="http://schemas.microsoft.com/office/drawing/2014/main" id="{5B585415-6E5A-CD7D-4A9F-7BF5617266CB}"/>
              </a:ext>
            </a:extLst>
          </p:cNvPr>
          <p:cNvSpPr txBox="1"/>
          <p:nvPr/>
        </p:nvSpPr>
        <p:spPr>
          <a:xfrm>
            <a:off x="2357900" y="1236768"/>
            <a:ext cx="714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</a:t>
            </a:r>
            <a:endParaRPr lang="es-ES" sz="1100" b="1" dirty="0">
              <a:solidFill>
                <a:schemeClr val="tx2">
                  <a:lumMod val="20000"/>
                  <a:lumOff val="8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CuadroTexto 32">
            <a:extLst>
              <a:ext uri="{FF2B5EF4-FFF2-40B4-BE49-F238E27FC236}">
                <a16:creationId xmlns:a16="http://schemas.microsoft.com/office/drawing/2014/main" id="{AACDA037-8A79-ED69-B591-D52072ACBDA3}"/>
              </a:ext>
            </a:extLst>
          </p:cNvPr>
          <p:cNvSpPr txBox="1"/>
          <p:nvPr/>
        </p:nvSpPr>
        <p:spPr>
          <a:xfrm>
            <a:off x="2615231" y="1539258"/>
            <a:ext cx="793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0°</a:t>
            </a:r>
          </a:p>
        </p:txBody>
      </p:sp>
      <p:sp>
        <p:nvSpPr>
          <p:cNvPr id="20" name="CuadroTexto 33">
            <a:extLst>
              <a:ext uri="{FF2B5EF4-FFF2-40B4-BE49-F238E27FC236}">
                <a16:creationId xmlns:a16="http://schemas.microsoft.com/office/drawing/2014/main" id="{82E43314-83A7-FAC7-F5B5-0C8327F1BC73}"/>
              </a:ext>
            </a:extLst>
          </p:cNvPr>
          <p:cNvSpPr txBox="1"/>
          <p:nvPr/>
        </p:nvSpPr>
        <p:spPr>
          <a:xfrm rot="16200000">
            <a:off x="4413204" y="1387466"/>
            <a:ext cx="142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/>
              <a:t>Missing wedge</a:t>
            </a:r>
          </a:p>
        </p:txBody>
      </p:sp>
      <p:sp>
        <p:nvSpPr>
          <p:cNvPr id="21" name="CuadroTexto 34">
            <a:extLst>
              <a:ext uri="{FF2B5EF4-FFF2-40B4-BE49-F238E27FC236}">
                <a16:creationId xmlns:a16="http://schemas.microsoft.com/office/drawing/2014/main" id="{42DAD07A-9B10-8DC4-3AD1-9617DBBB664B}"/>
              </a:ext>
            </a:extLst>
          </p:cNvPr>
          <p:cNvSpPr txBox="1"/>
          <p:nvPr/>
        </p:nvSpPr>
        <p:spPr>
          <a:xfrm>
            <a:off x="1141145" y="3670273"/>
            <a:ext cx="64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OOP</a:t>
            </a:r>
          </a:p>
        </p:txBody>
      </p:sp>
      <p:sp>
        <p:nvSpPr>
          <p:cNvPr id="22" name="Rectángulo 35">
            <a:extLst>
              <a:ext uri="{FF2B5EF4-FFF2-40B4-BE49-F238E27FC236}">
                <a16:creationId xmlns:a16="http://schemas.microsoft.com/office/drawing/2014/main" id="{DCBA1CDC-10BF-97C8-5C96-44A37CD4796B}"/>
              </a:ext>
            </a:extLst>
          </p:cNvPr>
          <p:cNvSpPr/>
          <p:nvPr/>
        </p:nvSpPr>
        <p:spPr>
          <a:xfrm>
            <a:off x="8608676" y="1934638"/>
            <a:ext cx="2892473" cy="18224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CuadroTexto 36">
            <a:extLst>
              <a:ext uri="{FF2B5EF4-FFF2-40B4-BE49-F238E27FC236}">
                <a16:creationId xmlns:a16="http://schemas.microsoft.com/office/drawing/2014/main" id="{EE613F1D-4F35-7E68-57C3-6138F1CA14A1}"/>
              </a:ext>
            </a:extLst>
          </p:cNvPr>
          <p:cNvSpPr txBox="1"/>
          <p:nvPr/>
        </p:nvSpPr>
        <p:spPr>
          <a:xfrm>
            <a:off x="10955658" y="1626282"/>
            <a:ext cx="64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OOP</a:t>
            </a:r>
          </a:p>
        </p:txBody>
      </p:sp>
      <p:sp>
        <p:nvSpPr>
          <p:cNvPr id="24" name="Rectángulo 37">
            <a:extLst>
              <a:ext uri="{FF2B5EF4-FFF2-40B4-BE49-F238E27FC236}">
                <a16:creationId xmlns:a16="http://schemas.microsoft.com/office/drawing/2014/main" id="{3ADE9A87-DAE3-973C-B53C-F967D3F86BBD}"/>
              </a:ext>
            </a:extLst>
          </p:cNvPr>
          <p:cNvSpPr/>
          <p:nvPr/>
        </p:nvSpPr>
        <p:spPr>
          <a:xfrm>
            <a:off x="8621706" y="3021496"/>
            <a:ext cx="2879444" cy="8302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CuadroTexto 38">
            <a:extLst>
              <a:ext uri="{FF2B5EF4-FFF2-40B4-BE49-F238E27FC236}">
                <a16:creationId xmlns:a16="http://schemas.microsoft.com/office/drawing/2014/main" id="{DFF8AACB-4F33-142A-56B4-7E36A7893269}"/>
              </a:ext>
            </a:extLst>
          </p:cNvPr>
          <p:cNvSpPr txBox="1"/>
          <p:nvPr/>
        </p:nvSpPr>
        <p:spPr>
          <a:xfrm>
            <a:off x="11109493" y="2735184"/>
            <a:ext cx="64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IP</a:t>
            </a:r>
          </a:p>
        </p:txBody>
      </p:sp>
      <p:sp>
        <p:nvSpPr>
          <p:cNvPr id="26" name="CuadroTexto 39">
            <a:extLst>
              <a:ext uri="{FF2B5EF4-FFF2-40B4-BE49-F238E27FC236}">
                <a16:creationId xmlns:a16="http://schemas.microsoft.com/office/drawing/2014/main" id="{4260F2C7-3A96-8ECB-F453-5132A451AAD7}"/>
              </a:ext>
            </a:extLst>
          </p:cNvPr>
          <p:cNvSpPr txBox="1"/>
          <p:nvPr/>
        </p:nvSpPr>
        <p:spPr>
          <a:xfrm>
            <a:off x="4934220" y="3686177"/>
            <a:ext cx="64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IP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50087" y="3598714"/>
            <a:ext cx="3753152" cy="2603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GIXD Data treatment with </a:t>
            </a:r>
            <a:r>
              <a:rPr lang="en-GB" dirty="0" err="1">
                <a:solidFill>
                  <a:schemeClr val="accent1"/>
                </a:solidFill>
              </a:rPr>
              <a:t>pyFAI</a:t>
            </a:r>
            <a:endParaRPr lang="en-GB" dirty="0">
              <a:solidFill>
                <a:schemeClr val="accent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Detector image in </a:t>
            </a:r>
            <a:r>
              <a:rPr lang="en-GB" b="1" dirty="0">
                <a:solidFill>
                  <a:schemeClr val="tx1"/>
                </a:solidFill>
              </a:rPr>
              <a:t>pixels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Experimental geometry parameters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Conversion to </a:t>
            </a:r>
            <a:r>
              <a:rPr lang="en-GB" b="1" dirty="0">
                <a:solidFill>
                  <a:schemeClr val="tx1"/>
                </a:solidFill>
              </a:rPr>
              <a:t>q-space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982199" y="4792596"/>
            <a:ext cx="1" cy="298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9975572" y="5444769"/>
            <a:ext cx="1" cy="298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026663" y="4649295"/>
            <a:ext cx="178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Calibration (Cr</a:t>
            </a:r>
            <a:r>
              <a:rPr lang="en-GB" sz="1200" dirty="0"/>
              <a:t>2</a:t>
            </a:r>
            <a:r>
              <a:rPr lang="en-GB" sz="1600" dirty="0"/>
              <a:t>O</a:t>
            </a:r>
            <a:r>
              <a:rPr lang="en-GB" sz="1200" dirty="0"/>
              <a:t>3</a:t>
            </a:r>
            <a:r>
              <a:rPr lang="en-GB" sz="1600" dirty="0"/>
              <a:t> as ref. material)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241A1F-B7C0-C58D-3202-1E0D9930061F}"/>
              </a:ext>
            </a:extLst>
          </p:cNvPr>
          <p:cNvSpPr txBox="1"/>
          <p:nvPr/>
        </p:nvSpPr>
        <p:spPr>
          <a:xfrm>
            <a:off x="8710360" y="4009127"/>
            <a:ext cx="2864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i="1" dirty="0">
                <a:latin typeface="LMRoman12-Regular"/>
              </a:rPr>
              <a:t>(</a:t>
            </a:r>
            <a:r>
              <a:rPr lang="en-US" sz="1100" b="0" i="1" u="none" strike="noStrike" baseline="0" dirty="0" err="1">
                <a:latin typeface="LMRoman12-Regular"/>
              </a:rPr>
              <a:t>Ashiotis</a:t>
            </a:r>
            <a:r>
              <a:rPr lang="en-US" sz="1100" i="1" dirty="0">
                <a:latin typeface="LMRoman12-Regular"/>
              </a:rPr>
              <a:t> et al</a:t>
            </a:r>
            <a:r>
              <a:rPr lang="en-US" sz="1100" b="0" i="1" u="none" strike="noStrike" baseline="0" dirty="0">
                <a:latin typeface="LMRoman12-Regular"/>
              </a:rPr>
              <a:t> </a:t>
            </a:r>
            <a:r>
              <a:rPr lang="en-US" sz="1100" b="0" i="1" u="none" strike="noStrike" baseline="0" dirty="0">
                <a:latin typeface="LMRoman12-Italic"/>
              </a:rPr>
              <a:t>J.</a:t>
            </a:r>
            <a:r>
              <a:rPr lang="en-US" sz="1100" i="1" dirty="0">
                <a:latin typeface="LMRoman12-Italic"/>
              </a:rPr>
              <a:t> </a:t>
            </a:r>
            <a:r>
              <a:rPr lang="en-US" sz="1100" b="0" i="1" u="none" strike="noStrike" baseline="0" dirty="0">
                <a:latin typeface="LMRoman12-Italic"/>
              </a:rPr>
              <a:t>App. Crystallography</a:t>
            </a:r>
            <a:r>
              <a:rPr lang="en-US" sz="1100" b="0" i="1" u="none" strike="noStrike" baseline="0" dirty="0">
                <a:latin typeface="LMRoman12-Regular"/>
              </a:rPr>
              <a:t>, 2015</a:t>
            </a:r>
            <a:r>
              <a:rPr lang="en-US" sz="1100" i="1" dirty="0">
                <a:latin typeface="LMRoman12-Regular"/>
              </a:rPr>
              <a:t>)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347501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08943CA5-9FA1-4B35-A386-544B77A10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586" y="3840864"/>
            <a:ext cx="3197040" cy="26738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86F62E1-78D1-4443-ADB8-9BE3EB620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227" y="3826575"/>
            <a:ext cx="3304730" cy="26504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9ED03F-65ED-45B8-AD8D-623D45375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810" y="1033277"/>
            <a:ext cx="3197040" cy="24790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1E7428-BCAA-451E-BD3D-FFB079E07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648" y="1046486"/>
            <a:ext cx="3062856" cy="24850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B44DC6-4DC8-4248-85C0-E1A3FC59F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687" y="973845"/>
            <a:ext cx="3269914" cy="25577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AFEA14-C1D8-457C-948A-198EE6B63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9" y="914440"/>
            <a:ext cx="3371392" cy="26765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D7D744-43EF-4E7C-8623-010335A662C9}"/>
              </a:ext>
            </a:extLst>
          </p:cNvPr>
          <p:cNvSpPr txBox="1"/>
          <p:nvPr/>
        </p:nvSpPr>
        <p:spPr>
          <a:xfrm>
            <a:off x="1110372" y="1052327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25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AB8DD5-D357-4CF5-8820-D074002C65C0}"/>
              </a:ext>
            </a:extLst>
          </p:cNvPr>
          <p:cNvSpPr txBox="1"/>
          <p:nvPr/>
        </p:nvSpPr>
        <p:spPr>
          <a:xfrm>
            <a:off x="3792873" y="1080695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80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2DA9D0-461B-4511-A368-A2BF61E3D501}"/>
              </a:ext>
            </a:extLst>
          </p:cNvPr>
          <p:cNvSpPr txBox="1"/>
          <p:nvPr/>
        </p:nvSpPr>
        <p:spPr>
          <a:xfrm>
            <a:off x="6356866" y="1080695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100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E22013-BE00-4902-8B92-EB0777B5EE33}"/>
              </a:ext>
            </a:extLst>
          </p:cNvPr>
          <p:cNvSpPr txBox="1"/>
          <p:nvPr/>
        </p:nvSpPr>
        <p:spPr>
          <a:xfrm>
            <a:off x="8838869" y="1128320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110 °C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1259BC3-245C-4828-AAC7-64C0A6D6B5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36" y="3781461"/>
            <a:ext cx="3359927" cy="265046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6681F72-75BE-44AF-8D2D-A5BC9484F9A3}"/>
              </a:ext>
            </a:extLst>
          </p:cNvPr>
          <p:cNvSpPr txBox="1"/>
          <p:nvPr/>
        </p:nvSpPr>
        <p:spPr>
          <a:xfrm>
            <a:off x="1147318" y="3840864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120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1AE574B-3578-4609-8CD1-E2A3840579C5}"/>
              </a:ext>
            </a:extLst>
          </p:cNvPr>
          <p:cNvSpPr txBox="1"/>
          <p:nvPr/>
        </p:nvSpPr>
        <p:spPr>
          <a:xfrm>
            <a:off x="3915125" y="3860062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130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3C206A9-EC96-437F-8326-3AAC36E04815}"/>
              </a:ext>
            </a:extLst>
          </p:cNvPr>
          <p:cNvSpPr txBox="1"/>
          <p:nvPr/>
        </p:nvSpPr>
        <p:spPr>
          <a:xfrm>
            <a:off x="6600789" y="3860062"/>
            <a:ext cx="164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25 °C (final)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F8CD69E-CA03-4A74-9297-151C2ADDDFFF}"/>
              </a:ext>
            </a:extLst>
          </p:cNvPr>
          <p:cNvSpPr txBox="1"/>
          <p:nvPr/>
        </p:nvSpPr>
        <p:spPr>
          <a:xfrm>
            <a:off x="2086956" y="845555"/>
            <a:ext cx="74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(11L)</a:t>
            </a:r>
            <a:endParaRPr lang="en-US" sz="1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844AEE7-DCB6-4993-999F-8FD705AFF147}"/>
              </a:ext>
            </a:extLst>
          </p:cNvPr>
          <p:cNvSpPr txBox="1"/>
          <p:nvPr/>
        </p:nvSpPr>
        <p:spPr>
          <a:xfrm>
            <a:off x="2862327" y="839006"/>
            <a:ext cx="66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(12L)</a:t>
            </a:r>
            <a:endParaRPr lang="en-US" sz="14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317C8E2-1E50-4085-A9D0-83DA2044A694}"/>
              </a:ext>
            </a:extLst>
          </p:cNvPr>
          <p:cNvSpPr txBox="1"/>
          <p:nvPr/>
        </p:nvSpPr>
        <p:spPr>
          <a:xfrm>
            <a:off x="940868" y="2492513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(001)c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8224BF9-3983-4E75-977C-AA31B7E85583}"/>
              </a:ext>
            </a:extLst>
          </p:cNvPr>
          <p:cNvSpPr txBox="1"/>
          <p:nvPr/>
        </p:nvSpPr>
        <p:spPr>
          <a:xfrm>
            <a:off x="933981" y="2657016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(001)</a:t>
            </a:r>
            <a:endParaRPr lang="en-US" sz="14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4FEDD47-02E5-4A74-A934-2DB4D37A14CE}"/>
              </a:ext>
            </a:extLst>
          </p:cNvPr>
          <p:cNvSpPr txBox="1"/>
          <p:nvPr/>
        </p:nvSpPr>
        <p:spPr>
          <a:xfrm>
            <a:off x="2482275" y="837097"/>
            <a:ext cx="66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(02L)</a:t>
            </a:r>
            <a:endParaRPr lang="en-US" sz="14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C1D178F-20E0-4008-912D-B0366237AA98}"/>
              </a:ext>
            </a:extLst>
          </p:cNvPr>
          <p:cNvSpPr txBox="1"/>
          <p:nvPr/>
        </p:nvSpPr>
        <p:spPr>
          <a:xfrm>
            <a:off x="1601688" y="1278392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7030A0"/>
                </a:solidFill>
              </a:rPr>
              <a:t>(01L)c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4516F6B-FEFD-C204-5AD7-24FDA90F341A}"/>
              </a:ext>
            </a:extLst>
          </p:cNvPr>
          <p:cNvSpPr/>
          <p:nvPr/>
        </p:nvSpPr>
        <p:spPr>
          <a:xfrm>
            <a:off x="1929468" y="134224"/>
            <a:ext cx="7835317" cy="470914"/>
          </a:xfrm>
          <a:prstGeom prst="rect">
            <a:avLst/>
          </a:prstGeom>
          <a:noFill/>
          <a:ln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F6TCNNQ/C8-BTBT-C8 </a:t>
            </a:r>
            <a:r>
              <a:rPr lang="es-ES" dirty="0" err="1">
                <a:solidFill>
                  <a:schemeClr val="tx1"/>
                </a:solidFill>
              </a:rPr>
              <a:t>sample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incident</a:t>
            </a:r>
            <a:r>
              <a:rPr lang="es-ES" dirty="0">
                <a:solidFill>
                  <a:schemeClr val="tx1"/>
                </a:solidFill>
              </a:rPr>
              <a:t> angle </a:t>
            </a:r>
            <a:r>
              <a:rPr lang="es-ES" dirty="0" err="1">
                <a:solidFill>
                  <a:schemeClr val="tx1"/>
                </a:solidFill>
              </a:rPr>
              <a:t>of</a:t>
            </a:r>
            <a:r>
              <a:rPr lang="es-ES" dirty="0">
                <a:solidFill>
                  <a:schemeClr val="tx1"/>
                </a:solidFill>
              </a:rPr>
              <a:t> 0.12 °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2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12BB1728-74DE-4920-A59E-AC682492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173" y="3867797"/>
            <a:ext cx="3326400" cy="265472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4B7C400-9A1E-4C98-850E-4E1CB3DE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192" y="3867797"/>
            <a:ext cx="3408459" cy="262920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9742A3-65FC-406E-8D1A-70C4939FA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575" y="904158"/>
            <a:ext cx="3326399" cy="26122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137A7C-FC32-42BA-8759-DFDF8032D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099" y="926994"/>
            <a:ext cx="3326399" cy="25809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DEBB6E-1340-4F84-B605-43EF05CED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958" y="887443"/>
            <a:ext cx="3326400" cy="26408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C1292AC-1F98-44C3-ABEB-868B0D42A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867123"/>
            <a:ext cx="3326400" cy="267889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58A6481-993D-40CF-B112-55DEE964C5CA}"/>
              </a:ext>
            </a:extLst>
          </p:cNvPr>
          <p:cNvSpPr txBox="1"/>
          <p:nvPr/>
        </p:nvSpPr>
        <p:spPr>
          <a:xfrm>
            <a:off x="1361595" y="966198"/>
            <a:ext cx="121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25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AC2837-C6AB-4DD9-A596-E93D38B7D0D7}"/>
              </a:ext>
            </a:extLst>
          </p:cNvPr>
          <p:cNvSpPr txBox="1"/>
          <p:nvPr/>
        </p:nvSpPr>
        <p:spPr>
          <a:xfrm>
            <a:off x="2402409" y="705645"/>
            <a:ext cx="741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(11L)</a:t>
            </a:r>
            <a:endParaRPr lang="en-US" sz="1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FF62D7-B46E-4775-9D7D-7FED3393D4DE}"/>
              </a:ext>
            </a:extLst>
          </p:cNvPr>
          <p:cNvSpPr txBox="1"/>
          <p:nvPr/>
        </p:nvSpPr>
        <p:spPr>
          <a:xfrm>
            <a:off x="3167127" y="699096"/>
            <a:ext cx="66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(12L)</a:t>
            </a:r>
            <a:endParaRPr lang="en-US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82CFD7-861E-4BCB-9171-029B49E64116}"/>
              </a:ext>
            </a:extLst>
          </p:cNvPr>
          <p:cNvSpPr txBox="1"/>
          <p:nvPr/>
        </p:nvSpPr>
        <p:spPr>
          <a:xfrm>
            <a:off x="1207755" y="2444933"/>
            <a:ext cx="789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(001)</a:t>
            </a:r>
            <a:endParaRPr lang="en-U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4ED47B6-6E4F-4A71-AAE7-FCED01FF6473}"/>
              </a:ext>
            </a:extLst>
          </p:cNvPr>
          <p:cNvSpPr txBox="1"/>
          <p:nvPr/>
        </p:nvSpPr>
        <p:spPr>
          <a:xfrm>
            <a:off x="2797728" y="697187"/>
            <a:ext cx="66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(02L)</a:t>
            </a:r>
            <a:endParaRPr lang="en-US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6B6522-8175-4B5A-9D2D-F1E9AB3C1922}"/>
              </a:ext>
            </a:extLst>
          </p:cNvPr>
          <p:cNvSpPr txBox="1"/>
          <p:nvPr/>
        </p:nvSpPr>
        <p:spPr>
          <a:xfrm>
            <a:off x="4128022" y="966198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100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0E60194-751A-4F36-BD2B-381FBDD51574}"/>
              </a:ext>
            </a:extLst>
          </p:cNvPr>
          <p:cNvSpPr txBox="1"/>
          <p:nvPr/>
        </p:nvSpPr>
        <p:spPr>
          <a:xfrm>
            <a:off x="6842154" y="986324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110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A19DE2E-617C-4785-A997-ABF3E2D31D1D}"/>
              </a:ext>
            </a:extLst>
          </p:cNvPr>
          <p:cNvSpPr txBox="1"/>
          <p:nvPr/>
        </p:nvSpPr>
        <p:spPr>
          <a:xfrm>
            <a:off x="9506970" y="948994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120 °C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F463181-9624-45D8-8FFE-0E945335B9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70" y="3885566"/>
            <a:ext cx="3373072" cy="262920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71A0DE6-C150-4000-B960-B62141B17300}"/>
              </a:ext>
            </a:extLst>
          </p:cNvPr>
          <p:cNvSpPr txBox="1"/>
          <p:nvPr/>
        </p:nvSpPr>
        <p:spPr>
          <a:xfrm>
            <a:off x="1394171" y="3916053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150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548634-E9E7-4C4C-A0F3-B1FD0FAAD04C}"/>
              </a:ext>
            </a:extLst>
          </p:cNvPr>
          <p:cNvSpPr txBox="1"/>
          <p:nvPr/>
        </p:nvSpPr>
        <p:spPr>
          <a:xfrm>
            <a:off x="4147219" y="3923087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160 °C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3235CB3-DFED-4DDB-9952-ECF95442A8A7}"/>
              </a:ext>
            </a:extLst>
          </p:cNvPr>
          <p:cNvSpPr txBox="1"/>
          <p:nvPr/>
        </p:nvSpPr>
        <p:spPr>
          <a:xfrm>
            <a:off x="6909528" y="3923087"/>
            <a:ext cx="162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25 °C (final)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37CAEA0-0364-6404-1D96-EB55CCE1DD96}"/>
              </a:ext>
            </a:extLst>
          </p:cNvPr>
          <p:cNvSpPr/>
          <p:nvPr/>
        </p:nvSpPr>
        <p:spPr>
          <a:xfrm>
            <a:off x="1929468" y="134224"/>
            <a:ext cx="7835317" cy="470914"/>
          </a:xfrm>
          <a:prstGeom prst="rect">
            <a:avLst/>
          </a:prstGeom>
          <a:noFill/>
          <a:ln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F6TCNNQ/</a:t>
            </a:r>
            <a:r>
              <a:rPr lang="es-ES" dirty="0" err="1">
                <a:solidFill>
                  <a:schemeClr val="tx1"/>
                </a:solidFill>
              </a:rPr>
              <a:t>DPh</a:t>
            </a:r>
            <a:r>
              <a:rPr lang="es-ES" dirty="0">
                <a:solidFill>
                  <a:schemeClr val="tx1"/>
                </a:solidFill>
              </a:rPr>
              <a:t>-BTBT </a:t>
            </a:r>
            <a:r>
              <a:rPr lang="es-ES" dirty="0" err="1">
                <a:solidFill>
                  <a:schemeClr val="tx1"/>
                </a:solidFill>
              </a:rPr>
              <a:t>sample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an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incident</a:t>
            </a:r>
            <a:r>
              <a:rPr lang="es-ES" dirty="0">
                <a:solidFill>
                  <a:schemeClr val="tx1"/>
                </a:solidFill>
              </a:rPr>
              <a:t> angle </a:t>
            </a:r>
            <a:r>
              <a:rPr lang="es-ES" dirty="0" err="1">
                <a:solidFill>
                  <a:schemeClr val="tx1"/>
                </a:solidFill>
              </a:rPr>
              <a:t>of</a:t>
            </a:r>
            <a:r>
              <a:rPr lang="es-ES" dirty="0">
                <a:solidFill>
                  <a:schemeClr val="tx1"/>
                </a:solidFill>
              </a:rPr>
              <a:t> 0.12 °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45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17519EE-2066-0648-2219-5DA4ADF7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24</a:t>
            </a:fld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D71F59-D8C8-4A7E-5778-C44124A5BD60}"/>
              </a:ext>
            </a:extLst>
          </p:cNvPr>
          <p:cNvSpPr txBox="1"/>
          <p:nvPr/>
        </p:nvSpPr>
        <p:spPr>
          <a:xfrm>
            <a:off x="153150" y="136525"/>
            <a:ext cx="121867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000" b="1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Multiple</a:t>
            </a: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s-ES" sz="4000" b="1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peak</a:t>
            </a: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 </a:t>
            </a:r>
            <a:r>
              <a:rPr lang="es-ES" sz="4000" b="1" dirty="0" err="1">
                <a:solidFill>
                  <a:schemeClr val="accent1">
                    <a:lumMod val="50000"/>
                  </a:schemeClr>
                </a:solidFill>
                <a:cs typeface="Calibri"/>
              </a:rPr>
              <a:t>effect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ED1A95-4203-3DD2-2291-E5F0ECAA8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4" y="1027705"/>
            <a:ext cx="8107272" cy="16638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F20587-9E69-19D5-FC91-08EFFEEA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86" y="782023"/>
            <a:ext cx="3442880" cy="459702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6F316B-29E1-5A0B-D95C-96814CB2C83F}"/>
              </a:ext>
            </a:extLst>
          </p:cNvPr>
          <p:cNvSpPr txBox="1"/>
          <p:nvPr/>
        </p:nvSpPr>
        <p:spPr>
          <a:xfrm>
            <a:off x="704675" y="4166461"/>
            <a:ext cx="5998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splitting appears for incident (α</a:t>
            </a:r>
            <a:r>
              <a:rPr lang="en-US" dirty="0" err="1"/>
              <a:t>i</a:t>
            </a:r>
            <a:r>
              <a:rPr lang="en-US" dirty="0"/>
              <a:t>) and scattering (αf ) angles close to the critical angle of the substrate because of 2 different scattering pathways of the incident X-rays: </a:t>
            </a:r>
          </a:p>
          <a:p>
            <a:pPr marL="342900" indent="-342900">
              <a:buAutoNum type="arabicParenBoth"/>
            </a:pPr>
            <a:r>
              <a:rPr lang="en-US" dirty="0"/>
              <a:t>Direct Bragg scattering at the organic crystallites</a:t>
            </a:r>
          </a:p>
          <a:p>
            <a:pPr marL="342900" indent="-342900">
              <a:buAutoNum type="arabicParenBoth"/>
            </a:pPr>
            <a:r>
              <a:rPr lang="en-US" dirty="0"/>
              <a:t>An optically reflected primary beam at the substrate and subsequent Bragg scattering at the organic layer</a:t>
            </a:r>
          </a:p>
        </p:txBody>
      </p:sp>
    </p:spTree>
    <p:extLst>
      <p:ext uri="{BB962C8B-B14F-4D97-AF65-F5344CB8AC3E}">
        <p14:creationId xmlns:p14="http://schemas.microsoft.com/office/powerpoint/2010/main" val="3314880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7D76D8F-F5EA-CF74-44EA-AB679750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32" y="789277"/>
            <a:ext cx="2914650" cy="7524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2" name="CuadroTexto 1">
            <a:extLst>
              <a:ext uri="{FF2B5EF4-FFF2-40B4-BE49-F238E27FC236}">
                <a16:creationId xmlns:a16="http://schemas.microsoft.com/office/drawing/2014/main" id="{F0743141-E1EB-0A21-D337-EC61A67597D7}"/>
              </a:ext>
            </a:extLst>
          </p:cNvPr>
          <p:cNvSpPr txBox="1"/>
          <p:nvPr/>
        </p:nvSpPr>
        <p:spPr>
          <a:xfrm>
            <a:off x="-2753" y="-5071"/>
            <a:ext cx="121412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BTBT derivatives: Crystal Structure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06964" y="1899941"/>
            <a:ext cx="195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Herringbone arrangement</a:t>
            </a:r>
          </a:p>
        </p:txBody>
      </p:sp>
      <p:sp>
        <p:nvSpPr>
          <p:cNvPr id="39" name="Arc 38"/>
          <p:cNvSpPr/>
          <p:nvPr/>
        </p:nvSpPr>
        <p:spPr>
          <a:xfrm rot="7207230">
            <a:off x="701263" y="2267789"/>
            <a:ext cx="1226767" cy="908844"/>
          </a:xfrm>
          <a:prstGeom prst="arc">
            <a:avLst>
              <a:gd name="adj1" fmla="val 15921959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c 39"/>
          <p:cNvSpPr/>
          <p:nvPr/>
        </p:nvSpPr>
        <p:spPr>
          <a:xfrm rot="13452724">
            <a:off x="1166736" y="1960552"/>
            <a:ext cx="726624" cy="1499433"/>
          </a:xfrm>
          <a:prstGeom prst="arc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" name="Imagen 8">
            <a:extLst>
              <a:ext uri="{FF2B5EF4-FFF2-40B4-BE49-F238E27FC236}">
                <a16:creationId xmlns:a16="http://schemas.microsoft.com/office/drawing/2014/main" id="{9B4C46DE-0936-41FC-B074-3FD13934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30" y="3194654"/>
            <a:ext cx="1845443" cy="3441645"/>
          </a:xfrm>
          <a:prstGeom prst="rect">
            <a:avLst/>
          </a:prstGeom>
        </p:spPr>
      </p:pic>
      <p:cxnSp>
        <p:nvCxnSpPr>
          <p:cNvPr id="45" name="Conector recto de flecha 17">
            <a:extLst>
              <a:ext uri="{FF2B5EF4-FFF2-40B4-BE49-F238E27FC236}">
                <a16:creationId xmlns:a16="http://schemas.microsoft.com/office/drawing/2014/main" id="{54D1A53E-FAEE-45A9-ADC2-B294B33597A9}"/>
              </a:ext>
            </a:extLst>
          </p:cNvPr>
          <p:cNvCxnSpPr>
            <a:cxnSpLocks/>
          </p:cNvCxnSpPr>
          <p:nvPr/>
        </p:nvCxnSpPr>
        <p:spPr>
          <a:xfrm flipH="1" flipV="1">
            <a:off x="1255165" y="1919557"/>
            <a:ext cx="12502" cy="1018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4">
            <a:extLst>
              <a:ext uri="{FF2B5EF4-FFF2-40B4-BE49-F238E27FC236}">
                <a16:creationId xmlns:a16="http://schemas.microsoft.com/office/drawing/2014/main" id="{DE7442C4-EF8E-4FC2-B864-3C601041F27E}"/>
              </a:ext>
            </a:extLst>
          </p:cNvPr>
          <p:cNvSpPr txBox="1"/>
          <p:nvPr/>
        </p:nvSpPr>
        <p:spPr>
          <a:xfrm>
            <a:off x="1224722" y="1734891"/>
            <a:ext cx="61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</a:t>
            </a:r>
            <a:endParaRPr lang="en-US" sz="2000" dirty="0"/>
          </a:p>
        </p:txBody>
      </p:sp>
      <p:sp>
        <p:nvSpPr>
          <p:cNvPr id="47" name="CuadroTexto 25">
            <a:extLst>
              <a:ext uri="{FF2B5EF4-FFF2-40B4-BE49-F238E27FC236}">
                <a16:creationId xmlns:a16="http://schemas.microsoft.com/office/drawing/2014/main" id="{60FDB472-8FD8-46C5-8E48-D3723D8DB2F5}"/>
              </a:ext>
            </a:extLst>
          </p:cNvPr>
          <p:cNvSpPr txBox="1"/>
          <p:nvPr/>
        </p:nvSpPr>
        <p:spPr>
          <a:xfrm>
            <a:off x="1962709" y="2585028"/>
            <a:ext cx="61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b</a:t>
            </a:r>
            <a:endParaRPr lang="en-US" sz="2000" dirty="0"/>
          </a:p>
        </p:txBody>
      </p:sp>
      <p:sp>
        <p:nvSpPr>
          <p:cNvPr id="48" name="CuadroTexto 26">
            <a:extLst>
              <a:ext uri="{FF2B5EF4-FFF2-40B4-BE49-F238E27FC236}">
                <a16:creationId xmlns:a16="http://schemas.microsoft.com/office/drawing/2014/main" id="{29EFA92B-7E9D-42CC-96CB-902255D3AC35}"/>
              </a:ext>
            </a:extLst>
          </p:cNvPr>
          <p:cNvSpPr txBox="1"/>
          <p:nvPr/>
        </p:nvSpPr>
        <p:spPr>
          <a:xfrm>
            <a:off x="556628" y="3131650"/>
            <a:ext cx="61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</a:t>
            </a:r>
            <a:endParaRPr lang="en-US" sz="2000" dirty="0"/>
          </a:p>
        </p:txBody>
      </p:sp>
      <p:sp>
        <p:nvSpPr>
          <p:cNvPr id="49" name="Rombo 28">
            <a:extLst>
              <a:ext uri="{FF2B5EF4-FFF2-40B4-BE49-F238E27FC236}">
                <a16:creationId xmlns:a16="http://schemas.microsoft.com/office/drawing/2014/main" id="{2A2EB4F8-F1E7-42CA-B7FB-2275414A774D}"/>
              </a:ext>
            </a:extLst>
          </p:cNvPr>
          <p:cNvSpPr/>
          <p:nvPr/>
        </p:nvSpPr>
        <p:spPr>
          <a:xfrm>
            <a:off x="1921501" y="3254941"/>
            <a:ext cx="1214562" cy="209975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adroTexto 29">
            <a:extLst>
              <a:ext uri="{FF2B5EF4-FFF2-40B4-BE49-F238E27FC236}">
                <a16:creationId xmlns:a16="http://schemas.microsoft.com/office/drawing/2014/main" id="{C2B6D15B-5263-49C8-8144-939C8377C645}"/>
              </a:ext>
            </a:extLst>
          </p:cNvPr>
          <p:cNvSpPr txBox="1"/>
          <p:nvPr/>
        </p:nvSpPr>
        <p:spPr>
          <a:xfrm>
            <a:off x="1969050" y="3086167"/>
            <a:ext cx="153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(001) plane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1" name="Conector recto de flecha 17">
            <a:extLst>
              <a:ext uri="{FF2B5EF4-FFF2-40B4-BE49-F238E27FC236}">
                <a16:creationId xmlns:a16="http://schemas.microsoft.com/office/drawing/2014/main" id="{54D1A53E-FAEE-45A9-ADC2-B294B33597A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79821" y="2428119"/>
            <a:ext cx="12502" cy="1018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17">
            <a:extLst>
              <a:ext uri="{FF2B5EF4-FFF2-40B4-BE49-F238E27FC236}">
                <a16:creationId xmlns:a16="http://schemas.microsoft.com/office/drawing/2014/main" id="{54D1A53E-FAEE-45A9-ADC2-B294B33597A9}"/>
              </a:ext>
            </a:extLst>
          </p:cNvPr>
          <p:cNvCxnSpPr>
            <a:cxnSpLocks/>
          </p:cNvCxnSpPr>
          <p:nvPr/>
        </p:nvCxnSpPr>
        <p:spPr>
          <a:xfrm flipH="1">
            <a:off x="758629" y="2933849"/>
            <a:ext cx="527422" cy="5671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/>
          <p:cNvSpPr/>
          <p:nvPr/>
        </p:nvSpPr>
        <p:spPr>
          <a:xfrm>
            <a:off x="840217" y="2451374"/>
            <a:ext cx="872909" cy="954915"/>
          </a:xfrm>
          <a:prstGeom prst="arc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l-GR" sz="2000" dirty="0"/>
              <a:t>α</a:t>
            </a:r>
            <a:endParaRPr lang="en-GB" sz="2000" dirty="0"/>
          </a:p>
        </p:txBody>
      </p:sp>
      <p:sp>
        <p:nvSpPr>
          <p:cNvPr id="54" name="CuadroTexto 25">
            <a:extLst>
              <a:ext uri="{FF2B5EF4-FFF2-40B4-BE49-F238E27FC236}">
                <a16:creationId xmlns:a16="http://schemas.microsoft.com/office/drawing/2014/main" id="{60FDB472-8FD8-46C5-8E48-D3723D8DB2F5}"/>
              </a:ext>
            </a:extLst>
          </p:cNvPr>
          <p:cNvSpPr txBox="1"/>
          <p:nvPr/>
        </p:nvSpPr>
        <p:spPr>
          <a:xfrm>
            <a:off x="1192795" y="2882873"/>
            <a:ext cx="61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γ</a:t>
            </a:r>
            <a:endParaRPr lang="en-US" sz="2000" dirty="0"/>
          </a:p>
        </p:txBody>
      </p:sp>
      <p:sp>
        <p:nvSpPr>
          <p:cNvPr id="55" name="CuadroTexto 26">
            <a:extLst>
              <a:ext uri="{FF2B5EF4-FFF2-40B4-BE49-F238E27FC236}">
                <a16:creationId xmlns:a16="http://schemas.microsoft.com/office/drawing/2014/main" id="{29EFA92B-7E9D-42CC-96CB-902255D3AC35}"/>
              </a:ext>
            </a:extLst>
          </p:cNvPr>
          <p:cNvSpPr txBox="1"/>
          <p:nvPr/>
        </p:nvSpPr>
        <p:spPr>
          <a:xfrm>
            <a:off x="967678" y="2631867"/>
            <a:ext cx="61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</a:t>
            </a:r>
            <a:endParaRPr lang="en-US" sz="2000" dirty="0"/>
          </a:p>
        </p:txBody>
      </p:sp>
      <p:pic>
        <p:nvPicPr>
          <p:cNvPr id="56" name="Imagen 22">
            <a:extLst>
              <a:ext uri="{FF2B5EF4-FFF2-40B4-BE49-F238E27FC236}">
                <a16:creationId xmlns:a16="http://schemas.microsoft.com/office/drawing/2014/main" id="{787A56D7-DCE1-A154-8CF5-C8E61219D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20" y="2223107"/>
            <a:ext cx="1945062" cy="4230324"/>
          </a:xfrm>
          <a:prstGeom prst="rect">
            <a:avLst/>
          </a:prstGeom>
        </p:spPr>
      </p:pic>
      <p:cxnSp>
        <p:nvCxnSpPr>
          <p:cNvPr id="57" name="Conector recto de flecha 23">
            <a:extLst>
              <a:ext uri="{FF2B5EF4-FFF2-40B4-BE49-F238E27FC236}">
                <a16:creationId xmlns:a16="http://schemas.microsoft.com/office/drawing/2014/main" id="{76E29E73-2E50-8CE9-D727-B6C13DFE28EC}"/>
              </a:ext>
            </a:extLst>
          </p:cNvPr>
          <p:cNvCxnSpPr>
            <a:cxnSpLocks/>
          </p:cNvCxnSpPr>
          <p:nvPr/>
        </p:nvCxnSpPr>
        <p:spPr>
          <a:xfrm flipV="1">
            <a:off x="5214035" y="5223476"/>
            <a:ext cx="0" cy="13150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27">
            <a:extLst>
              <a:ext uri="{FF2B5EF4-FFF2-40B4-BE49-F238E27FC236}">
                <a16:creationId xmlns:a16="http://schemas.microsoft.com/office/drawing/2014/main" id="{0E635402-FC4B-7049-BAF2-8266985B7546}"/>
              </a:ext>
            </a:extLst>
          </p:cNvPr>
          <p:cNvSpPr txBox="1"/>
          <p:nvPr/>
        </p:nvSpPr>
        <p:spPr>
          <a:xfrm>
            <a:off x="4934173" y="5073046"/>
            <a:ext cx="3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</a:t>
            </a:r>
            <a:endParaRPr lang="en-US" dirty="0"/>
          </a:p>
        </p:txBody>
      </p:sp>
      <p:sp>
        <p:nvSpPr>
          <p:cNvPr id="59" name="CuadroTexto 30">
            <a:extLst>
              <a:ext uri="{FF2B5EF4-FFF2-40B4-BE49-F238E27FC236}">
                <a16:creationId xmlns:a16="http://schemas.microsoft.com/office/drawing/2014/main" id="{47A4507F-82B5-463E-1EC9-B8BDC279BC32}"/>
              </a:ext>
            </a:extLst>
          </p:cNvPr>
          <p:cNvSpPr txBox="1"/>
          <p:nvPr/>
        </p:nvSpPr>
        <p:spPr>
          <a:xfrm>
            <a:off x="5324562" y="6425324"/>
            <a:ext cx="3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</a:t>
            </a:r>
            <a:endParaRPr lang="en-US" dirty="0"/>
          </a:p>
        </p:txBody>
      </p:sp>
      <p:cxnSp>
        <p:nvCxnSpPr>
          <p:cNvPr id="60" name="Conector recto de flecha 31">
            <a:extLst>
              <a:ext uri="{FF2B5EF4-FFF2-40B4-BE49-F238E27FC236}">
                <a16:creationId xmlns:a16="http://schemas.microsoft.com/office/drawing/2014/main" id="{6EF010E9-D00E-F801-FF57-4251675D64BA}"/>
              </a:ext>
            </a:extLst>
          </p:cNvPr>
          <p:cNvCxnSpPr>
            <a:cxnSpLocks/>
          </p:cNvCxnSpPr>
          <p:nvPr/>
        </p:nvCxnSpPr>
        <p:spPr>
          <a:xfrm>
            <a:off x="5216543" y="6530426"/>
            <a:ext cx="648415" cy="81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32">
            <a:extLst>
              <a:ext uri="{FF2B5EF4-FFF2-40B4-BE49-F238E27FC236}">
                <a16:creationId xmlns:a16="http://schemas.microsoft.com/office/drawing/2014/main" id="{B3E43BC8-0457-5CCA-FB01-340485DC90DA}"/>
              </a:ext>
            </a:extLst>
          </p:cNvPr>
          <p:cNvCxnSpPr>
            <a:cxnSpLocks/>
          </p:cNvCxnSpPr>
          <p:nvPr/>
        </p:nvCxnSpPr>
        <p:spPr>
          <a:xfrm flipV="1">
            <a:off x="8311997" y="4737434"/>
            <a:ext cx="0" cy="6228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33">
            <a:extLst>
              <a:ext uri="{FF2B5EF4-FFF2-40B4-BE49-F238E27FC236}">
                <a16:creationId xmlns:a16="http://schemas.microsoft.com/office/drawing/2014/main" id="{C12DE856-0AFF-AFE0-C3ED-8CB329459BED}"/>
              </a:ext>
            </a:extLst>
          </p:cNvPr>
          <p:cNvSpPr txBox="1"/>
          <p:nvPr/>
        </p:nvSpPr>
        <p:spPr>
          <a:xfrm>
            <a:off x="8765747" y="5342875"/>
            <a:ext cx="3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</a:t>
            </a:r>
            <a:endParaRPr lang="en-US" dirty="0"/>
          </a:p>
        </p:txBody>
      </p:sp>
      <p:sp>
        <p:nvSpPr>
          <p:cNvPr id="63" name="CuadroTexto 36">
            <a:extLst>
              <a:ext uri="{FF2B5EF4-FFF2-40B4-BE49-F238E27FC236}">
                <a16:creationId xmlns:a16="http://schemas.microsoft.com/office/drawing/2014/main" id="{7E91D9F3-EE18-BDEC-9D5C-47C51E963FE2}"/>
              </a:ext>
            </a:extLst>
          </p:cNvPr>
          <p:cNvSpPr txBox="1"/>
          <p:nvPr/>
        </p:nvSpPr>
        <p:spPr>
          <a:xfrm>
            <a:off x="8006120" y="4557481"/>
            <a:ext cx="3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</a:t>
            </a:r>
            <a:endParaRPr lang="en-US" dirty="0"/>
          </a:p>
        </p:txBody>
      </p:sp>
      <p:cxnSp>
        <p:nvCxnSpPr>
          <p:cNvPr id="64" name="Conector recto de flecha 37">
            <a:extLst>
              <a:ext uri="{FF2B5EF4-FFF2-40B4-BE49-F238E27FC236}">
                <a16:creationId xmlns:a16="http://schemas.microsoft.com/office/drawing/2014/main" id="{7ABEE90E-F401-F5DE-7A93-373EB3AECD76}"/>
              </a:ext>
            </a:extLst>
          </p:cNvPr>
          <p:cNvCxnSpPr>
            <a:cxnSpLocks/>
          </p:cNvCxnSpPr>
          <p:nvPr/>
        </p:nvCxnSpPr>
        <p:spPr>
          <a:xfrm>
            <a:off x="8311997" y="5352119"/>
            <a:ext cx="648415" cy="81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agen 4">
            <a:extLst>
              <a:ext uri="{FF2B5EF4-FFF2-40B4-BE49-F238E27FC236}">
                <a16:creationId xmlns:a16="http://schemas.microsoft.com/office/drawing/2014/main" id="{D2F735A8-E48D-AC1B-3323-A29952F52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023" y="2929911"/>
            <a:ext cx="2222762" cy="218025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941930" y="1881882"/>
            <a:ext cx="195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Lamella structure</a:t>
            </a:r>
          </a:p>
        </p:txBody>
      </p:sp>
      <p:sp>
        <p:nvSpPr>
          <p:cNvPr id="68" name="TextBox 9">
            <a:extLst>
              <a:ext uri="{FF2B5EF4-FFF2-40B4-BE49-F238E27FC236}">
                <a16:creationId xmlns:a16="http://schemas.microsoft.com/office/drawing/2014/main" id="{0AE7248D-9253-1EDF-C9B9-807BCD3AA3B8}"/>
              </a:ext>
            </a:extLst>
          </p:cNvPr>
          <p:cNvSpPr txBox="1"/>
          <p:nvPr/>
        </p:nvSpPr>
        <p:spPr>
          <a:xfrm>
            <a:off x="197717" y="1491009"/>
            <a:ext cx="30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baseline="-25000" dirty="0"/>
              <a:t>8</a:t>
            </a:r>
            <a:r>
              <a:rPr lang="en-US" b="1" dirty="0"/>
              <a:t>-BTBT-C</a:t>
            </a:r>
            <a:r>
              <a:rPr lang="en-US" b="1" baseline="-25000" dirty="0"/>
              <a:t>8</a:t>
            </a:r>
            <a:endParaRPr lang="en-US" sz="1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4636530" y="912989"/>
            <a:ext cx="5557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7030A0"/>
                </a:solidFill>
              </a:rPr>
              <a:t>Same crystal symmetry for </a:t>
            </a:r>
            <a:r>
              <a:rPr lang="en-GB" sz="2800" dirty="0" err="1">
                <a:solidFill>
                  <a:srgbClr val="7030A0"/>
                </a:solidFill>
              </a:rPr>
              <a:t>Dph</a:t>
            </a:r>
            <a:r>
              <a:rPr lang="en-GB" sz="2800" dirty="0">
                <a:solidFill>
                  <a:srgbClr val="7030A0"/>
                </a:solidFill>
              </a:rPr>
              <a:t>-BTBT (for bulk or thin films form)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16792FAC-799F-911E-C215-9FA37AE9495F}"/>
              </a:ext>
            </a:extLst>
          </p:cNvPr>
          <p:cNvCxnSpPr/>
          <p:nvPr/>
        </p:nvCxnSpPr>
        <p:spPr>
          <a:xfrm flipV="1">
            <a:off x="1586196" y="658186"/>
            <a:ext cx="9143998" cy="1336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63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3</a:t>
            </a:fld>
            <a:endParaRPr lang="en-US"/>
          </a:p>
        </p:txBody>
      </p:sp>
      <p:grpSp>
        <p:nvGrpSpPr>
          <p:cNvPr id="4" name="33 Grupo"/>
          <p:cNvGrpSpPr/>
          <p:nvPr/>
        </p:nvGrpSpPr>
        <p:grpSpPr>
          <a:xfrm>
            <a:off x="2950057" y="1030147"/>
            <a:ext cx="4031184" cy="1549879"/>
            <a:chOff x="1108951" y="1706725"/>
            <a:chExt cx="2089151" cy="751569"/>
          </a:xfrm>
        </p:grpSpPr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>
              <a:off x="1108951" y="2216669"/>
              <a:ext cx="2089149" cy="2416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chemeClr val="bg1">
                  <a:lumMod val="50000"/>
                </a:schemeClr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Gate</a:t>
              </a:r>
            </a:p>
          </p:txBody>
        </p: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>
              <a:off x="1108952" y="2085599"/>
              <a:ext cx="2089150" cy="135176"/>
            </a:xfrm>
            <a:prstGeom prst="rect">
              <a:avLst/>
            </a:prstGeom>
            <a:solidFill>
              <a:srgbClr val="DDDDDD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Dielectric</a:t>
              </a:r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>
              <a:off x="1108952" y="1890828"/>
              <a:ext cx="251200" cy="197677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 sz="1050"/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1360152" y="1954783"/>
              <a:ext cx="1586749" cy="130816"/>
            </a:xfrm>
            <a:prstGeom prst="rect">
              <a:avLst/>
            </a:prstGeom>
            <a:solidFill>
              <a:srgbClr val="99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99FF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OSC film</a:t>
              </a:r>
            </a:p>
          </p:txBody>
        </p:sp>
        <p:sp>
          <p:nvSpPr>
            <p:cNvPr id="32" name="Rectangle 42"/>
            <p:cNvSpPr>
              <a:spLocks noChangeArrowheads="1"/>
            </p:cNvSpPr>
            <p:nvPr/>
          </p:nvSpPr>
          <p:spPr bwMode="auto">
            <a:xfrm>
              <a:off x="2945506" y="1890828"/>
              <a:ext cx="252596" cy="197677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608000" prstMaterial="legacyMatte">
              <a:bevelT w="13500" h="13500" prst="angle"/>
              <a:bevelB w="13500" h="13500" prst="angle"/>
              <a:extrusionClr>
                <a:srgbClr val="FF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 sz="1050"/>
            </a:p>
          </p:txBody>
        </p:sp>
        <p:sp>
          <p:nvSpPr>
            <p:cNvPr id="34" name="Text Box 47"/>
            <p:cNvSpPr txBox="1">
              <a:spLocks noChangeArrowheads="1"/>
            </p:cNvSpPr>
            <p:nvPr/>
          </p:nvSpPr>
          <p:spPr bwMode="auto">
            <a:xfrm rot="18129032">
              <a:off x="1061689" y="1787150"/>
              <a:ext cx="368206" cy="207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2000" b="1" dirty="0" err="1">
                  <a:solidFill>
                    <a:schemeClr val="bg1"/>
                  </a:solidFill>
                </a:rPr>
                <a:t>Drain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 Box 47"/>
          <p:cNvSpPr txBox="1">
            <a:spLocks noChangeArrowheads="1"/>
          </p:cNvSpPr>
          <p:nvPr/>
        </p:nvSpPr>
        <p:spPr bwMode="auto">
          <a:xfrm rot="18129032">
            <a:off x="6359261" y="1269181"/>
            <a:ext cx="9071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 err="1">
                <a:solidFill>
                  <a:schemeClr val="bg1"/>
                </a:solidFill>
              </a:rPr>
              <a:t>Source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070" y="776978"/>
            <a:ext cx="2193952" cy="2130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CuadroTexto 1">
            <a:extLst>
              <a:ext uri="{FF2B5EF4-FFF2-40B4-BE49-F238E27FC236}">
                <a16:creationId xmlns:a16="http://schemas.microsoft.com/office/drawing/2014/main" id="{F0743141-E1EB-0A21-D337-EC61A67597D7}"/>
              </a:ext>
            </a:extLst>
          </p:cNvPr>
          <p:cNvSpPr txBox="1"/>
          <p:nvPr/>
        </p:nvSpPr>
        <p:spPr>
          <a:xfrm>
            <a:off x="7804" y="30516"/>
            <a:ext cx="1219740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Organic Field Effect Transistors (OFETs)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0263" y="6444476"/>
            <a:ext cx="4581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[3] https://en.wikipedia.org/wiki/Organic_field-effect_transistor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761283" y="2753127"/>
            <a:ext cx="4035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[3]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0263" y="3187442"/>
            <a:ext cx="1235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High ordered crystalline structure </a:t>
            </a:r>
            <a:r>
              <a:rPr lang="en-GB" sz="2400" dirty="0">
                <a:sym typeface="Wingdings" panose="05000000000000000000" pitchFamily="2" charset="2"/>
              </a:rPr>
              <a:t> High charge carrier mobility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Challenging to have good charge injection from electrodes: MOLECULAR DOPING as a strategy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130058" y="4916577"/>
            <a:ext cx="9172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7030A0"/>
                </a:solidFill>
              </a:rPr>
              <a:t>Structural characterization of the interface is key to understand charge transport properties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36303395-BEE1-3DF4-848D-2C9B85548179}"/>
              </a:ext>
            </a:extLst>
          </p:cNvPr>
          <p:cNvCxnSpPr/>
          <p:nvPr/>
        </p:nvCxnSpPr>
        <p:spPr>
          <a:xfrm flipV="1">
            <a:off x="1586196" y="658186"/>
            <a:ext cx="9143998" cy="1336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63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3CF02F-BAB4-3E27-2B55-1EF913CC25B8}"/>
              </a:ext>
            </a:extLst>
          </p:cNvPr>
          <p:cNvSpPr txBox="1"/>
          <p:nvPr/>
        </p:nvSpPr>
        <p:spPr>
          <a:xfrm>
            <a:off x="7545" y="-1414"/>
            <a:ext cx="1219502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MOLECULAR   DOPING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3911DF3-C281-9988-866D-FBC08DB54202}"/>
              </a:ext>
            </a:extLst>
          </p:cNvPr>
          <p:cNvSpPr/>
          <p:nvPr/>
        </p:nvSpPr>
        <p:spPr>
          <a:xfrm>
            <a:off x="1514887" y="4986450"/>
            <a:ext cx="2894553" cy="428625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Integer charge transfer (ICT)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0025E14-3161-9537-99C4-C3D51213B821}"/>
              </a:ext>
            </a:extLst>
          </p:cNvPr>
          <p:cNvSpPr/>
          <p:nvPr/>
        </p:nvSpPr>
        <p:spPr>
          <a:xfrm>
            <a:off x="6908634" y="5070433"/>
            <a:ext cx="3653783" cy="428625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Charge transfer complex (CTC)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5B1DCBC-2C9F-1F00-5918-0C2117555716}"/>
              </a:ext>
            </a:extLst>
          </p:cNvPr>
          <p:cNvSpPr/>
          <p:nvPr/>
        </p:nvSpPr>
        <p:spPr>
          <a:xfrm>
            <a:off x="2048501" y="2745883"/>
            <a:ext cx="575442" cy="78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8FEBDC-A49A-0390-06E8-0F4541E5F2BC}"/>
              </a:ext>
            </a:extLst>
          </p:cNvPr>
          <p:cNvSpPr txBox="1"/>
          <p:nvPr/>
        </p:nvSpPr>
        <p:spPr>
          <a:xfrm>
            <a:off x="1236579" y="2569099"/>
            <a:ext cx="78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LUMO</a:t>
            </a: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3EC26B-767A-F828-D5E4-C8A08D6F221B}"/>
              </a:ext>
            </a:extLst>
          </p:cNvPr>
          <p:cNvSpPr txBox="1"/>
          <p:nvPr/>
        </p:nvSpPr>
        <p:spPr>
          <a:xfrm>
            <a:off x="1215063" y="3482709"/>
            <a:ext cx="91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HOMO</a:t>
            </a:r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C9E1D0A-43F2-AF14-1B6D-70AA9506AB31}"/>
              </a:ext>
            </a:extLst>
          </p:cNvPr>
          <p:cNvSpPr/>
          <p:nvPr/>
        </p:nvSpPr>
        <p:spPr>
          <a:xfrm>
            <a:off x="2048501" y="3636040"/>
            <a:ext cx="575442" cy="78828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7145A2F-47D9-8772-A63D-E278FD5D5D7F}"/>
              </a:ext>
            </a:extLst>
          </p:cNvPr>
          <p:cNvSpPr txBox="1"/>
          <p:nvPr/>
        </p:nvSpPr>
        <p:spPr>
          <a:xfrm>
            <a:off x="1876394" y="3825962"/>
            <a:ext cx="91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OSC matrix</a:t>
            </a:r>
            <a:endParaRPr lang="en-US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AB08748-0E7B-1ED0-B727-AFF73E786076}"/>
              </a:ext>
            </a:extLst>
          </p:cNvPr>
          <p:cNvCxnSpPr/>
          <p:nvPr/>
        </p:nvCxnSpPr>
        <p:spPr>
          <a:xfrm flipV="1">
            <a:off x="1104703" y="2516224"/>
            <a:ext cx="0" cy="1836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C7625AA-004D-58ED-12B8-CBBA1BA40E76}"/>
              </a:ext>
            </a:extLst>
          </p:cNvPr>
          <p:cNvSpPr txBox="1"/>
          <p:nvPr/>
        </p:nvSpPr>
        <p:spPr>
          <a:xfrm rot="16200000">
            <a:off x="-193398" y="3249922"/>
            <a:ext cx="222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Binding Energy</a:t>
            </a:r>
            <a:endParaRPr lang="en-U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308697A-AE75-398B-1789-5DE3C3DB5A30}"/>
              </a:ext>
            </a:extLst>
          </p:cNvPr>
          <p:cNvSpPr/>
          <p:nvPr/>
        </p:nvSpPr>
        <p:spPr>
          <a:xfrm>
            <a:off x="2752701" y="2740626"/>
            <a:ext cx="575442" cy="78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DC5DAEA-4025-7A3E-22E4-CEBCD020B6B0}"/>
              </a:ext>
            </a:extLst>
          </p:cNvPr>
          <p:cNvSpPr>
            <a:spLocks/>
          </p:cNvSpPr>
          <p:nvPr/>
        </p:nvSpPr>
        <p:spPr>
          <a:xfrm>
            <a:off x="2752701" y="3632648"/>
            <a:ext cx="575442" cy="78828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ED9003F0-FE54-124B-EC69-CAD9F12D59FB}"/>
              </a:ext>
            </a:extLst>
          </p:cNvPr>
          <p:cNvCxnSpPr>
            <a:cxnSpLocks/>
          </p:cNvCxnSpPr>
          <p:nvPr/>
        </p:nvCxnSpPr>
        <p:spPr>
          <a:xfrm flipV="1">
            <a:off x="2248205" y="3419814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B5CA71E7-0301-408D-EC4E-DA389AADF88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0605" y="3447087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0AE425B-7356-456F-360F-049D743AD739}"/>
              </a:ext>
            </a:extLst>
          </p:cNvPr>
          <p:cNvSpPr/>
          <p:nvPr/>
        </p:nvSpPr>
        <p:spPr>
          <a:xfrm>
            <a:off x="3694141" y="3627961"/>
            <a:ext cx="575442" cy="7882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935E6B6-7161-42FF-6DCB-E3F9B74F5773}"/>
              </a:ext>
            </a:extLst>
          </p:cNvPr>
          <p:cNvSpPr/>
          <p:nvPr/>
        </p:nvSpPr>
        <p:spPr>
          <a:xfrm>
            <a:off x="3696252" y="4273888"/>
            <a:ext cx="575442" cy="788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307545B4-52E3-04E3-15D2-C5898A57F2CD}"/>
              </a:ext>
            </a:extLst>
          </p:cNvPr>
          <p:cNvCxnSpPr>
            <a:cxnSpLocks/>
          </p:cNvCxnSpPr>
          <p:nvPr/>
        </p:nvCxnSpPr>
        <p:spPr>
          <a:xfrm flipV="1">
            <a:off x="3902147" y="4053477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D90DAB2-13C8-74FC-CE24-4A8BDD8C03F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54547" y="4080750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B05C279B-FB4B-89CF-247D-A9FFEBC73D4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0147" y="3432936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44A4FD1-92CC-DB21-36D6-CB7AB52B0A5A}"/>
              </a:ext>
            </a:extLst>
          </p:cNvPr>
          <p:cNvCxnSpPr>
            <a:cxnSpLocks/>
          </p:cNvCxnSpPr>
          <p:nvPr/>
        </p:nvCxnSpPr>
        <p:spPr>
          <a:xfrm flipV="1">
            <a:off x="2968496" y="3408176"/>
            <a:ext cx="0" cy="41778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echa: curvada hacia abajo 23">
            <a:extLst>
              <a:ext uri="{FF2B5EF4-FFF2-40B4-BE49-F238E27FC236}">
                <a16:creationId xmlns:a16="http://schemas.microsoft.com/office/drawing/2014/main" id="{87EDB41B-FBD5-B4ED-B1F3-E260F7B1B7F8}"/>
              </a:ext>
            </a:extLst>
          </p:cNvPr>
          <p:cNvSpPr/>
          <p:nvPr/>
        </p:nvSpPr>
        <p:spPr>
          <a:xfrm>
            <a:off x="3015638" y="3037641"/>
            <a:ext cx="886509" cy="295655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20DBBFA1-41AD-7E20-1B33-166496AFF6D1}"/>
              </a:ext>
            </a:extLst>
          </p:cNvPr>
          <p:cNvCxnSpPr>
            <a:cxnSpLocks/>
          </p:cNvCxnSpPr>
          <p:nvPr/>
        </p:nvCxnSpPr>
        <p:spPr>
          <a:xfrm flipV="1">
            <a:off x="3881292" y="3406573"/>
            <a:ext cx="0" cy="41778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73E36049-53FE-C88F-3EF5-897D7BE9141D}"/>
                  </a:ext>
                </a:extLst>
              </p:cNvPr>
              <p:cNvSpPr txBox="1"/>
              <p:nvPr/>
            </p:nvSpPr>
            <p:spPr>
              <a:xfrm>
                <a:off x="3446273" y="2753335"/>
                <a:ext cx="575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73E36049-53FE-C88F-3EF5-897D7BE91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273" y="2753335"/>
                <a:ext cx="57544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ángulo 26">
            <a:extLst>
              <a:ext uri="{FF2B5EF4-FFF2-40B4-BE49-F238E27FC236}">
                <a16:creationId xmlns:a16="http://schemas.microsoft.com/office/drawing/2014/main" id="{D19BD544-7C6D-3957-3F74-6400C14D3966}"/>
              </a:ext>
            </a:extLst>
          </p:cNvPr>
          <p:cNvSpPr/>
          <p:nvPr/>
        </p:nvSpPr>
        <p:spPr>
          <a:xfrm>
            <a:off x="7387520" y="2640335"/>
            <a:ext cx="575442" cy="78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F5DDDF3-6445-8C9E-30F5-82E889C728A7}"/>
              </a:ext>
            </a:extLst>
          </p:cNvPr>
          <p:cNvSpPr txBox="1"/>
          <p:nvPr/>
        </p:nvSpPr>
        <p:spPr>
          <a:xfrm>
            <a:off x="6575598" y="2463551"/>
            <a:ext cx="78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LUMO</a:t>
            </a:r>
            <a:endParaRPr lang="en-US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1DA016B-6AF8-1033-9F09-D90CE0097429}"/>
              </a:ext>
            </a:extLst>
          </p:cNvPr>
          <p:cNvSpPr txBox="1"/>
          <p:nvPr/>
        </p:nvSpPr>
        <p:spPr>
          <a:xfrm>
            <a:off x="6554082" y="3377161"/>
            <a:ext cx="91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HOMO</a:t>
            </a:r>
            <a:endParaRPr lang="en-US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64DADD7-450E-79C3-CC96-F9DA7C4787EF}"/>
              </a:ext>
            </a:extLst>
          </p:cNvPr>
          <p:cNvSpPr/>
          <p:nvPr/>
        </p:nvSpPr>
        <p:spPr>
          <a:xfrm>
            <a:off x="7387520" y="3530492"/>
            <a:ext cx="575442" cy="78828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9032079-EB14-D2D3-6B38-0F4F4C2A0729}"/>
              </a:ext>
            </a:extLst>
          </p:cNvPr>
          <p:cNvSpPr txBox="1"/>
          <p:nvPr/>
        </p:nvSpPr>
        <p:spPr>
          <a:xfrm>
            <a:off x="7215413" y="3720414"/>
            <a:ext cx="91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OSC matrix</a:t>
            </a:r>
            <a:endParaRPr lang="en-US" dirty="0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8FD04550-7A23-8E95-95D6-E2C68AE8B651}"/>
              </a:ext>
            </a:extLst>
          </p:cNvPr>
          <p:cNvCxnSpPr/>
          <p:nvPr/>
        </p:nvCxnSpPr>
        <p:spPr>
          <a:xfrm flipV="1">
            <a:off x="6443722" y="2410676"/>
            <a:ext cx="0" cy="1836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09BECEB-2EF7-9AC6-0215-7E2EAECF0B1E}"/>
              </a:ext>
            </a:extLst>
          </p:cNvPr>
          <p:cNvSpPr txBox="1"/>
          <p:nvPr/>
        </p:nvSpPr>
        <p:spPr>
          <a:xfrm rot="16200000">
            <a:off x="5145621" y="3144374"/>
            <a:ext cx="222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Binding Energy</a:t>
            </a:r>
            <a:endParaRPr lang="en-US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2C8D933-83C6-A158-45DC-3034D51A87BB}"/>
              </a:ext>
            </a:extLst>
          </p:cNvPr>
          <p:cNvSpPr/>
          <p:nvPr/>
        </p:nvSpPr>
        <p:spPr>
          <a:xfrm>
            <a:off x="8091720" y="2635078"/>
            <a:ext cx="575442" cy="78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0D0AFF8D-51D7-955E-C463-E29179CB8FF5}"/>
              </a:ext>
            </a:extLst>
          </p:cNvPr>
          <p:cNvSpPr>
            <a:spLocks/>
          </p:cNvSpPr>
          <p:nvPr/>
        </p:nvSpPr>
        <p:spPr>
          <a:xfrm>
            <a:off x="8091720" y="3527100"/>
            <a:ext cx="575442" cy="78828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C57E7629-98AD-295C-2E0E-DF1A8B1FAB44}"/>
              </a:ext>
            </a:extLst>
          </p:cNvPr>
          <p:cNvCxnSpPr>
            <a:cxnSpLocks/>
          </p:cNvCxnSpPr>
          <p:nvPr/>
        </p:nvCxnSpPr>
        <p:spPr>
          <a:xfrm flipV="1">
            <a:off x="7587224" y="3314266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86330F81-1011-3E97-E088-4FEB3D67E31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39624" y="3341539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598BCB5-E303-360F-B94D-BF0E832E1942}"/>
              </a:ext>
            </a:extLst>
          </p:cNvPr>
          <p:cNvSpPr/>
          <p:nvPr/>
        </p:nvSpPr>
        <p:spPr>
          <a:xfrm>
            <a:off x="8935192" y="3244828"/>
            <a:ext cx="575442" cy="788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86F8C977-0EFE-3563-2AF3-6E1DDBED0DEF}"/>
              </a:ext>
            </a:extLst>
          </p:cNvPr>
          <p:cNvSpPr/>
          <p:nvPr/>
        </p:nvSpPr>
        <p:spPr>
          <a:xfrm>
            <a:off x="8937303" y="3727471"/>
            <a:ext cx="575442" cy="78828"/>
          </a:xfrm>
          <a:prstGeom prst="rect">
            <a:avLst/>
          </a:prstGeom>
          <a:solidFill>
            <a:srgbClr val="FA6662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9021616C-74F0-B27D-E32B-8F2272110E69}"/>
              </a:ext>
            </a:extLst>
          </p:cNvPr>
          <p:cNvCxnSpPr>
            <a:cxnSpLocks/>
          </p:cNvCxnSpPr>
          <p:nvPr/>
        </p:nvCxnSpPr>
        <p:spPr>
          <a:xfrm flipV="1">
            <a:off x="9143198" y="3507060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AF133D16-2A48-B718-24E4-F275C6721E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295598" y="3534333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3455978F-7B56-362F-4754-2ADD5A228789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79166" y="3327388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FF7E2E26-3E7A-7075-D2B6-9E057712BE25}"/>
              </a:ext>
            </a:extLst>
          </p:cNvPr>
          <p:cNvCxnSpPr>
            <a:cxnSpLocks/>
          </p:cNvCxnSpPr>
          <p:nvPr/>
        </p:nvCxnSpPr>
        <p:spPr>
          <a:xfrm flipV="1">
            <a:off x="8307515" y="3302628"/>
            <a:ext cx="0" cy="41778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A498E4F9-E12A-937D-2F58-68F35F2E893B}"/>
              </a:ext>
            </a:extLst>
          </p:cNvPr>
          <p:cNvSpPr/>
          <p:nvPr/>
        </p:nvSpPr>
        <p:spPr>
          <a:xfrm>
            <a:off x="9838706" y="3527853"/>
            <a:ext cx="575442" cy="7882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9D936D1-437D-EFC6-F7D3-43250934BDE2}"/>
              </a:ext>
            </a:extLst>
          </p:cNvPr>
          <p:cNvSpPr/>
          <p:nvPr/>
        </p:nvSpPr>
        <p:spPr>
          <a:xfrm>
            <a:off x="9840817" y="4173780"/>
            <a:ext cx="575442" cy="788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E1F121C1-3EA2-1180-4CF3-98FFE9ECB008}"/>
              </a:ext>
            </a:extLst>
          </p:cNvPr>
          <p:cNvCxnSpPr>
            <a:cxnSpLocks/>
          </p:cNvCxnSpPr>
          <p:nvPr/>
        </p:nvCxnSpPr>
        <p:spPr>
          <a:xfrm flipV="1">
            <a:off x="10046712" y="3953369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252A26CF-EE15-7A11-37BD-47FCBEE0D6A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99112" y="3980642"/>
            <a:ext cx="0" cy="417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8254CDB-C0AF-FF7F-8722-8FFF31BF586C}"/>
              </a:ext>
            </a:extLst>
          </p:cNvPr>
          <p:cNvSpPr txBox="1"/>
          <p:nvPr/>
        </p:nvSpPr>
        <p:spPr>
          <a:xfrm>
            <a:off x="9531631" y="4470795"/>
            <a:ext cx="126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</a:rPr>
              <a:t>p-dopant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F6562CE-D32E-71CF-ABF1-EB27769C76E3}"/>
              </a:ext>
            </a:extLst>
          </p:cNvPr>
          <p:cNvSpPr txBox="1"/>
          <p:nvPr/>
        </p:nvSpPr>
        <p:spPr>
          <a:xfrm>
            <a:off x="8994970" y="4043579"/>
            <a:ext cx="60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CTC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1F6A4000-8218-C22E-A758-535E0A28B411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 flipV="1">
            <a:off x="8667162" y="3284242"/>
            <a:ext cx="268030" cy="2822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3763E525-8B5E-27AF-EEBE-8AAA3AD308F8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9522975" y="3567267"/>
            <a:ext cx="315731" cy="2260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4E45C8D7-6386-EB23-8075-1567A37A7D4C}"/>
              </a:ext>
            </a:extLst>
          </p:cNvPr>
          <p:cNvCxnSpPr>
            <a:cxnSpLocks/>
            <a:stCxn id="38" idx="3"/>
            <a:endCxn id="44" idx="1"/>
          </p:cNvCxnSpPr>
          <p:nvPr/>
        </p:nvCxnSpPr>
        <p:spPr>
          <a:xfrm>
            <a:off x="9510634" y="3284242"/>
            <a:ext cx="328072" cy="283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836F780F-808D-5022-6674-9C5FB86DB621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8659229" y="3585958"/>
            <a:ext cx="278074" cy="1809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42BE17C-22CD-C20D-EA69-F4517308DF86}"/>
              </a:ext>
            </a:extLst>
          </p:cNvPr>
          <p:cNvSpPr txBox="1"/>
          <p:nvPr/>
        </p:nvSpPr>
        <p:spPr>
          <a:xfrm>
            <a:off x="3387065" y="4498537"/>
            <a:ext cx="126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</a:rPr>
              <a:t>p-dopant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4</a:t>
            </a:fld>
            <a:endParaRPr lang="en-US"/>
          </a:p>
        </p:txBody>
      </p:sp>
      <p:sp>
        <p:nvSpPr>
          <p:cNvPr id="56" name="CuadroTexto 12">
            <a:extLst>
              <a:ext uri="{FF2B5EF4-FFF2-40B4-BE49-F238E27FC236}">
                <a16:creationId xmlns:a16="http://schemas.microsoft.com/office/drawing/2014/main" id="{EC7625AA-004D-58ED-12B8-CBBA1BA40E76}"/>
              </a:ext>
            </a:extLst>
          </p:cNvPr>
          <p:cNvSpPr txBox="1"/>
          <p:nvPr/>
        </p:nvSpPr>
        <p:spPr>
          <a:xfrm>
            <a:off x="1024004" y="2027601"/>
            <a:ext cx="32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CONVENTIONAL PICTURE</a:t>
            </a:r>
            <a:endParaRPr lang="en-US" dirty="0"/>
          </a:p>
        </p:txBody>
      </p:sp>
      <p:sp>
        <p:nvSpPr>
          <p:cNvPr id="57" name="CuadroTexto 12">
            <a:extLst>
              <a:ext uri="{FF2B5EF4-FFF2-40B4-BE49-F238E27FC236}">
                <a16:creationId xmlns:a16="http://schemas.microsoft.com/office/drawing/2014/main" id="{EC7625AA-004D-58ED-12B8-CBBA1BA40E76}"/>
              </a:ext>
            </a:extLst>
          </p:cNvPr>
          <p:cNvSpPr txBox="1"/>
          <p:nvPr/>
        </p:nvSpPr>
        <p:spPr>
          <a:xfrm>
            <a:off x="6421331" y="1934364"/>
            <a:ext cx="32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ALTERNATIVE MODEL</a:t>
            </a:r>
            <a:endParaRPr lang="en-US" dirty="0"/>
          </a:p>
        </p:txBody>
      </p:sp>
      <p:sp>
        <p:nvSpPr>
          <p:cNvPr id="59" name="CuadroTexto 12">
            <a:extLst>
              <a:ext uri="{FF2B5EF4-FFF2-40B4-BE49-F238E27FC236}">
                <a16:creationId xmlns:a16="http://schemas.microsoft.com/office/drawing/2014/main" id="{EC7625AA-004D-58ED-12B8-CBBA1BA40E76}"/>
              </a:ext>
            </a:extLst>
          </p:cNvPr>
          <p:cNvSpPr txBox="1"/>
          <p:nvPr/>
        </p:nvSpPr>
        <p:spPr>
          <a:xfrm>
            <a:off x="7544" y="1021622"/>
            <a:ext cx="1219246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/>
              <a:t>Improved device performance and control of the  electrical properties of OSCs</a:t>
            </a:r>
          </a:p>
        </p:txBody>
      </p:sp>
      <p:sp>
        <p:nvSpPr>
          <p:cNvPr id="58" name="2 CuadroTexto"/>
          <p:cNvSpPr txBox="1"/>
          <p:nvPr/>
        </p:nvSpPr>
        <p:spPr>
          <a:xfrm>
            <a:off x="284204" y="6125447"/>
            <a:ext cx="28559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cs typeface="Times New Roman" panose="02020603050405020304" pitchFamily="18" charset="0"/>
              </a:rPr>
              <a:t>(Mendez et al </a:t>
            </a:r>
            <a:r>
              <a:rPr lang="de-DE" sz="1100" i="1" dirty="0">
                <a:cs typeface="Times New Roman" panose="02020603050405020304" pitchFamily="18" charset="0"/>
              </a:rPr>
              <a:t>Angew. Chem. Int. Ed. 2013)</a:t>
            </a:r>
            <a:endParaRPr lang="en-US" sz="1100" i="1" dirty="0">
              <a:cs typeface="Times New Roman" panose="02020603050405020304" pitchFamily="18" charset="0"/>
            </a:endParaRPr>
          </a:p>
        </p:txBody>
      </p:sp>
      <p:sp>
        <p:nvSpPr>
          <p:cNvPr id="61" name="2 CuadroTexto"/>
          <p:cNvSpPr txBox="1"/>
          <p:nvPr/>
        </p:nvSpPr>
        <p:spPr>
          <a:xfrm>
            <a:off x="266620" y="6346557"/>
            <a:ext cx="28559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cs typeface="Times New Roman" panose="02020603050405020304" pitchFamily="18" charset="0"/>
              </a:rPr>
              <a:t>(</a:t>
            </a:r>
            <a:r>
              <a:rPr lang="en-US" sz="1100" i="1" dirty="0" err="1">
                <a:cs typeface="Times New Roman" panose="02020603050405020304" pitchFamily="18" charset="0"/>
              </a:rPr>
              <a:t>Scaccabarozzi</a:t>
            </a:r>
            <a:r>
              <a:rPr lang="en-US" sz="1100" i="1" dirty="0">
                <a:cs typeface="Times New Roman" panose="02020603050405020304" pitchFamily="18" charset="0"/>
              </a:rPr>
              <a:t> et al </a:t>
            </a:r>
            <a:r>
              <a:rPr lang="de-DE" sz="1100" i="1" dirty="0">
                <a:cs typeface="Times New Roman" panose="02020603050405020304" pitchFamily="18" charset="0"/>
              </a:rPr>
              <a:t>Angew. Chem. Rev. 2022)</a:t>
            </a:r>
            <a:endParaRPr lang="en-US" sz="1100" i="1" dirty="0">
              <a:cs typeface="Times New Roman" panose="02020603050405020304" pitchFamily="18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89CF182-7B40-53C8-2E6B-F29E711D53AE}"/>
              </a:ext>
            </a:extLst>
          </p:cNvPr>
          <p:cNvCxnSpPr/>
          <p:nvPr/>
        </p:nvCxnSpPr>
        <p:spPr>
          <a:xfrm flipV="1">
            <a:off x="1586196" y="658186"/>
            <a:ext cx="9143998" cy="1336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45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2">
            <a:extLst>
              <a:ext uri="{FF2B5EF4-FFF2-40B4-BE49-F238E27FC236}">
                <a16:creationId xmlns:a16="http://schemas.microsoft.com/office/drawing/2014/main" id="{25BEC134-47E1-A253-C650-F5C67E52D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552" y="1594879"/>
            <a:ext cx="835479" cy="1817088"/>
          </a:xfrm>
          <a:prstGeom prst="rect">
            <a:avLst/>
          </a:prstGeom>
        </p:spPr>
      </p:pic>
      <p:pic>
        <p:nvPicPr>
          <p:cNvPr id="58" name="Imagen 4" descr="Imagen que contiene montón, diferente, varios, competencia de atletismo&#10;&#10;Descripción generada automáticamente">
            <a:extLst>
              <a:ext uri="{FF2B5EF4-FFF2-40B4-BE49-F238E27FC236}">
                <a16:creationId xmlns:a16="http://schemas.microsoft.com/office/drawing/2014/main" id="{7F3F91EC-E435-F3A8-DCA7-D07B4338B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115" y="5274526"/>
            <a:ext cx="1202855" cy="1207235"/>
          </a:xfrm>
          <a:prstGeom prst="rect">
            <a:avLst/>
          </a:prstGeom>
        </p:spPr>
      </p:pic>
      <p:pic>
        <p:nvPicPr>
          <p:cNvPr id="3" name="Imagen 2" descr="Gráfico, Gráfico radial&#10;&#10;Descripción generada automáticamente">
            <a:extLst>
              <a:ext uri="{FF2B5EF4-FFF2-40B4-BE49-F238E27FC236}">
                <a16:creationId xmlns:a16="http://schemas.microsoft.com/office/drawing/2014/main" id="{4F9BDB0E-198B-A765-33E5-83CAD3FF2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54" y="4580185"/>
            <a:ext cx="3144398" cy="807346"/>
          </a:xfrm>
          <a:prstGeom prst="rect">
            <a:avLst/>
          </a:prstGeom>
        </p:spPr>
      </p:pic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6500E88-500F-ED7C-BA8D-1538783A7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28" y="4509576"/>
            <a:ext cx="2914650" cy="75247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0AE7248D-9253-1EDF-C9B9-807BCD3AA3B8}"/>
              </a:ext>
            </a:extLst>
          </p:cNvPr>
          <p:cNvSpPr txBox="1"/>
          <p:nvPr/>
        </p:nvSpPr>
        <p:spPr>
          <a:xfrm>
            <a:off x="4055711" y="4076322"/>
            <a:ext cx="30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b="1" baseline="-25000" dirty="0"/>
              <a:t>8</a:t>
            </a:r>
            <a:r>
              <a:rPr lang="en-US" b="1" dirty="0"/>
              <a:t>-BTBT-C</a:t>
            </a:r>
            <a:r>
              <a:rPr lang="en-US" b="1" baseline="-25000" dirty="0"/>
              <a:t>8</a:t>
            </a:r>
            <a:endParaRPr lang="en-US" sz="1600" b="1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E8ECE1C-ADD2-5820-520C-97FE80751919}"/>
              </a:ext>
            </a:extLst>
          </p:cNvPr>
          <p:cNvSpPr txBox="1"/>
          <p:nvPr/>
        </p:nvSpPr>
        <p:spPr>
          <a:xfrm>
            <a:off x="7923620" y="4140244"/>
            <a:ext cx="30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DPh</a:t>
            </a:r>
            <a:r>
              <a:rPr lang="en-US" b="1" dirty="0"/>
              <a:t>-BTBT</a:t>
            </a:r>
            <a:r>
              <a:rPr lang="en-US" b="1" baseline="-25000" dirty="0"/>
              <a:t>  </a:t>
            </a:r>
            <a:endParaRPr lang="en-US" sz="16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688C45-1AA7-25B9-C3A2-B851361D4B75}"/>
              </a:ext>
            </a:extLst>
          </p:cNvPr>
          <p:cNvSpPr txBox="1"/>
          <p:nvPr/>
        </p:nvSpPr>
        <p:spPr>
          <a:xfrm>
            <a:off x="3383530" y="1392189"/>
            <a:ext cx="7970270" cy="22224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 err="1">
                <a:sym typeface="Wingdings" panose="05000000000000000000" pitchFamily="2" charset="2"/>
              </a:rPr>
              <a:t>Mobility</a:t>
            </a:r>
            <a:r>
              <a:rPr lang="es-ES" sz="2000" dirty="0">
                <a:sym typeface="Wingdings" panose="05000000000000000000" pitchFamily="2" charset="2"/>
              </a:rPr>
              <a:t> comparable </a:t>
            </a:r>
            <a:r>
              <a:rPr lang="es-ES" sz="2000" dirty="0" err="1">
                <a:sym typeface="Wingdings" panose="05000000000000000000" pitchFamily="2" charset="2"/>
              </a:rPr>
              <a:t>or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larger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than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polysilicon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devices</a:t>
            </a:r>
            <a:r>
              <a:rPr lang="es-ES" sz="2000" dirty="0">
                <a:sym typeface="Wingdings" panose="05000000000000000000" pitchFamily="2" charset="2"/>
              </a:rPr>
              <a:t> (</a:t>
            </a:r>
            <a:r>
              <a:rPr lang="en-US" sz="2000" dirty="0"/>
              <a:t>1 cm</a:t>
            </a:r>
            <a:r>
              <a:rPr lang="en-US" sz="2000" baseline="30000" dirty="0"/>
              <a:t>2</a:t>
            </a:r>
            <a:r>
              <a:rPr lang="en-US" sz="2000" dirty="0"/>
              <a:t> V</a:t>
            </a:r>
            <a:r>
              <a:rPr lang="en-US" sz="2000" baseline="30000" dirty="0"/>
              <a:t>−1 </a:t>
            </a:r>
            <a:r>
              <a:rPr lang="en-US" sz="2000" dirty="0"/>
              <a:t>s</a:t>
            </a:r>
            <a:r>
              <a:rPr lang="en-US" sz="2000" baseline="30000" dirty="0"/>
              <a:t>−1</a:t>
            </a:r>
            <a:r>
              <a:rPr lang="es-ES" sz="2000" dirty="0">
                <a:sym typeface="Wingdings" panose="05000000000000000000" pitchFamily="2" charset="2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 err="1">
                <a:sym typeface="Wingdings" panose="05000000000000000000" pitchFamily="2" charset="2"/>
              </a:rPr>
              <a:t>Highly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ordered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crystalline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layers</a:t>
            </a:r>
            <a:r>
              <a:rPr lang="es-ES" sz="2000" dirty="0">
                <a:sym typeface="Wingdings" panose="05000000000000000000" pitchFamily="2" charset="2"/>
              </a:rPr>
              <a:t> (</a:t>
            </a:r>
            <a:r>
              <a:rPr lang="es-ES" sz="2000" dirty="0" err="1">
                <a:sym typeface="Wingdings" panose="05000000000000000000" pitchFamily="2" charset="2"/>
              </a:rPr>
              <a:t>lamellar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structures</a:t>
            </a:r>
            <a:r>
              <a:rPr lang="es-ES" sz="2000" dirty="0">
                <a:sym typeface="Wingdings" panose="05000000000000000000" pitchFamily="2" charset="2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>
                <a:sym typeface="Wingdings" panose="05000000000000000000" pitchFamily="2" charset="2"/>
              </a:rPr>
              <a:t>Low-</a:t>
            </a:r>
            <a:r>
              <a:rPr lang="es-ES" sz="2000" dirty="0" err="1">
                <a:sym typeface="Wingdings" panose="05000000000000000000" pitchFamily="2" charset="2"/>
              </a:rPr>
              <a:t>lying</a:t>
            </a:r>
            <a:r>
              <a:rPr lang="es-ES" sz="2000" dirty="0">
                <a:sym typeface="Wingdings" panose="05000000000000000000" pitchFamily="2" charset="2"/>
              </a:rPr>
              <a:t> HOMO  air-</a:t>
            </a:r>
            <a:r>
              <a:rPr lang="es-ES" sz="2000" dirty="0" err="1">
                <a:sym typeface="Wingdings" panose="05000000000000000000" pitchFamily="2" charset="2"/>
              </a:rPr>
              <a:t>stable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devices</a:t>
            </a:r>
            <a:endParaRPr lang="es-ES" sz="2000" dirty="0" err="1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s-ES_tradnl" sz="3600" i="1" dirty="0">
                <a:solidFill>
                  <a:srgbClr val="FF0000"/>
                </a:solidFill>
                <a:cs typeface="Arial" panose="020B0604020202020204" pitchFamily="34" charset="0"/>
              </a:rPr>
              <a:t>x</a:t>
            </a:r>
            <a:r>
              <a:rPr lang="es-ES_tradnl" sz="2000" b="1" dirty="0">
                <a:cs typeface="Arial" panose="020B0604020202020204" pitchFamily="34" charset="0"/>
              </a:rPr>
              <a:t>  </a:t>
            </a:r>
            <a:r>
              <a:rPr lang="es-ES_tradnl" sz="2000" b="1" dirty="0" err="1">
                <a:cs typeface="Arial" panose="020B0604020202020204" pitchFamily="34" charset="0"/>
              </a:rPr>
              <a:t>Large</a:t>
            </a:r>
            <a:r>
              <a:rPr lang="es-ES_tradnl" sz="2000" b="1" dirty="0">
                <a:cs typeface="Arial" panose="020B0604020202020204" pitchFamily="34" charset="0"/>
              </a:rPr>
              <a:t> </a:t>
            </a:r>
            <a:r>
              <a:rPr lang="es-ES_tradnl" sz="2000" b="1" dirty="0" err="1">
                <a:cs typeface="Arial" panose="020B0604020202020204" pitchFamily="34" charset="0"/>
              </a:rPr>
              <a:t>c</a:t>
            </a:r>
            <a:r>
              <a:rPr lang="es-ES_tradnl" sz="2000" b="1" dirty="0" err="1"/>
              <a:t>ontact</a:t>
            </a:r>
            <a:r>
              <a:rPr lang="es-ES_tradnl" sz="2000" b="1" dirty="0"/>
              <a:t> </a:t>
            </a:r>
            <a:r>
              <a:rPr lang="es-ES_tradnl" sz="2000" b="1" dirty="0" err="1"/>
              <a:t>resistance</a:t>
            </a:r>
            <a:r>
              <a:rPr lang="es-ES_tradnl" sz="2000" b="1" dirty="0"/>
              <a:t> </a:t>
            </a:r>
            <a:r>
              <a:rPr lang="es-ES_tradnl" sz="2000" dirty="0" err="1"/>
              <a:t>between</a:t>
            </a:r>
            <a:r>
              <a:rPr lang="es-ES_tradnl" sz="2000" dirty="0"/>
              <a:t> </a:t>
            </a:r>
            <a:r>
              <a:rPr lang="es-ES_tradnl" sz="2000" dirty="0" err="1"/>
              <a:t>source</a:t>
            </a:r>
            <a:r>
              <a:rPr lang="es-ES_tradnl" sz="2000" dirty="0"/>
              <a:t> and semiconductor </a:t>
            </a:r>
            <a:r>
              <a:rPr lang="es-ES_tradnl" sz="2000" dirty="0" err="1"/>
              <a:t>layer</a:t>
            </a:r>
            <a:r>
              <a:rPr lang="es-ES" sz="2000" dirty="0">
                <a:sym typeface="Wingdings" panose="05000000000000000000" pitchFamily="2" charset="2"/>
              </a:rPr>
              <a:t>  </a:t>
            </a:r>
            <a:endParaRPr lang="es-ES_tradnl" sz="2000" dirty="0">
              <a:cs typeface="Calibri" panose="020F0502020204030204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5</a:t>
            </a:fld>
            <a:endParaRPr lang="en-US"/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F0743141-E1EB-0A21-D337-EC61A67597D7}"/>
              </a:ext>
            </a:extLst>
          </p:cNvPr>
          <p:cNvSpPr txBox="1"/>
          <p:nvPr/>
        </p:nvSpPr>
        <p:spPr>
          <a:xfrm>
            <a:off x="0" y="-16815"/>
            <a:ext cx="12281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Small molecule organic semiconductors: BTBT derivatives</a:t>
            </a:r>
          </a:p>
        </p:txBody>
      </p:sp>
      <p:sp>
        <p:nvSpPr>
          <p:cNvPr id="15" name="Oval 14"/>
          <p:cNvSpPr/>
          <p:nvPr/>
        </p:nvSpPr>
        <p:spPr>
          <a:xfrm>
            <a:off x="4634153" y="4398411"/>
            <a:ext cx="1979358" cy="98912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457594" y="4467631"/>
            <a:ext cx="1898374" cy="1011955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A5E892AC-EFB8-DCEF-A323-6F2AC3735EB9}"/>
              </a:ext>
            </a:extLst>
          </p:cNvPr>
          <p:cNvSpPr txBox="1"/>
          <p:nvPr/>
        </p:nvSpPr>
        <p:spPr>
          <a:xfrm>
            <a:off x="7650897" y="579645"/>
            <a:ext cx="43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[1]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benzothieno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[3,2-b][1]-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benzothiophene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A5E892AC-EFB8-DCEF-A323-6F2AC3735EB9}"/>
              </a:ext>
            </a:extLst>
          </p:cNvPr>
          <p:cNvSpPr txBox="1"/>
          <p:nvPr/>
        </p:nvSpPr>
        <p:spPr>
          <a:xfrm>
            <a:off x="4262651" y="5583087"/>
            <a:ext cx="2344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sz="1600" dirty="0"/>
              <a:t>2,7 </a:t>
            </a:r>
            <a:r>
              <a:rPr lang="en-GB" sz="1600" dirty="0" err="1"/>
              <a:t>dioctyl</a:t>
            </a:r>
            <a:r>
              <a:rPr lang="en-GB" sz="1600" dirty="0"/>
              <a:t> -[1]</a:t>
            </a:r>
            <a:r>
              <a:rPr lang="en-GB" sz="1600" dirty="0" err="1"/>
              <a:t>benzothieno</a:t>
            </a:r>
            <a:r>
              <a:rPr lang="en-GB" sz="1600" dirty="0"/>
              <a:t>[3,2-b][1]-</a:t>
            </a:r>
            <a:r>
              <a:rPr lang="es-ES" sz="1600" dirty="0"/>
              <a:t> </a:t>
            </a:r>
            <a:r>
              <a:rPr lang="es-ES" sz="1600" dirty="0" err="1"/>
              <a:t>benzothiophene</a:t>
            </a:r>
            <a:r>
              <a:rPr lang="es-ES" sz="1600" dirty="0"/>
              <a:t> </a:t>
            </a:r>
            <a:endParaRPr lang="en-GB" sz="1600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A5E892AC-EFB8-DCEF-A323-6F2AC3735EB9}"/>
              </a:ext>
            </a:extLst>
          </p:cNvPr>
          <p:cNvSpPr txBox="1"/>
          <p:nvPr/>
        </p:nvSpPr>
        <p:spPr>
          <a:xfrm>
            <a:off x="8015077" y="5592140"/>
            <a:ext cx="235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sz="1600" dirty="0"/>
              <a:t>2,7 diphenyl -[1]</a:t>
            </a:r>
            <a:r>
              <a:rPr lang="en-GB" sz="1600" dirty="0" err="1"/>
              <a:t>benzothieno</a:t>
            </a:r>
            <a:r>
              <a:rPr lang="en-GB" sz="1600" dirty="0"/>
              <a:t>[3,2-b][1]-</a:t>
            </a:r>
            <a:r>
              <a:rPr lang="es-ES" sz="1600" dirty="0"/>
              <a:t> </a:t>
            </a:r>
            <a:r>
              <a:rPr lang="es-ES" sz="1600" dirty="0" err="1"/>
              <a:t>benzothiophene</a:t>
            </a:r>
            <a:r>
              <a:rPr lang="es-ES" sz="1600" dirty="0"/>
              <a:t> </a:t>
            </a:r>
            <a:endParaRPr lang="en-GB" sz="1600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53CD15B8-CAE2-A48D-1E7F-1FA983C8F517}"/>
              </a:ext>
            </a:extLst>
          </p:cNvPr>
          <p:cNvCxnSpPr/>
          <p:nvPr/>
        </p:nvCxnSpPr>
        <p:spPr>
          <a:xfrm flipV="1">
            <a:off x="1473770" y="1007956"/>
            <a:ext cx="9143998" cy="1336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n 8">
            <a:extLst>
              <a:ext uri="{FF2B5EF4-FFF2-40B4-BE49-F238E27FC236}">
                <a16:creationId xmlns:a16="http://schemas.microsoft.com/office/drawing/2014/main" id="{58831DEB-02AA-FB9D-4BEC-1DDA52449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45" y="1529977"/>
            <a:ext cx="1845443" cy="3441645"/>
          </a:xfrm>
          <a:prstGeom prst="rect">
            <a:avLst/>
          </a:prstGeom>
        </p:spPr>
      </p:pic>
      <p:cxnSp>
        <p:nvCxnSpPr>
          <p:cNvPr id="50" name="Conector recto de flecha 32">
            <a:extLst>
              <a:ext uri="{FF2B5EF4-FFF2-40B4-BE49-F238E27FC236}">
                <a16:creationId xmlns:a16="http://schemas.microsoft.com/office/drawing/2014/main" id="{05E2F2D3-1E98-C502-5CF2-DAE0AC8C3E98}"/>
              </a:ext>
            </a:extLst>
          </p:cNvPr>
          <p:cNvCxnSpPr>
            <a:cxnSpLocks/>
          </p:cNvCxnSpPr>
          <p:nvPr/>
        </p:nvCxnSpPr>
        <p:spPr>
          <a:xfrm flipV="1">
            <a:off x="1289874" y="5862850"/>
            <a:ext cx="0" cy="6228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33">
            <a:extLst>
              <a:ext uri="{FF2B5EF4-FFF2-40B4-BE49-F238E27FC236}">
                <a16:creationId xmlns:a16="http://schemas.microsoft.com/office/drawing/2014/main" id="{B18A8A32-1F02-45B5-0A88-9D0EC6DDB695}"/>
              </a:ext>
            </a:extLst>
          </p:cNvPr>
          <p:cNvSpPr txBox="1"/>
          <p:nvPr/>
        </p:nvSpPr>
        <p:spPr>
          <a:xfrm>
            <a:off x="1685009" y="6468291"/>
            <a:ext cx="3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</a:t>
            </a:r>
            <a:endParaRPr lang="en-US" dirty="0"/>
          </a:p>
        </p:txBody>
      </p:sp>
      <p:sp>
        <p:nvSpPr>
          <p:cNvPr id="54" name="CuadroTexto 36">
            <a:extLst>
              <a:ext uri="{FF2B5EF4-FFF2-40B4-BE49-F238E27FC236}">
                <a16:creationId xmlns:a16="http://schemas.microsoft.com/office/drawing/2014/main" id="{0812BD86-DBEE-F4C7-009E-47577A3698E2}"/>
              </a:ext>
            </a:extLst>
          </p:cNvPr>
          <p:cNvSpPr txBox="1"/>
          <p:nvPr/>
        </p:nvSpPr>
        <p:spPr>
          <a:xfrm>
            <a:off x="960551" y="5682897"/>
            <a:ext cx="34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</a:t>
            </a:r>
            <a:endParaRPr lang="en-US" dirty="0"/>
          </a:p>
        </p:txBody>
      </p:sp>
      <p:cxnSp>
        <p:nvCxnSpPr>
          <p:cNvPr id="56" name="Conector recto de flecha 37">
            <a:extLst>
              <a:ext uri="{FF2B5EF4-FFF2-40B4-BE49-F238E27FC236}">
                <a16:creationId xmlns:a16="http://schemas.microsoft.com/office/drawing/2014/main" id="{B10738AB-925C-A217-8A48-7B2A5216E32D}"/>
              </a:ext>
            </a:extLst>
          </p:cNvPr>
          <p:cNvCxnSpPr>
            <a:cxnSpLocks/>
          </p:cNvCxnSpPr>
          <p:nvPr/>
        </p:nvCxnSpPr>
        <p:spPr>
          <a:xfrm>
            <a:off x="1289874" y="6477535"/>
            <a:ext cx="648415" cy="81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32">
            <a:extLst>
              <a:ext uri="{FF2B5EF4-FFF2-40B4-BE49-F238E27FC236}">
                <a16:creationId xmlns:a16="http://schemas.microsoft.com/office/drawing/2014/main" id="{3E1C5518-15D7-CCF3-64B4-D72C65532289}"/>
              </a:ext>
            </a:extLst>
          </p:cNvPr>
          <p:cNvSpPr txBox="1"/>
          <p:nvPr/>
        </p:nvSpPr>
        <p:spPr>
          <a:xfrm>
            <a:off x="582871" y="4983111"/>
            <a:ext cx="290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Herringbone arrangement</a:t>
            </a:r>
          </a:p>
        </p:txBody>
      </p:sp>
      <p:sp>
        <p:nvSpPr>
          <p:cNvPr id="61" name="TextBox 9">
            <a:extLst>
              <a:ext uri="{FF2B5EF4-FFF2-40B4-BE49-F238E27FC236}">
                <a16:creationId xmlns:a16="http://schemas.microsoft.com/office/drawing/2014/main" id="{5D3006BD-E37C-CC69-1B8B-3917B0684163}"/>
              </a:ext>
            </a:extLst>
          </p:cNvPr>
          <p:cNvSpPr txBox="1"/>
          <p:nvPr/>
        </p:nvSpPr>
        <p:spPr>
          <a:xfrm>
            <a:off x="304326" y="1086937"/>
            <a:ext cx="309052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C</a:t>
            </a:r>
            <a:r>
              <a:rPr lang="en-US" sz="2400" b="1" baseline="-25000" dirty="0"/>
              <a:t>8</a:t>
            </a:r>
            <a:r>
              <a:rPr lang="en-US" sz="2400" b="1" dirty="0"/>
              <a:t>-BTBT-C</a:t>
            </a:r>
            <a:r>
              <a:rPr lang="en-US" sz="2400" b="1" baseline="-25000" dirty="0"/>
              <a:t>8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45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ED361497-9949-A2CA-1C2E-F98B542F4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7" y="946371"/>
            <a:ext cx="2513740" cy="179685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3070C1B5-5536-B6AD-A1BB-0707096F0AE3}"/>
              </a:ext>
            </a:extLst>
          </p:cNvPr>
          <p:cNvSpPr txBox="1"/>
          <p:nvPr/>
        </p:nvSpPr>
        <p:spPr>
          <a:xfrm>
            <a:off x="6488530" y="3210509"/>
            <a:ext cx="389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C</a:t>
            </a:r>
            <a:r>
              <a:rPr lang="en-US" b="1" baseline="-25000" dirty="0" err="1">
                <a:solidFill>
                  <a:schemeClr val="accent1"/>
                </a:solidFill>
              </a:rPr>
              <a:t>m</a:t>
            </a:r>
            <a:r>
              <a:rPr lang="en-US" b="1" dirty="0" err="1">
                <a:solidFill>
                  <a:schemeClr val="accent1"/>
                </a:solidFill>
              </a:rPr>
              <a:t>BTBT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F</a:t>
            </a:r>
            <a:r>
              <a:rPr lang="en-US" b="1" baseline="-25000" dirty="0" err="1">
                <a:solidFill>
                  <a:schemeClr val="accent1"/>
                </a:solidFill>
              </a:rPr>
              <a:t>x</a:t>
            </a:r>
            <a:r>
              <a:rPr lang="en-US" b="1" dirty="0" err="1">
                <a:solidFill>
                  <a:schemeClr val="accent1"/>
                </a:solidFill>
              </a:rPr>
              <a:t>TCNQ</a:t>
            </a:r>
            <a:r>
              <a:rPr lang="en-US" b="1" dirty="0">
                <a:solidFill>
                  <a:schemeClr val="accent1"/>
                </a:solidFill>
              </a:rPr>
              <a:t> co-crystal reported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6</a:t>
            </a:fld>
            <a:endParaRPr lang="en-US"/>
          </a:p>
        </p:txBody>
      </p:sp>
      <p:sp>
        <p:nvSpPr>
          <p:cNvPr id="8" name="CuadroTexto 1">
            <a:extLst>
              <a:ext uri="{FF2B5EF4-FFF2-40B4-BE49-F238E27FC236}">
                <a16:creationId xmlns:a16="http://schemas.microsoft.com/office/drawing/2014/main" id="{753CF02F-BAB4-3E27-2B55-1EF913CC25B8}"/>
              </a:ext>
            </a:extLst>
          </p:cNvPr>
          <p:cNvSpPr txBox="1"/>
          <p:nvPr/>
        </p:nvSpPr>
        <p:spPr>
          <a:xfrm>
            <a:off x="156525" y="-26965"/>
            <a:ext cx="534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5"/>
                </a:solidFill>
                <a:latin typeface="+mj-lt"/>
              </a:rPr>
              <a:t>F6TCNNQ as p-</a:t>
            </a:r>
            <a:r>
              <a:rPr lang="es-ES" sz="2800" b="1" dirty="0" err="1">
                <a:solidFill>
                  <a:schemeClr val="accent5"/>
                </a:solidFill>
                <a:latin typeface="+mj-lt"/>
              </a:rPr>
              <a:t>type</a:t>
            </a:r>
            <a:r>
              <a:rPr lang="es-ES" sz="2800" b="1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s-ES" sz="2800" b="1" dirty="0" err="1">
                <a:solidFill>
                  <a:schemeClr val="accent5"/>
                </a:solidFill>
                <a:latin typeface="+mj-lt"/>
              </a:rPr>
              <a:t>dopant</a:t>
            </a:r>
            <a:endParaRPr lang="en-US" sz="28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596158" y="2837456"/>
            <a:ext cx="2644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2 polymorphs reported</a:t>
            </a:r>
          </a:p>
          <a:p>
            <a:pPr algn="ctr"/>
            <a:r>
              <a:rPr lang="en-US" sz="1200" i="1" dirty="0"/>
              <a:t>(</a:t>
            </a:r>
            <a:r>
              <a:rPr lang="en-US" sz="1200" i="1" dirty="0" err="1"/>
              <a:t>Dasari</a:t>
            </a:r>
            <a:r>
              <a:rPr lang="en-US" sz="1200" i="1" dirty="0"/>
              <a:t> et al. Adv. </a:t>
            </a:r>
            <a:r>
              <a:rPr lang="en-US" sz="1200" i="1" dirty="0" err="1"/>
              <a:t>Funct</a:t>
            </a:r>
            <a:r>
              <a:rPr lang="en-US" sz="1200" i="1" dirty="0"/>
              <a:t>. Matter. 2019)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7214918" y="1738917"/>
            <a:ext cx="709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LUMO</a:t>
            </a:r>
          </a:p>
        </p:txBody>
      </p:sp>
      <p:sp>
        <p:nvSpPr>
          <p:cNvPr id="19" name="Rectángulo 43">
            <a:extLst>
              <a:ext uri="{FF2B5EF4-FFF2-40B4-BE49-F238E27FC236}">
                <a16:creationId xmlns:a16="http://schemas.microsoft.com/office/drawing/2014/main" id="{A498E4F9-E12A-937D-2F58-68F35F2E893B}"/>
              </a:ext>
            </a:extLst>
          </p:cNvPr>
          <p:cNvSpPr/>
          <p:nvPr/>
        </p:nvSpPr>
        <p:spPr>
          <a:xfrm>
            <a:off x="7281814" y="1731050"/>
            <a:ext cx="575442" cy="7882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ángulo 44">
            <a:extLst>
              <a:ext uri="{FF2B5EF4-FFF2-40B4-BE49-F238E27FC236}">
                <a16:creationId xmlns:a16="http://schemas.microsoft.com/office/drawing/2014/main" id="{59D936D1-437D-EFC6-F7D3-43250934BDE2}"/>
              </a:ext>
            </a:extLst>
          </p:cNvPr>
          <p:cNvSpPr/>
          <p:nvPr/>
        </p:nvSpPr>
        <p:spPr>
          <a:xfrm>
            <a:off x="7283925" y="2376977"/>
            <a:ext cx="575442" cy="788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7221784" y="2407804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HOMO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7035829" y="302688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6</a:t>
            </a:r>
            <a:r>
              <a:rPr lang="en-US" dirty="0"/>
              <a:t>TCNNQ</a:t>
            </a:r>
          </a:p>
        </p:txBody>
      </p:sp>
      <p:cxnSp>
        <p:nvCxnSpPr>
          <p:cNvPr id="23" name="Conector recto de flecha 31">
            <a:extLst>
              <a:ext uri="{FF2B5EF4-FFF2-40B4-BE49-F238E27FC236}">
                <a16:creationId xmlns:a16="http://schemas.microsoft.com/office/drawing/2014/main" id="{8FD04550-7A23-8E95-95D6-E2C68AE8B651}"/>
              </a:ext>
            </a:extLst>
          </p:cNvPr>
          <p:cNvCxnSpPr/>
          <p:nvPr/>
        </p:nvCxnSpPr>
        <p:spPr>
          <a:xfrm flipV="1">
            <a:off x="6909958" y="696109"/>
            <a:ext cx="0" cy="1836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32">
            <a:extLst>
              <a:ext uri="{FF2B5EF4-FFF2-40B4-BE49-F238E27FC236}">
                <a16:creationId xmlns:a16="http://schemas.microsoft.com/office/drawing/2014/main" id="{609BECEB-2EF7-9AC6-0215-7E2EAECF0B1E}"/>
              </a:ext>
            </a:extLst>
          </p:cNvPr>
          <p:cNvSpPr txBox="1"/>
          <p:nvPr/>
        </p:nvSpPr>
        <p:spPr>
          <a:xfrm rot="16200000">
            <a:off x="5611857" y="1499380"/>
            <a:ext cx="222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Binding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 (eV)</a:t>
            </a:r>
            <a:endParaRPr lang="en-US" dirty="0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8303045" y="302688"/>
            <a:ext cx="171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BTBT derivatives</a:t>
            </a:r>
          </a:p>
        </p:txBody>
      </p:sp>
      <p:sp>
        <p:nvSpPr>
          <p:cNvPr id="26" name="Rectángulo 26">
            <a:extLst>
              <a:ext uri="{FF2B5EF4-FFF2-40B4-BE49-F238E27FC236}">
                <a16:creationId xmlns:a16="http://schemas.microsoft.com/office/drawing/2014/main" id="{D19BD544-7C6D-3957-3F74-6400C14D3966}"/>
              </a:ext>
            </a:extLst>
          </p:cNvPr>
          <p:cNvSpPr/>
          <p:nvPr/>
        </p:nvSpPr>
        <p:spPr>
          <a:xfrm>
            <a:off x="8573009" y="769413"/>
            <a:ext cx="575442" cy="78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uadroTexto 27">
            <a:extLst>
              <a:ext uri="{FF2B5EF4-FFF2-40B4-BE49-F238E27FC236}">
                <a16:creationId xmlns:a16="http://schemas.microsoft.com/office/drawing/2014/main" id="{BF5DDDF3-6445-8C9E-30F5-82E889C728A7}"/>
              </a:ext>
            </a:extLst>
          </p:cNvPr>
          <p:cNvSpPr txBox="1"/>
          <p:nvPr/>
        </p:nvSpPr>
        <p:spPr>
          <a:xfrm>
            <a:off x="8470534" y="785517"/>
            <a:ext cx="78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LUMO</a:t>
            </a:r>
            <a:endParaRPr lang="en-US" dirty="0"/>
          </a:p>
        </p:txBody>
      </p:sp>
      <p:sp>
        <p:nvSpPr>
          <p:cNvPr id="28" name="Rectángulo 29">
            <a:extLst>
              <a:ext uri="{FF2B5EF4-FFF2-40B4-BE49-F238E27FC236}">
                <a16:creationId xmlns:a16="http://schemas.microsoft.com/office/drawing/2014/main" id="{A64DADD7-450E-79C3-CC96-F9DA7C4787EF}"/>
              </a:ext>
            </a:extLst>
          </p:cNvPr>
          <p:cNvSpPr/>
          <p:nvPr/>
        </p:nvSpPr>
        <p:spPr>
          <a:xfrm>
            <a:off x="8573009" y="1659570"/>
            <a:ext cx="575442" cy="78828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uadroTexto 27">
            <a:extLst>
              <a:ext uri="{FF2B5EF4-FFF2-40B4-BE49-F238E27FC236}">
                <a16:creationId xmlns:a16="http://schemas.microsoft.com/office/drawing/2014/main" id="{BF5DDDF3-6445-8C9E-30F5-82E889C728A7}"/>
              </a:ext>
            </a:extLst>
          </p:cNvPr>
          <p:cNvSpPr txBox="1"/>
          <p:nvPr/>
        </p:nvSpPr>
        <p:spPr>
          <a:xfrm>
            <a:off x="8470534" y="1669301"/>
            <a:ext cx="9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HOMO</a:t>
            </a:r>
            <a:endParaRPr lang="en-US" dirty="0"/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7237349" y="142870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-5.43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427942" y="188751"/>
            <a:ext cx="3743073" cy="260873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2 CuadroTexto"/>
          <p:cNvSpPr txBox="1"/>
          <p:nvPr/>
        </p:nvSpPr>
        <p:spPr>
          <a:xfrm>
            <a:off x="8359295" y="6128891"/>
            <a:ext cx="28559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cs typeface="Times New Roman" panose="02020603050405020304" pitchFamily="18" charset="0"/>
              </a:rPr>
              <a:t>(Mendez et al </a:t>
            </a:r>
            <a:r>
              <a:rPr lang="de-DE" sz="1100" i="1" dirty="0">
                <a:cs typeface="Times New Roman" panose="02020603050405020304" pitchFamily="18" charset="0"/>
              </a:rPr>
              <a:t>Angew. Chem. Int. Ed. 2013)</a:t>
            </a:r>
            <a:endParaRPr lang="en-US" sz="1100" i="1" dirty="0">
              <a:cs typeface="Times New Roman" panose="02020603050405020304" pitchFamily="18" charset="0"/>
            </a:endParaRPr>
          </a:p>
        </p:txBody>
      </p:sp>
      <p:sp>
        <p:nvSpPr>
          <p:cNvPr id="35" name="14 CuadroTexto"/>
          <p:cNvSpPr txBox="1"/>
          <p:nvPr/>
        </p:nvSpPr>
        <p:spPr>
          <a:xfrm>
            <a:off x="8515311" y="4795918"/>
            <a:ext cx="238272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Intercalation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3070C1B5-5536-B6AD-A1BB-0707096F0AE3}"/>
              </a:ext>
            </a:extLst>
          </p:cNvPr>
          <p:cNvSpPr txBox="1"/>
          <p:nvPr/>
        </p:nvSpPr>
        <p:spPr>
          <a:xfrm>
            <a:off x="5631438" y="3613666"/>
            <a:ext cx="5229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1:1 co-crystal structure for </a:t>
            </a:r>
            <a:r>
              <a:rPr lang="en-US" dirty="0"/>
              <a:t>C</a:t>
            </a:r>
            <a:r>
              <a:rPr lang="en-US" baseline="-25000" dirty="0"/>
              <a:t>10</a:t>
            </a:r>
            <a:r>
              <a:rPr lang="en-US" dirty="0"/>
              <a:t>-BTBT-C</a:t>
            </a:r>
            <a:r>
              <a:rPr lang="en-US" baseline="-25000" dirty="0"/>
              <a:t>10</a:t>
            </a:r>
            <a:r>
              <a:rPr lang="en-US" sz="1600" baseline="-25000" dirty="0"/>
              <a:t> </a:t>
            </a:r>
            <a:r>
              <a:rPr lang="en-GB" dirty="0"/>
              <a:t>: </a:t>
            </a:r>
            <a:r>
              <a:rPr lang="en-US" dirty="0"/>
              <a:t>F</a:t>
            </a:r>
            <a:r>
              <a:rPr lang="en-US" baseline="-25000" dirty="0"/>
              <a:t>4</a:t>
            </a:r>
            <a:r>
              <a:rPr lang="en-US" dirty="0"/>
              <a:t>TCNQ </a:t>
            </a:r>
          </a:p>
          <a:p>
            <a:pPr algn="ctr"/>
            <a:r>
              <a:rPr lang="en-US" dirty="0"/>
              <a:t>(co-deposited from solution) </a:t>
            </a:r>
          </a:p>
          <a:p>
            <a:endParaRPr lang="en-GB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061805F0-ADA2-81C5-1C72-93E264A6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8" y="4309250"/>
            <a:ext cx="2637804" cy="192631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0B96F7E8-7A4E-E8E6-62D3-5C0D973ED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941" y="3779243"/>
            <a:ext cx="1706869" cy="29055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91472A-6CB4-80C7-47C2-654F93FD8AC0}"/>
              </a:ext>
            </a:extLst>
          </p:cNvPr>
          <p:cNvSpPr txBox="1"/>
          <p:nvPr/>
        </p:nvSpPr>
        <p:spPr>
          <a:xfrm>
            <a:off x="596748" y="3414369"/>
            <a:ext cx="182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es-ES" dirty="0">
                <a:solidFill>
                  <a:srgbClr val="0070C0"/>
                </a:solidFill>
              </a:rPr>
              <a:t>-</a:t>
            </a:r>
            <a:r>
              <a:rPr lang="es-ES" dirty="0" err="1">
                <a:solidFill>
                  <a:srgbClr val="0070C0"/>
                </a:solidFill>
              </a:rPr>
              <a:t>polymorph</a:t>
            </a:r>
            <a:endParaRPr lang="es-ES" dirty="0">
              <a:solidFill>
                <a:srgbClr val="0070C0"/>
              </a:solidFill>
            </a:endParaRPr>
          </a:p>
          <a:p>
            <a:r>
              <a:rPr lang="es-ES" dirty="0"/>
              <a:t>(trigonal </a:t>
            </a:r>
            <a:r>
              <a:rPr lang="es-ES" dirty="0" err="1"/>
              <a:t>system</a:t>
            </a:r>
            <a:r>
              <a:rPr lang="es-ES" dirty="0"/>
              <a:t>)</a:t>
            </a:r>
            <a:endParaRPr lang="en-US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BA9A589-9153-4942-1B52-022592D41F9B}"/>
              </a:ext>
            </a:extLst>
          </p:cNvPr>
          <p:cNvSpPr txBox="1"/>
          <p:nvPr/>
        </p:nvSpPr>
        <p:spPr>
          <a:xfrm>
            <a:off x="2829588" y="3429000"/>
            <a:ext cx="204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β</a:t>
            </a:r>
            <a:r>
              <a:rPr lang="es-ES" dirty="0">
                <a:solidFill>
                  <a:srgbClr val="0070C0"/>
                </a:solidFill>
              </a:rPr>
              <a:t>-</a:t>
            </a:r>
            <a:r>
              <a:rPr lang="es-ES" dirty="0" err="1">
                <a:solidFill>
                  <a:srgbClr val="0070C0"/>
                </a:solidFill>
              </a:rPr>
              <a:t>polymorph</a:t>
            </a:r>
            <a:endParaRPr lang="es-ES" dirty="0">
              <a:solidFill>
                <a:srgbClr val="0070C0"/>
              </a:solidFill>
            </a:endParaRPr>
          </a:p>
          <a:p>
            <a:r>
              <a:rPr lang="es-ES" dirty="0"/>
              <a:t>(</a:t>
            </a:r>
            <a:r>
              <a:rPr lang="es-ES" dirty="0" err="1"/>
              <a:t>monoclinic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)</a:t>
            </a:r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58727D-585A-D0B8-276A-66E460029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945" y="4271339"/>
            <a:ext cx="1930776" cy="209559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27F4E17-7149-FCEC-4C03-055A03189116}"/>
              </a:ext>
            </a:extLst>
          </p:cNvPr>
          <p:cNvSpPr/>
          <p:nvPr/>
        </p:nvSpPr>
        <p:spPr>
          <a:xfrm>
            <a:off x="5593658" y="3579841"/>
            <a:ext cx="5411639" cy="2877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DDB16721-7373-33F2-A692-91A472367FC4}"/>
              </a:ext>
            </a:extLst>
          </p:cNvPr>
          <p:cNvSpPr txBox="1"/>
          <p:nvPr/>
        </p:nvSpPr>
        <p:spPr>
          <a:xfrm>
            <a:off x="36023" y="378723"/>
            <a:ext cx="509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1,3,4,5,7,8-hexafluoro-tetracyanonapthoquinodimethane</a:t>
            </a:r>
          </a:p>
        </p:txBody>
      </p:sp>
    </p:spTree>
    <p:extLst>
      <p:ext uri="{BB962C8B-B14F-4D97-AF65-F5344CB8AC3E}">
        <p14:creationId xmlns:p14="http://schemas.microsoft.com/office/powerpoint/2010/main" val="233092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BF8FF027-8B53-0FF4-4A93-EF546C1E26AD}"/>
              </a:ext>
            </a:extLst>
          </p:cNvPr>
          <p:cNvSpPr/>
          <p:nvPr/>
        </p:nvSpPr>
        <p:spPr>
          <a:xfrm>
            <a:off x="6300864" y="923143"/>
            <a:ext cx="5783704" cy="5521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CC20C282-BDE6-9221-0687-99F4F8B405F9}"/>
              </a:ext>
            </a:extLst>
          </p:cNvPr>
          <p:cNvSpPr/>
          <p:nvPr/>
        </p:nvSpPr>
        <p:spPr>
          <a:xfrm>
            <a:off x="92439" y="1422815"/>
            <a:ext cx="5925741" cy="41347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63FB6F-317E-3BBE-F7E6-6EC967951D9E}"/>
              </a:ext>
            </a:extLst>
          </p:cNvPr>
          <p:cNvSpPr txBox="1"/>
          <p:nvPr/>
        </p:nvSpPr>
        <p:spPr>
          <a:xfrm>
            <a:off x="666582" y="964190"/>
            <a:ext cx="485558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alibri Light"/>
              </a:rPr>
              <a:t>Thin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 Light"/>
              </a:rPr>
              <a:t> Film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Calibri Light"/>
              </a:rPr>
              <a:t>growth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7</a:t>
            </a:fld>
            <a:endParaRPr lang="en-US"/>
          </a:p>
        </p:txBody>
      </p:sp>
      <p:sp>
        <p:nvSpPr>
          <p:cNvPr id="13" name="14 CuadroTexto"/>
          <p:cNvSpPr txBox="1"/>
          <p:nvPr/>
        </p:nvSpPr>
        <p:spPr>
          <a:xfrm>
            <a:off x="398200" y="1475652"/>
            <a:ext cx="27659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Thermal Evaporation</a:t>
            </a:r>
          </a:p>
        </p:txBody>
      </p:sp>
      <p:sp>
        <p:nvSpPr>
          <p:cNvPr id="31" name="Rectángulo 7">
            <a:extLst>
              <a:ext uri="{FF2B5EF4-FFF2-40B4-BE49-F238E27FC236}">
                <a16:creationId xmlns:a16="http://schemas.microsoft.com/office/drawing/2014/main" id="{4E7287A9-7E43-495D-97D2-FF6788AC7D20}"/>
              </a:ext>
            </a:extLst>
          </p:cNvPr>
          <p:cNvSpPr/>
          <p:nvPr/>
        </p:nvSpPr>
        <p:spPr>
          <a:xfrm>
            <a:off x="3219338" y="4310075"/>
            <a:ext cx="2485164" cy="1952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11">
            <a:extLst>
              <a:ext uri="{FF2B5EF4-FFF2-40B4-BE49-F238E27FC236}">
                <a16:creationId xmlns:a16="http://schemas.microsoft.com/office/drawing/2014/main" id="{72900647-A562-49EB-BB6F-C5D65E510C6F}"/>
              </a:ext>
            </a:extLst>
          </p:cNvPr>
          <p:cNvSpPr/>
          <p:nvPr/>
        </p:nvSpPr>
        <p:spPr>
          <a:xfrm>
            <a:off x="4173911" y="3287053"/>
            <a:ext cx="1382391" cy="1110757"/>
          </a:xfrm>
          <a:prstGeom prst="triangle">
            <a:avLst>
              <a:gd name="adj" fmla="val 8377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28">
            <a:extLst>
              <a:ext uri="{FF2B5EF4-FFF2-40B4-BE49-F238E27FC236}">
                <a16:creationId xmlns:a16="http://schemas.microsoft.com/office/drawing/2014/main" id="{1D127D76-EEE5-4E22-BA53-F694EFB70CDF}"/>
              </a:ext>
            </a:extLst>
          </p:cNvPr>
          <p:cNvSpPr/>
          <p:nvPr/>
        </p:nvSpPr>
        <p:spPr>
          <a:xfrm>
            <a:off x="3219338" y="4500333"/>
            <a:ext cx="2485164" cy="4421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adroTexto 27">
            <a:extLst>
              <a:ext uri="{FF2B5EF4-FFF2-40B4-BE49-F238E27FC236}">
                <a16:creationId xmlns:a16="http://schemas.microsoft.com/office/drawing/2014/main" id="{E5D715EF-FBC9-4509-869A-1512CC44F335}"/>
              </a:ext>
            </a:extLst>
          </p:cNvPr>
          <p:cNvSpPr txBox="1"/>
          <p:nvPr/>
        </p:nvSpPr>
        <p:spPr>
          <a:xfrm>
            <a:off x="3212366" y="4505343"/>
            <a:ext cx="2485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SiO2/Si(100)</a:t>
            </a:r>
            <a:endParaRPr lang="en-US" sz="1600" dirty="0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72927C01-F6A1-42AC-A652-C1E6E1DA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8821">
            <a:off x="4855286" y="2071120"/>
            <a:ext cx="1445637" cy="14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42D6356D-CF00-4A01-9D93-207ED8ACE0AB}"/>
              </a:ext>
            </a:extLst>
          </p:cNvPr>
          <p:cNvSpPr txBox="1"/>
          <p:nvPr/>
        </p:nvSpPr>
        <p:spPr>
          <a:xfrm>
            <a:off x="4102807" y="4176270"/>
            <a:ext cx="704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OSC</a:t>
            </a:r>
            <a:endParaRPr lang="en-U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E11D32-3BE9-EBC2-32C8-B7CA14C35C53}"/>
              </a:ext>
            </a:extLst>
          </p:cNvPr>
          <p:cNvSpPr txBox="1"/>
          <p:nvPr/>
        </p:nvSpPr>
        <p:spPr>
          <a:xfrm>
            <a:off x="271768" y="5713818"/>
            <a:ext cx="571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Samples</a:t>
            </a:r>
            <a:r>
              <a:rPr lang="es-ES" dirty="0"/>
              <a:t> of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grown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Adara Babuji and Shunya </a:t>
            </a:r>
            <a:r>
              <a:rPr lang="es-ES" dirty="0" err="1"/>
              <a:t>Yan</a:t>
            </a:r>
            <a:r>
              <a:rPr lang="es-ES" dirty="0"/>
              <a:t> (PCSI </a:t>
            </a:r>
            <a:r>
              <a:rPr lang="es-ES" dirty="0" err="1"/>
              <a:t>group</a:t>
            </a:r>
            <a:r>
              <a:rPr lang="es-ES" dirty="0"/>
              <a:t> at ICMAB)</a:t>
            </a:r>
            <a:endParaRPr lang="en-US" dirty="0"/>
          </a:p>
        </p:txBody>
      </p:sp>
      <p:pic>
        <p:nvPicPr>
          <p:cNvPr id="15" name="Imagen 14" descr="Diagrama&#10;&#10;Descripción generada automáticamente">
            <a:extLst>
              <a:ext uri="{FF2B5EF4-FFF2-40B4-BE49-F238E27FC236}">
                <a16:creationId xmlns:a16="http://schemas.microsoft.com/office/drawing/2014/main" id="{ED361497-9949-A2CA-1C2E-F98B542F4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33" y="2588952"/>
            <a:ext cx="1250983" cy="894221"/>
          </a:xfrm>
          <a:prstGeom prst="rect">
            <a:avLst/>
          </a:prstGeom>
        </p:spPr>
      </p:pic>
      <p:pic>
        <p:nvPicPr>
          <p:cNvPr id="16" name="Imagen 15" descr="Imagen que contiene cocina, mostrador, licuadora&#10;&#10;Descripción generada automáticamente">
            <a:extLst>
              <a:ext uri="{FF2B5EF4-FFF2-40B4-BE49-F238E27FC236}">
                <a16:creationId xmlns:a16="http://schemas.microsoft.com/office/drawing/2014/main" id="{B9540D28-DBF6-1C55-26AA-445CEDA910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87" y="1489776"/>
            <a:ext cx="1811148" cy="3010557"/>
          </a:xfrm>
          <a:prstGeom prst="rect">
            <a:avLst/>
          </a:prstGeom>
        </p:spPr>
      </p:pic>
      <p:sp>
        <p:nvSpPr>
          <p:cNvPr id="18" name="CuadroTexto 7">
            <a:extLst>
              <a:ext uri="{FF2B5EF4-FFF2-40B4-BE49-F238E27FC236}">
                <a16:creationId xmlns:a16="http://schemas.microsoft.com/office/drawing/2014/main" id="{69ED9F22-9E11-AFB2-80B6-766CBF4A22D6}"/>
              </a:ext>
            </a:extLst>
          </p:cNvPr>
          <p:cNvSpPr txBox="1"/>
          <p:nvPr/>
        </p:nvSpPr>
        <p:spPr>
          <a:xfrm>
            <a:off x="6501619" y="5203658"/>
            <a:ext cx="527310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LINKAM </a:t>
            </a:r>
            <a:r>
              <a:rPr lang="es-E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heater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stage</a:t>
            </a: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at NCD-SWEET </a:t>
            </a:r>
            <a:r>
              <a:rPr lang="es-E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Beamline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(ALBA </a:t>
            </a:r>
            <a:r>
              <a:rPr lang="es-E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Synchrotron</a:t>
            </a: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7483C0B-38D5-4824-B520-E1FE25140E13}"/>
              </a:ext>
            </a:extLst>
          </p:cNvPr>
          <p:cNvSpPr txBox="1"/>
          <p:nvPr/>
        </p:nvSpPr>
        <p:spPr>
          <a:xfrm>
            <a:off x="6018180" y="96149"/>
            <a:ext cx="61962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Structural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characterization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by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s-ES" sz="2400" b="1" dirty="0" err="1">
                <a:solidFill>
                  <a:srgbClr val="C00000"/>
                </a:solidFill>
                <a:latin typeface="+mj-lt"/>
              </a:rPr>
              <a:t>G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razing-</a:t>
            </a:r>
            <a:r>
              <a:rPr lang="es-ES" sz="2400" b="1" dirty="0" err="1">
                <a:solidFill>
                  <a:srgbClr val="C00000"/>
                </a:solidFill>
                <a:latin typeface="+mj-lt"/>
              </a:rPr>
              <a:t>I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ncidence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2400" b="1" dirty="0">
                <a:solidFill>
                  <a:srgbClr val="C00000"/>
                </a:solidFill>
                <a:latin typeface="+mj-lt"/>
              </a:rPr>
              <a:t>W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ide-</a:t>
            </a:r>
            <a:r>
              <a:rPr lang="es-ES" sz="2400" b="1" dirty="0">
                <a:solidFill>
                  <a:srgbClr val="C00000"/>
                </a:solidFill>
                <a:latin typeface="+mj-lt"/>
              </a:rPr>
              <a:t>A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ngle</a:t>
            </a:r>
            <a:r>
              <a:rPr lang="es-ES" sz="2400" b="1" dirty="0">
                <a:solidFill>
                  <a:srgbClr val="C00000"/>
                </a:solidFill>
                <a:latin typeface="+mj-lt"/>
              </a:rPr>
              <a:t> X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ray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s-ES" sz="2400" b="1" dirty="0" err="1">
                <a:solidFill>
                  <a:srgbClr val="C00000"/>
                </a:solidFill>
                <a:latin typeface="+mj-lt"/>
              </a:rPr>
              <a:t>S</a:t>
            </a:r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cattering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(GIWAXS)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850614-B268-C10E-D9B6-E39D537E2FF2}"/>
              </a:ext>
            </a:extLst>
          </p:cNvPr>
          <p:cNvSpPr txBox="1"/>
          <p:nvPr/>
        </p:nvSpPr>
        <p:spPr>
          <a:xfrm>
            <a:off x="6408296" y="4643152"/>
            <a:ext cx="578370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000" dirty="0" err="1"/>
              <a:t>Evolution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structure</a:t>
            </a:r>
            <a:r>
              <a:rPr lang="es-ES" sz="2000" dirty="0"/>
              <a:t> </a:t>
            </a:r>
            <a:r>
              <a:rPr lang="es-ES" sz="2000" dirty="0" err="1"/>
              <a:t>during</a:t>
            </a:r>
            <a:r>
              <a:rPr lang="es-ES" sz="2000" dirty="0"/>
              <a:t> </a:t>
            </a:r>
            <a:r>
              <a:rPr lang="es-ES" sz="2000" b="1" dirty="0" err="1"/>
              <a:t>thermal</a:t>
            </a:r>
            <a:r>
              <a:rPr lang="es-ES" sz="2000" b="1" dirty="0"/>
              <a:t> </a:t>
            </a:r>
            <a:r>
              <a:rPr lang="es-ES" sz="2000" b="1" dirty="0" err="1"/>
              <a:t>annealing</a:t>
            </a:r>
            <a:endParaRPr lang="es-ES" sz="2000" b="1" dirty="0"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95688A-8C30-5BAC-9F20-231B6BFC3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2563" y="1517969"/>
            <a:ext cx="3285867" cy="1953297"/>
          </a:xfrm>
          <a:prstGeom prst="rect">
            <a:avLst/>
          </a:prstGeom>
        </p:spPr>
      </p:pic>
      <p:pic>
        <p:nvPicPr>
          <p:cNvPr id="23" name="Imagen 2" descr="Gráfico, Gráfico radial&#10;&#10;Descripción generada automáticamente">
            <a:extLst>
              <a:ext uri="{FF2B5EF4-FFF2-40B4-BE49-F238E27FC236}">
                <a16:creationId xmlns:a16="http://schemas.microsoft.com/office/drawing/2014/main" id="{4F9BDB0E-198B-A765-33E5-83CAD3FF2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1" y="4639766"/>
            <a:ext cx="2461772" cy="632077"/>
          </a:xfrm>
          <a:prstGeom prst="rect">
            <a:avLst/>
          </a:prstGeom>
        </p:spPr>
      </p:pic>
      <p:pic>
        <p:nvPicPr>
          <p:cNvPr id="24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6500E88-500F-ED7C-BA8D-1538783A7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01" y="3661153"/>
            <a:ext cx="2070210" cy="534466"/>
          </a:xfrm>
          <a:prstGeom prst="rect">
            <a:avLst/>
          </a:pr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0AE7248D-9253-1EDF-C9B9-807BCD3AA3B8}"/>
              </a:ext>
            </a:extLst>
          </p:cNvPr>
          <p:cNvSpPr txBox="1"/>
          <p:nvPr/>
        </p:nvSpPr>
        <p:spPr>
          <a:xfrm>
            <a:off x="-37580" y="3101934"/>
            <a:ext cx="30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-BTBT-C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67253" y="4535964"/>
            <a:ext cx="1467141" cy="79804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4E8ECE1C-ADD2-5820-520C-97FE80751919}"/>
              </a:ext>
            </a:extLst>
          </p:cNvPr>
          <p:cNvSpPr txBox="1"/>
          <p:nvPr/>
        </p:nvSpPr>
        <p:spPr>
          <a:xfrm>
            <a:off x="-23889" y="4264841"/>
            <a:ext cx="30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DPh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-BTBT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2723328" y="3703901"/>
            <a:ext cx="283422" cy="1436399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801854" y="3495787"/>
            <a:ext cx="1467141" cy="798041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0AE7248D-9253-1EDF-C9B9-807BCD3AA3B8}"/>
              </a:ext>
            </a:extLst>
          </p:cNvPr>
          <p:cNvSpPr txBox="1"/>
          <p:nvPr/>
        </p:nvSpPr>
        <p:spPr>
          <a:xfrm>
            <a:off x="2778554" y="2195099"/>
            <a:ext cx="30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F6TCNNQ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8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51257BC-D15D-5B64-3BF2-6E181700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CAAAF-61C7-4112-96FD-8A27FEA7A7D5}" type="slidenum">
              <a:rPr lang="en-US" smtClean="0"/>
              <a:t>8</a:t>
            </a:fld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14E540-2B34-D896-DE15-BD589C8EC3F0}"/>
              </a:ext>
            </a:extLst>
          </p:cNvPr>
          <p:cNvSpPr txBox="1"/>
          <p:nvPr/>
        </p:nvSpPr>
        <p:spPr>
          <a:xfrm>
            <a:off x="6245" y="31413"/>
            <a:ext cx="121795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GIWAXS to understand thin film structure</a:t>
            </a:r>
            <a:endParaRPr lang="en-US" sz="4000" dirty="0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9C20FA-858D-54D8-73A3-460F8F388B8D}"/>
              </a:ext>
            </a:extLst>
          </p:cNvPr>
          <p:cNvSpPr txBox="1"/>
          <p:nvPr/>
        </p:nvSpPr>
        <p:spPr>
          <a:xfrm>
            <a:off x="760323" y="908595"/>
            <a:ext cx="71274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 err="1">
                <a:cs typeface="Calibri" panose="020F0502020204030204"/>
              </a:rPr>
              <a:t>Probed</a:t>
            </a:r>
            <a:r>
              <a:rPr lang="es-ES" sz="2400" dirty="0">
                <a:cs typeface="Calibri" panose="020F0502020204030204"/>
              </a:rPr>
              <a:t> </a:t>
            </a:r>
            <a:r>
              <a:rPr lang="es-ES" sz="2400" dirty="0" err="1">
                <a:cs typeface="Calibri" panose="020F0502020204030204"/>
              </a:rPr>
              <a:t>out</a:t>
            </a:r>
            <a:r>
              <a:rPr lang="es-ES" sz="2400" dirty="0">
                <a:cs typeface="Calibri" panose="020F0502020204030204"/>
              </a:rPr>
              <a:t>-of-</a:t>
            </a:r>
            <a:r>
              <a:rPr lang="es-ES" sz="2400" dirty="0" err="1">
                <a:cs typeface="Calibri" panose="020F0502020204030204"/>
              </a:rPr>
              <a:t>plane</a:t>
            </a:r>
            <a:r>
              <a:rPr lang="es-ES" sz="2400" dirty="0">
                <a:cs typeface="Calibri" panose="020F0502020204030204"/>
              </a:rPr>
              <a:t> (OOP) and in-</a:t>
            </a:r>
            <a:r>
              <a:rPr lang="es-ES" sz="2400" dirty="0" err="1">
                <a:cs typeface="Calibri" panose="020F0502020204030204"/>
              </a:rPr>
              <a:t>plane</a:t>
            </a:r>
            <a:r>
              <a:rPr lang="es-ES" sz="2400" dirty="0">
                <a:cs typeface="Calibri" panose="020F0502020204030204"/>
              </a:rPr>
              <a:t> (IP) </a:t>
            </a:r>
            <a:r>
              <a:rPr lang="es-ES" sz="2400" dirty="0" err="1">
                <a:cs typeface="Calibri" panose="020F0502020204030204"/>
              </a:rPr>
              <a:t>scattering</a:t>
            </a:r>
            <a:r>
              <a:rPr lang="es-ES" sz="2400" dirty="0">
                <a:cs typeface="Calibri" panose="020F0502020204030204"/>
              </a:rPr>
              <a:t>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0C57AB-B41E-6B80-6A1F-DE8DD25F8214}"/>
              </a:ext>
            </a:extLst>
          </p:cNvPr>
          <p:cNvSpPr txBox="1"/>
          <p:nvPr/>
        </p:nvSpPr>
        <p:spPr>
          <a:xfrm>
            <a:off x="6285565" y="5025242"/>
            <a:ext cx="47765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Crystallinity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/>
              </a:rPr>
              <a:t>Crystallite orientation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8967D4-892B-B221-9DBF-EBDF27B86C13}"/>
              </a:ext>
            </a:extLst>
          </p:cNvPr>
          <p:cNvSpPr txBox="1"/>
          <p:nvPr/>
        </p:nvSpPr>
        <p:spPr>
          <a:xfrm>
            <a:off x="1757528" y="5339217"/>
            <a:ext cx="49092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400" dirty="0" err="1">
                <a:cs typeface="Calibri"/>
              </a:rPr>
              <a:t>Possible</a:t>
            </a:r>
            <a:r>
              <a:rPr lang="es-ES" sz="2400" dirty="0">
                <a:cs typeface="Calibri"/>
              </a:rPr>
              <a:t> to </a:t>
            </a:r>
            <a:r>
              <a:rPr lang="es-ES" sz="2400" dirty="0" err="1">
                <a:cs typeface="Calibri"/>
              </a:rPr>
              <a:t>get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information</a:t>
            </a:r>
            <a:r>
              <a:rPr lang="es-ES" sz="2400" dirty="0">
                <a:cs typeface="Calibri"/>
              </a:rPr>
              <a:t> </a:t>
            </a:r>
            <a:r>
              <a:rPr lang="es-ES" sz="2400" dirty="0" err="1">
                <a:cs typeface="Calibri"/>
              </a:rPr>
              <a:t>about</a:t>
            </a:r>
            <a:r>
              <a:rPr lang="es-ES" sz="2400" dirty="0">
                <a:cs typeface="Calibri"/>
              </a:rPr>
              <a:t>:</a:t>
            </a:r>
          </a:p>
        </p:txBody>
      </p:sp>
      <p:sp>
        <p:nvSpPr>
          <p:cNvPr id="55" name="Rectángulo 11">
            <a:extLst>
              <a:ext uri="{FF2B5EF4-FFF2-40B4-BE49-F238E27FC236}">
                <a16:creationId xmlns:a16="http://schemas.microsoft.com/office/drawing/2014/main" id="{345092C3-8310-3F9C-3DE0-23A25FCF9765}"/>
              </a:ext>
            </a:extLst>
          </p:cNvPr>
          <p:cNvSpPr/>
          <p:nvPr/>
        </p:nvSpPr>
        <p:spPr>
          <a:xfrm rot="19541673">
            <a:off x="1837838" y="3799039"/>
            <a:ext cx="714966" cy="19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12">
            <a:extLst>
              <a:ext uri="{FF2B5EF4-FFF2-40B4-BE49-F238E27FC236}">
                <a16:creationId xmlns:a16="http://schemas.microsoft.com/office/drawing/2014/main" id="{73202146-60D4-128F-6C0B-519ED6B3F0E3}"/>
              </a:ext>
            </a:extLst>
          </p:cNvPr>
          <p:cNvSpPr/>
          <p:nvPr/>
        </p:nvSpPr>
        <p:spPr>
          <a:xfrm>
            <a:off x="2364162" y="3974039"/>
            <a:ext cx="714966" cy="19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ángulo rectángulo 13">
            <a:extLst>
              <a:ext uri="{FF2B5EF4-FFF2-40B4-BE49-F238E27FC236}">
                <a16:creationId xmlns:a16="http://schemas.microsoft.com/office/drawing/2014/main" id="{E776CB0D-0C45-3000-0403-D36736275047}"/>
              </a:ext>
            </a:extLst>
          </p:cNvPr>
          <p:cNvSpPr/>
          <p:nvPr/>
        </p:nvSpPr>
        <p:spPr>
          <a:xfrm rot="9077811">
            <a:off x="1560421" y="3826255"/>
            <a:ext cx="1494351" cy="711659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ángulo rectángulo 14">
            <a:extLst>
              <a:ext uri="{FF2B5EF4-FFF2-40B4-BE49-F238E27FC236}">
                <a16:creationId xmlns:a16="http://schemas.microsoft.com/office/drawing/2014/main" id="{DD274DDD-4EC9-AAD0-090A-AEAA7ED2878D}"/>
              </a:ext>
            </a:extLst>
          </p:cNvPr>
          <p:cNvSpPr/>
          <p:nvPr/>
        </p:nvSpPr>
        <p:spPr>
          <a:xfrm rot="4561065">
            <a:off x="739685" y="4129215"/>
            <a:ext cx="352769" cy="932477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ángulo rectángulo 15">
            <a:extLst>
              <a:ext uri="{FF2B5EF4-FFF2-40B4-BE49-F238E27FC236}">
                <a16:creationId xmlns:a16="http://schemas.microsoft.com/office/drawing/2014/main" id="{89328270-07A6-0B86-D89C-070AB8C4E026}"/>
              </a:ext>
            </a:extLst>
          </p:cNvPr>
          <p:cNvSpPr/>
          <p:nvPr/>
        </p:nvSpPr>
        <p:spPr>
          <a:xfrm rot="14233207">
            <a:off x="1812512" y="3265028"/>
            <a:ext cx="272475" cy="1007992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ángulo 16">
            <a:extLst>
              <a:ext uri="{FF2B5EF4-FFF2-40B4-BE49-F238E27FC236}">
                <a16:creationId xmlns:a16="http://schemas.microsoft.com/office/drawing/2014/main" id="{15289A4C-CC85-DAAE-A64F-63667CBA0C6F}"/>
              </a:ext>
            </a:extLst>
          </p:cNvPr>
          <p:cNvSpPr/>
          <p:nvPr/>
        </p:nvSpPr>
        <p:spPr>
          <a:xfrm rot="931999">
            <a:off x="760315" y="3603824"/>
            <a:ext cx="1211758" cy="13496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ipse 17">
            <a:extLst>
              <a:ext uri="{FF2B5EF4-FFF2-40B4-BE49-F238E27FC236}">
                <a16:creationId xmlns:a16="http://schemas.microsoft.com/office/drawing/2014/main" id="{5B402535-A6A4-2E96-5BCC-E3FDF616C4EE}"/>
              </a:ext>
            </a:extLst>
          </p:cNvPr>
          <p:cNvSpPr/>
          <p:nvPr/>
        </p:nvSpPr>
        <p:spPr>
          <a:xfrm>
            <a:off x="1379619" y="4013586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ipse 18">
            <a:extLst>
              <a:ext uri="{FF2B5EF4-FFF2-40B4-BE49-F238E27FC236}">
                <a16:creationId xmlns:a16="http://schemas.microsoft.com/office/drawing/2014/main" id="{CCC2FF09-C6EC-A655-0F7C-904D4CBCF5A9}"/>
              </a:ext>
            </a:extLst>
          </p:cNvPr>
          <p:cNvSpPr/>
          <p:nvPr/>
        </p:nvSpPr>
        <p:spPr>
          <a:xfrm>
            <a:off x="1076220" y="4192411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lipse 19">
            <a:extLst>
              <a:ext uri="{FF2B5EF4-FFF2-40B4-BE49-F238E27FC236}">
                <a16:creationId xmlns:a16="http://schemas.microsoft.com/office/drawing/2014/main" id="{DB20EC77-1222-B85F-8458-266F2FFF2CB5}"/>
              </a:ext>
            </a:extLst>
          </p:cNvPr>
          <p:cNvSpPr/>
          <p:nvPr/>
        </p:nvSpPr>
        <p:spPr>
          <a:xfrm>
            <a:off x="1247176" y="4116920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ipse 20">
            <a:extLst>
              <a:ext uri="{FF2B5EF4-FFF2-40B4-BE49-F238E27FC236}">
                <a16:creationId xmlns:a16="http://schemas.microsoft.com/office/drawing/2014/main" id="{7B8BC47A-6663-8937-AC3A-F312F097F446}"/>
              </a:ext>
            </a:extLst>
          </p:cNvPr>
          <p:cNvSpPr/>
          <p:nvPr/>
        </p:nvSpPr>
        <p:spPr>
          <a:xfrm>
            <a:off x="1606827" y="4260864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ipse 21">
            <a:extLst>
              <a:ext uri="{FF2B5EF4-FFF2-40B4-BE49-F238E27FC236}">
                <a16:creationId xmlns:a16="http://schemas.microsoft.com/office/drawing/2014/main" id="{48008796-FCA7-CDC0-CF85-705F06CDCD80}"/>
              </a:ext>
            </a:extLst>
          </p:cNvPr>
          <p:cNvSpPr/>
          <p:nvPr/>
        </p:nvSpPr>
        <p:spPr>
          <a:xfrm>
            <a:off x="1706324" y="4154553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ipse 22">
            <a:extLst>
              <a:ext uri="{FF2B5EF4-FFF2-40B4-BE49-F238E27FC236}">
                <a16:creationId xmlns:a16="http://schemas.microsoft.com/office/drawing/2014/main" id="{3E81EACF-BB8B-ED8A-F744-A73E1C207812}"/>
              </a:ext>
            </a:extLst>
          </p:cNvPr>
          <p:cNvSpPr/>
          <p:nvPr/>
        </p:nvSpPr>
        <p:spPr>
          <a:xfrm>
            <a:off x="1500889" y="4107771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ipse 23">
            <a:extLst>
              <a:ext uri="{FF2B5EF4-FFF2-40B4-BE49-F238E27FC236}">
                <a16:creationId xmlns:a16="http://schemas.microsoft.com/office/drawing/2014/main" id="{6742AE67-3E7A-8591-1599-EDECF2056F0C}"/>
              </a:ext>
            </a:extLst>
          </p:cNvPr>
          <p:cNvSpPr/>
          <p:nvPr/>
        </p:nvSpPr>
        <p:spPr>
          <a:xfrm>
            <a:off x="1477463" y="4350944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lipse 24">
            <a:extLst>
              <a:ext uri="{FF2B5EF4-FFF2-40B4-BE49-F238E27FC236}">
                <a16:creationId xmlns:a16="http://schemas.microsoft.com/office/drawing/2014/main" id="{1127BF48-333F-DC4D-0531-3B6F7A578F44}"/>
              </a:ext>
            </a:extLst>
          </p:cNvPr>
          <p:cNvSpPr/>
          <p:nvPr/>
        </p:nvSpPr>
        <p:spPr>
          <a:xfrm>
            <a:off x="1381802" y="4207075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Elipse 25">
            <a:extLst>
              <a:ext uri="{FF2B5EF4-FFF2-40B4-BE49-F238E27FC236}">
                <a16:creationId xmlns:a16="http://schemas.microsoft.com/office/drawing/2014/main" id="{B71D3D71-0903-A832-4EB4-4986A1E80703}"/>
              </a:ext>
            </a:extLst>
          </p:cNvPr>
          <p:cNvSpPr/>
          <p:nvPr/>
        </p:nvSpPr>
        <p:spPr>
          <a:xfrm>
            <a:off x="1254855" y="4297149"/>
            <a:ext cx="120109" cy="128460"/>
          </a:xfrm>
          <a:prstGeom prst="ellipse">
            <a:avLst/>
          </a:prstGeom>
          <a:solidFill>
            <a:srgbClr val="21FC1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Conector recto de flecha 32">
            <a:extLst>
              <a:ext uri="{FF2B5EF4-FFF2-40B4-BE49-F238E27FC236}">
                <a16:creationId xmlns:a16="http://schemas.microsoft.com/office/drawing/2014/main" id="{EEE8D656-EFD1-F74F-ED3F-EF34A7DBFD18}"/>
              </a:ext>
            </a:extLst>
          </p:cNvPr>
          <p:cNvCxnSpPr>
            <a:cxnSpLocks/>
          </p:cNvCxnSpPr>
          <p:nvPr/>
        </p:nvCxnSpPr>
        <p:spPr>
          <a:xfrm flipH="1">
            <a:off x="258165" y="4267902"/>
            <a:ext cx="1220856" cy="301434"/>
          </a:xfrm>
          <a:prstGeom prst="straightConnector1">
            <a:avLst/>
          </a:prstGeom>
          <a:ln w="190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36">
            <a:extLst>
              <a:ext uri="{FF2B5EF4-FFF2-40B4-BE49-F238E27FC236}">
                <a16:creationId xmlns:a16="http://schemas.microsoft.com/office/drawing/2014/main" id="{1770A6EE-0F63-B3C1-A56A-7552C2C72C46}"/>
              </a:ext>
            </a:extLst>
          </p:cNvPr>
          <p:cNvCxnSpPr>
            <a:cxnSpLocks/>
          </p:cNvCxnSpPr>
          <p:nvPr/>
        </p:nvCxnSpPr>
        <p:spPr>
          <a:xfrm flipV="1">
            <a:off x="1461255" y="4180748"/>
            <a:ext cx="1868491" cy="8375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39">
            <a:extLst>
              <a:ext uri="{FF2B5EF4-FFF2-40B4-BE49-F238E27FC236}">
                <a16:creationId xmlns:a16="http://schemas.microsoft.com/office/drawing/2014/main" id="{5ADFFC90-F76D-AA89-229F-E95A18694121}"/>
              </a:ext>
            </a:extLst>
          </p:cNvPr>
          <p:cNvCxnSpPr>
            <a:cxnSpLocks/>
          </p:cNvCxnSpPr>
          <p:nvPr/>
        </p:nvCxnSpPr>
        <p:spPr>
          <a:xfrm flipV="1">
            <a:off x="567618" y="3622619"/>
            <a:ext cx="1835293" cy="12368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uadroTexto 45">
                <a:extLst>
                  <a:ext uri="{FF2B5EF4-FFF2-40B4-BE49-F238E27FC236}">
                    <a16:creationId xmlns:a16="http://schemas.microsoft.com/office/drawing/2014/main" id="{4EE11D77-A032-F5FA-415E-B954A64A78B6}"/>
                  </a:ext>
                </a:extLst>
              </p:cNvPr>
              <p:cNvSpPr txBox="1"/>
              <p:nvPr/>
            </p:nvSpPr>
            <p:spPr>
              <a:xfrm>
                <a:off x="1873882" y="3266660"/>
                <a:ext cx="28065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CuadroTexto 45">
                <a:extLst>
                  <a:ext uri="{FF2B5EF4-FFF2-40B4-BE49-F238E27FC236}">
                    <a16:creationId xmlns:a16="http://schemas.microsoft.com/office/drawing/2014/main" id="{4EE11D77-A032-F5FA-415E-B954A64A7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882" y="3266660"/>
                <a:ext cx="280654" cy="299249"/>
              </a:xfrm>
              <a:prstGeom prst="rect">
                <a:avLst/>
              </a:prstGeom>
              <a:blipFill>
                <a:blip r:embed="rId4"/>
                <a:stretch>
                  <a:fillRect l="-21739" r="-15217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uadroTexto 46">
                <a:extLst>
                  <a:ext uri="{FF2B5EF4-FFF2-40B4-BE49-F238E27FC236}">
                    <a16:creationId xmlns:a16="http://schemas.microsoft.com/office/drawing/2014/main" id="{9FB5159C-F52C-B020-17E0-ECB3F8AB574C}"/>
                  </a:ext>
                </a:extLst>
              </p:cNvPr>
              <p:cNvSpPr txBox="1"/>
              <p:nvPr/>
            </p:nvSpPr>
            <p:spPr>
              <a:xfrm>
                <a:off x="362841" y="4148610"/>
                <a:ext cx="254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CuadroTexto 46">
                <a:extLst>
                  <a:ext uri="{FF2B5EF4-FFF2-40B4-BE49-F238E27FC236}">
                    <a16:creationId xmlns:a16="http://schemas.microsoft.com/office/drawing/2014/main" id="{9FB5159C-F52C-B020-17E0-ECB3F8AB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41" y="4148610"/>
                <a:ext cx="254172" cy="276999"/>
              </a:xfrm>
              <a:prstGeom prst="rect">
                <a:avLst/>
              </a:prstGeom>
              <a:blipFill>
                <a:blip r:embed="rId5"/>
                <a:stretch>
                  <a:fillRect l="-24390" r="-9756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Imagen 9">
            <a:extLst>
              <a:ext uri="{FF2B5EF4-FFF2-40B4-BE49-F238E27FC236}">
                <a16:creationId xmlns:a16="http://schemas.microsoft.com/office/drawing/2014/main" id="{06A99955-376C-A8FE-DCC3-4B884EA70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9" b="8786"/>
          <a:stretch/>
        </p:blipFill>
        <p:spPr>
          <a:xfrm>
            <a:off x="1448779" y="2428937"/>
            <a:ext cx="2893314" cy="1530711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cxnSp>
        <p:nvCxnSpPr>
          <p:cNvPr id="85" name="Conector recto de flecha 31">
            <a:extLst>
              <a:ext uri="{FF2B5EF4-FFF2-40B4-BE49-F238E27FC236}">
                <a16:creationId xmlns:a16="http://schemas.microsoft.com/office/drawing/2014/main" id="{CF8FFF76-730F-5D87-DFF1-EA1198E1DB9C}"/>
              </a:ext>
            </a:extLst>
          </p:cNvPr>
          <p:cNvCxnSpPr>
            <a:cxnSpLocks/>
          </p:cNvCxnSpPr>
          <p:nvPr/>
        </p:nvCxnSpPr>
        <p:spPr>
          <a:xfrm flipV="1">
            <a:off x="1461255" y="3243535"/>
            <a:ext cx="953425" cy="102436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7">
            <a:extLst>
              <a:ext uri="{FF2B5EF4-FFF2-40B4-BE49-F238E27FC236}">
                <a16:creationId xmlns:a16="http://schemas.microsoft.com/office/drawing/2014/main" id="{AA7BD4CE-26FD-98EB-9E6B-F36DA2FD74C3}"/>
              </a:ext>
            </a:extLst>
          </p:cNvPr>
          <p:cNvSpPr txBox="1"/>
          <p:nvPr/>
        </p:nvSpPr>
        <p:spPr>
          <a:xfrm>
            <a:off x="2895436" y="2159793"/>
            <a:ext cx="147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2D detector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BD3046FA-C457-FCAC-F25C-2C619B5D3D84}"/>
                  </a:ext>
                </a:extLst>
              </p:cNvPr>
              <p:cNvSpPr txBox="1"/>
              <p:nvPr/>
            </p:nvSpPr>
            <p:spPr>
              <a:xfrm>
                <a:off x="3631160" y="4503604"/>
                <a:ext cx="2206133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solidFill>
                      <a:srgbClr val="0070C0"/>
                    </a:solidFill>
                  </a:rPr>
                  <a:t>In-</a:t>
                </a:r>
                <a:r>
                  <a:rPr lang="es-ES" dirty="0" err="1">
                    <a:solidFill>
                      <a:srgbClr val="0070C0"/>
                    </a:solidFill>
                  </a:rPr>
                  <a:t>plane</a:t>
                </a:r>
                <a:r>
                  <a:rPr lang="es-ES" dirty="0">
                    <a:solidFill>
                      <a:srgbClr val="0070C0"/>
                    </a:solidFill>
                  </a:rPr>
                  <a:t> (IP) </a:t>
                </a:r>
                <a:r>
                  <a:rPr lang="es-ES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BD3046FA-C457-FCAC-F25C-2C619B5D3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160" y="4503604"/>
                <a:ext cx="2206133" cy="391261"/>
              </a:xfrm>
              <a:prstGeom prst="rect">
                <a:avLst/>
              </a:prstGeom>
              <a:blipFill>
                <a:blip r:embed="rId7"/>
                <a:stretch>
                  <a:fillRect l="-2486" t="-10938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01C007B5-53A6-93A6-711B-DA2FFAD51A23}"/>
              </a:ext>
            </a:extLst>
          </p:cNvPr>
          <p:cNvCxnSpPr/>
          <p:nvPr/>
        </p:nvCxnSpPr>
        <p:spPr>
          <a:xfrm flipV="1">
            <a:off x="1586196" y="716909"/>
            <a:ext cx="9143998" cy="13369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43862" y="3621689"/>
            <a:ext cx="1352613" cy="851401"/>
          </a:xfrm>
          <a:prstGeom prst="straightConnector1">
            <a:avLst/>
          </a:prstGeom>
          <a:ln w="95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86">
            <a:extLst>
              <a:ext uri="{FF2B5EF4-FFF2-40B4-BE49-F238E27FC236}">
                <a16:creationId xmlns:a16="http://schemas.microsoft.com/office/drawing/2014/main" id="{BD3046FA-C457-FCAC-F25C-2C619B5D3D84}"/>
              </a:ext>
            </a:extLst>
          </p:cNvPr>
          <p:cNvSpPr txBox="1"/>
          <p:nvPr/>
        </p:nvSpPr>
        <p:spPr>
          <a:xfrm>
            <a:off x="2280662" y="1393784"/>
            <a:ext cx="220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OOP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618064" y="2883238"/>
            <a:ext cx="630131" cy="829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e 13"/>
          <p:cNvSpPr/>
          <p:nvPr/>
        </p:nvSpPr>
        <p:spPr>
          <a:xfrm>
            <a:off x="6088420" y="5056073"/>
            <a:ext cx="244523" cy="120025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0" name="Conector recto 43">
            <a:extLst>
              <a:ext uri="{FF2B5EF4-FFF2-40B4-BE49-F238E27FC236}">
                <a16:creationId xmlns:a16="http://schemas.microsoft.com/office/drawing/2014/main" id="{CDEE94AE-90EC-7F6E-6BEF-E3DC9C00E8EB}"/>
              </a:ext>
            </a:extLst>
          </p:cNvPr>
          <p:cNvCxnSpPr>
            <a:cxnSpLocks/>
          </p:cNvCxnSpPr>
          <p:nvPr/>
        </p:nvCxnSpPr>
        <p:spPr>
          <a:xfrm flipH="1" flipV="1">
            <a:off x="2409028" y="1803511"/>
            <a:ext cx="4641" cy="1785005"/>
          </a:xfrm>
          <a:prstGeom prst="line">
            <a:avLst/>
          </a:prstGeom>
          <a:ln w="9525"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n 12">
            <a:extLst>
              <a:ext uri="{FF2B5EF4-FFF2-40B4-BE49-F238E27FC236}">
                <a16:creationId xmlns:a16="http://schemas.microsoft.com/office/drawing/2014/main" id="{D6FAB91B-B99A-EB39-C154-75BF0CC5D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810" y="1745740"/>
            <a:ext cx="41719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0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A4F84-DB8C-486F-9230-7737348F3D75}" type="slidenum">
              <a:rPr lang="en-US" smtClean="0"/>
              <a:t>9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793080" y="1152786"/>
            <a:ext cx="43432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Same structure as the reported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endParaRPr lang="en-GB" sz="2000" dirty="0"/>
          </a:p>
          <a:p>
            <a:r>
              <a:rPr lang="en-GB" sz="2000" dirty="0"/>
              <a:t>	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Remarkable </a:t>
            </a:r>
            <a:r>
              <a:rPr lang="en-GB" sz="2000" b="1" dirty="0"/>
              <a:t>shift of the in-plane peaks </a:t>
            </a:r>
            <a:r>
              <a:rPr lang="en-GB" sz="2000" dirty="0"/>
              <a:t>to lower q values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Film partially desorbed at 110 °C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1002CEF-7933-2E5C-B5A1-6D59D3EF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2" y="787550"/>
            <a:ext cx="3212327" cy="5751362"/>
          </a:xfrm>
          <a:prstGeom prst="rect">
            <a:avLst/>
          </a:prstGeom>
        </p:spPr>
      </p:pic>
      <p:sp>
        <p:nvSpPr>
          <p:cNvPr id="30" name="Elipse 28">
            <a:extLst>
              <a:ext uri="{FF2B5EF4-FFF2-40B4-BE49-F238E27FC236}">
                <a16:creationId xmlns:a16="http://schemas.microsoft.com/office/drawing/2014/main" id="{981F24D1-F47A-7FBB-8CA6-9CDB2B7105A6}"/>
              </a:ext>
            </a:extLst>
          </p:cNvPr>
          <p:cNvSpPr/>
          <p:nvPr/>
        </p:nvSpPr>
        <p:spPr>
          <a:xfrm rot="1844563">
            <a:off x="6727405" y="5256539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Elipse 29">
            <a:extLst>
              <a:ext uri="{FF2B5EF4-FFF2-40B4-BE49-F238E27FC236}">
                <a16:creationId xmlns:a16="http://schemas.microsoft.com/office/drawing/2014/main" id="{DB6284B0-DD5E-0F47-F461-36CAFA03D4B9}"/>
              </a:ext>
            </a:extLst>
          </p:cNvPr>
          <p:cNvSpPr/>
          <p:nvPr/>
        </p:nvSpPr>
        <p:spPr>
          <a:xfrm rot="1844563">
            <a:off x="7379230" y="5250919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Elipse 30">
            <a:extLst>
              <a:ext uri="{FF2B5EF4-FFF2-40B4-BE49-F238E27FC236}">
                <a16:creationId xmlns:a16="http://schemas.microsoft.com/office/drawing/2014/main" id="{E156AECB-7C71-6F74-14FA-525B6ADF37A0}"/>
              </a:ext>
            </a:extLst>
          </p:cNvPr>
          <p:cNvSpPr/>
          <p:nvPr/>
        </p:nvSpPr>
        <p:spPr>
          <a:xfrm rot="1844563">
            <a:off x="6753740" y="5934099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Elipse 31">
            <a:extLst>
              <a:ext uri="{FF2B5EF4-FFF2-40B4-BE49-F238E27FC236}">
                <a16:creationId xmlns:a16="http://schemas.microsoft.com/office/drawing/2014/main" id="{700E4210-8031-5C32-85BD-39B2D96E52AB}"/>
              </a:ext>
            </a:extLst>
          </p:cNvPr>
          <p:cNvSpPr/>
          <p:nvPr/>
        </p:nvSpPr>
        <p:spPr>
          <a:xfrm rot="1844563">
            <a:off x="7371050" y="5976392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Elipse 32">
            <a:extLst>
              <a:ext uri="{FF2B5EF4-FFF2-40B4-BE49-F238E27FC236}">
                <a16:creationId xmlns:a16="http://schemas.microsoft.com/office/drawing/2014/main" id="{98A53746-53AD-CEA3-6363-FD155A2C835D}"/>
              </a:ext>
            </a:extLst>
          </p:cNvPr>
          <p:cNvSpPr/>
          <p:nvPr/>
        </p:nvSpPr>
        <p:spPr>
          <a:xfrm rot="18871451">
            <a:off x="7048687" y="5593730"/>
            <a:ext cx="243882" cy="33594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Conector recto de flecha 24">
            <a:extLst>
              <a:ext uri="{FF2B5EF4-FFF2-40B4-BE49-F238E27FC236}">
                <a16:creationId xmlns:a16="http://schemas.microsoft.com/office/drawing/2014/main" id="{7357867A-A4E2-5667-1985-38DB95F7E58D}"/>
              </a:ext>
            </a:extLst>
          </p:cNvPr>
          <p:cNvCxnSpPr/>
          <p:nvPr/>
        </p:nvCxnSpPr>
        <p:spPr>
          <a:xfrm>
            <a:off x="5100005" y="4948519"/>
            <a:ext cx="0" cy="1368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4">
            <a:extLst>
              <a:ext uri="{FF2B5EF4-FFF2-40B4-BE49-F238E27FC236}">
                <a16:creationId xmlns:a16="http://schemas.microsoft.com/office/drawing/2014/main" id="{3758281B-D9E5-A1C7-B523-D123B8A914A6}"/>
              </a:ext>
            </a:extLst>
          </p:cNvPr>
          <p:cNvCxnSpPr>
            <a:cxnSpLocks/>
          </p:cNvCxnSpPr>
          <p:nvPr/>
        </p:nvCxnSpPr>
        <p:spPr>
          <a:xfrm flipV="1">
            <a:off x="6867086" y="5131843"/>
            <a:ext cx="0" cy="9360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9">
            <a:extLst>
              <a:ext uri="{FF2B5EF4-FFF2-40B4-BE49-F238E27FC236}">
                <a16:creationId xmlns:a16="http://schemas.microsoft.com/office/drawing/2014/main" id="{E85B80DF-B639-429B-EEB0-91A8815880B0}"/>
              </a:ext>
            </a:extLst>
          </p:cNvPr>
          <p:cNvSpPr/>
          <p:nvPr/>
        </p:nvSpPr>
        <p:spPr>
          <a:xfrm rot="245243">
            <a:off x="3895605" y="555109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ángulo 10">
            <a:extLst>
              <a:ext uri="{FF2B5EF4-FFF2-40B4-BE49-F238E27FC236}">
                <a16:creationId xmlns:a16="http://schemas.microsoft.com/office/drawing/2014/main" id="{7A07DA79-4B5F-0ED6-4B0C-CB2AA4512DEB}"/>
              </a:ext>
            </a:extLst>
          </p:cNvPr>
          <p:cNvSpPr/>
          <p:nvPr/>
        </p:nvSpPr>
        <p:spPr>
          <a:xfrm rot="460262" flipH="1">
            <a:off x="3998976" y="512409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ángulo 11">
            <a:extLst>
              <a:ext uri="{FF2B5EF4-FFF2-40B4-BE49-F238E27FC236}">
                <a16:creationId xmlns:a16="http://schemas.microsoft.com/office/drawing/2014/main" id="{1AE90656-FC78-8B86-9BDD-674ABB3D79CF}"/>
              </a:ext>
            </a:extLst>
          </p:cNvPr>
          <p:cNvSpPr/>
          <p:nvPr/>
        </p:nvSpPr>
        <p:spPr>
          <a:xfrm rot="721437" flipH="1">
            <a:off x="3885385" y="588769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ángulo 15">
            <a:extLst>
              <a:ext uri="{FF2B5EF4-FFF2-40B4-BE49-F238E27FC236}">
                <a16:creationId xmlns:a16="http://schemas.microsoft.com/office/drawing/2014/main" id="{FB042A8A-16A7-1298-63CA-F753E8600A4E}"/>
              </a:ext>
            </a:extLst>
          </p:cNvPr>
          <p:cNvSpPr/>
          <p:nvPr/>
        </p:nvSpPr>
        <p:spPr>
          <a:xfrm rot="245243">
            <a:off x="4197805" y="555109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ángulo 16">
            <a:extLst>
              <a:ext uri="{FF2B5EF4-FFF2-40B4-BE49-F238E27FC236}">
                <a16:creationId xmlns:a16="http://schemas.microsoft.com/office/drawing/2014/main" id="{1AAF2EE6-3E4D-BD8D-FB13-8CA828E6F688}"/>
              </a:ext>
            </a:extLst>
          </p:cNvPr>
          <p:cNvSpPr/>
          <p:nvPr/>
        </p:nvSpPr>
        <p:spPr>
          <a:xfrm rot="460262" flipH="1">
            <a:off x="4301176" y="512409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ángulo 17">
            <a:extLst>
              <a:ext uri="{FF2B5EF4-FFF2-40B4-BE49-F238E27FC236}">
                <a16:creationId xmlns:a16="http://schemas.microsoft.com/office/drawing/2014/main" id="{CD33CB0D-9B46-0262-D285-B53BE7060B79}"/>
              </a:ext>
            </a:extLst>
          </p:cNvPr>
          <p:cNvSpPr/>
          <p:nvPr/>
        </p:nvSpPr>
        <p:spPr>
          <a:xfrm rot="721437" flipH="1">
            <a:off x="4187585" y="588769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ángulo 18">
            <a:extLst>
              <a:ext uri="{FF2B5EF4-FFF2-40B4-BE49-F238E27FC236}">
                <a16:creationId xmlns:a16="http://schemas.microsoft.com/office/drawing/2014/main" id="{8228E8DF-1D13-CCA9-13CD-A025958A91DC}"/>
              </a:ext>
            </a:extLst>
          </p:cNvPr>
          <p:cNvSpPr/>
          <p:nvPr/>
        </p:nvSpPr>
        <p:spPr>
          <a:xfrm rot="245243">
            <a:off x="4533941" y="555109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ángulo 19">
            <a:extLst>
              <a:ext uri="{FF2B5EF4-FFF2-40B4-BE49-F238E27FC236}">
                <a16:creationId xmlns:a16="http://schemas.microsoft.com/office/drawing/2014/main" id="{49988793-A414-7165-0C19-6EFE861B805D}"/>
              </a:ext>
            </a:extLst>
          </p:cNvPr>
          <p:cNvSpPr/>
          <p:nvPr/>
        </p:nvSpPr>
        <p:spPr>
          <a:xfrm rot="460262" flipH="1">
            <a:off x="4637312" y="512409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ángulo 20">
            <a:extLst>
              <a:ext uri="{FF2B5EF4-FFF2-40B4-BE49-F238E27FC236}">
                <a16:creationId xmlns:a16="http://schemas.microsoft.com/office/drawing/2014/main" id="{054E44F5-C5A0-5F24-EBC4-C11AF0D65660}"/>
              </a:ext>
            </a:extLst>
          </p:cNvPr>
          <p:cNvSpPr/>
          <p:nvPr/>
        </p:nvSpPr>
        <p:spPr>
          <a:xfrm rot="721437" flipH="1">
            <a:off x="4523721" y="588769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ángulo 21">
            <a:extLst>
              <a:ext uri="{FF2B5EF4-FFF2-40B4-BE49-F238E27FC236}">
                <a16:creationId xmlns:a16="http://schemas.microsoft.com/office/drawing/2014/main" id="{4CD4E967-3616-5C80-95FC-B01AFD268A62}"/>
              </a:ext>
            </a:extLst>
          </p:cNvPr>
          <p:cNvSpPr/>
          <p:nvPr/>
        </p:nvSpPr>
        <p:spPr>
          <a:xfrm rot="245243">
            <a:off x="4836141" y="5551097"/>
            <a:ext cx="146071" cy="365924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ángulo 22">
            <a:extLst>
              <a:ext uri="{FF2B5EF4-FFF2-40B4-BE49-F238E27FC236}">
                <a16:creationId xmlns:a16="http://schemas.microsoft.com/office/drawing/2014/main" id="{88EF7A21-FF65-AC78-5C7E-D04B98AD6345}"/>
              </a:ext>
            </a:extLst>
          </p:cNvPr>
          <p:cNvSpPr/>
          <p:nvPr/>
        </p:nvSpPr>
        <p:spPr>
          <a:xfrm rot="460262" flipH="1">
            <a:off x="4939512" y="5124090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ángulo 23">
            <a:extLst>
              <a:ext uri="{FF2B5EF4-FFF2-40B4-BE49-F238E27FC236}">
                <a16:creationId xmlns:a16="http://schemas.microsoft.com/office/drawing/2014/main" id="{AE4EF772-7CBF-D720-EC90-B8BB75384804}"/>
              </a:ext>
            </a:extLst>
          </p:cNvPr>
          <p:cNvSpPr/>
          <p:nvPr/>
        </p:nvSpPr>
        <p:spPr>
          <a:xfrm rot="721437" flipH="1">
            <a:off x="4825921" y="5887698"/>
            <a:ext cx="45719" cy="457592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Conector recto de flecha 24">
            <a:extLst>
              <a:ext uri="{FF2B5EF4-FFF2-40B4-BE49-F238E27FC236}">
                <a16:creationId xmlns:a16="http://schemas.microsoft.com/office/drawing/2014/main" id="{AF36FEC0-7757-07E1-32A9-8CD3A53D2309}"/>
              </a:ext>
            </a:extLst>
          </p:cNvPr>
          <p:cNvCxnSpPr/>
          <p:nvPr/>
        </p:nvCxnSpPr>
        <p:spPr>
          <a:xfrm>
            <a:off x="5100005" y="5097988"/>
            <a:ext cx="0" cy="122194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25">
            <a:extLst>
              <a:ext uri="{FF2B5EF4-FFF2-40B4-BE49-F238E27FC236}">
                <a16:creationId xmlns:a16="http://schemas.microsoft.com/office/drawing/2014/main" id="{FCD44A4A-FF01-3561-2846-91F09F9AB45F}"/>
              </a:ext>
            </a:extLst>
          </p:cNvPr>
          <p:cNvCxnSpPr>
            <a:cxnSpLocks/>
          </p:cNvCxnSpPr>
          <p:nvPr/>
        </p:nvCxnSpPr>
        <p:spPr>
          <a:xfrm>
            <a:off x="4934096" y="5097988"/>
            <a:ext cx="40713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26">
            <a:extLst>
              <a:ext uri="{FF2B5EF4-FFF2-40B4-BE49-F238E27FC236}">
                <a16:creationId xmlns:a16="http://schemas.microsoft.com/office/drawing/2014/main" id="{2E6DBC80-D691-F570-132D-8234E4627380}"/>
              </a:ext>
            </a:extLst>
          </p:cNvPr>
          <p:cNvCxnSpPr>
            <a:cxnSpLocks/>
          </p:cNvCxnSpPr>
          <p:nvPr/>
        </p:nvCxnSpPr>
        <p:spPr>
          <a:xfrm>
            <a:off x="4908349" y="6319935"/>
            <a:ext cx="40713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27">
            <a:extLst>
              <a:ext uri="{FF2B5EF4-FFF2-40B4-BE49-F238E27FC236}">
                <a16:creationId xmlns:a16="http://schemas.microsoft.com/office/drawing/2014/main" id="{F9D9FA97-6ADD-3D2F-D450-F83C91CA9809}"/>
              </a:ext>
            </a:extLst>
          </p:cNvPr>
          <p:cNvSpPr txBox="1"/>
          <p:nvPr/>
        </p:nvSpPr>
        <p:spPr>
          <a:xfrm rot="16200000">
            <a:off x="5126422" y="5551078"/>
            <a:ext cx="816878" cy="36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29.0 Å</a:t>
            </a:r>
            <a:endParaRPr lang="en-US" dirty="0"/>
          </a:p>
        </p:txBody>
      </p:sp>
      <p:cxnSp>
        <p:nvCxnSpPr>
          <p:cNvPr id="53" name="Conector recto de flecha 33">
            <a:extLst>
              <a:ext uri="{FF2B5EF4-FFF2-40B4-BE49-F238E27FC236}">
                <a16:creationId xmlns:a16="http://schemas.microsoft.com/office/drawing/2014/main" id="{6858211E-2323-5088-4DC4-F772A0AC177D}"/>
              </a:ext>
            </a:extLst>
          </p:cNvPr>
          <p:cNvCxnSpPr>
            <a:cxnSpLocks/>
          </p:cNvCxnSpPr>
          <p:nvPr/>
        </p:nvCxnSpPr>
        <p:spPr>
          <a:xfrm>
            <a:off x="6857035" y="6072017"/>
            <a:ext cx="6336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34">
            <a:extLst>
              <a:ext uri="{FF2B5EF4-FFF2-40B4-BE49-F238E27FC236}">
                <a16:creationId xmlns:a16="http://schemas.microsoft.com/office/drawing/2014/main" id="{B2D771FC-D6E8-CABA-1DCF-BA934A5F3FE7}"/>
              </a:ext>
            </a:extLst>
          </p:cNvPr>
          <p:cNvCxnSpPr>
            <a:cxnSpLocks/>
          </p:cNvCxnSpPr>
          <p:nvPr/>
        </p:nvCxnSpPr>
        <p:spPr>
          <a:xfrm flipV="1">
            <a:off x="6867086" y="5348179"/>
            <a:ext cx="0" cy="7280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36">
            <a:extLst>
              <a:ext uri="{FF2B5EF4-FFF2-40B4-BE49-F238E27FC236}">
                <a16:creationId xmlns:a16="http://schemas.microsoft.com/office/drawing/2014/main" id="{B1C75511-7662-0B7F-A34E-BCD7A5C59D59}"/>
              </a:ext>
            </a:extLst>
          </p:cNvPr>
          <p:cNvSpPr txBox="1"/>
          <p:nvPr/>
        </p:nvSpPr>
        <p:spPr>
          <a:xfrm>
            <a:off x="6203720" y="5536618"/>
            <a:ext cx="10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b</a:t>
            </a:r>
            <a:endParaRPr lang="en-US" i="1" dirty="0"/>
          </a:p>
        </p:txBody>
      </p:sp>
      <p:cxnSp>
        <p:nvCxnSpPr>
          <p:cNvPr id="56" name="Conector recto 37">
            <a:extLst>
              <a:ext uri="{FF2B5EF4-FFF2-40B4-BE49-F238E27FC236}">
                <a16:creationId xmlns:a16="http://schemas.microsoft.com/office/drawing/2014/main" id="{62B57C23-8599-584F-3F6E-57F13B45912A}"/>
              </a:ext>
            </a:extLst>
          </p:cNvPr>
          <p:cNvCxnSpPr>
            <a:cxnSpLocks/>
          </p:cNvCxnSpPr>
          <p:nvPr/>
        </p:nvCxnSpPr>
        <p:spPr>
          <a:xfrm>
            <a:off x="6841728" y="5371938"/>
            <a:ext cx="6173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38">
            <a:extLst>
              <a:ext uri="{FF2B5EF4-FFF2-40B4-BE49-F238E27FC236}">
                <a16:creationId xmlns:a16="http://schemas.microsoft.com/office/drawing/2014/main" id="{B8BFE3C0-8179-AD85-8DAC-DC57DF1CE7CB}"/>
              </a:ext>
            </a:extLst>
          </p:cNvPr>
          <p:cNvCxnSpPr>
            <a:cxnSpLocks/>
          </p:cNvCxnSpPr>
          <p:nvPr/>
        </p:nvCxnSpPr>
        <p:spPr>
          <a:xfrm rot="5400000">
            <a:off x="7109121" y="5724804"/>
            <a:ext cx="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uadroTexto 36">
            <a:extLst>
              <a:ext uri="{FF2B5EF4-FFF2-40B4-BE49-F238E27FC236}">
                <a16:creationId xmlns:a16="http://schemas.microsoft.com/office/drawing/2014/main" id="{133FBEBB-23C7-78F7-D98A-39171D61B5FA}"/>
              </a:ext>
            </a:extLst>
          </p:cNvPr>
          <p:cNvSpPr txBox="1"/>
          <p:nvPr/>
        </p:nvSpPr>
        <p:spPr>
          <a:xfrm>
            <a:off x="7923282" y="5270732"/>
            <a:ext cx="1036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At 25 °C</a:t>
            </a:r>
          </a:p>
        </p:txBody>
      </p:sp>
      <p:sp>
        <p:nvSpPr>
          <p:cNvPr id="59" name="CuadroTexto 36">
            <a:extLst>
              <a:ext uri="{FF2B5EF4-FFF2-40B4-BE49-F238E27FC236}">
                <a16:creationId xmlns:a16="http://schemas.microsoft.com/office/drawing/2014/main" id="{88A85E9B-8CF7-4915-2317-E3EEDBD199B3}"/>
              </a:ext>
            </a:extLst>
          </p:cNvPr>
          <p:cNvSpPr txBox="1"/>
          <p:nvPr/>
        </p:nvSpPr>
        <p:spPr>
          <a:xfrm>
            <a:off x="7895548" y="5566319"/>
            <a:ext cx="125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At 100 °C</a:t>
            </a:r>
          </a:p>
        </p:txBody>
      </p:sp>
      <p:sp>
        <p:nvSpPr>
          <p:cNvPr id="60" name="CuadroTexto 35">
            <a:extLst>
              <a:ext uri="{FF2B5EF4-FFF2-40B4-BE49-F238E27FC236}">
                <a16:creationId xmlns:a16="http://schemas.microsoft.com/office/drawing/2014/main" id="{D327E18F-5BD9-6C84-9232-E99C8DE7441D}"/>
              </a:ext>
            </a:extLst>
          </p:cNvPr>
          <p:cNvSpPr txBox="1"/>
          <p:nvPr/>
        </p:nvSpPr>
        <p:spPr>
          <a:xfrm>
            <a:off x="6775324" y="6113570"/>
            <a:ext cx="829196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a</a:t>
            </a:r>
            <a:endParaRPr lang="en-US" i="1" dirty="0"/>
          </a:p>
        </p:txBody>
      </p:sp>
      <p:cxnSp>
        <p:nvCxnSpPr>
          <p:cNvPr id="61" name="Conector recto 38">
            <a:extLst>
              <a:ext uri="{FF2B5EF4-FFF2-40B4-BE49-F238E27FC236}">
                <a16:creationId xmlns:a16="http://schemas.microsoft.com/office/drawing/2014/main" id="{34664D38-0222-6F31-A258-6DBE63A4C022}"/>
              </a:ext>
            </a:extLst>
          </p:cNvPr>
          <p:cNvCxnSpPr>
            <a:cxnSpLocks/>
          </p:cNvCxnSpPr>
          <p:nvPr/>
        </p:nvCxnSpPr>
        <p:spPr>
          <a:xfrm rot="5400000">
            <a:off x="7025092" y="5602738"/>
            <a:ext cx="900000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37">
            <a:extLst>
              <a:ext uri="{FF2B5EF4-FFF2-40B4-BE49-F238E27FC236}">
                <a16:creationId xmlns:a16="http://schemas.microsoft.com/office/drawing/2014/main" id="{D5B33BB1-012E-17CB-4DA3-A11C2325C3A6}"/>
              </a:ext>
            </a:extLst>
          </p:cNvPr>
          <p:cNvCxnSpPr>
            <a:cxnSpLocks/>
          </p:cNvCxnSpPr>
          <p:nvPr/>
        </p:nvCxnSpPr>
        <p:spPr>
          <a:xfrm>
            <a:off x="6865292" y="5138988"/>
            <a:ext cx="61732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uadroTexto 27">
            <a:extLst>
              <a:ext uri="{FF2B5EF4-FFF2-40B4-BE49-F238E27FC236}">
                <a16:creationId xmlns:a16="http://schemas.microsoft.com/office/drawing/2014/main" id="{E00EE9E3-AB9E-90B3-5F2E-1FB3AEE82F20}"/>
              </a:ext>
            </a:extLst>
          </p:cNvPr>
          <p:cNvSpPr txBox="1"/>
          <p:nvPr/>
        </p:nvSpPr>
        <p:spPr>
          <a:xfrm>
            <a:off x="5853871" y="5064962"/>
            <a:ext cx="116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i="1" dirty="0">
                <a:solidFill>
                  <a:srgbClr val="C00000"/>
                </a:solidFill>
              </a:rPr>
              <a:t>b </a:t>
            </a:r>
            <a:r>
              <a:rPr lang="es-ES" dirty="0">
                <a:solidFill>
                  <a:srgbClr val="C00000"/>
                </a:solidFill>
              </a:rPr>
              <a:t>(+4 %)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6" name="CuadroTexto 27">
            <a:extLst>
              <a:ext uri="{FF2B5EF4-FFF2-40B4-BE49-F238E27FC236}">
                <a16:creationId xmlns:a16="http://schemas.microsoft.com/office/drawing/2014/main" id="{79B66BA0-62F6-9088-6015-11C034CD7B74}"/>
              </a:ext>
            </a:extLst>
          </p:cNvPr>
          <p:cNvSpPr txBox="1"/>
          <p:nvPr/>
        </p:nvSpPr>
        <p:spPr>
          <a:xfrm>
            <a:off x="5056740" y="4804841"/>
            <a:ext cx="816878" cy="36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solidFill>
                  <a:srgbClr val="C00000"/>
                </a:solidFill>
              </a:rPr>
              <a:t>&lt; 1 %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CuadroTexto 7">
            <a:extLst>
              <a:ext uri="{FF2B5EF4-FFF2-40B4-BE49-F238E27FC236}">
                <a16:creationId xmlns:a16="http://schemas.microsoft.com/office/drawing/2014/main" id="{9D1D96B2-192D-03A8-C033-10245357A568}"/>
              </a:ext>
            </a:extLst>
          </p:cNvPr>
          <p:cNvSpPr txBox="1"/>
          <p:nvPr/>
        </p:nvSpPr>
        <p:spPr>
          <a:xfrm>
            <a:off x="6841728" y="4404731"/>
            <a:ext cx="332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IP</a:t>
            </a:r>
            <a:endParaRPr lang="en-US" sz="2000" dirty="0"/>
          </a:p>
        </p:txBody>
      </p:sp>
      <p:sp>
        <p:nvSpPr>
          <p:cNvPr id="68" name="CuadroTexto 7">
            <a:extLst>
              <a:ext uri="{FF2B5EF4-FFF2-40B4-BE49-F238E27FC236}">
                <a16:creationId xmlns:a16="http://schemas.microsoft.com/office/drawing/2014/main" id="{E1048ECC-067C-4DA1-C1D9-7665A47925C8}"/>
              </a:ext>
            </a:extLst>
          </p:cNvPr>
          <p:cNvSpPr txBox="1"/>
          <p:nvPr/>
        </p:nvSpPr>
        <p:spPr>
          <a:xfrm>
            <a:off x="4182569" y="4462620"/>
            <a:ext cx="168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OOP</a:t>
            </a:r>
            <a:endParaRPr lang="en-US" sz="2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485249"/>
              </p:ext>
            </p:extLst>
          </p:nvPr>
        </p:nvGraphicFramePr>
        <p:xfrm>
          <a:off x="3140535" y="875083"/>
          <a:ext cx="4148563" cy="2736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547520" imgH="3000960" progId="Origin95.Graph">
                  <p:embed/>
                </p:oleObj>
              </mc:Choice>
              <mc:Fallback>
                <p:oleObj name="Graph" r:id="rId4" imgW="4547520" imgH="3000960" progId="Origin95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0535" y="875083"/>
                        <a:ext cx="4148563" cy="2736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341" y="1183247"/>
            <a:ext cx="1119278" cy="833505"/>
          </a:xfrm>
          <a:prstGeom prst="rect">
            <a:avLst/>
          </a:prstGeom>
        </p:spPr>
      </p:pic>
      <p:sp>
        <p:nvSpPr>
          <p:cNvPr id="69" name="CuadroTexto 7">
            <a:extLst>
              <a:ext uri="{FF2B5EF4-FFF2-40B4-BE49-F238E27FC236}">
                <a16:creationId xmlns:a16="http://schemas.microsoft.com/office/drawing/2014/main" id="{E1048ECC-067C-4DA1-C1D9-7665A47925C8}"/>
              </a:ext>
            </a:extLst>
          </p:cNvPr>
          <p:cNvSpPr txBox="1"/>
          <p:nvPr/>
        </p:nvSpPr>
        <p:spPr>
          <a:xfrm>
            <a:off x="4041666" y="809865"/>
            <a:ext cx="5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IP</a:t>
            </a:r>
            <a:endParaRPr lang="en-US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4694078" y="3977504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Thermal expansion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FD1DFE-8271-0A73-71BD-33D5B7CF2E97}"/>
              </a:ext>
            </a:extLst>
          </p:cNvPr>
          <p:cNvSpPr txBox="1"/>
          <p:nvPr/>
        </p:nvSpPr>
        <p:spPr>
          <a:xfrm>
            <a:off x="4084563" y="821397"/>
            <a:ext cx="2461846" cy="38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cs typeface="Calibri"/>
              </a:rPr>
              <a:t>Line </a:t>
            </a:r>
            <a:r>
              <a:rPr lang="es-ES" b="1" dirty="0" err="1">
                <a:cs typeface="Calibri"/>
              </a:rPr>
              <a:t>cuts</a:t>
            </a:r>
            <a:endParaRPr lang="es-ES" b="1" dirty="0"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1368D7-0811-114A-0F39-AA61BFA9CFE9}"/>
              </a:ext>
            </a:extLst>
          </p:cNvPr>
          <p:cNvSpPr txBox="1"/>
          <p:nvPr/>
        </p:nvSpPr>
        <p:spPr>
          <a:xfrm>
            <a:off x="-2" y="498228"/>
            <a:ext cx="3481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cs typeface="Calibri"/>
              </a:rPr>
              <a:t>2D GIWAXS </a:t>
            </a:r>
            <a:r>
              <a:rPr lang="es-ES" b="1" dirty="0" err="1">
                <a:cs typeface="Calibri"/>
              </a:rPr>
              <a:t>patterns</a:t>
            </a:r>
            <a:endParaRPr lang="es-ES" b="1" dirty="0">
              <a:cs typeface="Calibri"/>
            </a:endParaRPr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594C79CF-96B5-8182-46B9-43BF019A5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90463"/>
              </p:ext>
            </p:extLst>
          </p:nvPr>
        </p:nvGraphicFramePr>
        <p:xfrm>
          <a:off x="8083601" y="1549945"/>
          <a:ext cx="3914688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448">
                  <a:extLst>
                    <a:ext uri="{9D8B030D-6E8A-4147-A177-3AD203B41FA5}">
                      <a16:colId xmlns:a16="http://schemas.microsoft.com/office/drawing/2014/main" val="3139353605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1881328423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1084951110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3216429753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2974232514"/>
                    </a:ext>
                  </a:extLst>
                </a:gridCol>
                <a:gridCol w="652448">
                  <a:extLst>
                    <a:ext uri="{9D8B030D-6E8A-4147-A177-3AD203B41FA5}">
                      <a16:colId xmlns:a16="http://schemas.microsoft.com/office/drawing/2014/main" val="912206514"/>
                    </a:ext>
                  </a:extLst>
                </a:gridCol>
              </a:tblGrid>
              <a:tr h="249902">
                <a:tc>
                  <a:txBody>
                    <a:bodyPr/>
                    <a:lstStyle/>
                    <a:p>
                      <a:pPr algn="l"/>
                      <a:r>
                        <a:rPr lang="es-ES" sz="1600" i="1" dirty="0"/>
                        <a:t>a (Å)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i="1" dirty="0"/>
                        <a:t>b (Å)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i="1" dirty="0"/>
                        <a:t>c (Å)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/>
                        <a:t>α</a:t>
                      </a:r>
                      <a:r>
                        <a:rPr lang="es-ES" sz="1600" dirty="0"/>
                        <a:t> (</a:t>
                      </a:r>
                      <a:r>
                        <a:rPr lang="el-GR" sz="1600" dirty="0"/>
                        <a:t>°</a:t>
                      </a:r>
                      <a:r>
                        <a:rPr lang="es-E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/>
                        <a:t>β</a:t>
                      </a:r>
                      <a:r>
                        <a:rPr lang="es-ES" sz="1600" dirty="0"/>
                        <a:t> (</a:t>
                      </a:r>
                      <a:r>
                        <a:rPr lang="el-GR" sz="1600" dirty="0"/>
                        <a:t>°</a:t>
                      </a:r>
                      <a:r>
                        <a:rPr lang="es-E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600" dirty="0"/>
                        <a:t>γ</a:t>
                      </a:r>
                      <a:r>
                        <a:rPr lang="es-ES" sz="1600" dirty="0"/>
                        <a:t> (</a:t>
                      </a:r>
                      <a:r>
                        <a:rPr lang="el-GR" sz="1600" dirty="0"/>
                        <a:t>°</a:t>
                      </a:r>
                      <a:r>
                        <a:rPr lang="es-ES" sz="16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351680"/>
                  </a:ext>
                </a:extLst>
              </a:tr>
              <a:tr h="249902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5.90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7.97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28.7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92.44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90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979453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13BC4F8B-A6F9-2EA8-E010-754FD08EC354}"/>
              </a:ext>
            </a:extLst>
          </p:cNvPr>
          <p:cNvSpPr/>
          <p:nvPr/>
        </p:nvSpPr>
        <p:spPr>
          <a:xfrm>
            <a:off x="3604492" y="-6791"/>
            <a:ext cx="4795594" cy="484740"/>
          </a:xfrm>
          <a:prstGeom prst="rect">
            <a:avLst/>
          </a:prstGeom>
          <a:noFill/>
          <a:ln w="28575">
            <a:solidFill>
              <a:srgbClr val="C444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="1" baseline="-25000" dirty="0">
                <a:solidFill>
                  <a:schemeClr val="tx1"/>
                </a:solidFill>
              </a:rPr>
              <a:t>8</a:t>
            </a:r>
            <a:r>
              <a:rPr lang="en-US" sz="2400" b="1" dirty="0">
                <a:solidFill>
                  <a:schemeClr val="tx1"/>
                </a:solidFill>
              </a:rPr>
              <a:t>-BTBT-C</a:t>
            </a:r>
            <a:r>
              <a:rPr lang="en-US" sz="2400" b="1" baseline="-25000" dirty="0">
                <a:solidFill>
                  <a:schemeClr val="tx1"/>
                </a:solidFill>
              </a:rPr>
              <a:t>8 </a:t>
            </a:r>
            <a:r>
              <a:rPr lang="en-US" sz="2400" b="1" dirty="0">
                <a:solidFill>
                  <a:schemeClr val="tx1"/>
                </a:solidFill>
              </a:rPr>
              <a:t>(20nm)</a:t>
            </a:r>
            <a:r>
              <a:rPr lang="en-US" sz="2400" b="1" baseline="-25000" dirty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59B106B0-FEBD-1D05-27F6-34210CBC619D}"/>
                  </a:ext>
                </a:extLst>
              </p:cNvPr>
              <p:cNvSpPr txBox="1"/>
              <p:nvPr/>
            </p:nvSpPr>
            <p:spPr>
              <a:xfrm>
                <a:off x="8083601" y="2243872"/>
                <a:ext cx="3578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(</a:t>
                </a:r>
                <a:r>
                  <a:rPr lang="es-ES" dirty="0" err="1"/>
                  <a:t>Space</a:t>
                </a:r>
                <a:r>
                  <a:rPr lang="es-ES" dirty="0"/>
                  <a:t> </a:t>
                </a:r>
                <a:r>
                  <a:rPr lang="es-ES" dirty="0" err="1"/>
                  <a:t>group</a:t>
                </a:r>
                <a:r>
                  <a:rPr lang="es-ES" dirty="0"/>
                  <a:t>: P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/>
                  <a:t>/c)</a:t>
                </a:r>
                <a:endParaRPr lang="en-US" dirty="0"/>
              </a:p>
            </p:txBody>
          </p:sp>
        </mc:Choice>
        <mc:Fallback xmlns=""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59B106B0-FEBD-1D05-27F6-34210CBC6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01" y="2243872"/>
                <a:ext cx="3578087" cy="369332"/>
              </a:xfrm>
              <a:prstGeom prst="rect">
                <a:avLst/>
              </a:prstGeom>
              <a:blipFill>
                <a:blip r:embed="rId9"/>
                <a:stretch>
                  <a:fillRect l="-13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252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9033</TotalTime>
  <Words>1565</Words>
  <Application>Microsoft Office PowerPoint</Application>
  <PresentationFormat>Panorámica</PresentationFormat>
  <Paragraphs>374</Paragraphs>
  <Slides>25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Courier New</vt:lpstr>
      <vt:lpstr>Imprint MT Shadow</vt:lpstr>
      <vt:lpstr>LMRoman12-Italic</vt:lpstr>
      <vt:lpstr>LMRoman12-Regular</vt:lpstr>
      <vt:lpstr>Wingdings</vt:lpstr>
      <vt:lpstr>Tema de Office</vt:lpstr>
      <vt:lpstr>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Alba Cazorla Moreno</dc:creator>
  <cp:lastModifiedBy>Alba Cazorla Moreno</cp:lastModifiedBy>
  <cp:revision>611</cp:revision>
  <dcterms:created xsi:type="dcterms:W3CDTF">2022-07-09T09:37:39Z</dcterms:created>
  <dcterms:modified xsi:type="dcterms:W3CDTF">2022-09-05T10:34:35Z</dcterms:modified>
</cp:coreProperties>
</file>