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8" r:id="rId7"/>
    <p:sldId id="269" r:id="rId8"/>
    <p:sldId id="277" r:id="rId9"/>
    <p:sldId id="262" r:id="rId10"/>
    <p:sldId id="276" r:id="rId11"/>
    <p:sldId id="263" r:id="rId12"/>
    <p:sldId id="264" r:id="rId13"/>
    <p:sldId id="275" r:id="rId14"/>
    <p:sldId id="278" r:id="rId15"/>
    <p:sldId id="265" r:id="rId16"/>
    <p:sldId id="266" r:id="rId17"/>
    <p:sldId id="26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Teko"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tW+bzF92ov815/wWg/hnfGs0e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8375" autoAdjust="0"/>
  </p:normalViewPr>
  <p:slideViewPr>
    <p:cSldViewPr snapToGrid="0">
      <p:cViewPr>
        <p:scale>
          <a:sx n="90" d="100"/>
          <a:sy n="90" d="100"/>
        </p:scale>
        <p:origin x="820" y="-4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70" d="100"/>
          <a:sy n="170" d="100"/>
        </p:scale>
        <p:origin x="1408" y="-42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ynchrotron_radi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X-ra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Good </a:t>
            </a:r>
            <a:r>
              <a:rPr lang="es-ES" dirty="0" err="1"/>
              <a:t>morning</a:t>
            </a:r>
            <a:r>
              <a:rPr lang="es-ES" dirty="0"/>
              <a:t>. </a:t>
            </a:r>
            <a:r>
              <a:rPr lang="es-ES" dirty="0" err="1"/>
              <a:t>Thanks</a:t>
            </a:r>
            <a:r>
              <a:rPr lang="es-ES" dirty="0"/>
              <a:t> </a:t>
            </a:r>
            <a:r>
              <a:rPr lang="es-ES" dirty="0" err="1"/>
              <a:t>for</a:t>
            </a:r>
            <a:r>
              <a:rPr lang="es-ES" dirty="0"/>
              <a:t> </a:t>
            </a:r>
            <a:r>
              <a:rPr lang="es-ES" dirty="0" err="1"/>
              <a:t>the</a:t>
            </a:r>
            <a:r>
              <a:rPr lang="es-ES" dirty="0"/>
              <a:t> </a:t>
            </a:r>
            <a:r>
              <a:rPr lang="es-ES" dirty="0" err="1"/>
              <a:t>introduction</a:t>
            </a:r>
            <a:r>
              <a:rPr lang="es-ES" dirty="0"/>
              <a:t>. </a:t>
            </a:r>
            <a:r>
              <a:rPr lang="es-ES" dirty="0" err="1"/>
              <a:t>Today</a:t>
            </a:r>
            <a:r>
              <a:rPr lang="es-ES" dirty="0"/>
              <a:t>, I </a:t>
            </a:r>
            <a:r>
              <a:rPr lang="es-ES" dirty="0" err="1"/>
              <a:t>would</a:t>
            </a:r>
            <a:r>
              <a:rPr lang="es-ES" dirty="0"/>
              <a:t> </a:t>
            </a:r>
            <a:r>
              <a:rPr lang="es-ES" dirty="0" err="1"/>
              <a:t>like</a:t>
            </a:r>
            <a:r>
              <a:rPr lang="es-ES" dirty="0"/>
              <a:t> </a:t>
            </a:r>
            <a:r>
              <a:rPr lang="es-ES" dirty="0" err="1"/>
              <a:t>to</a:t>
            </a:r>
            <a:r>
              <a:rPr lang="es-ES" dirty="0"/>
              <a:t> </a:t>
            </a:r>
            <a:r>
              <a:rPr lang="es-ES" dirty="0" err="1"/>
              <a:t>present</a:t>
            </a:r>
            <a:r>
              <a:rPr lang="es-ES" dirty="0"/>
              <a:t> </a:t>
            </a:r>
            <a:r>
              <a:rPr lang="es-ES" dirty="0" err="1"/>
              <a:t>our</a:t>
            </a:r>
            <a:r>
              <a:rPr lang="es-ES" dirty="0"/>
              <a:t> </a:t>
            </a:r>
            <a:r>
              <a:rPr lang="es-ES" dirty="0" err="1"/>
              <a:t>recent</a:t>
            </a:r>
            <a:r>
              <a:rPr lang="es-ES" dirty="0"/>
              <a:t> </a:t>
            </a:r>
            <a:r>
              <a:rPr lang="es-ES" dirty="0" err="1"/>
              <a:t>results</a:t>
            </a:r>
            <a:r>
              <a:rPr lang="es-ES" dirty="0"/>
              <a:t> </a:t>
            </a:r>
            <a:r>
              <a:rPr lang="es-ES" dirty="0" err="1"/>
              <a:t>using</a:t>
            </a:r>
            <a:r>
              <a:rPr lang="es-ES" dirty="0"/>
              <a:t> </a:t>
            </a:r>
            <a:r>
              <a:rPr lang="es-ES" dirty="0" err="1"/>
              <a:t>synchrotron</a:t>
            </a:r>
            <a:r>
              <a:rPr lang="es-ES" dirty="0"/>
              <a:t> x </a:t>
            </a:r>
            <a:r>
              <a:rPr lang="es-ES" dirty="0" err="1"/>
              <a:t>ray</a:t>
            </a:r>
            <a:r>
              <a:rPr lang="es-ES" dirty="0"/>
              <a:t> </a:t>
            </a:r>
            <a:r>
              <a:rPr lang="es-ES" dirty="0" err="1"/>
              <a:t>absorption</a:t>
            </a:r>
            <a:r>
              <a:rPr lang="es-ES" dirty="0"/>
              <a:t> </a:t>
            </a:r>
            <a:r>
              <a:rPr lang="es-ES" dirty="0" err="1"/>
              <a:t>spectroscopy</a:t>
            </a:r>
            <a:r>
              <a:rPr lang="es-ES" dirty="0"/>
              <a:t> as a </a:t>
            </a:r>
            <a:r>
              <a:rPr lang="es-ES" dirty="0" err="1"/>
              <a:t>powerful</a:t>
            </a:r>
            <a:r>
              <a:rPr lang="es-ES" dirty="0"/>
              <a:t> </a:t>
            </a:r>
            <a:r>
              <a:rPr lang="es-ES" dirty="0" err="1"/>
              <a:t>technique</a:t>
            </a:r>
            <a:r>
              <a:rPr lang="es-ES" dirty="0"/>
              <a:t> </a:t>
            </a:r>
            <a:r>
              <a:rPr lang="es-ES" dirty="0" err="1"/>
              <a:t>for</a:t>
            </a:r>
            <a:r>
              <a:rPr lang="es-ES" dirty="0"/>
              <a:t> </a:t>
            </a:r>
            <a:r>
              <a:rPr lang="es-ES" dirty="0" err="1"/>
              <a:t>characterization</a:t>
            </a:r>
            <a:r>
              <a:rPr lang="es-ES" dirty="0"/>
              <a:t> </a:t>
            </a:r>
            <a:r>
              <a:rPr lang="es-ES" dirty="0" err="1"/>
              <a:t>measured</a:t>
            </a:r>
            <a:r>
              <a:rPr lang="es-ES" dirty="0"/>
              <a:t> at </a:t>
            </a:r>
            <a:r>
              <a:rPr lang="es-ES" dirty="0" err="1"/>
              <a:t>the</a:t>
            </a:r>
            <a:r>
              <a:rPr lang="es-ES" dirty="0"/>
              <a:t> CLAESS </a:t>
            </a:r>
            <a:r>
              <a:rPr lang="es-ES" dirty="0" err="1"/>
              <a:t>beamline</a:t>
            </a:r>
            <a:r>
              <a:rPr lang="es-ES" dirty="0"/>
              <a:t>.</a:t>
            </a:r>
            <a:endParaRPr dirty="0"/>
          </a:p>
        </p:txBody>
      </p:sp>
      <p:sp>
        <p:nvSpPr>
          <p:cNvPr id="104" name="Google Shape;10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0" algn="l"/>
            <a:r>
              <a:rPr lang="es-ES" sz="1800" b="0" i="0" u="none" strike="noStrike" baseline="0" dirty="0">
                <a:latin typeface="MyriadPro-Regular"/>
              </a:rPr>
              <a:t>In </a:t>
            </a:r>
            <a:r>
              <a:rPr lang="es-ES" sz="1800" b="0" i="0" u="none" strike="noStrike" baseline="0" dirty="0" err="1">
                <a:latin typeface="MyriadPro-Regular"/>
              </a:rPr>
              <a:t>catalysis</a:t>
            </a:r>
            <a:r>
              <a:rPr lang="es-ES" sz="1800" b="0" i="0" u="none" strike="noStrike" baseline="0" dirty="0">
                <a:latin typeface="MyriadPro-Regular"/>
              </a:rPr>
              <a:t> </a:t>
            </a:r>
            <a:r>
              <a:rPr lang="es-ES" sz="1800" b="0" i="0" u="none" strike="noStrike" baseline="0" dirty="0" err="1">
                <a:latin typeface="MyriadPro-Regular"/>
              </a:rPr>
              <a:t>it</a:t>
            </a:r>
            <a:r>
              <a:rPr lang="es-ES" sz="1800" b="0" i="0" u="none" strike="noStrike" baseline="0" dirty="0">
                <a:latin typeface="MyriadPro-Regular"/>
              </a:rPr>
              <a:t> </a:t>
            </a:r>
            <a:r>
              <a:rPr lang="es-ES" sz="1800" b="0" i="0" u="none" strike="noStrike" baseline="0" dirty="0" err="1">
                <a:latin typeface="MyriadPro-Regular"/>
              </a:rPr>
              <a:t>is</a:t>
            </a:r>
            <a:r>
              <a:rPr lang="es-ES" sz="1800" b="0" i="0" u="none" strike="noStrike" baseline="0" dirty="0">
                <a:latin typeface="MyriadPro-Regular"/>
              </a:rPr>
              <a:t> </a:t>
            </a:r>
            <a:r>
              <a:rPr lang="es-ES" sz="1800" b="0" i="0" u="none" strike="noStrike" baseline="0" dirty="0" err="1">
                <a:latin typeface="MyriadPro-Regular"/>
              </a:rPr>
              <a:t>known</a:t>
            </a:r>
            <a:r>
              <a:rPr lang="es-ES" sz="1800" b="0" i="0" u="none" strike="noStrike" baseline="0" dirty="0">
                <a:latin typeface="MyriadPro-Regular"/>
              </a:rPr>
              <a:t> </a:t>
            </a:r>
            <a:r>
              <a:rPr lang="es-ES" sz="1800" b="0" i="0" u="none" strike="noStrike" baseline="0" dirty="0" err="1">
                <a:latin typeface="MyriadPro-Regular"/>
              </a:rPr>
              <a:t>that</a:t>
            </a:r>
            <a:r>
              <a:rPr lang="es-ES" sz="1800" b="0" i="0" u="none" strike="noStrike" baseline="0" dirty="0">
                <a:latin typeface="MyriadPro-Regular"/>
              </a:rPr>
              <a:t> </a:t>
            </a:r>
            <a:r>
              <a:rPr lang="en-US" sz="1800" b="1" i="0" u="none" strike="noStrike" baseline="0" dirty="0">
                <a:latin typeface="MyriadPro-Regular"/>
              </a:rPr>
              <a:t>the more electron donor the ligand is, the more stable the complex becomes, but at expenses of decreasing the metal Lewis acidity/catalytic activity</a:t>
            </a:r>
            <a:r>
              <a:rPr lang="en-US" sz="1800" b="0" i="0" u="none" strike="noStrike" baseline="0" dirty="0">
                <a:latin typeface="MyriadPro-Regular"/>
              </a:rPr>
              <a:t>. This dichotomy has been often overcome with different chemical manifolds; such as oxidizing the ligand or the metal to a high-valence state, and using non-coordinating </a:t>
            </a:r>
            <a:r>
              <a:rPr lang="en-US" sz="1800" b="0" i="0" u="none" strike="noStrike" baseline="0" dirty="0" err="1">
                <a:latin typeface="MyriadPro-Regular"/>
              </a:rPr>
              <a:t>counteranions</a:t>
            </a:r>
            <a:r>
              <a:rPr lang="en-US" sz="1800" b="0" i="0" u="none" strike="noStrike" baseline="0" dirty="0">
                <a:latin typeface="MyriadPro-Regular"/>
              </a:rPr>
              <a:t> or other </a:t>
            </a:r>
            <a:r>
              <a:rPr lang="en-US" sz="1800" b="0" i="0" u="none" strike="noStrike" baseline="0" dirty="0" err="1">
                <a:latin typeface="MyriadPro-Regular"/>
              </a:rPr>
              <a:t>donoracceptor</a:t>
            </a:r>
            <a:r>
              <a:rPr lang="en-US" sz="1800" b="0" i="0" u="none" strike="noStrike" baseline="0" dirty="0">
                <a:latin typeface="MyriadPro-Regular"/>
              </a:rPr>
              <a:t> ligands, with </a:t>
            </a:r>
            <a:r>
              <a:rPr lang="en-US" sz="1800" b="0" i="0" u="none" strike="noStrike" baseline="0" dirty="0" err="1">
                <a:latin typeface="MyriadPro-Regular"/>
              </a:rPr>
              <a:t>anchimeric</a:t>
            </a:r>
            <a:r>
              <a:rPr lang="en-US" sz="1800" b="0" i="0" u="none" strike="noStrike" baseline="0" dirty="0">
                <a:latin typeface="MyriadPro-Regular"/>
              </a:rPr>
              <a:t> assistance or redox properties. However, </a:t>
            </a:r>
            <a:r>
              <a:rPr lang="en-US" sz="1800" b="1" i="0" u="none" strike="noStrike" baseline="0" dirty="0">
                <a:latin typeface="MyriadPro-Regular"/>
              </a:rPr>
              <a:t>these approaches eventually increase the synthetic complexity and price of the final metal catalyst</a:t>
            </a:r>
            <a:r>
              <a:rPr lang="en-US" sz="1800" b="0" i="0" u="none" strike="noStrike" baseline="0" dirty="0">
                <a:latin typeface="MyriadPro-Regular"/>
              </a:rPr>
              <a:t>. A straightforward synthetic </a:t>
            </a:r>
            <a:r>
              <a:rPr lang="en-US" sz="1800" b="1" i="0" u="none" strike="noStrike" baseline="0" dirty="0">
                <a:latin typeface="MyriadPro-Regular"/>
              </a:rPr>
              <a:t>strategy to decrease the electronic donation of the ligand to the metal is fluorination of the former</a:t>
            </a:r>
            <a:r>
              <a:rPr lang="en-US" sz="1800" b="0" i="0" u="none" strike="noStrike" baseline="0" dirty="0">
                <a:latin typeface="MyriadPro-Regular"/>
              </a:rPr>
              <a:t>, due </a:t>
            </a:r>
            <a:r>
              <a:rPr lang="en-US" sz="1800" b="1" i="0" u="none" strike="noStrike" baseline="0" dirty="0">
                <a:latin typeface="MyriadPro-Regular"/>
              </a:rPr>
              <a:t>to the strong inductive effect of fluoride</a:t>
            </a:r>
            <a:r>
              <a:rPr lang="en-US" sz="1800" b="0" i="0" u="none" strike="noStrike" baseline="0" dirty="0">
                <a:latin typeface="MyriadPro-Regular"/>
              </a:rPr>
              <a:t>. Indeed, monofluorinated pyridine-Pd2</a:t>
            </a:r>
            <a:r>
              <a:rPr lang="en-US" sz="1800" b="0" i="0" u="none" strike="noStrike" baseline="0" dirty="0">
                <a:latin typeface="TeX_CM_Roman"/>
              </a:rPr>
              <a:t>+ </a:t>
            </a:r>
            <a:r>
              <a:rPr lang="en-US" sz="1800" b="0" i="0" u="none" strike="noStrike" baseline="0" dirty="0">
                <a:latin typeface="MyriadPro-Regular"/>
              </a:rPr>
              <a:t>complexes have been reported as extremely active catalysts for carbon-carbon cross-coupling reactions and </a:t>
            </a:r>
            <a:r>
              <a:rPr lang="en-US" sz="1800" b="1" i="0" u="none" strike="noStrike" baseline="0" dirty="0">
                <a:latin typeface="MyriadPro-Regular"/>
              </a:rPr>
              <a:t>oxidation reactions </a:t>
            </a:r>
            <a:r>
              <a:rPr lang="en-US" sz="1800" b="0" i="0" u="none" strike="noStrike" baseline="0" dirty="0">
                <a:latin typeface="MyriadPro-Regular"/>
              </a:rPr>
              <a:t>after aryl C-H activation. On this basis, it is reasonable to think that </a:t>
            </a:r>
            <a:r>
              <a:rPr lang="en-US" sz="1800" b="0" i="0" u="none" strike="noStrike" baseline="0" dirty="0" err="1">
                <a:latin typeface="MyriadPro-Regular"/>
              </a:rPr>
              <a:t>perfluorinated</a:t>
            </a:r>
            <a:r>
              <a:rPr lang="en-US" sz="1800" b="0" i="0" u="none" strike="noStrike" baseline="0" dirty="0">
                <a:latin typeface="MyriadPro-Regular"/>
              </a:rPr>
              <a:t> pyridines will give even better results, since are weaker electron </a:t>
            </a:r>
            <a:r>
              <a:rPr lang="en-US" sz="1800" b="0" i="0" u="none" strike="noStrike" baseline="0" dirty="0">
                <a:latin typeface="TimesTenIMGreekUpright"/>
              </a:rPr>
              <a:t>σ</a:t>
            </a:r>
            <a:r>
              <a:rPr lang="en-US" sz="1800" b="0" i="0" u="none" strike="noStrike" baseline="0" dirty="0">
                <a:latin typeface="MyriadPro-Regular"/>
              </a:rPr>
              <a:t>-donor ligands, and consequently, they will increase more the electrophilicity of the metal catalyst. Moreover, </a:t>
            </a:r>
            <a:r>
              <a:rPr lang="en-US" sz="1800" b="1" i="0" u="none" strike="noStrike" baseline="0" dirty="0" err="1">
                <a:latin typeface="MyriadPro-Regular"/>
              </a:rPr>
              <a:t>perfluoropyridines</a:t>
            </a:r>
            <a:r>
              <a:rPr lang="en-US" sz="1800" b="1" i="0" u="none" strike="noStrike" baseline="0" dirty="0">
                <a:latin typeface="MyriadPro-Regular"/>
              </a:rPr>
              <a:t> are one order of magnitude cheaper </a:t>
            </a:r>
            <a:r>
              <a:rPr lang="en-US" sz="1800" b="0" i="0" u="none" strike="noStrike" baseline="0" dirty="0">
                <a:latin typeface="MyriadPro-Regular"/>
              </a:rPr>
              <a:t>than the corresponding mono- and </a:t>
            </a:r>
            <a:r>
              <a:rPr lang="en-US" sz="1800" b="0" i="0" u="none" strike="noStrike" baseline="0" dirty="0" err="1">
                <a:latin typeface="MyriadPro-Regular"/>
              </a:rPr>
              <a:t>bisfluorinated</a:t>
            </a:r>
            <a:r>
              <a:rPr lang="en-US" sz="1800" b="0" i="0" u="none" strike="noStrike" baseline="0" dirty="0">
                <a:latin typeface="MyriadPro-Regular"/>
              </a:rPr>
              <a:t> pyridines– since pyridine fluorination is difficult to stop at one carbon and goes all through to the </a:t>
            </a:r>
            <a:r>
              <a:rPr lang="en-US" sz="1800" b="0" i="0" u="none" strike="noStrike" baseline="0" dirty="0" err="1">
                <a:latin typeface="MyriadPro-Regular"/>
              </a:rPr>
              <a:t>perfluorinated</a:t>
            </a:r>
            <a:r>
              <a:rPr lang="en-US" sz="1800" b="0" i="0" u="none" strike="noStrike" baseline="0" dirty="0">
                <a:latin typeface="MyriadPro-Regular"/>
              </a:rPr>
              <a:t> derivative skeleton. However, despite both suitable features, </a:t>
            </a:r>
            <a:r>
              <a:rPr lang="en-US" sz="1800" b="0" i="0" u="none" strike="noStrike" baseline="0" dirty="0" err="1">
                <a:latin typeface="MyriadPro-Regular"/>
              </a:rPr>
              <a:t>perfluorinated</a:t>
            </a:r>
            <a:r>
              <a:rPr lang="en-US" sz="1800" b="0" i="0" u="none" strike="noStrike" baseline="0" dirty="0">
                <a:latin typeface="MyriadPro-Regular"/>
              </a:rPr>
              <a:t> pyridines have not been profited in catalysis, as consequence of their inability to bind strongly enough metal cations and stabilize the resulting complex. In this case, the Pd-pyridine solvent has shown a reasonable activity for the oxidation of alkyl chain alcohols. </a:t>
            </a:r>
            <a:r>
              <a:rPr lang="en-US" sz="1800" b="1" i="0" u="none" strike="noStrike" baseline="0" dirty="0">
                <a:latin typeface="MyriadPro-Regular"/>
              </a:rPr>
              <a:t>But, following our research line strategy of the heterogenization of the catalytically active species, we used the confined spaces of a crystalline MOF to stabilize Pd oxidized species by fluorinated pyridine MOFs to obtain a stable and reusable catalyst. For that, we used MOFs containing the named Fujita cages.</a:t>
            </a:r>
            <a:endParaRPr lang="es-ES" b="1"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10</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76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indent="0" algn="just"/>
            <a:r>
              <a:rPr lang="es-ES" dirty="0"/>
              <a:t>In </a:t>
            </a:r>
            <a:r>
              <a:rPr lang="es-ES" dirty="0" err="1"/>
              <a:t>this</a:t>
            </a:r>
            <a:r>
              <a:rPr lang="es-ES" dirty="0"/>
              <a:t> case, XAS </a:t>
            </a:r>
            <a:r>
              <a:rPr lang="es-ES" dirty="0" err="1"/>
              <a:t>techniques</a:t>
            </a:r>
            <a:r>
              <a:rPr lang="es-ES" dirty="0"/>
              <a:t> </a:t>
            </a:r>
            <a:r>
              <a:rPr lang="es-ES" dirty="0" err="1"/>
              <a:t>were</a:t>
            </a:r>
            <a:r>
              <a:rPr lang="es-ES" dirty="0"/>
              <a:t> </a:t>
            </a:r>
            <a:r>
              <a:rPr lang="es-ES" dirty="0" err="1"/>
              <a:t>necessary</a:t>
            </a:r>
            <a:r>
              <a:rPr lang="es-ES" dirty="0"/>
              <a:t> </a:t>
            </a:r>
            <a:r>
              <a:rPr lang="es-ES" dirty="0" err="1"/>
              <a:t>to</a:t>
            </a:r>
            <a:r>
              <a:rPr lang="es-ES" dirty="0"/>
              <a:t> </a:t>
            </a:r>
            <a:r>
              <a:rPr lang="es-ES" dirty="0" err="1"/>
              <a:t>confirm</a:t>
            </a:r>
            <a:r>
              <a:rPr lang="es-ES" dirty="0"/>
              <a:t> </a:t>
            </a:r>
            <a:r>
              <a:rPr lang="es-ES" dirty="0" err="1"/>
              <a:t>the</a:t>
            </a:r>
            <a:r>
              <a:rPr lang="es-ES" dirty="0"/>
              <a:t> </a:t>
            </a:r>
            <a:r>
              <a:rPr lang="es-ES" dirty="0" err="1"/>
              <a:t>high</a:t>
            </a:r>
            <a:r>
              <a:rPr lang="es-ES" dirty="0"/>
              <a:t> </a:t>
            </a:r>
            <a:r>
              <a:rPr lang="es-ES" dirty="0" err="1"/>
              <a:t>electrophilic</a:t>
            </a:r>
            <a:r>
              <a:rPr lang="es-ES" dirty="0"/>
              <a:t> </a:t>
            </a:r>
            <a:r>
              <a:rPr lang="es-ES" dirty="0" err="1"/>
              <a:t>character</a:t>
            </a:r>
            <a:r>
              <a:rPr lang="es-ES" dirty="0"/>
              <a:t> </a:t>
            </a:r>
            <a:r>
              <a:rPr lang="es-ES" dirty="0" err="1"/>
              <a:t>of</a:t>
            </a:r>
            <a:r>
              <a:rPr lang="es-ES" dirty="0"/>
              <a:t> </a:t>
            </a:r>
            <a:r>
              <a:rPr lang="es-ES" dirty="0" err="1"/>
              <a:t>the</a:t>
            </a:r>
            <a:r>
              <a:rPr lang="es-ES" dirty="0"/>
              <a:t> Pd sites and </a:t>
            </a:r>
            <a:r>
              <a:rPr lang="es-ES" dirty="0" err="1"/>
              <a:t>the</a:t>
            </a:r>
            <a:r>
              <a:rPr lang="es-ES" dirty="0"/>
              <a:t> </a:t>
            </a:r>
            <a:r>
              <a:rPr lang="es-ES" dirty="0" err="1"/>
              <a:t>influence</a:t>
            </a:r>
            <a:r>
              <a:rPr lang="es-ES" dirty="0"/>
              <a:t> </a:t>
            </a:r>
            <a:r>
              <a:rPr lang="es-ES" dirty="0" err="1"/>
              <a:t>of</a:t>
            </a:r>
            <a:r>
              <a:rPr lang="es-ES" dirty="0"/>
              <a:t> </a:t>
            </a:r>
            <a:r>
              <a:rPr lang="es-ES" dirty="0" err="1"/>
              <a:t>the</a:t>
            </a:r>
            <a:r>
              <a:rPr lang="es-ES" dirty="0"/>
              <a:t> F </a:t>
            </a:r>
            <a:r>
              <a:rPr lang="es-ES" dirty="0" err="1"/>
              <a:t>contained</a:t>
            </a:r>
            <a:r>
              <a:rPr lang="es-ES" dirty="0"/>
              <a:t> in </a:t>
            </a:r>
            <a:r>
              <a:rPr lang="es-ES" dirty="0" err="1"/>
              <a:t>the</a:t>
            </a:r>
            <a:r>
              <a:rPr lang="es-ES" dirty="0"/>
              <a:t> </a:t>
            </a:r>
            <a:r>
              <a:rPr lang="es-ES" dirty="0" err="1"/>
              <a:t>ligands</a:t>
            </a:r>
            <a:r>
              <a:rPr lang="es-ES" dirty="0"/>
              <a:t> </a:t>
            </a:r>
            <a:r>
              <a:rPr lang="es-ES" dirty="0" err="1"/>
              <a:t>on</a:t>
            </a:r>
            <a:r>
              <a:rPr lang="es-ES" dirty="0"/>
              <a:t> </a:t>
            </a:r>
            <a:r>
              <a:rPr lang="es-ES" dirty="0" err="1"/>
              <a:t>these</a:t>
            </a:r>
            <a:r>
              <a:rPr lang="es-ES" dirty="0"/>
              <a:t> </a:t>
            </a:r>
            <a:r>
              <a:rPr lang="es-ES" dirty="0" err="1"/>
              <a:t>high</a:t>
            </a:r>
            <a:r>
              <a:rPr lang="es-ES" dirty="0"/>
              <a:t> </a:t>
            </a:r>
            <a:r>
              <a:rPr lang="es-ES" dirty="0" err="1"/>
              <a:t>elecrophilic</a:t>
            </a:r>
            <a:r>
              <a:rPr lang="es-ES" dirty="0"/>
              <a:t> </a:t>
            </a:r>
            <a:r>
              <a:rPr lang="es-ES" dirty="0" err="1"/>
              <a:t>character</a:t>
            </a:r>
            <a:r>
              <a:rPr lang="es-ES" dirty="0"/>
              <a:t>, </a:t>
            </a:r>
            <a:r>
              <a:rPr lang="es-ES" dirty="0" err="1"/>
              <a:t>by</a:t>
            </a:r>
            <a:r>
              <a:rPr lang="es-ES" dirty="0"/>
              <a:t> </a:t>
            </a:r>
            <a:r>
              <a:rPr lang="es-ES" dirty="0" err="1"/>
              <a:t>the</a:t>
            </a:r>
            <a:r>
              <a:rPr lang="es-ES" dirty="0"/>
              <a:t> Pd-N and Pd-F </a:t>
            </a:r>
            <a:r>
              <a:rPr lang="es-ES" dirty="0" err="1"/>
              <a:t>distances</a:t>
            </a:r>
            <a:r>
              <a:rPr lang="es-ES" dirty="0"/>
              <a:t>. </a:t>
            </a:r>
            <a:r>
              <a:rPr lang="es-ES" sz="1800" b="0" i="0" u="none" strike="noStrike" baseline="0" dirty="0">
                <a:latin typeface="MyriadPro-Regular"/>
              </a:rPr>
              <a:t>XANES </a:t>
            </a:r>
            <a:r>
              <a:rPr lang="es-ES" sz="1800" b="0" i="0" u="none" strike="noStrike" baseline="0" dirty="0" err="1">
                <a:latin typeface="MyriadPro-Regular"/>
              </a:rPr>
              <a:t>results</a:t>
            </a:r>
            <a:r>
              <a:rPr lang="es-ES" sz="1800" b="0" i="0" u="none" strike="noStrike" baseline="0" dirty="0">
                <a:latin typeface="MyriadPro-Regular"/>
              </a:rPr>
              <a:t> </a:t>
            </a:r>
            <a:r>
              <a:rPr lang="es-ES" sz="1800" b="0" i="0" u="none" strike="noStrike" baseline="0" dirty="0" err="1">
                <a:latin typeface="MyriadPro-Regular"/>
              </a:rPr>
              <a:t>confirm</a:t>
            </a:r>
            <a:r>
              <a:rPr lang="es-ES" sz="1800" b="0" i="0" u="none" strike="noStrike" baseline="0" dirty="0">
                <a:latin typeface="MyriadPro-Regular"/>
              </a:rPr>
              <a:t> </a:t>
            </a:r>
            <a:r>
              <a:rPr lang="en-US" sz="1800" b="0" i="0" u="none" strike="noStrike" baseline="0" dirty="0">
                <a:latin typeface="MyriadPro-Regular"/>
              </a:rPr>
              <a:t>the electrophilicity of </a:t>
            </a:r>
            <a:r>
              <a:rPr lang="en-US" sz="1800" b="0" i="0" u="none" strike="noStrike" baseline="0" dirty="0" err="1">
                <a:latin typeface="MyriadPro-Regular"/>
              </a:rPr>
              <a:t>PdII</a:t>
            </a:r>
            <a:r>
              <a:rPr lang="en-US" sz="1800" b="0" i="0" u="none" strike="noStrike" baseline="0" dirty="0">
                <a:latin typeface="MyriadPro-Regular"/>
              </a:rPr>
              <a:t> in </a:t>
            </a:r>
            <a:r>
              <a:rPr lang="en-US" sz="1800" b="0" i="0" u="none" strike="noStrike" baseline="0" dirty="0">
                <a:latin typeface="MyriadPro-Semibold"/>
              </a:rPr>
              <a:t>2</a:t>
            </a:r>
            <a:r>
              <a:rPr lang="en-US" sz="1800" b="0" i="0" u="none" strike="noStrike" baseline="0" dirty="0">
                <a:latin typeface="MyriadPro-Regular"/>
              </a:rPr>
              <a:t>, similar to </a:t>
            </a:r>
            <a:r>
              <a:rPr lang="en-US" sz="1800" b="0" i="0" u="none" strike="noStrike" baseline="0" dirty="0">
                <a:latin typeface="MyriadPro-Semibold"/>
              </a:rPr>
              <a:t>1 </a:t>
            </a:r>
            <a:r>
              <a:rPr lang="en-US" sz="1800" b="0" i="0" u="none" strike="noStrike" baseline="0" dirty="0">
                <a:latin typeface="MyriadPro-Regular"/>
              </a:rPr>
              <a:t>without any ligand</a:t>
            </a:r>
          </a:p>
          <a:p>
            <a:pPr indent="0" algn="just"/>
            <a:r>
              <a:rPr lang="en-US" sz="1800" b="0" i="0" u="none" strike="noStrike" baseline="0" dirty="0">
                <a:latin typeface="MyriadPro-Regular"/>
              </a:rPr>
              <a:t>EXAFS results for </a:t>
            </a:r>
            <a:r>
              <a:rPr lang="en-US" sz="1800" b="0" i="0" u="none" strike="noStrike" baseline="0" dirty="0">
                <a:latin typeface="MyriadPro-Semibold"/>
              </a:rPr>
              <a:t>2 </a:t>
            </a:r>
            <a:r>
              <a:rPr lang="en-US" sz="1800" b="0" i="0" u="none" strike="noStrike" baseline="0" dirty="0">
                <a:latin typeface="MyriadPro-Regular"/>
              </a:rPr>
              <a:t>strongly support the formation of the SCCs inside the MOF, with coordination numbers indicated in the table.</a:t>
            </a:r>
            <a:endParaRPr dirty="0"/>
          </a:p>
        </p:txBody>
      </p:sp>
      <p:sp>
        <p:nvSpPr>
          <p:cNvPr id="231" name="Google Shape;2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err="1"/>
              <a:t>The</a:t>
            </a:r>
            <a:r>
              <a:rPr lang="es-ES" dirty="0"/>
              <a:t> </a:t>
            </a:r>
            <a:r>
              <a:rPr lang="es-ES" dirty="0" err="1"/>
              <a:t>last</a:t>
            </a:r>
            <a:r>
              <a:rPr lang="es-ES" dirty="0"/>
              <a:t> </a:t>
            </a:r>
            <a:r>
              <a:rPr lang="es-ES" dirty="0" err="1"/>
              <a:t>example</a:t>
            </a:r>
            <a:r>
              <a:rPr lang="es-ES" dirty="0"/>
              <a:t> </a:t>
            </a:r>
            <a:r>
              <a:rPr lang="es-ES" dirty="0" err="1"/>
              <a:t>that</a:t>
            </a:r>
            <a:r>
              <a:rPr lang="es-ES" dirty="0"/>
              <a:t> I </a:t>
            </a:r>
            <a:r>
              <a:rPr lang="es-ES" dirty="0" err="1"/>
              <a:t>wanted</a:t>
            </a:r>
            <a:r>
              <a:rPr lang="es-ES" dirty="0"/>
              <a:t> </a:t>
            </a:r>
            <a:r>
              <a:rPr lang="es-ES" dirty="0" err="1"/>
              <a:t>to</a:t>
            </a:r>
            <a:r>
              <a:rPr lang="es-ES" dirty="0"/>
              <a:t> show </a:t>
            </a:r>
            <a:r>
              <a:rPr lang="es-ES" dirty="0" err="1"/>
              <a:t>you</a:t>
            </a:r>
            <a:r>
              <a:rPr lang="es-ES" dirty="0"/>
              <a:t> </a:t>
            </a:r>
            <a:r>
              <a:rPr lang="es-ES" dirty="0" err="1"/>
              <a:t>is</a:t>
            </a:r>
            <a:r>
              <a:rPr lang="es-ES" dirty="0"/>
              <a:t> </a:t>
            </a:r>
            <a:r>
              <a:rPr lang="es-ES" dirty="0" err="1"/>
              <a:t>not</a:t>
            </a:r>
            <a:r>
              <a:rPr lang="es-ES" dirty="0"/>
              <a:t> a </a:t>
            </a:r>
            <a:r>
              <a:rPr lang="es-ES" dirty="0" err="1"/>
              <a:t>catalytic</a:t>
            </a:r>
            <a:r>
              <a:rPr lang="es-ES" dirty="0"/>
              <a:t> </a:t>
            </a:r>
            <a:r>
              <a:rPr lang="es-ES" dirty="0" err="1"/>
              <a:t>one</a:t>
            </a:r>
            <a:r>
              <a:rPr lang="es-ES" dirty="0"/>
              <a:t>. In </a:t>
            </a:r>
            <a:r>
              <a:rPr lang="es-ES" dirty="0" err="1"/>
              <a:t>this</a:t>
            </a:r>
            <a:r>
              <a:rPr lang="es-ES" dirty="0"/>
              <a:t> case, </a:t>
            </a:r>
            <a:r>
              <a:rPr lang="es-ES" dirty="0" err="1"/>
              <a:t>observing</a:t>
            </a:r>
            <a:r>
              <a:rPr lang="es-ES" dirty="0"/>
              <a:t> </a:t>
            </a:r>
            <a:r>
              <a:rPr lang="es-ES" dirty="0" err="1"/>
              <a:t>the</a:t>
            </a:r>
            <a:r>
              <a:rPr lang="es-ES" dirty="0"/>
              <a:t> pros and </a:t>
            </a:r>
            <a:r>
              <a:rPr lang="es-ES" dirty="0" err="1"/>
              <a:t>cons</a:t>
            </a:r>
            <a:r>
              <a:rPr lang="es-ES" dirty="0"/>
              <a:t> </a:t>
            </a:r>
            <a:r>
              <a:rPr lang="es-ES" dirty="0" err="1"/>
              <a:t>of</a:t>
            </a:r>
            <a:r>
              <a:rPr lang="es-ES" dirty="0"/>
              <a:t> </a:t>
            </a:r>
            <a:r>
              <a:rPr lang="es-ES" dirty="0" err="1"/>
              <a:t>the</a:t>
            </a:r>
            <a:r>
              <a:rPr lang="es-ES" dirty="0"/>
              <a:t> </a:t>
            </a:r>
            <a:r>
              <a:rPr lang="es-ES" dirty="0" err="1"/>
              <a:t>cisplatin</a:t>
            </a:r>
            <a:r>
              <a:rPr lang="es-ES" dirty="0"/>
              <a:t> and Pt </a:t>
            </a:r>
            <a:r>
              <a:rPr lang="es-ES" dirty="0" err="1"/>
              <a:t>nanopaticles</a:t>
            </a:r>
            <a:r>
              <a:rPr lang="es-ES" dirty="0"/>
              <a:t> </a:t>
            </a:r>
            <a:r>
              <a:rPr lang="es-ES" dirty="0" err="1"/>
              <a:t>for</a:t>
            </a:r>
            <a:r>
              <a:rPr lang="es-ES" dirty="0"/>
              <a:t> antitumoral </a:t>
            </a:r>
            <a:r>
              <a:rPr lang="es-ES" dirty="0" err="1"/>
              <a:t>activity</a:t>
            </a:r>
            <a:r>
              <a:rPr lang="es-ES" dirty="0"/>
              <a:t>, </a:t>
            </a:r>
            <a:r>
              <a:rPr lang="es-ES" dirty="0" err="1"/>
              <a:t>we</a:t>
            </a:r>
            <a:r>
              <a:rPr lang="es-ES" dirty="0"/>
              <a:t> </a:t>
            </a:r>
            <a:r>
              <a:rPr lang="es-ES" dirty="0" err="1"/>
              <a:t>expected</a:t>
            </a:r>
            <a:r>
              <a:rPr lang="es-ES" dirty="0"/>
              <a:t> </a:t>
            </a:r>
            <a:r>
              <a:rPr lang="es-ES" dirty="0" err="1"/>
              <a:t>that</a:t>
            </a:r>
            <a:r>
              <a:rPr lang="es-ES" dirty="0"/>
              <a:t> </a:t>
            </a:r>
            <a:r>
              <a:rPr lang="es-ES" dirty="0" err="1"/>
              <a:t>an</a:t>
            </a:r>
            <a:r>
              <a:rPr lang="es-ES" dirty="0"/>
              <a:t> </a:t>
            </a:r>
            <a:r>
              <a:rPr lang="es-ES" dirty="0" err="1"/>
              <a:t>intermediate</a:t>
            </a:r>
            <a:r>
              <a:rPr lang="es-ES" dirty="0"/>
              <a:t> </a:t>
            </a:r>
            <a:r>
              <a:rPr lang="es-ES" dirty="0" err="1"/>
              <a:t>structure</a:t>
            </a:r>
            <a:r>
              <a:rPr lang="es-ES" dirty="0"/>
              <a:t> </a:t>
            </a:r>
            <a:r>
              <a:rPr lang="es-ES" dirty="0" err="1"/>
              <a:t>between</a:t>
            </a:r>
            <a:r>
              <a:rPr lang="es-ES" dirty="0"/>
              <a:t> </a:t>
            </a:r>
            <a:r>
              <a:rPr lang="es-ES" dirty="0" err="1"/>
              <a:t>them</a:t>
            </a:r>
            <a:r>
              <a:rPr lang="es-ES" dirty="0"/>
              <a:t> </a:t>
            </a:r>
            <a:r>
              <a:rPr lang="es-ES" dirty="0" err="1"/>
              <a:t>was</a:t>
            </a:r>
            <a:r>
              <a:rPr lang="es-ES" dirty="0"/>
              <a:t> </a:t>
            </a:r>
            <a:r>
              <a:rPr lang="es-ES" dirty="0" err="1"/>
              <a:t>able</a:t>
            </a:r>
            <a:r>
              <a:rPr lang="es-ES" dirty="0"/>
              <a:t> </a:t>
            </a:r>
            <a:r>
              <a:rPr lang="es-ES" dirty="0" err="1"/>
              <a:t>to</a:t>
            </a:r>
            <a:r>
              <a:rPr lang="es-ES" dirty="0"/>
              <a:t> </a:t>
            </a:r>
            <a:r>
              <a:rPr lang="es-ES" dirty="0" err="1"/>
              <a:t>accomplish</a:t>
            </a:r>
            <a:r>
              <a:rPr lang="es-ES" dirty="0"/>
              <a:t> </a:t>
            </a:r>
            <a:r>
              <a:rPr lang="es-ES" dirty="0" err="1"/>
              <a:t>all</a:t>
            </a:r>
            <a:r>
              <a:rPr lang="es-ES" dirty="0"/>
              <a:t> </a:t>
            </a:r>
            <a:r>
              <a:rPr lang="es-ES" dirty="0" err="1"/>
              <a:t>the</a:t>
            </a:r>
            <a:r>
              <a:rPr lang="es-ES" dirty="0"/>
              <a:t> </a:t>
            </a:r>
            <a:r>
              <a:rPr lang="es-ES" dirty="0" err="1"/>
              <a:t>requirements</a:t>
            </a:r>
            <a:r>
              <a:rPr lang="es-ES" dirty="0"/>
              <a:t>, as </a:t>
            </a:r>
            <a:r>
              <a:rPr lang="es-ES" dirty="0" err="1"/>
              <a:t>the</a:t>
            </a:r>
            <a:r>
              <a:rPr lang="es-ES" dirty="0"/>
              <a:t> </a:t>
            </a:r>
            <a:r>
              <a:rPr lang="es-ES" dirty="0" err="1"/>
              <a:t>internalization</a:t>
            </a:r>
            <a:r>
              <a:rPr lang="es-ES" dirty="0"/>
              <a:t> in </a:t>
            </a:r>
            <a:r>
              <a:rPr lang="es-ES" dirty="0" err="1"/>
              <a:t>the</a:t>
            </a:r>
            <a:r>
              <a:rPr lang="es-ES" dirty="0"/>
              <a:t> </a:t>
            </a:r>
            <a:r>
              <a:rPr lang="es-ES" dirty="0" err="1"/>
              <a:t>cell</a:t>
            </a:r>
            <a:r>
              <a:rPr lang="es-ES" dirty="0"/>
              <a:t>, </a:t>
            </a:r>
            <a:r>
              <a:rPr lang="es-ES" dirty="0" err="1"/>
              <a:t>achieving</a:t>
            </a:r>
            <a:r>
              <a:rPr lang="es-ES" dirty="0"/>
              <a:t> </a:t>
            </a:r>
            <a:r>
              <a:rPr lang="es-ES" dirty="0" err="1"/>
              <a:t>high</a:t>
            </a:r>
            <a:r>
              <a:rPr lang="es-ES" dirty="0"/>
              <a:t> </a:t>
            </a:r>
            <a:r>
              <a:rPr lang="es-ES" dirty="0" err="1"/>
              <a:t>cytotoxic</a:t>
            </a:r>
            <a:r>
              <a:rPr lang="es-ES" dirty="0"/>
              <a:t> </a:t>
            </a:r>
            <a:r>
              <a:rPr lang="es-ES" dirty="0" err="1"/>
              <a:t>activity</a:t>
            </a:r>
            <a:r>
              <a:rPr lang="es-ES" dirty="0"/>
              <a:t> and in a </a:t>
            </a:r>
            <a:r>
              <a:rPr lang="es-ES" dirty="0" err="1"/>
              <a:t>very</a:t>
            </a:r>
            <a:r>
              <a:rPr lang="es-ES" dirty="0"/>
              <a:t> </a:t>
            </a:r>
            <a:r>
              <a:rPr lang="es-ES" dirty="0" err="1"/>
              <a:t>low</a:t>
            </a:r>
            <a:r>
              <a:rPr lang="es-ES" dirty="0"/>
              <a:t> </a:t>
            </a:r>
            <a:r>
              <a:rPr lang="es-ES" dirty="0" err="1"/>
              <a:t>price</a:t>
            </a:r>
            <a:r>
              <a:rPr lang="es-ES" dirty="0"/>
              <a:t> </a:t>
            </a:r>
            <a:r>
              <a:rPr lang="es-ES" dirty="0" err="1"/>
              <a:t>compared</a:t>
            </a:r>
            <a:r>
              <a:rPr lang="es-ES" dirty="0"/>
              <a:t> </a:t>
            </a:r>
            <a:r>
              <a:rPr lang="es-ES" dirty="0" err="1"/>
              <a:t>with</a:t>
            </a:r>
            <a:r>
              <a:rPr lang="es-ES" dirty="0"/>
              <a:t> </a:t>
            </a:r>
            <a:r>
              <a:rPr lang="es-ES" dirty="0" err="1"/>
              <a:t>the</a:t>
            </a:r>
            <a:r>
              <a:rPr lang="es-ES" dirty="0"/>
              <a:t> </a:t>
            </a:r>
            <a:r>
              <a:rPr lang="es-ES" dirty="0" err="1"/>
              <a:t>cisplatin</a:t>
            </a:r>
            <a:r>
              <a:rPr lang="es-ES" dirty="0"/>
              <a:t>, a </a:t>
            </a:r>
            <a:r>
              <a:rPr lang="es-ES" dirty="0" err="1"/>
              <a:t>well-known</a:t>
            </a:r>
            <a:r>
              <a:rPr lang="es-ES" dirty="0"/>
              <a:t> </a:t>
            </a:r>
            <a:r>
              <a:rPr lang="es-ES" dirty="0" err="1"/>
              <a:t>drug</a:t>
            </a:r>
            <a:r>
              <a:rPr lang="es-ES" dirty="0"/>
              <a:t> </a:t>
            </a:r>
            <a:r>
              <a:rPr lang="es-ES" dirty="0" err="1"/>
              <a:t>that</a:t>
            </a:r>
            <a:r>
              <a:rPr lang="es-ES" dirty="0"/>
              <a:t> </a:t>
            </a:r>
            <a:r>
              <a:rPr lang="es-ES" dirty="0" err="1"/>
              <a:t>is</a:t>
            </a:r>
            <a:r>
              <a:rPr lang="es-ES" dirty="0"/>
              <a:t> </a:t>
            </a:r>
            <a:r>
              <a:rPr lang="es-ES" dirty="0" err="1"/>
              <a:t>been</a:t>
            </a:r>
            <a:r>
              <a:rPr lang="es-ES" dirty="0"/>
              <a:t> </a:t>
            </a:r>
            <a:r>
              <a:rPr lang="es-ES" dirty="0" err="1"/>
              <a:t>used</a:t>
            </a:r>
            <a:r>
              <a:rPr lang="es-ES" dirty="0"/>
              <a:t> at </a:t>
            </a:r>
            <a:r>
              <a:rPr lang="es-ES" dirty="0" err="1"/>
              <a:t>the</a:t>
            </a:r>
            <a:r>
              <a:rPr lang="es-ES" dirty="0"/>
              <a:t> </a:t>
            </a:r>
            <a:r>
              <a:rPr lang="es-ES" dirty="0" err="1"/>
              <a:t>moment</a:t>
            </a:r>
            <a:r>
              <a:rPr lang="es-ES" dirty="0"/>
              <a:t>, </a:t>
            </a:r>
            <a:r>
              <a:rPr lang="es-ES" dirty="0" err="1"/>
              <a:t>comparing</a:t>
            </a:r>
            <a:r>
              <a:rPr lang="es-ES" dirty="0"/>
              <a:t> </a:t>
            </a:r>
            <a:r>
              <a:rPr lang="es-ES" dirty="0" err="1"/>
              <a:t>the</a:t>
            </a:r>
            <a:r>
              <a:rPr lang="es-ES" dirty="0"/>
              <a:t> </a:t>
            </a:r>
            <a:r>
              <a:rPr lang="es-ES" dirty="0" err="1"/>
              <a:t>activity</a:t>
            </a:r>
            <a:r>
              <a:rPr lang="es-ES" dirty="0"/>
              <a:t> in </a:t>
            </a:r>
            <a:r>
              <a:rPr lang="es-ES" dirty="0" err="1"/>
              <a:t>cell</a:t>
            </a:r>
            <a:r>
              <a:rPr lang="es-ES" dirty="0"/>
              <a:t> </a:t>
            </a:r>
            <a:r>
              <a:rPr lang="es-ES" dirty="0" err="1"/>
              <a:t>lines</a:t>
            </a:r>
            <a:r>
              <a:rPr lang="es-ES" dirty="0"/>
              <a:t> </a:t>
            </a:r>
            <a:r>
              <a:rPr lang="es-ES" dirty="0" err="1"/>
              <a:t>from</a:t>
            </a:r>
            <a:r>
              <a:rPr lang="es-ES" dirty="0"/>
              <a:t> </a:t>
            </a:r>
            <a:r>
              <a:rPr lang="es-ES" dirty="0" err="1"/>
              <a:t>lung</a:t>
            </a:r>
            <a:r>
              <a:rPr lang="es-ES" dirty="0"/>
              <a:t> and </a:t>
            </a:r>
            <a:r>
              <a:rPr lang="es-ES" dirty="0" err="1"/>
              <a:t>cervix</a:t>
            </a:r>
            <a:r>
              <a:rPr lang="es-ES" dirty="0"/>
              <a:t> </a:t>
            </a:r>
            <a:r>
              <a:rPr lang="es-ES" dirty="0" err="1"/>
              <a:t>cancer</a:t>
            </a:r>
            <a:r>
              <a:rPr lang="es-ES" dirty="0"/>
              <a:t>. </a:t>
            </a:r>
            <a:r>
              <a:rPr lang="es-ES" dirty="0" err="1"/>
              <a:t>To</a:t>
            </a:r>
            <a:r>
              <a:rPr lang="es-ES" dirty="0"/>
              <a:t> prepare </a:t>
            </a:r>
            <a:r>
              <a:rPr lang="es-ES" dirty="0" err="1"/>
              <a:t>them</a:t>
            </a:r>
            <a:r>
              <a:rPr lang="es-ES" dirty="0"/>
              <a:t>, </a:t>
            </a:r>
            <a:r>
              <a:rPr lang="es-ES" dirty="0" err="1"/>
              <a:t>we</a:t>
            </a:r>
            <a:r>
              <a:rPr lang="es-ES" dirty="0"/>
              <a:t> </a:t>
            </a:r>
            <a:r>
              <a:rPr lang="es-ES" dirty="0" err="1"/>
              <a:t>dissolve</a:t>
            </a:r>
            <a:r>
              <a:rPr lang="es-ES" dirty="0"/>
              <a:t> a </a:t>
            </a:r>
            <a:r>
              <a:rPr lang="es-ES" dirty="0" err="1"/>
              <a:t>small</a:t>
            </a:r>
            <a:r>
              <a:rPr lang="es-ES" dirty="0"/>
              <a:t> </a:t>
            </a:r>
            <a:r>
              <a:rPr lang="es-ES" dirty="0" err="1"/>
              <a:t>amount</a:t>
            </a:r>
            <a:r>
              <a:rPr lang="es-ES" dirty="0"/>
              <a:t> </a:t>
            </a:r>
            <a:r>
              <a:rPr lang="es-ES" dirty="0" err="1"/>
              <a:t>of</a:t>
            </a:r>
            <a:r>
              <a:rPr lang="es-ES" dirty="0"/>
              <a:t> </a:t>
            </a:r>
            <a:r>
              <a:rPr lang="es-ES" dirty="0" err="1"/>
              <a:t>the</a:t>
            </a:r>
            <a:r>
              <a:rPr lang="es-ES" dirty="0"/>
              <a:t> Pt </a:t>
            </a:r>
            <a:r>
              <a:rPr lang="es-ES" dirty="0" err="1"/>
              <a:t>salt</a:t>
            </a:r>
            <a:r>
              <a:rPr lang="es-ES" dirty="0"/>
              <a:t> in </a:t>
            </a:r>
            <a:r>
              <a:rPr lang="es-ES" dirty="0" err="1"/>
              <a:t>the</a:t>
            </a:r>
            <a:r>
              <a:rPr lang="es-ES" dirty="0"/>
              <a:t> </a:t>
            </a:r>
            <a:r>
              <a:rPr lang="es-ES" dirty="0" err="1"/>
              <a:t>presence</a:t>
            </a:r>
            <a:r>
              <a:rPr lang="es-ES" dirty="0"/>
              <a:t> </a:t>
            </a:r>
            <a:r>
              <a:rPr lang="es-ES" dirty="0" err="1"/>
              <a:t>of</a:t>
            </a:r>
            <a:r>
              <a:rPr lang="es-ES" dirty="0"/>
              <a:t> </a:t>
            </a:r>
            <a:r>
              <a:rPr lang="es-ES" dirty="0" err="1"/>
              <a:t>the</a:t>
            </a:r>
            <a:r>
              <a:rPr lang="es-ES" dirty="0"/>
              <a:t> EVOH </a:t>
            </a:r>
            <a:r>
              <a:rPr lang="es-ES" dirty="0" err="1"/>
              <a:t>polymer</a:t>
            </a:r>
            <a:r>
              <a:rPr lang="es-ES" dirty="0"/>
              <a:t>, </a:t>
            </a:r>
            <a:r>
              <a:rPr lang="es-ES" dirty="0" err="1"/>
              <a:t>forming</a:t>
            </a:r>
            <a:r>
              <a:rPr lang="es-ES" dirty="0"/>
              <a:t> </a:t>
            </a:r>
            <a:r>
              <a:rPr lang="es-ES" dirty="0" err="1"/>
              <a:t>the</a:t>
            </a:r>
            <a:r>
              <a:rPr lang="es-ES" dirty="0"/>
              <a:t> </a:t>
            </a:r>
            <a:r>
              <a:rPr lang="es-ES" dirty="0" err="1"/>
              <a:t>corresponing</a:t>
            </a:r>
            <a:r>
              <a:rPr lang="es-ES" dirty="0"/>
              <a:t> </a:t>
            </a:r>
            <a:r>
              <a:rPr lang="es-ES" dirty="0" err="1"/>
              <a:t>clusters</a:t>
            </a:r>
            <a:r>
              <a:rPr lang="es-ES" dirty="0"/>
              <a:t> as </a:t>
            </a:r>
            <a:r>
              <a:rPr lang="es-ES" dirty="0" err="1"/>
              <a:t>we</a:t>
            </a:r>
            <a:r>
              <a:rPr lang="es-ES" dirty="0"/>
              <a:t> </a:t>
            </a:r>
            <a:r>
              <a:rPr lang="es-ES" dirty="0" err="1"/>
              <a:t>oberved</a:t>
            </a:r>
            <a:r>
              <a:rPr lang="es-ES" dirty="0"/>
              <a:t> </a:t>
            </a:r>
            <a:r>
              <a:rPr lang="es-ES" dirty="0" err="1"/>
              <a:t>some</a:t>
            </a:r>
            <a:r>
              <a:rPr lang="es-ES" dirty="0"/>
              <a:t> </a:t>
            </a:r>
            <a:r>
              <a:rPr lang="es-ES" dirty="0" err="1"/>
              <a:t>years</a:t>
            </a:r>
            <a:r>
              <a:rPr lang="es-ES" dirty="0"/>
              <a:t> </a:t>
            </a:r>
            <a:r>
              <a:rPr lang="es-ES" dirty="0" err="1"/>
              <a:t>ago</a:t>
            </a:r>
            <a:r>
              <a:rPr lang="es-ES" dirty="0"/>
              <a:t> </a:t>
            </a:r>
            <a:r>
              <a:rPr lang="es-ES" dirty="0" err="1"/>
              <a:t>during</a:t>
            </a:r>
            <a:r>
              <a:rPr lang="es-ES" dirty="0"/>
              <a:t> </a:t>
            </a:r>
            <a:r>
              <a:rPr lang="es-ES" dirty="0" err="1"/>
              <a:t>my</a:t>
            </a:r>
            <a:r>
              <a:rPr lang="es-ES" dirty="0"/>
              <a:t> PhD. </a:t>
            </a:r>
            <a:r>
              <a:rPr lang="es-ES" dirty="0" err="1"/>
              <a:t>The</a:t>
            </a:r>
            <a:r>
              <a:rPr lang="es-ES" dirty="0"/>
              <a:t> </a:t>
            </a:r>
            <a:r>
              <a:rPr lang="es-ES" dirty="0" err="1"/>
              <a:t>characterization</a:t>
            </a:r>
            <a:r>
              <a:rPr lang="es-ES" dirty="0"/>
              <a:t> </a:t>
            </a:r>
            <a:r>
              <a:rPr lang="es-ES" dirty="0" err="1"/>
              <a:t>was</a:t>
            </a:r>
            <a:r>
              <a:rPr lang="es-ES" dirty="0"/>
              <a:t> </a:t>
            </a:r>
            <a:r>
              <a:rPr lang="es-ES" dirty="0" err="1"/>
              <a:t>perormed</a:t>
            </a:r>
            <a:r>
              <a:rPr lang="es-ES" dirty="0"/>
              <a:t> </a:t>
            </a:r>
            <a:r>
              <a:rPr lang="es-ES" dirty="0" err="1"/>
              <a:t>using</a:t>
            </a:r>
            <a:r>
              <a:rPr lang="es-ES" dirty="0"/>
              <a:t> </a:t>
            </a:r>
            <a:r>
              <a:rPr lang="es-ES" dirty="0" err="1"/>
              <a:t>fluorescence</a:t>
            </a:r>
            <a:r>
              <a:rPr lang="es-ES" dirty="0"/>
              <a:t>, orbital </a:t>
            </a:r>
            <a:r>
              <a:rPr lang="es-ES" dirty="0" err="1"/>
              <a:t>trap</a:t>
            </a:r>
            <a:r>
              <a:rPr lang="es-ES" dirty="0"/>
              <a:t> (a </a:t>
            </a:r>
            <a:r>
              <a:rPr lang="es-ES" dirty="0" err="1"/>
              <a:t>mass</a:t>
            </a:r>
            <a:r>
              <a:rPr lang="es-ES" dirty="0"/>
              <a:t> </a:t>
            </a:r>
            <a:r>
              <a:rPr lang="es-ES" dirty="0" err="1"/>
              <a:t>spectroscopy</a:t>
            </a:r>
            <a:r>
              <a:rPr lang="es-ES" dirty="0"/>
              <a:t> </a:t>
            </a:r>
            <a:r>
              <a:rPr lang="es-ES" dirty="0" err="1"/>
              <a:t>technique</a:t>
            </a:r>
            <a:r>
              <a:rPr lang="es-ES" dirty="0"/>
              <a:t>) and HRTEM.</a:t>
            </a:r>
            <a:endParaRPr dirty="0"/>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0" algn="just"/>
            <a:r>
              <a:rPr lang="es-ES" dirty="0" err="1"/>
              <a:t>The</a:t>
            </a:r>
            <a:r>
              <a:rPr lang="es-ES" dirty="0"/>
              <a:t> </a:t>
            </a:r>
            <a:r>
              <a:rPr lang="es-ES" dirty="0" err="1"/>
              <a:t>cell</a:t>
            </a:r>
            <a:r>
              <a:rPr lang="es-ES" dirty="0"/>
              <a:t> </a:t>
            </a:r>
            <a:r>
              <a:rPr lang="es-ES" dirty="0" err="1"/>
              <a:t>activity</a:t>
            </a:r>
            <a:r>
              <a:rPr lang="es-ES" dirty="0"/>
              <a:t> </a:t>
            </a:r>
            <a:r>
              <a:rPr lang="es-ES" dirty="0" err="1"/>
              <a:t>experiments</a:t>
            </a:r>
            <a:r>
              <a:rPr lang="es-ES" dirty="0"/>
              <a:t> </a:t>
            </a:r>
            <a:r>
              <a:rPr lang="es-ES" dirty="0" err="1"/>
              <a:t>were</a:t>
            </a:r>
            <a:r>
              <a:rPr lang="es-ES" dirty="0"/>
              <a:t> </a:t>
            </a:r>
            <a:r>
              <a:rPr lang="es-ES" dirty="0" err="1"/>
              <a:t>performed</a:t>
            </a:r>
            <a:r>
              <a:rPr lang="es-ES" dirty="0"/>
              <a:t> at </a:t>
            </a:r>
            <a:r>
              <a:rPr lang="es-ES" dirty="0" err="1"/>
              <a:t>the</a:t>
            </a:r>
            <a:r>
              <a:rPr lang="es-ES" dirty="0"/>
              <a:t> Hospital La Fe. </a:t>
            </a:r>
            <a:r>
              <a:rPr lang="es-ES" dirty="0" err="1"/>
              <a:t>I’m</a:t>
            </a:r>
            <a:r>
              <a:rPr lang="es-ES" dirty="0"/>
              <a:t> </a:t>
            </a:r>
            <a:r>
              <a:rPr lang="es-ES" dirty="0" err="1"/>
              <a:t>not</a:t>
            </a:r>
            <a:r>
              <a:rPr lang="es-ES" dirty="0"/>
              <a:t> </a:t>
            </a:r>
            <a:r>
              <a:rPr lang="es-ES" dirty="0" err="1"/>
              <a:t>an</a:t>
            </a:r>
            <a:r>
              <a:rPr lang="es-ES" dirty="0"/>
              <a:t> </a:t>
            </a:r>
            <a:r>
              <a:rPr lang="es-ES" dirty="0" err="1"/>
              <a:t>expert</a:t>
            </a:r>
            <a:r>
              <a:rPr lang="es-ES" dirty="0"/>
              <a:t> in </a:t>
            </a:r>
            <a:r>
              <a:rPr lang="es-ES" dirty="0" err="1"/>
              <a:t>this</a:t>
            </a:r>
            <a:r>
              <a:rPr lang="es-ES" dirty="0"/>
              <a:t> </a:t>
            </a:r>
            <a:r>
              <a:rPr lang="es-ES" dirty="0" err="1"/>
              <a:t>field</a:t>
            </a:r>
            <a:r>
              <a:rPr lang="es-ES" dirty="0"/>
              <a:t> </a:t>
            </a:r>
            <a:r>
              <a:rPr lang="es-ES" dirty="0" err="1"/>
              <a:t>but</a:t>
            </a:r>
            <a:r>
              <a:rPr lang="es-ES" dirty="0"/>
              <a:t> </a:t>
            </a:r>
            <a:r>
              <a:rPr lang="es-ES" dirty="0" err="1"/>
              <a:t>it</a:t>
            </a:r>
            <a:r>
              <a:rPr lang="es-ES" dirty="0"/>
              <a:t> </a:t>
            </a:r>
            <a:r>
              <a:rPr lang="es-ES" dirty="0" err="1"/>
              <a:t>is</a:t>
            </a:r>
            <a:r>
              <a:rPr lang="es-ES" dirty="0"/>
              <a:t> </a:t>
            </a:r>
            <a:r>
              <a:rPr lang="es-ES" dirty="0" err="1"/>
              <a:t>cleary</a:t>
            </a:r>
            <a:r>
              <a:rPr lang="es-ES" dirty="0"/>
              <a:t> observe </a:t>
            </a:r>
            <a:r>
              <a:rPr lang="es-ES" dirty="0" err="1"/>
              <a:t>the</a:t>
            </a:r>
            <a:r>
              <a:rPr lang="es-ES" dirty="0"/>
              <a:t> </a:t>
            </a:r>
            <a:r>
              <a:rPr lang="es-ES" dirty="0" err="1"/>
              <a:t>nanomolar</a:t>
            </a:r>
            <a:r>
              <a:rPr lang="es-ES" dirty="0"/>
              <a:t> </a:t>
            </a:r>
            <a:r>
              <a:rPr lang="es-ES" dirty="0" err="1"/>
              <a:t>activity</a:t>
            </a:r>
            <a:r>
              <a:rPr lang="es-ES" dirty="0"/>
              <a:t> </a:t>
            </a:r>
            <a:r>
              <a:rPr lang="es-ES" dirty="0" err="1"/>
              <a:t>of</a:t>
            </a:r>
            <a:r>
              <a:rPr lang="es-ES" dirty="0"/>
              <a:t> </a:t>
            </a:r>
            <a:r>
              <a:rPr lang="es-ES" dirty="0" err="1"/>
              <a:t>the</a:t>
            </a:r>
            <a:r>
              <a:rPr lang="es-ES" dirty="0"/>
              <a:t> Pt </a:t>
            </a:r>
            <a:r>
              <a:rPr lang="es-ES" dirty="0" err="1"/>
              <a:t>NCs</a:t>
            </a:r>
            <a:r>
              <a:rPr lang="es-ES" dirty="0"/>
              <a:t> </a:t>
            </a:r>
            <a:r>
              <a:rPr lang="es-ES" dirty="0" err="1"/>
              <a:t>for</a:t>
            </a:r>
            <a:r>
              <a:rPr lang="es-ES" dirty="0"/>
              <a:t> </a:t>
            </a:r>
            <a:r>
              <a:rPr lang="es-ES" dirty="0" err="1"/>
              <a:t>different</a:t>
            </a:r>
            <a:r>
              <a:rPr lang="es-ES" dirty="0"/>
              <a:t> </a:t>
            </a:r>
            <a:r>
              <a:rPr lang="es-ES" dirty="0" err="1"/>
              <a:t>cancer</a:t>
            </a:r>
            <a:r>
              <a:rPr lang="es-ES" dirty="0"/>
              <a:t> </a:t>
            </a:r>
            <a:r>
              <a:rPr lang="es-ES" dirty="0" err="1"/>
              <a:t>cells</a:t>
            </a:r>
            <a:r>
              <a:rPr lang="es-ES" dirty="0"/>
              <a:t> </a:t>
            </a:r>
            <a:r>
              <a:rPr lang="es-ES" dirty="0" err="1"/>
              <a:t>for</a:t>
            </a:r>
            <a:r>
              <a:rPr lang="es-ES" dirty="0"/>
              <a:t> </a:t>
            </a:r>
            <a:r>
              <a:rPr lang="es-ES" dirty="0" err="1"/>
              <a:t>lung</a:t>
            </a:r>
            <a:r>
              <a:rPr lang="es-ES" dirty="0"/>
              <a:t> and </a:t>
            </a:r>
            <a:r>
              <a:rPr lang="es-ES" dirty="0" err="1"/>
              <a:t>cervix</a:t>
            </a:r>
            <a:r>
              <a:rPr lang="es-ES" dirty="0"/>
              <a:t> </a:t>
            </a:r>
            <a:r>
              <a:rPr lang="es-ES" dirty="0" err="1"/>
              <a:t>cancer</a:t>
            </a:r>
            <a:r>
              <a:rPr lang="es-ES" dirty="0"/>
              <a:t> and </a:t>
            </a:r>
            <a:r>
              <a:rPr lang="es-ES" dirty="0" err="1"/>
              <a:t>their</a:t>
            </a:r>
            <a:r>
              <a:rPr lang="es-ES" dirty="0"/>
              <a:t> </a:t>
            </a:r>
            <a:r>
              <a:rPr lang="es-ES" dirty="0" err="1"/>
              <a:t>how</a:t>
            </a:r>
            <a:r>
              <a:rPr lang="es-ES" dirty="0"/>
              <a:t> </a:t>
            </a:r>
            <a:r>
              <a:rPr lang="es-ES" dirty="0" err="1"/>
              <a:t>they</a:t>
            </a:r>
            <a:r>
              <a:rPr lang="es-ES" dirty="0"/>
              <a:t> are </a:t>
            </a:r>
            <a:r>
              <a:rPr lang="es-ES" dirty="0" err="1"/>
              <a:t>even</a:t>
            </a:r>
            <a:r>
              <a:rPr lang="es-ES" dirty="0"/>
              <a:t> more active </a:t>
            </a:r>
            <a:r>
              <a:rPr lang="es-ES" dirty="0" err="1"/>
              <a:t>that</a:t>
            </a:r>
            <a:r>
              <a:rPr lang="es-ES" dirty="0"/>
              <a:t> </a:t>
            </a:r>
            <a:r>
              <a:rPr lang="es-ES" dirty="0" err="1"/>
              <a:t>the</a:t>
            </a:r>
            <a:r>
              <a:rPr lang="es-ES" dirty="0"/>
              <a:t> </a:t>
            </a:r>
            <a:r>
              <a:rPr lang="es-ES" dirty="0" err="1"/>
              <a:t>cisplatin</a:t>
            </a:r>
            <a:r>
              <a:rPr lang="es-ES" dirty="0"/>
              <a:t> </a:t>
            </a:r>
            <a:r>
              <a:rPr lang="es-ES" dirty="0" err="1"/>
              <a:t>provided</a:t>
            </a:r>
            <a:r>
              <a:rPr lang="es-ES" dirty="0"/>
              <a:t> </a:t>
            </a:r>
            <a:r>
              <a:rPr lang="es-ES" dirty="0" err="1"/>
              <a:t>nowadays</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a:t>
            </a:r>
            <a:r>
              <a:rPr lang="es-ES" dirty="0" err="1"/>
              <a:t>these</a:t>
            </a:r>
            <a:r>
              <a:rPr lang="es-ES" dirty="0"/>
              <a:t> </a:t>
            </a:r>
            <a:r>
              <a:rPr lang="es-ES" dirty="0" err="1"/>
              <a:t>cancers</a:t>
            </a:r>
            <a:r>
              <a:rPr lang="es-ES" dirty="0"/>
              <a:t>.</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13</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369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In </a:t>
            </a:r>
            <a:r>
              <a:rPr lang="es-ES" dirty="0" err="1"/>
              <a:t>order</a:t>
            </a:r>
            <a:r>
              <a:rPr lang="es-ES" dirty="0"/>
              <a:t> </a:t>
            </a:r>
            <a:r>
              <a:rPr lang="es-ES" dirty="0" err="1"/>
              <a:t>to</a:t>
            </a:r>
            <a:r>
              <a:rPr lang="es-ES" dirty="0"/>
              <a:t> </a:t>
            </a:r>
            <a:r>
              <a:rPr lang="es-ES" dirty="0" err="1"/>
              <a:t>fully</a:t>
            </a:r>
            <a:r>
              <a:rPr lang="es-ES" dirty="0"/>
              <a:t> </a:t>
            </a:r>
            <a:r>
              <a:rPr lang="es-ES" dirty="0" err="1"/>
              <a:t>confirm</a:t>
            </a:r>
            <a:r>
              <a:rPr lang="es-ES" dirty="0"/>
              <a:t> </a:t>
            </a:r>
            <a:r>
              <a:rPr lang="es-ES" dirty="0" err="1"/>
              <a:t>the</a:t>
            </a:r>
            <a:r>
              <a:rPr lang="es-ES" dirty="0"/>
              <a:t> active </a:t>
            </a:r>
            <a:r>
              <a:rPr lang="es-ES" dirty="0" err="1"/>
              <a:t>species</a:t>
            </a:r>
            <a:r>
              <a:rPr lang="es-ES" dirty="0"/>
              <a:t> in </a:t>
            </a:r>
            <a:r>
              <a:rPr lang="es-ES" dirty="0" err="1"/>
              <a:t>this</a:t>
            </a:r>
            <a:r>
              <a:rPr lang="es-ES" dirty="0"/>
              <a:t> case, </a:t>
            </a:r>
            <a:r>
              <a:rPr lang="es-ES" dirty="0" err="1"/>
              <a:t>it</a:t>
            </a:r>
            <a:r>
              <a:rPr lang="es-ES" dirty="0"/>
              <a:t> </a:t>
            </a:r>
            <a:r>
              <a:rPr lang="es-ES" dirty="0" err="1"/>
              <a:t>was</a:t>
            </a:r>
            <a:r>
              <a:rPr lang="es-ES" dirty="0"/>
              <a:t> </a:t>
            </a:r>
            <a:r>
              <a:rPr lang="es-ES" dirty="0" err="1"/>
              <a:t>necessary</a:t>
            </a:r>
            <a:r>
              <a:rPr lang="es-ES" dirty="0"/>
              <a:t> a complete </a:t>
            </a:r>
            <a:r>
              <a:rPr lang="es-ES" dirty="0" err="1"/>
              <a:t>study</a:t>
            </a:r>
            <a:r>
              <a:rPr lang="es-ES" dirty="0"/>
              <a:t> </a:t>
            </a:r>
            <a:r>
              <a:rPr lang="es-ES" dirty="0" err="1"/>
              <a:t>of</a:t>
            </a:r>
            <a:r>
              <a:rPr lang="es-ES" dirty="0"/>
              <a:t> </a:t>
            </a:r>
            <a:r>
              <a:rPr lang="es-ES" dirty="0" err="1"/>
              <a:t>the</a:t>
            </a:r>
            <a:r>
              <a:rPr lang="es-ES" dirty="0"/>
              <a:t> </a:t>
            </a:r>
            <a:r>
              <a:rPr lang="es-ES" dirty="0" err="1"/>
              <a:t>geometric</a:t>
            </a:r>
            <a:r>
              <a:rPr lang="es-ES" dirty="0"/>
              <a:t> and </a:t>
            </a:r>
            <a:r>
              <a:rPr lang="es-ES" dirty="0" err="1"/>
              <a:t>electronic</a:t>
            </a:r>
            <a:r>
              <a:rPr lang="es-ES" dirty="0"/>
              <a:t> </a:t>
            </a:r>
            <a:r>
              <a:rPr lang="es-ES" dirty="0" err="1"/>
              <a:t>structure</a:t>
            </a:r>
            <a:r>
              <a:rPr lang="es-ES" dirty="0"/>
              <a:t>, </a:t>
            </a:r>
            <a:r>
              <a:rPr lang="es-ES" dirty="0" err="1"/>
              <a:t>obtaining</a:t>
            </a:r>
            <a:r>
              <a:rPr lang="es-ES" dirty="0"/>
              <a:t> </a:t>
            </a:r>
            <a:r>
              <a:rPr lang="es-ES" dirty="0" err="1"/>
              <a:t>that</a:t>
            </a:r>
            <a:r>
              <a:rPr lang="es-ES" dirty="0"/>
              <a:t> Pt-O </a:t>
            </a:r>
            <a:r>
              <a:rPr lang="es-ES" dirty="0" err="1"/>
              <a:t>species</a:t>
            </a:r>
            <a:r>
              <a:rPr lang="es-ES" dirty="0"/>
              <a:t> </a:t>
            </a:r>
            <a:r>
              <a:rPr lang="es-ES" dirty="0" err="1"/>
              <a:t>were</a:t>
            </a:r>
            <a:r>
              <a:rPr lang="es-ES" dirty="0"/>
              <a:t> </a:t>
            </a:r>
            <a:r>
              <a:rPr lang="es-ES" dirty="0" err="1"/>
              <a:t>the</a:t>
            </a:r>
            <a:r>
              <a:rPr lang="es-ES" dirty="0"/>
              <a:t> </a:t>
            </a:r>
            <a:r>
              <a:rPr lang="es-ES" dirty="0" err="1"/>
              <a:t>most</a:t>
            </a:r>
            <a:r>
              <a:rPr lang="es-ES" dirty="0"/>
              <a:t> active </a:t>
            </a:r>
            <a:r>
              <a:rPr lang="es-ES" dirty="0" err="1"/>
              <a:t>ones</a:t>
            </a:r>
            <a:r>
              <a:rPr lang="es-ES" dirty="0"/>
              <a:t>, </a:t>
            </a:r>
            <a:r>
              <a:rPr lang="es-ES" dirty="0" err="1"/>
              <a:t>predicted</a:t>
            </a:r>
            <a:r>
              <a:rPr lang="es-ES" dirty="0"/>
              <a:t> </a:t>
            </a:r>
            <a:r>
              <a:rPr lang="es-ES" dirty="0" err="1"/>
              <a:t>by</a:t>
            </a:r>
            <a:r>
              <a:rPr lang="es-ES" dirty="0"/>
              <a:t> </a:t>
            </a:r>
            <a:r>
              <a:rPr lang="es-ES" dirty="0" err="1"/>
              <a:t>other</a:t>
            </a:r>
            <a:r>
              <a:rPr lang="es-ES" dirty="0"/>
              <a:t> </a:t>
            </a:r>
            <a:r>
              <a:rPr lang="es-ES" dirty="0" err="1"/>
              <a:t>techniques</a:t>
            </a:r>
            <a:r>
              <a:rPr lang="es-ES" dirty="0"/>
              <a:t>, as </a:t>
            </a:r>
            <a:r>
              <a:rPr lang="es-ES" dirty="0" err="1"/>
              <a:t>orbitrap</a:t>
            </a:r>
            <a:r>
              <a:rPr lang="es-ES" dirty="0"/>
              <a:t>, </a:t>
            </a:r>
            <a:r>
              <a:rPr lang="es-ES" dirty="0" err="1"/>
              <a:t>but</a:t>
            </a:r>
            <a:r>
              <a:rPr lang="es-ES" dirty="0"/>
              <a:t> </a:t>
            </a:r>
            <a:r>
              <a:rPr lang="es-ES" dirty="0" err="1"/>
              <a:t>fully</a:t>
            </a:r>
            <a:r>
              <a:rPr lang="es-ES" dirty="0"/>
              <a:t> </a:t>
            </a:r>
            <a:r>
              <a:rPr lang="es-ES" dirty="0" err="1"/>
              <a:t>confirmed</a:t>
            </a:r>
            <a:r>
              <a:rPr lang="es-ES" dirty="0"/>
              <a:t> </a:t>
            </a:r>
            <a:r>
              <a:rPr lang="es-ES" dirty="0" err="1"/>
              <a:t>by</a:t>
            </a:r>
            <a:r>
              <a:rPr lang="es-ES" dirty="0"/>
              <a:t> </a:t>
            </a:r>
            <a:r>
              <a:rPr lang="es-ES" dirty="0" err="1"/>
              <a:t>our</a:t>
            </a:r>
            <a:r>
              <a:rPr lang="es-ES" dirty="0"/>
              <a:t> </a:t>
            </a:r>
            <a:r>
              <a:rPr lang="es-ES" dirty="0" err="1"/>
              <a:t>experiments</a:t>
            </a:r>
            <a:r>
              <a:rPr lang="es-ES" dirty="0"/>
              <a:t> at </a:t>
            </a:r>
            <a:r>
              <a:rPr lang="es-ES" dirty="0" err="1"/>
              <a:t>the</a:t>
            </a:r>
            <a:r>
              <a:rPr lang="es-ES" dirty="0"/>
              <a:t> </a:t>
            </a:r>
            <a:r>
              <a:rPr lang="es-ES" dirty="0" err="1"/>
              <a:t>synchrotron</a:t>
            </a:r>
            <a:r>
              <a:rPr lang="es-ES" dirty="0"/>
              <a:t>.</a:t>
            </a:r>
            <a:endParaRPr dirty="0"/>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14</a:t>
            </a:fld>
            <a:endParaRPr/>
          </a:p>
        </p:txBody>
      </p:sp>
    </p:spTree>
    <p:extLst>
      <p:ext uri="{BB962C8B-B14F-4D97-AF65-F5344CB8AC3E}">
        <p14:creationId xmlns:p14="http://schemas.microsoft.com/office/powerpoint/2010/main" val="62837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dirty="0"/>
              <a:t>So, </a:t>
            </a:r>
            <a:r>
              <a:rPr lang="es-ES" dirty="0" err="1"/>
              <a:t>to</a:t>
            </a:r>
            <a:r>
              <a:rPr lang="es-ES" dirty="0"/>
              <a:t> </a:t>
            </a:r>
            <a:r>
              <a:rPr lang="es-ES" dirty="0" err="1"/>
              <a:t>summarize</a:t>
            </a:r>
            <a:r>
              <a:rPr lang="es-ES" dirty="0"/>
              <a:t> </a:t>
            </a:r>
            <a:r>
              <a:rPr lang="es-ES" dirty="0" err="1"/>
              <a:t>the</a:t>
            </a:r>
            <a:r>
              <a:rPr lang="es-ES" dirty="0"/>
              <a:t> </a:t>
            </a:r>
            <a:r>
              <a:rPr lang="es-ES" dirty="0" err="1"/>
              <a:t>presentation</a:t>
            </a:r>
            <a:r>
              <a:rPr lang="es-ES" dirty="0"/>
              <a:t>,</a:t>
            </a:r>
            <a:r>
              <a:rPr lang="es-ES" sz="1200" dirty="0">
                <a:solidFill>
                  <a:schemeClr val="dk1"/>
                </a:solidFill>
                <a:latin typeface="Teko"/>
                <a:ea typeface="Teko"/>
                <a:cs typeface="Teko"/>
                <a:sym typeface="Teko"/>
              </a:rPr>
              <a:t> Metal single </a:t>
            </a:r>
            <a:r>
              <a:rPr lang="es-ES" sz="1200" dirty="0" err="1">
                <a:solidFill>
                  <a:schemeClr val="dk1"/>
                </a:solidFill>
                <a:latin typeface="Teko"/>
                <a:ea typeface="Teko"/>
                <a:cs typeface="Teko"/>
                <a:sym typeface="Teko"/>
              </a:rPr>
              <a:t>atoms</a:t>
            </a:r>
            <a:r>
              <a:rPr lang="es-ES" sz="1200" dirty="0">
                <a:solidFill>
                  <a:schemeClr val="dk1"/>
                </a:solidFill>
                <a:latin typeface="Teko"/>
                <a:ea typeface="Teko"/>
                <a:cs typeface="Teko"/>
                <a:sym typeface="Teko"/>
              </a:rPr>
              <a:t> and </a:t>
            </a:r>
            <a:r>
              <a:rPr lang="es-ES" sz="1200" dirty="0" err="1">
                <a:solidFill>
                  <a:schemeClr val="dk1"/>
                </a:solidFill>
                <a:latin typeface="Teko"/>
                <a:ea typeface="Teko"/>
                <a:cs typeface="Teko"/>
                <a:sym typeface="Teko"/>
              </a:rPr>
              <a:t>clusters</a:t>
            </a:r>
            <a:r>
              <a:rPr lang="es-ES" sz="1200" dirty="0">
                <a:solidFill>
                  <a:schemeClr val="dk1"/>
                </a:solidFill>
                <a:latin typeface="Teko"/>
                <a:ea typeface="Teko"/>
                <a:cs typeface="Teko"/>
                <a:sym typeface="Teko"/>
              </a:rPr>
              <a:t> can be </a:t>
            </a:r>
            <a:r>
              <a:rPr lang="es-ES" sz="1200" dirty="0" err="1">
                <a:solidFill>
                  <a:schemeClr val="dk1"/>
                </a:solidFill>
                <a:latin typeface="Teko"/>
                <a:ea typeface="Teko"/>
                <a:cs typeface="Teko"/>
                <a:sym typeface="Teko"/>
              </a:rPr>
              <a:t>stabilized</a:t>
            </a:r>
            <a:r>
              <a:rPr lang="es-ES" sz="1200" dirty="0">
                <a:solidFill>
                  <a:schemeClr val="dk1"/>
                </a:solidFill>
                <a:latin typeface="Teko"/>
                <a:ea typeface="Teko"/>
                <a:cs typeface="Teko"/>
                <a:sym typeface="Teko"/>
              </a:rPr>
              <a:t> in </a:t>
            </a:r>
            <a:r>
              <a:rPr lang="es-ES" sz="1200" dirty="0" err="1">
                <a:solidFill>
                  <a:schemeClr val="dk1"/>
                </a:solidFill>
                <a:latin typeface="Teko"/>
                <a:ea typeface="Teko"/>
                <a:cs typeface="Teko"/>
                <a:sym typeface="Teko"/>
              </a:rPr>
              <a:t>zeolites</a:t>
            </a:r>
            <a:r>
              <a:rPr lang="es-ES" sz="1200" dirty="0">
                <a:solidFill>
                  <a:schemeClr val="dk1"/>
                </a:solidFill>
                <a:latin typeface="Teko"/>
                <a:ea typeface="Teko"/>
                <a:cs typeface="Teko"/>
                <a:sym typeface="Teko"/>
              </a:rPr>
              <a:t> and </a:t>
            </a:r>
            <a:r>
              <a:rPr lang="es-ES" sz="1200" dirty="0" err="1">
                <a:solidFill>
                  <a:schemeClr val="dk1"/>
                </a:solidFill>
                <a:latin typeface="Teko"/>
                <a:ea typeface="Teko"/>
                <a:cs typeface="Teko"/>
                <a:sym typeface="Teko"/>
              </a:rPr>
              <a:t>MOFs</a:t>
            </a:r>
            <a:r>
              <a:rPr lang="es-ES" sz="1200" dirty="0">
                <a:solidFill>
                  <a:schemeClr val="dk1"/>
                </a:solidFill>
                <a:latin typeface="Teko"/>
                <a:ea typeface="Teko"/>
                <a:cs typeface="Teko"/>
                <a:sym typeface="Teko"/>
              </a:rPr>
              <a:t> and use as active </a:t>
            </a:r>
            <a:r>
              <a:rPr lang="es-ES" sz="1200" dirty="0" err="1">
                <a:solidFill>
                  <a:schemeClr val="dk1"/>
                </a:solidFill>
                <a:latin typeface="Teko"/>
                <a:ea typeface="Teko"/>
                <a:cs typeface="Teko"/>
                <a:sym typeface="Teko"/>
              </a:rPr>
              <a:t>species</a:t>
            </a:r>
            <a:r>
              <a:rPr lang="es-ES" sz="1200" dirty="0">
                <a:solidFill>
                  <a:schemeClr val="dk1"/>
                </a:solidFill>
                <a:latin typeface="Teko"/>
                <a:ea typeface="Teko"/>
                <a:cs typeface="Teko"/>
                <a:sym typeface="Teko"/>
              </a:rPr>
              <a:t> in </a:t>
            </a:r>
            <a:r>
              <a:rPr lang="es-ES" sz="1200" dirty="0" err="1">
                <a:solidFill>
                  <a:schemeClr val="dk1"/>
                </a:solidFill>
                <a:latin typeface="Teko"/>
                <a:ea typeface="Teko"/>
                <a:cs typeface="Teko"/>
                <a:sym typeface="Teko"/>
              </a:rPr>
              <a:t>different</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organic</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reactions</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with</a:t>
            </a:r>
            <a:r>
              <a:rPr lang="es-ES" sz="1200" dirty="0">
                <a:solidFill>
                  <a:schemeClr val="dk1"/>
                </a:solidFill>
                <a:latin typeface="Teko"/>
                <a:ea typeface="Teko"/>
                <a:cs typeface="Teko"/>
                <a:sym typeface="Teko"/>
              </a:rPr>
              <a:t> industrial </a:t>
            </a:r>
            <a:r>
              <a:rPr lang="es-ES" sz="1200" dirty="0" err="1">
                <a:solidFill>
                  <a:schemeClr val="dk1"/>
                </a:solidFill>
                <a:latin typeface="Teko"/>
                <a:ea typeface="Teko"/>
                <a:cs typeface="Teko"/>
                <a:sym typeface="Teko"/>
              </a:rPr>
              <a:t>interest</a:t>
            </a:r>
            <a:r>
              <a:rPr lang="es-ES" sz="1200" dirty="0">
                <a:solidFill>
                  <a:schemeClr val="dk1"/>
                </a:solidFill>
                <a:latin typeface="Teko"/>
                <a:ea typeface="Teko"/>
                <a:cs typeface="Teko"/>
                <a:sym typeface="Teko"/>
              </a:rPr>
              <a:t>. And </a:t>
            </a:r>
            <a:r>
              <a:rPr lang="es-ES" sz="1200" dirty="0" err="1">
                <a:solidFill>
                  <a:schemeClr val="dk1"/>
                </a:solidFill>
                <a:latin typeface="Teko"/>
                <a:ea typeface="Teko"/>
                <a:cs typeface="Teko"/>
                <a:sym typeface="Teko"/>
              </a:rPr>
              <a:t>even</a:t>
            </a:r>
            <a:r>
              <a:rPr lang="es-ES" sz="1200" dirty="0">
                <a:solidFill>
                  <a:schemeClr val="dk1"/>
                </a:solidFill>
                <a:latin typeface="Teko"/>
                <a:ea typeface="Teko"/>
                <a:cs typeface="Teko"/>
                <a:sym typeface="Teko"/>
              </a:rPr>
              <a:t> more </a:t>
            </a:r>
            <a:r>
              <a:rPr lang="es-ES" sz="1200" dirty="0" err="1">
                <a:solidFill>
                  <a:schemeClr val="dk1"/>
                </a:solidFill>
                <a:latin typeface="Teko"/>
                <a:ea typeface="Teko"/>
                <a:cs typeface="Teko"/>
                <a:sym typeface="Teko"/>
              </a:rPr>
              <a:t>important</a:t>
            </a:r>
            <a:r>
              <a:rPr lang="es-ES" sz="1200" dirty="0">
                <a:solidFill>
                  <a:schemeClr val="dk1"/>
                </a:solidFill>
                <a:latin typeface="Teko"/>
                <a:ea typeface="Teko"/>
                <a:cs typeface="Teko"/>
                <a:sym typeface="Teko"/>
              </a:rPr>
              <a:t>, </a:t>
            </a:r>
            <a:r>
              <a:rPr lang="es-ES" dirty="0" err="1"/>
              <a:t>regarding</a:t>
            </a:r>
            <a:r>
              <a:rPr lang="es-ES" dirty="0"/>
              <a:t> </a:t>
            </a:r>
            <a:r>
              <a:rPr lang="es-ES" dirty="0" err="1"/>
              <a:t>the</a:t>
            </a:r>
            <a:r>
              <a:rPr lang="es-ES" dirty="0"/>
              <a:t> </a:t>
            </a:r>
            <a:r>
              <a:rPr lang="es-ES" dirty="0" err="1"/>
              <a:t>useful</a:t>
            </a:r>
            <a:r>
              <a:rPr lang="es-ES" dirty="0"/>
              <a:t> </a:t>
            </a:r>
            <a:r>
              <a:rPr lang="es-ES" dirty="0" err="1"/>
              <a:t>techniques</a:t>
            </a:r>
            <a:r>
              <a:rPr lang="es-ES" dirty="0"/>
              <a:t> </a:t>
            </a:r>
            <a:r>
              <a:rPr lang="es-ES" dirty="0" err="1"/>
              <a:t>that</a:t>
            </a:r>
            <a:r>
              <a:rPr lang="es-ES" dirty="0"/>
              <a:t> </a:t>
            </a:r>
            <a:r>
              <a:rPr lang="es-ES" dirty="0" err="1"/>
              <a:t>we</a:t>
            </a:r>
            <a:r>
              <a:rPr lang="es-ES" dirty="0"/>
              <a:t> </a:t>
            </a:r>
            <a:r>
              <a:rPr lang="es-ES" dirty="0" err="1"/>
              <a:t>used</a:t>
            </a:r>
            <a:r>
              <a:rPr lang="es-ES" dirty="0"/>
              <a:t> </a:t>
            </a:r>
            <a:r>
              <a:rPr lang="es-ES" dirty="0" err="1"/>
              <a:t>before</a:t>
            </a:r>
            <a:r>
              <a:rPr lang="es-ES" dirty="0"/>
              <a:t>, </a:t>
            </a:r>
            <a:r>
              <a:rPr lang="es-ES" sz="1200" b="1" dirty="0">
                <a:solidFill>
                  <a:schemeClr val="dk1"/>
                </a:solidFill>
                <a:latin typeface="Teko"/>
                <a:ea typeface="Teko"/>
                <a:cs typeface="Teko"/>
                <a:sym typeface="Teko"/>
              </a:rPr>
              <a:t>XAS has </a:t>
            </a:r>
            <a:r>
              <a:rPr lang="es-ES" sz="1200" b="1" dirty="0" err="1">
                <a:solidFill>
                  <a:schemeClr val="dk1"/>
                </a:solidFill>
                <a:latin typeface="Teko"/>
                <a:ea typeface="Teko"/>
                <a:cs typeface="Teko"/>
                <a:sym typeface="Teko"/>
              </a:rPr>
              <a:t>become</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an</a:t>
            </a:r>
            <a:r>
              <a:rPr lang="es-ES" sz="1200" b="1" dirty="0">
                <a:solidFill>
                  <a:schemeClr val="dk1"/>
                </a:solidFill>
                <a:latin typeface="Teko"/>
                <a:ea typeface="Teko"/>
                <a:cs typeface="Teko"/>
                <a:sym typeface="Teko"/>
              </a:rPr>
              <a:t> indispensable </a:t>
            </a:r>
            <a:r>
              <a:rPr lang="es-ES" sz="1200" b="1" dirty="0" err="1">
                <a:solidFill>
                  <a:schemeClr val="dk1"/>
                </a:solidFill>
                <a:latin typeface="Teko"/>
                <a:ea typeface="Teko"/>
                <a:cs typeface="Teko"/>
                <a:sym typeface="Teko"/>
              </a:rPr>
              <a:t>method</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for</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probing</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the</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structure</a:t>
            </a:r>
            <a:r>
              <a:rPr lang="es-ES" sz="1200" b="1" dirty="0">
                <a:solidFill>
                  <a:schemeClr val="dk1"/>
                </a:solidFill>
                <a:latin typeface="Teko"/>
                <a:ea typeface="Teko"/>
                <a:cs typeface="Teko"/>
                <a:sym typeface="Teko"/>
              </a:rPr>
              <a:t> and </a:t>
            </a:r>
            <a:r>
              <a:rPr lang="es-ES" sz="1200" b="1" dirty="0" err="1">
                <a:solidFill>
                  <a:schemeClr val="dk1"/>
                </a:solidFill>
                <a:latin typeface="Teko"/>
                <a:ea typeface="Teko"/>
                <a:cs typeface="Teko"/>
                <a:sym typeface="Teko"/>
              </a:rPr>
              <a:t>composition</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of</a:t>
            </a:r>
            <a:r>
              <a:rPr lang="es-ES" sz="1200" b="1" dirty="0">
                <a:solidFill>
                  <a:schemeClr val="dk1"/>
                </a:solidFill>
                <a:latin typeface="Teko"/>
                <a:ea typeface="Teko"/>
                <a:cs typeface="Teko"/>
                <a:sym typeface="Teko"/>
              </a:rPr>
              <a:t> </a:t>
            </a:r>
            <a:r>
              <a:rPr lang="es-ES" sz="1200" b="1" dirty="0" err="1">
                <a:solidFill>
                  <a:schemeClr val="dk1"/>
                </a:solidFill>
                <a:latin typeface="Teko"/>
                <a:ea typeface="Teko"/>
                <a:cs typeface="Teko"/>
                <a:sym typeface="Teko"/>
              </a:rPr>
              <a:t>catalysts</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revealing</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the</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nature</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of</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the</a:t>
            </a:r>
            <a:r>
              <a:rPr lang="es-ES" sz="1200" dirty="0">
                <a:solidFill>
                  <a:schemeClr val="dk1"/>
                </a:solidFill>
                <a:latin typeface="Teko"/>
                <a:ea typeface="Teko"/>
                <a:cs typeface="Teko"/>
                <a:sym typeface="Teko"/>
              </a:rPr>
              <a:t> active </a:t>
            </a:r>
            <a:r>
              <a:rPr lang="es-ES" sz="1200" dirty="0" err="1">
                <a:solidFill>
                  <a:schemeClr val="dk1"/>
                </a:solidFill>
                <a:latin typeface="Teko"/>
                <a:ea typeface="Teko"/>
                <a:cs typeface="Teko"/>
                <a:sym typeface="Teko"/>
              </a:rPr>
              <a:t>species</a:t>
            </a:r>
            <a:r>
              <a:rPr lang="es-ES" sz="1200" dirty="0">
                <a:solidFill>
                  <a:schemeClr val="dk1"/>
                </a:solidFill>
                <a:latin typeface="Teko"/>
                <a:ea typeface="Teko"/>
                <a:cs typeface="Teko"/>
                <a:sym typeface="Teko"/>
              </a:rPr>
              <a:t>, single </a:t>
            </a:r>
            <a:r>
              <a:rPr lang="es-ES" sz="1200" dirty="0" err="1">
                <a:solidFill>
                  <a:schemeClr val="dk1"/>
                </a:solidFill>
                <a:latin typeface="Teko"/>
                <a:ea typeface="Teko"/>
                <a:cs typeface="Teko"/>
                <a:sym typeface="Teko"/>
              </a:rPr>
              <a:t>atoms</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or</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clusters</a:t>
            </a:r>
            <a:r>
              <a:rPr lang="es-ES" sz="1200" dirty="0">
                <a:solidFill>
                  <a:schemeClr val="dk1"/>
                </a:solidFill>
                <a:latin typeface="Teko"/>
                <a:ea typeface="Teko"/>
                <a:cs typeface="Teko"/>
                <a:sym typeface="Teko"/>
              </a:rPr>
              <a:t>, and </a:t>
            </a:r>
            <a:r>
              <a:rPr lang="es-ES" sz="1200" dirty="0" err="1">
                <a:solidFill>
                  <a:schemeClr val="dk1"/>
                </a:solidFill>
                <a:latin typeface="Teko"/>
                <a:ea typeface="Teko"/>
                <a:cs typeface="Teko"/>
                <a:sym typeface="Teko"/>
              </a:rPr>
              <a:t>establishing</a:t>
            </a:r>
            <a:r>
              <a:rPr lang="es-ES" sz="1200" dirty="0">
                <a:solidFill>
                  <a:schemeClr val="dk1"/>
                </a:solidFill>
                <a:latin typeface="Teko"/>
                <a:ea typeface="Teko"/>
                <a:cs typeface="Teko"/>
                <a:sym typeface="Teko"/>
              </a:rPr>
              <a:t> links </a:t>
            </a:r>
            <a:r>
              <a:rPr lang="es-ES" sz="1200" dirty="0" err="1">
                <a:solidFill>
                  <a:schemeClr val="dk1"/>
                </a:solidFill>
                <a:latin typeface="Teko"/>
                <a:ea typeface="Teko"/>
                <a:cs typeface="Teko"/>
                <a:sym typeface="Teko"/>
              </a:rPr>
              <a:t>between</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structural</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motifs</a:t>
            </a:r>
            <a:r>
              <a:rPr lang="es-ES" sz="1200" dirty="0">
                <a:solidFill>
                  <a:schemeClr val="dk1"/>
                </a:solidFill>
                <a:latin typeface="Teko"/>
                <a:ea typeface="Teko"/>
                <a:cs typeface="Teko"/>
                <a:sym typeface="Teko"/>
              </a:rPr>
              <a:t> in a </a:t>
            </a:r>
            <a:r>
              <a:rPr lang="es-ES" sz="1200" dirty="0" err="1">
                <a:solidFill>
                  <a:schemeClr val="dk1"/>
                </a:solidFill>
                <a:latin typeface="Teko"/>
                <a:ea typeface="Teko"/>
                <a:cs typeface="Teko"/>
                <a:sym typeface="Teko"/>
              </a:rPr>
              <a:t>catalyst</a:t>
            </a:r>
            <a:r>
              <a:rPr lang="es-ES" sz="1200" dirty="0">
                <a:solidFill>
                  <a:schemeClr val="dk1"/>
                </a:solidFill>
                <a:latin typeface="Teko"/>
                <a:ea typeface="Teko"/>
                <a:cs typeface="Teko"/>
                <a:sym typeface="Teko"/>
              </a:rPr>
              <a:t>, local </a:t>
            </a:r>
            <a:r>
              <a:rPr lang="es-ES" sz="1200" dirty="0" err="1">
                <a:solidFill>
                  <a:schemeClr val="dk1"/>
                </a:solidFill>
                <a:latin typeface="Teko"/>
                <a:ea typeface="Teko"/>
                <a:cs typeface="Teko"/>
                <a:sym typeface="Teko"/>
              </a:rPr>
              <a:t>electronic</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structure</a:t>
            </a:r>
            <a:r>
              <a:rPr lang="es-ES" sz="1200" dirty="0">
                <a:solidFill>
                  <a:schemeClr val="dk1"/>
                </a:solidFill>
                <a:latin typeface="Teko"/>
                <a:ea typeface="Teko"/>
                <a:cs typeface="Teko"/>
                <a:sym typeface="Teko"/>
              </a:rPr>
              <a:t>, and </a:t>
            </a:r>
            <a:r>
              <a:rPr lang="es-ES" sz="1200" dirty="0" err="1">
                <a:solidFill>
                  <a:schemeClr val="dk1"/>
                </a:solidFill>
                <a:latin typeface="Teko"/>
                <a:ea typeface="Teko"/>
                <a:cs typeface="Teko"/>
                <a:sym typeface="Teko"/>
              </a:rPr>
              <a:t>catalytic</a:t>
            </a:r>
            <a:r>
              <a:rPr lang="es-ES" sz="1200" dirty="0">
                <a:solidFill>
                  <a:schemeClr val="dk1"/>
                </a:solidFill>
                <a:latin typeface="Teko"/>
                <a:ea typeface="Teko"/>
                <a:cs typeface="Teko"/>
                <a:sym typeface="Teko"/>
              </a:rPr>
              <a:t> </a:t>
            </a:r>
            <a:r>
              <a:rPr lang="es-ES" sz="1200" dirty="0" err="1">
                <a:solidFill>
                  <a:schemeClr val="dk1"/>
                </a:solidFill>
                <a:latin typeface="Teko"/>
                <a:ea typeface="Teko"/>
                <a:cs typeface="Teko"/>
                <a:sym typeface="Teko"/>
              </a:rPr>
              <a:t>properties</a:t>
            </a:r>
            <a:r>
              <a:rPr lang="es-ES" sz="1200" dirty="0">
                <a:solidFill>
                  <a:schemeClr val="dk1"/>
                </a:solidFill>
                <a:latin typeface="Teko"/>
                <a:ea typeface="Teko"/>
                <a:cs typeface="Teko"/>
                <a:sym typeface="Teko"/>
              </a:rPr>
              <a:t>.</a:t>
            </a:r>
            <a:endParaRPr sz="1200" dirty="0">
              <a:solidFill>
                <a:schemeClr val="dk1"/>
              </a:solidFill>
              <a:latin typeface="Teko"/>
              <a:ea typeface="Teko"/>
              <a:cs typeface="Teko"/>
              <a:sym typeface="Teko"/>
            </a:endParaRPr>
          </a:p>
          <a:p>
            <a:pPr marL="0" lvl="0" indent="0" algn="l" rtl="0">
              <a:spcBef>
                <a:spcPts val="0"/>
              </a:spcBef>
              <a:spcAft>
                <a:spcPts val="0"/>
              </a:spcAft>
              <a:buNone/>
            </a:pPr>
            <a:endParaRPr dirty="0"/>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I would like to thank the Catalysis for Sustainable Organic Reactions group at the ITQ for their excellent work, specially to the former student Rossella Greco, PhD student Francisco Garnes and our PI Antonio Leyva. The MuPoMat at the ICMOL for providing us their amazing MOFS and Dr, Donatella Armentano for her excellent job in the Diffraction characterization. Also to the research performed at the Instituto de Investigación Sanitaria La Fe regarding the antitumoral activity of the Pt clusters. And last but very important to the ALBA synchrotron facilities, specially Dr Carlo Marini and all the team at the CLAESS beamline for their advice and help to perform the experiments. Finally I would like to thank all the programs that support the research presented here</a:t>
            </a:r>
            <a:endParaRPr/>
          </a:p>
        </p:txBody>
      </p:sp>
      <p:sp>
        <p:nvSpPr>
          <p:cNvPr id="272" name="Google Shape;2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And all of you for your attention.</a:t>
            </a:r>
            <a:endParaRPr/>
          </a:p>
          <a:p>
            <a:pPr marL="0" lvl="0" indent="0" algn="l" rtl="0">
              <a:spcBef>
                <a:spcPts val="0"/>
              </a:spcBef>
              <a:spcAft>
                <a:spcPts val="0"/>
              </a:spcAft>
              <a:buNone/>
            </a:pPr>
            <a:endParaRPr/>
          </a:p>
        </p:txBody>
      </p:sp>
      <p:sp>
        <p:nvSpPr>
          <p:cNvPr id="293" name="Google Shape;2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err="1"/>
              <a:t>Before</a:t>
            </a:r>
            <a:r>
              <a:rPr lang="es-ES" dirty="0"/>
              <a:t> </a:t>
            </a:r>
            <a:r>
              <a:rPr lang="es-ES" dirty="0" err="1"/>
              <a:t>that</a:t>
            </a:r>
            <a:r>
              <a:rPr lang="es-ES" dirty="0"/>
              <a:t>, I </a:t>
            </a:r>
            <a:r>
              <a:rPr lang="es-ES" dirty="0" err="1"/>
              <a:t>want</a:t>
            </a:r>
            <a:r>
              <a:rPr lang="es-ES" dirty="0"/>
              <a:t> </a:t>
            </a:r>
            <a:r>
              <a:rPr lang="es-ES" dirty="0" err="1"/>
              <a:t>you</a:t>
            </a:r>
            <a:r>
              <a:rPr lang="es-ES" dirty="0"/>
              <a:t> </a:t>
            </a:r>
            <a:r>
              <a:rPr lang="es-ES" dirty="0" err="1"/>
              <a:t>to</a:t>
            </a:r>
            <a:r>
              <a:rPr lang="es-ES" dirty="0"/>
              <a:t> </a:t>
            </a:r>
            <a:r>
              <a:rPr lang="es-ES" dirty="0" err="1"/>
              <a:t>know</a:t>
            </a:r>
            <a:r>
              <a:rPr lang="es-ES" dirty="0"/>
              <a:t> </a:t>
            </a:r>
            <a:r>
              <a:rPr lang="es-ES" dirty="0" err="1"/>
              <a:t>how</a:t>
            </a:r>
            <a:r>
              <a:rPr lang="es-ES" dirty="0"/>
              <a:t> </a:t>
            </a:r>
            <a:r>
              <a:rPr lang="es-ES" dirty="0" err="1"/>
              <a:t>we</a:t>
            </a:r>
            <a:r>
              <a:rPr lang="es-ES" dirty="0"/>
              <a:t> </a:t>
            </a:r>
            <a:r>
              <a:rPr lang="es-ES" dirty="0" err="1"/>
              <a:t>arrive</a:t>
            </a:r>
            <a:r>
              <a:rPr lang="es-ES" dirty="0"/>
              <a:t> </a:t>
            </a:r>
            <a:r>
              <a:rPr lang="es-ES" dirty="0" err="1"/>
              <a:t>to</a:t>
            </a:r>
            <a:r>
              <a:rPr lang="es-ES" dirty="0"/>
              <a:t> </a:t>
            </a:r>
            <a:r>
              <a:rPr lang="es-ES" dirty="0" err="1"/>
              <a:t>it</a:t>
            </a:r>
            <a:r>
              <a:rPr lang="es-ES" dirty="0"/>
              <a:t>. </a:t>
            </a:r>
            <a:r>
              <a:rPr lang="es-ES" dirty="0" err="1"/>
              <a:t>Some</a:t>
            </a:r>
            <a:r>
              <a:rPr lang="es-ES" dirty="0"/>
              <a:t> </a:t>
            </a:r>
            <a:r>
              <a:rPr lang="es-ES" dirty="0" err="1"/>
              <a:t>years</a:t>
            </a:r>
            <a:r>
              <a:rPr lang="es-ES" dirty="0"/>
              <a:t> </a:t>
            </a:r>
            <a:r>
              <a:rPr lang="es-ES" dirty="0" err="1"/>
              <a:t>ago</a:t>
            </a:r>
            <a:r>
              <a:rPr lang="es-ES" dirty="0"/>
              <a:t>, </a:t>
            </a:r>
            <a:r>
              <a:rPr lang="es-ES" dirty="0" err="1"/>
              <a:t>during</a:t>
            </a:r>
            <a:r>
              <a:rPr lang="es-ES" dirty="0"/>
              <a:t> </a:t>
            </a:r>
            <a:r>
              <a:rPr lang="es-ES" dirty="0" err="1"/>
              <a:t>my</a:t>
            </a:r>
            <a:r>
              <a:rPr lang="es-ES" dirty="0"/>
              <a:t> PhD, </a:t>
            </a:r>
            <a:r>
              <a:rPr lang="es-ES" dirty="0" err="1"/>
              <a:t>we</a:t>
            </a:r>
            <a:r>
              <a:rPr lang="es-ES" dirty="0"/>
              <a:t> </a:t>
            </a:r>
            <a:r>
              <a:rPr lang="es-ES" dirty="0" err="1"/>
              <a:t>demonstrated</a:t>
            </a:r>
            <a:r>
              <a:rPr lang="es-ES" dirty="0"/>
              <a:t> </a:t>
            </a:r>
            <a:r>
              <a:rPr lang="es-ES" dirty="0" err="1"/>
              <a:t>that</a:t>
            </a:r>
            <a:r>
              <a:rPr lang="es-ES" dirty="0"/>
              <a:t> </a:t>
            </a:r>
            <a:r>
              <a:rPr lang="es-ES" dirty="0" err="1"/>
              <a:t>gold</a:t>
            </a:r>
            <a:r>
              <a:rPr lang="es-ES" dirty="0"/>
              <a:t> </a:t>
            </a:r>
            <a:r>
              <a:rPr lang="es-ES" dirty="0" err="1"/>
              <a:t>clusters</a:t>
            </a:r>
            <a:r>
              <a:rPr lang="es-ES" dirty="0"/>
              <a:t> </a:t>
            </a:r>
            <a:r>
              <a:rPr lang="es-ES" dirty="0" err="1"/>
              <a:t>were</a:t>
            </a:r>
            <a:r>
              <a:rPr lang="es-ES" dirty="0"/>
              <a:t> </a:t>
            </a:r>
            <a:r>
              <a:rPr lang="es-ES" dirty="0" err="1"/>
              <a:t>the</a:t>
            </a:r>
            <a:r>
              <a:rPr lang="es-ES" dirty="0"/>
              <a:t> active </a:t>
            </a:r>
            <a:r>
              <a:rPr lang="es-ES" dirty="0" err="1"/>
              <a:t>species</a:t>
            </a:r>
            <a:r>
              <a:rPr lang="es-ES" dirty="0"/>
              <a:t> </a:t>
            </a:r>
            <a:r>
              <a:rPr lang="es-ES" dirty="0" err="1"/>
              <a:t>for</a:t>
            </a:r>
            <a:r>
              <a:rPr lang="es-ES" dirty="0"/>
              <a:t> </a:t>
            </a:r>
            <a:r>
              <a:rPr lang="es-ES" dirty="0" err="1"/>
              <a:t>t</a:t>
            </a:r>
            <a:r>
              <a:rPr lang="es-ES" sz="1200" b="0" i="0" u="none" strike="noStrike" dirty="0" err="1">
                <a:solidFill>
                  <a:schemeClr val="dk1"/>
                </a:solidFill>
                <a:latin typeface="Calibri"/>
                <a:ea typeface="Calibri"/>
                <a:cs typeface="Calibri"/>
                <a:sym typeface="Calibri"/>
              </a:rPr>
              <a: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ester-assisted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hydration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of</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alkynes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formed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from</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gold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salts</a:t>
            </a:r>
            <a:r>
              <a:rPr lang="es-ES" sz="1200" b="0" i="0" u="none" strike="noStrike" dirty="0">
                <a:solidFill>
                  <a:schemeClr val="dk1"/>
                </a:solidFill>
                <a:latin typeface="Calibri"/>
                <a:ea typeface="Calibri"/>
                <a:cs typeface="Calibri"/>
                <a:sym typeface="Calibri"/>
              </a:rPr>
              <a:t>, complexes and </a:t>
            </a:r>
            <a:r>
              <a:rPr lang="es-ES" sz="1200" b="0" i="0" u="none" strike="noStrike" dirty="0" err="1">
                <a:solidFill>
                  <a:schemeClr val="dk1"/>
                </a:solidFill>
                <a:latin typeface="Calibri"/>
                <a:ea typeface="Calibri"/>
                <a:cs typeface="Calibri"/>
                <a:sym typeface="Calibri"/>
              </a:rPr>
              <a:t>nanoparticles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Moreover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only</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when</a:t>
            </a:r>
            <a:r>
              <a:rPr lang="es-ES" sz="1200" b="0" i="0" u="none" strike="noStrike" dirty="0">
                <a:solidFill>
                  <a:schemeClr val="dk1"/>
                </a:solidFill>
                <a:latin typeface="Calibri"/>
                <a:ea typeface="Calibri"/>
                <a:cs typeface="Calibri"/>
                <a:sym typeface="Calibri"/>
              </a:rPr>
              <a:t> a precise </a:t>
            </a:r>
            <a:r>
              <a:rPr lang="es-ES" sz="1200" b="0" i="0" u="none" strike="noStrike" dirty="0" err="1">
                <a:solidFill>
                  <a:schemeClr val="dk1"/>
                </a:solidFill>
                <a:latin typeface="Calibri"/>
                <a:ea typeface="Calibri"/>
                <a:cs typeface="Calibri"/>
                <a:sym typeface="Calibri"/>
              </a:rPr>
              <a:t>size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of</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these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clusters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were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present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reaction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started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could</a:t>
            </a:r>
            <a:r>
              <a:rPr lang="es-ES" sz="1200" b="0" i="0" u="none" strike="noStrike" dirty="0">
                <a:solidFill>
                  <a:schemeClr val="dk1"/>
                </a:solidFill>
                <a:latin typeface="Calibri"/>
                <a:ea typeface="Calibri"/>
                <a:cs typeface="Calibri"/>
                <a:sym typeface="Calibri"/>
              </a:rPr>
              <a:t> use </a:t>
            </a:r>
            <a:r>
              <a:rPr lang="es-ES" sz="1200" b="0" i="0" u="none" strike="noStrike" dirty="0" err="1">
                <a:solidFill>
                  <a:schemeClr val="dk1"/>
                </a:solidFill>
                <a:latin typeface="Calibri"/>
                <a:ea typeface="Calibri"/>
                <a:cs typeface="Calibri"/>
                <a:sym typeface="Calibri"/>
              </a:rPr>
              <a:t>lab</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techniques</a:t>
            </a:r>
            <a:r>
              <a:rPr lang="es-ES" sz="1200" b="0" i="0" u="none" strike="noStrike" dirty="0">
                <a:solidFill>
                  <a:schemeClr val="dk1"/>
                </a:solidFill>
                <a:latin typeface="Calibri"/>
                <a:ea typeface="Calibri"/>
                <a:cs typeface="Calibri"/>
                <a:sym typeface="Calibri"/>
              </a:rPr>
              <a:t>, as </a:t>
            </a:r>
            <a:r>
              <a:rPr lang="es-ES" sz="1200" b="0" i="0" u="none" strike="noStrike" dirty="0" err="1">
                <a:solidFill>
                  <a:schemeClr val="dk1"/>
                </a:solidFill>
                <a:latin typeface="Calibri"/>
                <a:ea typeface="Calibri"/>
                <a:cs typeface="Calibri"/>
                <a:sym typeface="Calibri"/>
              </a:rPr>
              <a:t>fluorescence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considering</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clusters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have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fluorescence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but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not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nanoparticles</a:t>
            </a:r>
            <a:r>
              <a:rPr lang="es-ES" sz="1200" b="0" i="0" u="none" strike="noStrike" dirty="0">
                <a:solidFill>
                  <a:schemeClr val="dk1"/>
                </a:solidFill>
                <a:latin typeface="Calibri"/>
                <a:ea typeface="Calibri"/>
                <a:cs typeface="Calibri"/>
                <a:sym typeface="Calibri"/>
              </a:rPr>
              <a:t>, and </a:t>
            </a:r>
            <a:r>
              <a:rPr lang="es-ES" sz="1200" b="0" i="0" u="none" strike="noStrike" dirty="0" err="1">
                <a:solidFill>
                  <a:schemeClr val="dk1"/>
                </a:solidFill>
                <a:latin typeface="Calibri"/>
                <a:ea typeface="Calibri"/>
                <a:cs typeface="Calibri"/>
                <a:sym typeface="Calibri"/>
              </a:rPr>
              <a:t>mass</a:t>
            </a:r>
            <a:r>
              <a:rPr lang="es-ES" sz="1200" b="0" i="0" u="none" strike="noStrike" dirty="0">
                <a:solidFill>
                  <a:schemeClr val="dk1"/>
                </a:solidFill>
                <a:latin typeface="Calibri"/>
                <a:ea typeface="Calibri"/>
                <a:cs typeface="Calibri"/>
                <a:sym typeface="Calibri"/>
              </a:rPr>
              <a:t> MALDI-TOF </a:t>
            </a:r>
            <a:r>
              <a:rPr lang="es-ES" sz="1200" b="0" i="0" u="none" strike="noStrike" dirty="0" err="1">
                <a:solidFill>
                  <a:schemeClr val="dk1"/>
                </a:solidFill>
                <a:latin typeface="Calibri"/>
                <a:ea typeface="Calibri"/>
                <a:cs typeface="Calibri"/>
                <a:sym typeface="Calibri"/>
              </a:rPr>
              <a:t>to</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confirm</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size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took</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samples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during</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reaction</a:t>
            </a:r>
            <a:r>
              <a:rPr lang="es-ES" sz="1200" b="0" i="0" u="none" strike="noStrike" dirty="0">
                <a:solidFill>
                  <a:schemeClr val="dk1"/>
                </a:solidFill>
                <a:latin typeface="Calibri"/>
                <a:ea typeface="Calibri"/>
                <a:cs typeface="Calibri"/>
                <a:sym typeface="Calibri"/>
              </a:rPr>
              <a:t> and observe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formation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of</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them</a:t>
            </a:r>
            <a:r>
              <a:rPr lang="es-ES" sz="1200" b="0" i="0" u="none" strike="noStrike" dirty="0">
                <a:solidFill>
                  <a:schemeClr val="dk1"/>
                </a:solidFill>
                <a:latin typeface="Calibri"/>
                <a:ea typeface="Calibri"/>
                <a:cs typeface="Calibri"/>
                <a:sym typeface="Calibri"/>
              </a:rPr>
              <a:t>. CLICK</a:t>
            </a: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s-ES" sz="1200" b="0" i="0" u="none" strike="noStrike" dirty="0" err="1">
                <a:solidFill>
                  <a:schemeClr val="dk1"/>
                </a:solidFill>
                <a:latin typeface="Calibri"/>
                <a:ea typeface="Calibri"/>
                <a:cs typeface="Calibri"/>
                <a:sym typeface="Calibri"/>
              </a:rPr>
              <a:t>Because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reaction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was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specific</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gold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clusters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was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also</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possible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to</a:t>
            </a:r>
            <a:r>
              <a:rPr lang="es-ES" sz="1200" b="0" i="0" u="none" strike="noStrike" dirty="0">
                <a:solidFill>
                  <a:schemeClr val="dk1"/>
                </a:solidFill>
                <a:latin typeface="Calibri"/>
                <a:ea typeface="Calibri"/>
                <a:cs typeface="Calibri"/>
                <a:sym typeface="Calibri"/>
              </a:rPr>
              <a:t> use </a:t>
            </a:r>
            <a:r>
              <a:rPr lang="es-ES" sz="1200" b="0" i="0" u="none" strike="noStrike" dirty="0" err="1">
                <a:solidFill>
                  <a:schemeClr val="dk1"/>
                </a:solidFill>
                <a:latin typeface="Calibri"/>
                <a:ea typeface="Calibri"/>
                <a:cs typeface="Calibri"/>
                <a:sym typeface="Calibri"/>
              </a:rPr>
              <a:t>it</a:t>
            </a:r>
            <a:r>
              <a:rPr lang="es-ES" sz="1200" b="0" i="0" u="none" strike="noStrike" dirty="0">
                <a:solidFill>
                  <a:schemeClr val="dk1"/>
                </a:solidFill>
                <a:latin typeface="Calibri"/>
                <a:ea typeface="Calibri"/>
                <a:cs typeface="Calibri"/>
                <a:sym typeface="Calibri"/>
              </a:rPr>
              <a:t> as a test </a:t>
            </a:r>
            <a:r>
              <a:rPr lang="es-ES" sz="1200" b="0" i="0" u="none" strike="noStrike" dirty="0" err="1">
                <a:solidFill>
                  <a:schemeClr val="dk1"/>
                </a:solidFill>
                <a:latin typeface="Calibri"/>
                <a:ea typeface="Calibri"/>
                <a:cs typeface="Calibri"/>
                <a:sym typeface="Calibri"/>
              </a:rPr>
              <a:t>to</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quantify</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amount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of</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clusters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supported</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different</a:t>
            </a:r>
            <a:r>
              <a:rPr lang="es-ES" sz="1200" b="0" i="0" u="none" strike="noStrike" dirty="0">
                <a:solidFill>
                  <a:schemeClr val="dk1"/>
                </a:solidFill>
                <a:latin typeface="Calibri"/>
                <a:ea typeface="Calibri"/>
                <a:cs typeface="Calibri"/>
                <a:sym typeface="Calibri"/>
              </a:rPr>
              <a:t> metal oxides, </a:t>
            </a:r>
            <a:r>
              <a:rPr lang="es-ES" sz="1200" b="0" i="0" u="none" strike="noStrike" dirty="0" err="1">
                <a:solidFill>
                  <a:schemeClr val="dk1"/>
                </a:solidFill>
                <a:latin typeface="Calibri"/>
                <a:ea typeface="Calibri"/>
                <a:cs typeface="Calibri"/>
                <a:sym typeface="Calibri"/>
              </a:rPr>
              <a:t>carbon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polymeric</a:t>
            </a:r>
            <a:r>
              <a:rPr lang="es-ES" sz="1200" b="0" i="0" u="none" strike="noStrike" dirty="0">
                <a:solidFill>
                  <a:schemeClr val="dk1"/>
                </a:solidFill>
                <a:latin typeface="Calibri"/>
                <a:ea typeface="Calibri"/>
                <a:cs typeface="Calibri"/>
                <a:sym typeface="Calibri"/>
              </a:rPr>
              <a:t> films.</a:t>
            </a:r>
            <a:endParaRPr dirty="0"/>
          </a:p>
        </p:txBody>
      </p:sp>
      <p:sp>
        <p:nvSpPr>
          <p:cNvPr id="113" name="Google Shape;11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After </a:t>
            </a:r>
            <a:r>
              <a:rPr lang="es-ES" dirty="0" err="1"/>
              <a:t>that</a:t>
            </a:r>
            <a:r>
              <a:rPr lang="es-ES" dirty="0"/>
              <a:t>, </a:t>
            </a:r>
            <a:r>
              <a:rPr lang="es-ES" dirty="0" err="1"/>
              <a:t>we</a:t>
            </a:r>
            <a:r>
              <a:rPr lang="es-ES" dirty="0"/>
              <a:t> </a:t>
            </a:r>
            <a:r>
              <a:rPr lang="es-ES" dirty="0" err="1"/>
              <a:t>studied</a:t>
            </a:r>
            <a:r>
              <a:rPr lang="es-ES" dirty="0"/>
              <a:t> </a:t>
            </a:r>
            <a:r>
              <a:rPr lang="es-ES" dirty="0" err="1"/>
              <a:t>some</a:t>
            </a:r>
            <a:r>
              <a:rPr lang="es-ES" dirty="0"/>
              <a:t> </a:t>
            </a:r>
            <a:r>
              <a:rPr lang="es-ES" dirty="0" err="1"/>
              <a:t>of</a:t>
            </a:r>
            <a:r>
              <a:rPr lang="es-ES" dirty="0"/>
              <a:t> </a:t>
            </a:r>
            <a:r>
              <a:rPr lang="es-ES" dirty="0" err="1"/>
              <a:t>the</a:t>
            </a:r>
            <a:r>
              <a:rPr lang="es-ES" dirty="0"/>
              <a:t> </a:t>
            </a:r>
            <a:r>
              <a:rPr lang="es-ES" dirty="0" err="1"/>
              <a:t>most</a:t>
            </a:r>
            <a:r>
              <a:rPr lang="es-ES" dirty="0"/>
              <a:t> </a:t>
            </a:r>
            <a:r>
              <a:rPr lang="es-ES" dirty="0" err="1"/>
              <a:t>important</a:t>
            </a:r>
            <a:r>
              <a:rPr lang="es-ES" dirty="0"/>
              <a:t> C-C and C-</a:t>
            </a:r>
            <a:r>
              <a:rPr lang="es-ES" dirty="0" err="1"/>
              <a:t>heteroatom</a:t>
            </a:r>
            <a:r>
              <a:rPr lang="es-ES" dirty="0"/>
              <a:t> </a:t>
            </a:r>
            <a:r>
              <a:rPr lang="es-ES" dirty="0" err="1"/>
              <a:t>coupling</a:t>
            </a:r>
            <a:r>
              <a:rPr lang="es-ES" dirty="0"/>
              <a:t> </a:t>
            </a:r>
            <a:r>
              <a:rPr lang="es-ES" dirty="0" err="1"/>
              <a:t>reactions</a:t>
            </a:r>
            <a:r>
              <a:rPr lang="es-ES" dirty="0"/>
              <a:t> </a:t>
            </a:r>
            <a:r>
              <a:rPr lang="es-ES" dirty="0" err="1"/>
              <a:t>catalyzed</a:t>
            </a:r>
            <a:r>
              <a:rPr lang="es-ES" dirty="0"/>
              <a:t> </a:t>
            </a:r>
            <a:r>
              <a:rPr lang="es-ES" dirty="0" err="1"/>
              <a:t>by</a:t>
            </a:r>
            <a:r>
              <a:rPr lang="es-ES" dirty="0"/>
              <a:t> </a:t>
            </a:r>
            <a:r>
              <a:rPr lang="es-ES" dirty="0" err="1"/>
              <a:t>different</a:t>
            </a:r>
            <a:r>
              <a:rPr lang="es-ES" dirty="0"/>
              <a:t> </a:t>
            </a:r>
            <a:r>
              <a:rPr lang="es-ES" dirty="0" err="1"/>
              <a:t>palladium</a:t>
            </a:r>
            <a:r>
              <a:rPr lang="es-ES" dirty="0"/>
              <a:t> and </a:t>
            </a:r>
            <a:r>
              <a:rPr lang="es-ES" dirty="0" err="1"/>
              <a:t>copper</a:t>
            </a:r>
            <a:r>
              <a:rPr lang="es-ES" dirty="0"/>
              <a:t> </a:t>
            </a:r>
            <a:r>
              <a:rPr lang="es-ES" dirty="0" err="1"/>
              <a:t>salts</a:t>
            </a:r>
            <a:r>
              <a:rPr lang="es-ES" dirty="0"/>
              <a:t>, complexes, and </a:t>
            </a:r>
            <a:r>
              <a:rPr lang="es-ES" dirty="0" err="1"/>
              <a:t>nanoparticles</a:t>
            </a:r>
            <a:r>
              <a:rPr lang="es-ES" dirty="0"/>
              <a:t>, </a:t>
            </a:r>
            <a:r>
              <a:rPr lang="es-ES" dirty="0" err="1"/>
              <a:t>obtaining</a:t>
            </a:r>
            <a:r>
              <a:rPr lang="es-ES" dirty="0"/>
              <a:t> </a:t>
            </a:r>
            <a:r>
              <a:rPr lang="es-ES" dirty="0" err="1"/>
              <a:t>also</a:t>
            </a:r>
            <a:r>
              <a:rPr lang="es-ES" dirty="0"/>
              <a:t> </a:t>
            </a:r>
            <a:r>
              <a:rPr lang="es-ES" dirty="0" err="1"/>
              <a:t>that</a:t>
            </a:r>
            <a:r>
              <a:rPr lang="es-ES" dirty="0"/>
              <a:t> </a:t>
            </a:r>
            <a:r>
              <a:rPr lang="es-ES" dirty="0" err="1"/>
              <a:t>the</a:t>
            </a:r>
            <a:r>
              <a:rPr lang="es-ES" dirty="0"/>
              <a:t> </a:t>
            </a:r>
            <a:r>
              <a:rPr lang="es-ES" dirty="0" err="1"/>
              <a:t>corresponding</a:t>
            </a:r>
            <a:r>
              <a:rPr lang="es-ES" dirty="0"/>
              <a:t> metal </a:t>
            </a:r>
            <a:r>
              <a:rPr lang="es-ES" dirty="0" err="1"/>
              <a:t>clusters</a:t>
            </a:r>
            <a:r>
              <a:rPr lang="es-ES" dirty="0"/>
              <a:t> </a:t>
            </a:r>
            <a:r>
              <a:rPr lang="es-ES" dirty="0" err="1"/>
              <a:t>were</a:t>
            </a:r>
            <a:r>
              <a:rPr lang="es-ES" dirty="0"/>
              <a:t> active </a:t>
            </a:r>
            <a:r>
              <a:rPr lang="es-ES" dirty="0" err="1"/>
              <a:t>species</a:t>
            </a:r>
            <a:r>
              <a:rPr lang="es-ES" dirty="0"/>
              <a:t> </a:t>
            </a:r>
            <a:r>
              <a:rPr lang="es-ES" dirty="0" err="1"/>
              <a:t>for</a:t>
            </a:r>
            <a:r>
              <a:rPr lang="es-ES" dirty="0"/>
              <a:t> </a:t>
            </a:r>
            <a:r>
              <a:rPr lang="es-ES" dirty="0" err="1"/>
              <a:t>these</a:t>
            </a:r>
            <a:r>
              <a:rPr lang="es-ES" dirty="0"/>
              <a:t> </a:t>
            </a:r>
            <a:r>
              <a:rPr lang="es-ES" dirty="0" err="1"/>
              <a:t>reactions</a:t>
            </a:r>
            <a:r>
              <a:rPr lang="es-ES" dirty="0"/>
              <a:t>. CLICK </a:t>
            </a:r>
            <a:r>
              <a:rPr lang="es-ES" dirty="0" err="1"/>
              <a:t>Even</a:t>
            </a:r>
            <a:r>
              <a:rPr lang="es-ES" dirty="0"/>
              <a:t> more, </a:t>
            </a:r>
            <a:r>
              <a:rPr lang="es-ES" dirty="0" err="1"/>
              <a:t>we</a:t>
            </a:r>
            <a:r>
              <a:rPr lang="es-ES" dirty="0"/>
              <a:t> </a:t>
            </a:r>
            <a:r>
              <a:rPr lang="es-ES" dirty="0" err="1"/>
              <a:t>were</a:t>
            </a:r>
            <a:r>
              <a:rPr lang="es-ES" dirty="0"/>
              <a:t> </a:t>
            </a:r>
            <a:r>
              <a:rPr lang="es-ES" dirty="0" err="1"/>
              <a:t>also</a:t>
            </a:r>
            <a:r>
              <a:rPr lang="es-ES" dirty="0"/>
              <a:t> </a:t>
            </a:r>
            <a:r>
              <a:rPr lang="es-ES" dirty="0" err="1"/>
              <a:t>able</a:t>
            </a:r>
            <a:r>
              <a:rPr lang="es-ES" dirty="0"/>
              <a:t> </a:t>
            </a:r>
            <a:r>
              <a:rPr lang="es-ES" dirty="0" err="1"/>
              <a:t>to</a:t>
            </a:r>
            <a:r>
              <a:rPr lang="es-ES" dirty="0"/>
              <a:t> </a:t>
            </a:r>
            <a:r>
              <a:rPr lang="es-ES" dirty="0" err="1"/>
              <a:t>stabilize</a:t>
            </a:r>
            <a:r>
              <a:rPr lang="es-ES" dirty="0"/>
              <a:t> </a:t>
            </a:r>
            <a:r>
              <a:rPr lang="es-ES" dirty="0" err="1"/>
              <a:t>them</a:t>
            </a:r>
            <a:r>
              <a:rPr lang="es-ES" dirty="0"/>
              <a:t> in </a:t>
            </a:r>
            <a:r>
              <a:rPr lang="es-ES" dirty="0" err="1"/>
              <a:t>solution</a:t>
            </a:r>
            <a:r>
              <a:rPr lang="es-ES" dirty="0"/>
              <a:t>, in </a:t>
            </a:r>
            <a:r>
              <a:rPr lang="es-ES" dirty="0" err="1"/>
              <a:t>the</a:t>
            </a:r>
            <a:r>
              <a:rPr lang="es-ES" dirty="0"/>
              <a:t> case </a:t>
            </a:r>
            <a:r>
              <a:rPr lang="es-ES" dirty="0" err="1"/>
              <a:t>of</a:t>
            </a:r>
            <a:r>
              <a:rPr lang="es-ES" dirty="0"/>
              <a:t> </a:t>
            </a:r>
            <a:r>
              <a:rPr lang="es-ES" dirty="0" err="1"/>
              <a:t>palladium</a:t>
            </a:r>
            <a:r>
              <a:rPr lang="es-ES" dirty="0"/>
              <a:t> </a:t>
            </a:r>
            <a:r>
              <a:rPr lang="es-ES" dirty="0" err="1"/>
              <a:t>during</a:t>
            </a:r>
            <a:r>
              <a:rPr lang="es-ES" dirty="0"/>
              <a:t> more </a:t>
            </a:r>
            <a:r>
              <a:rPr lang="es-ES" dirty="0" err="1"/>
              <a:t>than</a:t>
            </a:r>
            <a:r>
              <a:rPr lang="es-ES" dirty="0"/>
              <a:t> </a:t>
            </a:r>
            <a:r>
              <a:rPr lang="es-ES" dirty="0" err="1"/>
              <a:t>one</a:t>
            </a:r>
            <a:r>
              <a:rPr lang="es-ES" dirty="0"/>
              <a:t> </a:t>
            </a:r>
            <a:r>
              <a:rPr lang="es-ES" dirty="0" err="1"/>
              <a:t>month</a:t>
            </a:r>
            <a:r>
              <a:rPr lang="es-ES" dirty="0"/>
              <a:t> </a:t>
            </a:r>
            <a:r>
              <a:rPr lang="es-ES" dirty="0" err="1"/>
              <a:t>without</a:t>
            </a:r>
            <a:r>
              <a:rPr lang="es-ES" dirty="0"/>
              <a:t> </a:t>
            </a:r>
            <a:r>
              <a:rPr lang="es-ES" dirty="0" err="1"/>
              <a:t>losing</a:t>
            </a:r>
            <a:r>
              <a:rPr lang="es-ES" dirty="0"/>
              <a:t> </a:t>
            </a:r>
            <a:r>
              <a:rPr lang="es-ES" dirty="0" err="1"/>
              <a:t>activity</a:t>
            </a:r>
            <a:r>
              <a:rPr lang="es-ES" dirty="0"/>
              <a:t> and in </a:t>
            </a:r>
            <a:r>
              <a:rPr lang="es-ES" dirty="0" err="1"/>
              <a:t>polymeric</a:t>
            </a:r>
            <a:r>
              <a:rPr lang="es-ES" dirty="0"/>
              <a:t> films, </a:t>
            </a:r>
            <a:r>
              <a:rPr lang="es-ES" dirty="0" err="1"/>
              <a:t>for</a:t>
            </a:r>
            <a:r>
              <a:rPr lang="es-ES" dirty="0"/>
              <a:t> Cu </a:t>
            </a:r>
            <a:r>
              <a:rPr lang="es-ES" dirty="0" err="1"/>
              <a:t>clusters</a:t>
            </a:r>
            <a:r>
              <a:rPr lang="es-ES" dirty="0"/>
              <a:t>.</a:t>
            </a:r>
            <a:endParaRPr dirty="0"/>
          </a:p>
        </p:txBody>
      </p:sp>
      <p:sp>
        <p:nvSpPr>
          <p:cNvPr id="146" name="Google Shape;1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At </a:t>
            </a:r>
            <a:r>
              <a:rPr lang="es-ES" dirty="0" err="1"/>
              <a:t>this</a:t>
            </a:r>
            <a:r>
              <a:rPr lang="es-ES" dirty="0"/>
              <a:t> </a:t>
            </a:r>
            <a:r>
              <a:rPr lang="es-ES" dirty="0" err="1"/>
              <a:t>point</a:t>
            </a:r>
            <a:r>
              <a:rPr lang="es-ES" dirty="0"/>
              <a:t>, </a:t>
            </a:r>
            <a:r>
              <a:rPr lang="es-ES" dirty="0" err="1"/>
              <a:t>we</a:t>
            </a:r>
            <a:r>
              <a:rPr lang="es-ES" dirty="0"/>
              <a:t> </a:t>
            </a:r>
            <a:r>
              <a:rPr lang="es-ES" dirty="0" err="1"/>
              <a:t>wanted</a:t>
            </a:r>
            <a:r>
              <a:rPr lang="es-ES" dirty="0"/>
              <a:t> </a:t>
            </a:r>
            <a:r>
              <a:rPr lang="es-ES" dirty="0" err="1"/>
              <a:t>to</a:t>
            </a:r>
            <a:r>
              <a:rPr lang="es-ES" dirty="0"/>
              <a:t> </a:t>
            </a:r>
            <a:r>
              <a:rPr lang="es-ES" dirty="0" err="1"/>
              <a:t>study</a:t>
            </a:r>
            <a:r>
              <a:rPr lang="es-ES" dirty="0"/>
              <a:t> </a:t>
            </a:r>
            <a:r>
              <a:rPr lang="es-ES" dirty="0" err="1"/>
              <a:t>also</a:t>
            </a:r>
            <a:r>
              <a:rPr lang="es-ES" dirty="0"/>
              <a:t> </a:t>
            </a:r>
            <a:r>
              <a:rPr lang="es-ES" dirty="0" err="1"/>
              <a:t>the</a:t>
            </a:r>
            <a:r>
              <a:rPr lang="es-ES" dirty="0"/>
              <a:t> </a:t>
            </a:r>
            <a:r>
              <a:rPr lang="es-ES" dirty="0" err="1"/>
              <a:t>formation</a:t>
            </a:r>
            <a:r>
              <a:rPr lang="es-ES" dirty="0"/>
              <a:t> and </a:t>
            </a:r>
            <a:r>
              <a:rPr lang="es-ES" dirty="0" err="1"/>
              <a:t>the</a:t>
            </a:r>
            <a:r>
              <a:rPr lang="es-ES" dirty="0"/>
              <a:t> </a:t>
            </a:r>
            <a:r>
              <a:rPr lang="es-ES" dirty="0" err="1"/>
              <a:t>catalytic</a:t>
            </a:r>
            <a:r>
              <a:rPr lang="es-ES" dirty="0"/>
              <a:t> </a:t>
            </a:r>
            <a:r>
              <a:rPr lang="es-ES" dirty="0" err="1"/>
              <a:t>activity</a:t>
            </a:r>
            <a:r>
              <a:rPr lang="es-ES" dirty="0"/>
              <a:t> </a:t>
            </a:r>
            <a:r>
              <a:rPr lang="es-ES" dirty="0" err="1"/>
              <a:t>of</a:t>
            </a:r>
            <a:r>
              <a:rPr lang="es-ES" dirty="0"/>
              <a:t> </a:t>
            </a:r>
            <a:r>
              <a:rPr lang="es-ES" dirty="0" err="1"/>
              <a:t>supported</a:t>
            </a:r>
            <a:r>
              <a:rPr lang="es-ES" dirty="0"/>
              <a:t> metal </a:t>
            </a:r>
            <a:r>
              <a:rPr lang="es-ES" dirty="0" err="1"/>
              <a:t>clusters</a:t>
            </a:r>
            <a:r>
              <a:rPr lang="es-ES" dirty="0"/>
              <a:t>. </a:t>
            </a:r>
            <a:r>
              <a:rPr lang="es-ES" dirty="0" err="1"/>
              <a:t>But</a:t>
            </a:r>
            <a:r>
              <a:rPr lang="es-ES" dirty="0"/>
              <a:t> </a:t>
            </a:r>
            <a:r>
              <a:rPr lang="es-ES" dirty="0" err="1"/>
              <a:t>with</a:t>
            </a:r>
            <a:r>
              <a:rPr lang="es-ES" dirty="0"/>
              <a:t> </a:t>
            </a:r>
            <a:r>
              <a:rPr lang="es-ES" dirty="0" err="1"/>
              <a:t>the</a:t>
            </a:r>
            <a:r>
              <a:rPr lang="es-ES" dirty="0"/>
              <a:t> </a:t>
            </a:r>
            <a:r>
              <a:rPr lang="es-ES" dirty="0" err="1"/>
              <a:t>techniques</a:t>
            </a:r>
            <a:r>
              <a:rPr lang="es-ES" dirty="0"/>
              <a:t> </a:t>
            </a:r>
            <a:r>
              <a:rPr lang="es-ES" dirty="0" err="1"/>
              <a:t>that</a:t>
            </a:r>
            <a:r>
              <a:rPr lang="es-ES" dirty="0"/>
              <a:t> </a:t>
            </a:r>
            <a:r>
              <a:rPr lang="es-ES" dirty="0" err="1"/>
              <a:t>we</a:t>
            </a:r>
            <a:r>
              <a:rPr lang="es-ES" dirty="0"/>
              <a:t> </a:t>
            </a:r>
            <a:r>
              <a:rPr lang="es-ES" dirty="0" err="1"/>
              <a:t>were</a:t>
            </a:r>
            <a:r>
              <a:rPr lang="es-ES" dirty="0"/>
              <a:t> </a:t>
            </a:r>
            <a:r>
              <a:rPr lang="es-ES" dirty="0" err="1"/>
              <a:t>using</a:t>
            </a:r>
            <a:r>
              <a:rPr lang="es-ES" dirty="0"/>
              <a:t> </a:t>
            </a:r>
            <a:r>
              <a:rPr lang="es-ES" dirty="0" err="1"/>
              <a:t>was</a:t>
            </a:r>
            <a:r>
              <a:rPr lang="es-ES" dirty="0"/>
              <a:t> </a:t>
            </a:r>
            <a:r>
              <a:rPr lang="es-ES" dirty="0" err="1"/>
              <a:t>only</a:t>
            </a:r>
            <a:r>
              <a:rPr lang="es-ES" dirty="0"/>
              <a:t> </a:t>
            </a:r>
            <a:r>
              <a:rPr lang="es-ES" dirty="0" err="1"/>
              <a:t>possible</a:t>
            </a:r>
            <a:r>
              <a:rPr lang="es-ES" dirty="0"/>
              <a:t> </a:t>
            </a:r>
            <a:r>
              <a:rPr lang="es-ES" dirty="0" err="1"/>
              <a:t>for</a:t>
            </a:r>
            <a:r>
              <a:rPr lang="es-ES" dirty="0"/>
              <a:t> </a:t>
            </a:r>
            <a:r>
              <a:rPr lang="es-ES" dirty="0" err="1"/>
              <a:t>gold</a:t>
            </a:r>
            <a:r>
              <a:rPr lang="es-ES" dirty="0"/>
              <a:t> </a:t>
            </a:r>
            <a:r>
              <a:rPr lang="es-ES" dirty="0" err="1"/>
              <a:t>clusters</a:t>
            </a:r>
            <a:r>
              <a:rPr lang="es-ES" dirty="0"/>
              <a:t> </a:t>
            </a:r>
            <a:r>
              <a:rPr lang="es-ES" dirty="0" err="1"/>
              <a:t>reactions</a:t>
            </a:r>
            <a:r>
              <a:rPr lang="es-ES" dirty="0"/>
              <a:t>, so </a:t>
            </a:r>
            <a:r>
              <a:rPr lang="es-ES" dirty="0" err="1"/>
              <a:t>we</a:t>
            </a:r>
            <a:r>
              <a:rPr lang="es-ES" dirty="0"/>
              <a:t> can </a:t>
            </a:r>
            <a:r>
              <a:rPr lang="es-ES" dirty="0" err="1"/>
              <a:t>not</a:t>
            </a:r>
            <a:r>
              <a:rPr lang="es-ES" dirty="0"/>
              <a:t> </a:t>
            </a:r>
            <a:r>
              <a:rPr lang="es-ES" dirty="0" err="1"/>
              <a:t>generalize</a:t>
            </a:r>
            <a:r>
              <a:rPr lang="es-ES" dirty="0"/>
              <a:t> </a:t>
            </a:r>
            <a:r>
              <a:rPr lang="es-ES" dirty="0" err="1"/>
              <a:t>to</a:t>
            </a:r>
            <a:r>
              <a:rPr lang="es-ES" dirty="0"/>
              <a:t> </a:t>
            </a:r>
            <a:r>
              <a:rPr lang="es-ES" dirty="0" err="1"/>
              <a:t>other</a:t>
            </a:r>
            <a:r>
              <a:rPr lang="es-ES" dirty="0"/>
              <a:t> </a:t>
            </a:r>
            <a:r>
              <a:rPr lang="es-ES" dirty="0" err="1"/>
              <a:t>metals</a:t>
            </a:r>
            <a:r>
              <a:rPr lang="es-ES" dirty="0"/>
              <a:t> </a:t>
            </a:r>
            <a:r>
              <a:rPr lang="es-ES" dirty="0" err="1"/>
              <a:t>or</a:t>
            </a:r>
            <a:r>
              <a:rPr lang="es-ES" dirty="0"/>
              <a:t> </a:t>
            </a:r>
            <a:r>
              <a:rPr lang="es-ES" dirty="0" err="1"/>
              <a:t>even</a:t>
            </a:r>
            <a:r>
              <a:rPr lang="es-ES" dirty="0"/>
              <a:t> </a:t>
            </a:r>
            <a:r>
              <a:rPr lang="es-ES" dirty="0" err="1"/>
              <a:t>for</a:t>
            </a:r>
            <a:r>
              <a:rPr lang="es-ES" dirty="0"/>
              <a:t> single </a:t>
            </a:r>
            <a:r>
              <a:rPr lang="es-ES" dirty="0" err="1"/>
              <a:t>atoms</a:t>
            </a:r>
            <a:r>
              <a:rPr lang="es-ES" dirty="0"/>
              <a:t> </a:t>
            </a:r>
            <a:r>
              <a:rPr lang="es-ES" dirty="0" err="1"/>
              <a:t>catalysis</a:t>
            </a:r>
            <a:r>
              <a:rPr lang="es-ES" dirty="0"/>
              <a:t>. </a:t>
            </a:r>
            <a:r>
              <a:rPr lang="es-ES" dirty="0" err="1"/>
              <a:t>For</a:t>
            </a:r>
            <a:r>
              <a:rPr lang="es-ES" dirty="0"/>
              <a:t> </a:t>
            </a:r>
            <a:r>
              <a:rPr lang="es-ES" dirty="0" err="1"/>
              <a:t>example</a:t>
            </a:r>
            <a:r>
              <a:rPr lang="es-ES" dirty="0"/>
              <a:t>, High </a:t>
            </a:r>
            <a:r>
              <a:rPr lang="es-ES" dirty="0" err="1"/>
              <a:t>resolution</a:t>
            </a:r>
            <a:r>
              <a:rPr lang="es-ES" dirty="0"/>
              <a:t> TEM </a:t>
            </a:r>
            <a:r>
              <a:rPr lang="es-ES" dirty="0" err="1"/>
              <a:t>microscopy</a:t>
            </a:r>
            <a:r>
              <a:rPr lang="es-ES" dirty="0"/>
              <a:t> </a:t>
            </a:r>
            <a:r>
              <a:rPr lang="es-ES" dirty="0" err="1"/>
              <a:t>that</a:t>
            </a:r>
            <a:r>
              <a:rPr lang="es-ES" dirty="0"/>
              <a:t> </a:t>
            </a:r>
            <a:r>
              <a:rPr lang="es-ES" dirty="0" err="1"/>
              <a:t>we</a:t>
            </a:r>
            <a:r>
              <a:rPr lang="es-ES" dirty="0"/>
              <a:t> </a:t>
            </a:r>
            <a:r>
              <a:rPr lang="es-ES" dirty="0" err="1"/>
              <a:t>perform</a:t>
            </a:r>
            <a:r>
              <a:rPr lang="es-ES" dirty="0"/>
              <a:t> in </a:t>
            </a:r>
            <a:r>
              <a:rPr lang="es-ES" dirty="0" err="1"/>
              <a:t>collaboration</a:t>
            </a:r>
            <a:r>
              <a:rPr lang="es-ES" dirty="0"/>
              <a:t> </a:t>
            </a:r>
            <a:r>
              <a:rPr lang="es-ES" dirty="0" err="1"/>
              <a:t>with</a:t>
            </a:r>
            <a:r>
              <a:rPr lang="es-ES" dirty="0"/>
              <a:t> a </a:t>
            </a:r>
            <a:r>
              <a:rPr lang="es-ES" dirty="0" err="1"/>
              <a:t>group</a:t>
            </a:r>
            <a:r>
              <a:rPr lang="es-ES" dirty="0"/>
              <a:t> in </a:t>
            </a:r>
            <a:r>
              <a:rPr lang="es-ES" dirty="0" err="1"/>
              <a:t>Cadiz</a:t>
            </a:r>
            <a:r>
              <a:rPr lang="es-ES" dirty="0"/>
              <a:t> </a:t>
            </a:r>
            <a:r>
              <a:rPr lang="es-ES" dirty="0" err="1"/>
              <a:t>is</a:t>
            </a:r>
            <a:r>
              <a:rPr lang="es-ES" dirty="0"/>
              <a:t> </a:t>
            </a:r>
            <a:r>
              <a:rPr lang="es-ES" dirty="0" err="1"/>
              <a:t>an</a:t>
            </a:r>
            <a:r>
              <a:rPr lang="es-ES" dirty="0"/>
              <a:t> </a:t>
            </a:r>
            <a:r>
              <a:rPr lang="es-ES" dirty="0" err="1"/>
              <a:t>excellent</a:t>
            </a:r>
            <a:r>
              <a:rPr lang="es-ES" dirty="0"/>
              <a:t> </a:t>
            </a:r>
            <a:r>
              <a:rPr lang="es-ES" dirty="0" err="1"/>
              <a:t>technique</a:t>
            </a:r>
            <a:r>
              <a:rPr lang="es-ES" dirty="0"/>
              <a:t> </a:t>
            </a:r>
            <a:r>
              <a:rPr lang="es-ES" dirty="0" err="1"/>
              <a:t>to</a:t>
            </a:r>
            <a:r>
              <a:rPr lang="es-ES" dirty="0"/>
              <a:t> observe </a:t>
            </a:r>
            <a:r>
              <a:rPr lang="es-ES" dirty="0" err="1"/>
              <a:t>them</a:t>
            </a:r>
            <a:r>
              <a:rPr lang="es-ES" dirty="0"/>
              <a:t>, </a:t>
            </a:r>
            <a:r>
              <a:rPr lang="es-ES" dirty="0" err="1"/>
              <a:t>but</a:t>
            </a:r>
            <a:r>
              <a:rPr lang="es-ES" dirty="0"/>
              <a:t> </a:t>
            </a:r>
            <a:r>
              <a:rPr lang="es-ES" dirty="0" err="1"/>
              <a:t>not</a:t>
            </a:r>
            <a:r>
              <a:rPr lang="es-ES" dirty="0"/>
              <a:t> </a:t>
            </a:r>
            <a:r>
              <a:rPr lang="es-ES" dirty="0" err="1"/>
              <a:t>during</a:t>
            </a:r>
            <a:r>
              <a:rPr lang="es-ES" dirty="0"/>
              <a:t> </a:t>
            </a:r>
            <a:r>
              <a:rPr lang="es-ES" dirty="0" err="1"/>
              <a:t>reaction</a:t>
            </a:r>
            <a:r>
              <a:rPr lang="es-ES" dirty="0"/>
              <a:t>, so </a:t>
            </a:r>
            <a:r>
              <a:rPr lang="es-ES" dirty="0" err="1"/>
              <a:t>it</a:t>
            </a:r>
            <a:r>
              <a:rPr lang="es-ES" dirty="0"/>
              <a:t> </a:t>
            </a:r>
            <a:r>
              <a:rPr lang="es-ES" dirty="0" err="1"/>
              <a:t>is</a:t>
            </a:r>
            <a:r>
              <a:rPr lang="es-ES" dirty="0"/>
              <a:t> </a:t>
            </a:r>
            <a:r>
              <a:rPr lang="es-ES" dirty="0" err="1"/>
              <a:t>not</a:t>
            </a:r>
            <a:r>
              <a:rPr lang="es-ES" dirty="0"/>
              <a:t> </a:t>
            </a:r>
            <a:r>
              <a:rPr lang="es-ES" dirty="0" err="1"/>
              <a:t>possible</a:t>
            </a:r>
            <a:r>
              <a:rPr lang="es-ES" dirty="0"/>
              <a:t> </a:t>
            </a:r>
            <a:r>
              <a:rPr lang="es-ES" dirty="0" err="1"/>
              <a:t>to</a:t>
            </a:r>
            <a:r>
              <a:rPr lang="es-ES" dirty="0"/>
              <a:t> </a:t>
            </a:r>
            <a:r>
              <a:rPr lang="es-ES" dirty="0" err="1"/>
              <a:t>fully</a:t>
            </a:r>
            <a:r>
              <a:rPr lang="es-ES" dirty="0"/>
              <a:t> </a:t>
            </a:r>
            <a:r>
              <a:rPr lang="es-ES" dirty="0" err="1"/>
              <a:t>confirm</a:t>
            </a:r>
            <a:r>
              <a:rPr lang="es-ES" dirty="0"/>
              <a:t> </a:t>
            </a:r>
            <a:r>
              <a:rPr lang="es-ES" dirty="0" err="1"/>
              <a:t>that</a:t>
            </a:r>
            <a:r>
              <a:rPr lang="es-ES" dirty="0"/>
              <a:t> </a:t>
            </a:r>
            <a:r>
              <a:rPr lang="es-ES" dirty="0" err="1"/>
              <a:t>they</a:t>
            </a:r>
            <a:r>
              <a:rPr lang="es-ES" dirty="0"/>
              <a:t> are </a:t>
            </a:r>
            <a:r>
              <a:rPr lang="es-ES" dirty="0" err="1"/>
              <a:t>the</a:t>
            </a:r>
            <a:r>
              <a:rPr lang="es-ES" dirty="0"/>
              <a:t> active </a:t>
            </a:r>
            <a:r>
              <a:rPr lang="es-ES" dirty="0" err="1"/>
              <a:t>species</a:t>
            </a:r>
            <a:r>
              <a:rPr lang="es-ES" dirty="0"/>
              <a:t> </a:t>
            </a:r>
            <a:r>
              <a:rPr lang="es-ES" dirty="0" err="1"/>
              <a:t>during</a:t>
            </a:r>
            <a:r>
              <a:rPr lang="es-ES" dirty="0"/>
              <a:t> </a:t>
            </a:r>
            <a:r>
              <a:rPr lang="es-ES" dirty="0" err="1"/>
              <a:t>the</a:t>
            </a:r>
            <a:r>
              <a:rPr lang="es-ES" dirty="0"/>
              <a:t> </a:t>
            </a:r>
            <a:r>
              <a:rPr lang="es-ES" dirty="0" err="1"/>
              <a:t>catalysis</a:t>
            </a:r>
            <a:r>
              <a:rPr lang="es-ES" dirty="0"/>
              <a:t>. And </a:t>
            </a:r>
            <a:r>
              <a:rPr lang="es-ES" dirty="0" err="1"/>
              <a:t>moreover</a:t>
            </a:r>
            <a:r>
              <a:rPr lang="es-ES" dirty="0"/>
              <a:t>, </a:t>
            </a:r>
            <a:r>
              <a:rPr lang="es-ES" dirty="0" err="1"/>
              <a:t>what</a:t>
            </a:r>
            <a:r>
              <a:rPr lang="es-ES" dirty="0"/>
              <a:t> </a:t>
            </a:r>
            <a:r>
              <a:rPr lang="es-ES" dirty="0" err="1"/>
              <a:t>happens</a:t>
            </a:r>
            <a:r>
              <a:rPr lang="es-ES" dirty="0"/>
              <a:t> </a:t>
            </a:r>
            <a:r>
              <a:rPr lang="es-ES" dirty="0" err="1"/>
              <a:t>with</a:t>
            </a:r>
            <a:r>
              <a:rPr lang="es-ES" dirty="0"/>
              <a:t> metal </a:t>
            </a:r>
            <a:r>
              <a:rPr lang="es-ES" dirty="0" err="1"/>
              <a:t>clusters</a:t>
            </a:r>
            <a:r>
              <a:rPr lang="es-ES" dirty="0"/>
              <a:t> </a:t>
            </a:r>
            <a:r>
              <a:rPr lang="es-ES" dirty="0" err="1"/>
              <a:t>that</a:t>
            </a:r>
            <a:r>
              <a:rPr lang="es-ES" dirty="0"/>
              <a:t> are </a:t>
            </a:r>
            <a:r>
              <a:rPr lang="es-ES" dirty="0" err="1"/>
              <a:t>not</a:t>
            </a:r>
            <a:r>
              <a:rPr lang="es-ES" dirty="0"/>
              <a:t> </a:t>
            </a:r>
            <a:r>
              <a:rPr lang="es-ES" dirty="0" err="1"/>
              <a:t>going</a:t>
            </a:r>
            <a:r>
              <a:rPr lang="es-ES" dirty="0"/>
              <a:t> </a:t>
            </a:r>
            <a:r>
              <a:rPr lang="es-ES" dirty="0" err="1"/>
              <a:t>to</a:t>
            </a:r>
            <a:r>
              <a:rPr lang="es-ES" dirty="0"/>
              <a:t> be </a:t>
            </a:r>
            <a:r>
              <a:rPr lang="es-ES" dirty="0" err="1"/>
              <a:t>used</a:t>
            </a:r>
            <a:r>
              <a:rPr lang="es-ES" dirty="0"/>
              <a:t> as </a:t>
            </a:r>
            <a:r>
              <a:rPr lang="es-ES" dirty="0" err="1"/>
              <a:t>catalyst</a:t>
            </a:r>
            <a:r>
              <a:rPr lang="es-ES" dirty="0"/>
              <a:t>? </a:t>
            </a:r>
            <a:r>
              <a:rPr lang="es-ES" dirty="0" err="1"/>
              <a:t>How</a:t>
            </a:r>
            <a:r>
              <a:rPr lang="es-ES" dirty="0"/>
              <a:t> can </a:t>
            </a:r>
            <a:r>
              <a:rPr lang="es-ES" dirty="0" err="1"/>
              <a:t>we</a:t>
            </a:r>
            <a:r>
              <a:rPr lang="es-ES" dirty="0"/>
              <a:t> </a:t>
            </a:r>
            <a:r>
              <a:rPr lang="es-ES" dirty="0" err="1"/>
              <a:t>confirm</a:t>
            </a:r>
            <a:r>
              <a:rPr lang="es-ES" dirty="0"/>
              <a:t> </a:t>
            </a:r>
            <a:r>
              <a:rPr lang="es-ES" dirty="0" err="1"/>
              <a:t>the</a:t>
            </a:r>
            <a:r>
              <a:rPr lang="es-ES" dirty="0"/>
              <a:t> </a:t>
            </a:r>
            <a:r>
              <a:rPr lang="es-ES" dirty="0" err="1"/>
              <a:t>structure</a:t>
            </a:r>
            <a:r>
              <a:rPr lang="es-ES" dirty="0"/>
              <a:t>? </a:t>
            </a:r>
            <a:endParaRPr dirty="0"/>
          </a:p>
        </p:txBody>
      </p:sp>
      <p:sp>
        <p:nvSpPr>
          <p:cNvPr id="173" name="Google Shape;1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libri"/>
              <a:buNone/>
            </a:pP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achieve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all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these</a:t>
            </a:r>
            <a:r>
              <a:rPr lang="es-ES" dirty="0">
                <a:latin typeface="Calibri" panose="020F0502020204030204" pitchFamily="34" charset="0"/>
                <a:cs typeface="Calibri" panose="020F0502020204030204" pitchFamily="34" charset="0"/>
              </a:rPr>
              <a:t>, </a:t>
            </a:r>
            <a:r>
              <a:rPr lang="es-ES" sz="1200" dirty="0">
                <a:latin typeface="Calibri" panose="020F0502020204030204" pitchFamily="34" charset="0"/>
                <a:ea typeface="Teko"/>
                <a:cs typeface="Calibri" panose="020F0502020204030204" pitchFamily="34" charset="0"/>
                <a:sym typeface="Teko"/>
              </a:rPr>
              <a:t>XAS </a:t>
            </a:r>
            <a:r>
              <a:rPr lang="es-ES" sz="1200" dirty="0" err="1">
                <a:latin typeface="Calibri" panose="020F0502020204030204" pitchFamily="34" charset="0"/>
                <a:ea typeface="Teko"/>
                <a:cs typeface="Calibri" panose="020F0502020204030204" pitchFamily="34" charset="0"/>
                <a:sym typeface="Teko"/>
              </a:rPr>
              <a:t>provides</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information</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about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electronic</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structure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of</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the</a:t>
            </a:r>
            <a:r>
              <a:rPr lang="es-ES" sz="1200" dirty="0">
                <a:latin typeface="Calibri" panose="020F0502020204030204" pitchFamily="34" charset="0"/>
                <a:ea typeface="Teko"/>
                <a:cs typeface="Calibri" panose="020F0502020204030204" pitchFamily="34" charset="0"/>
                <a:sym typeface="Teko"/>
              </a:rPr>
              <a:t> X-</a:t>
            </a:r>
            <a:r>
              <a:rPr lang="es-ES" sz="1200" dirty="0" err="1">
                <a:latin typeface="Calibri" panose="020F0502020204030204" pitchFamily="34" charset="0"/>
                <a:ea typeface="Teko"/>
                <a:cs typeface="Calibri" panose="020F0502020204030204" pitchFamily="34" charset="0"/>
                <a:sym typeface="Teko"/>
              </a:rPr>
              <a:t>ray</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absorbing</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atom</a:t>
            </a:r>
            <a:r>
              <a:rPr lang="es-ES" sz="1200" dirty="0">
                <a:latin typeface="Calibri" panose="020F0502020204030204" pitchFamily="34" charset="0"/>
                <a:ea typeface="Teko"/>
                <a:cs typeface="Calibri" panose="020F0502020204030204" pitchFamily="34" charset="0"/>
                <a:sym typeface="Teko"/>
              </a:rPr>
              <a:t> and </a:t>
            </a:r>
            <a:r>
              <a:rPr lang="es-ES" sz="1200" dirty="0" err="1">
                <a:latin typeface="Calibri" panose="020F0502020204030204" pitchFamily="34" charset="0"/>
                <a:ea typeface="Teko"/>
                <a:cs typeface="Calibri" panose="020F0502020204030204" pitchFamily="34" charset="0"/>
                <a:sym typeface="Teko"/>
              </a:rPr>
              <a:t>about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structure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that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surrounds</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it</a:t>
            </a:r>
            <a:r>
              <a:rPr lang="es-ES" sz="1200" dirty="0">
                <a:latin typeface="Calibri" panose="020F0502020204030204" pitchFamily="34" charset="0"/>
                <a:ea typeface="Teko"/>
                <a:cs typeface="Calibri" panose="020F0502020204030204" pitchFamily="34" charset="0"/>
                <a:sym typeface="Teko"/>
              </a:rPr>
              <a:t>. As </a:t>
            </a:r>
            <a:r>
              <a:rPr lang="es-ES" sz="1200" dirty="0" err="1">
                <a:latin typeface="Calibri" panose="020F0502020204030204" pitchFamily="34" charset="0"/>
                <a:ea typeface="Teko"/>
                <a:cs typeface="Calibri" panose="020F0502020204030204" pitchFamily="34" charset="0"/>
                <a:sym typeface="Teko"/>
              </a:rPr>
              <a:t>most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of</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you</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know</a:t>
            </a:r>
            <a:r>
              <a:rPr lang="es-ES" sz="1200" dirty="0">
                <a:latin typeface="Calibri" panose="020F0502020204030204" pitchFamily="34" charset="0"/>
                <a:ea typeface="Teko"/>
                <a:cs typeface="Calibri" panose="020F0502020204030204" pitchFamily="34" charset="0"/>
                <a:sym typeface="Teko"/>
              </a:rPr>
              <a:t>, </a:t>
            </a:r>
            <a:r>
              <a:rPr lang="es-ES" dirty="0" err="1">
                <a:latin typeface="Calibri" panose="020F0502020204030204" pitchFamily="34" charset="0"/>
                <a:ea typeface="Teko"/>
                <a:cs typeface="Calibri" panose="020F0502020204030204" pitchFamily="34" charset="0"/>
                <a:sym typeface="Teko"/>
              </a:rPr>
              <a:t>i</a:t>
            </a:r>
            <a:r>
              <a:rPr lang="es-ES" sz="1200" dirty="0" err="1">
                <a:latin typeface="Calibri" panose="020F0502020204030204" pitchFamily="34" charset="0"/>
                <a:ea typeface="Teko"/>
                <a:cs typeface="Calibri" panose="020F0502020204030204" pitchFamily="34" charset="0"/>
                <a:sym typeface="Teko"/>
              </a:rPr>
              <a:t>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is</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one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of</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most</a:t>
            </a:r>
            <a:r>
              <a:rPr lang="es-ES" sz="1200" dirty="0">
                <a:latin typeface="Calibri" panose="020F0502020204030204" pitchFamily="34" charset="0"/>
                <a:ea typeface="Teko"/>
                <a:cs typeface="Calibri" panose="020F0502020204030204" pitchFamily="34" charset="0"/>
                <a:sym typeface="Teko"/>
              </a:rPr>
              <a:t> </a:t>
            </a:r>
            <a:r>
              <a:rPr lang="es-ES" sz="1200" b="1" dirty="0" err="1">
                <a:latin typeface="Calibri" panose="020F0502020204030204" pitchFamily="34" charset="0"/>
                <a:ea typeface="Teko"/>
                <a:cs typeface="Calibri" panose="020F0502020204030204" pitchFamily="34" charset="0"/>
                <a:sym typeface="Teko"/>
              </a:rPr>
              <a:t>powerful</a:t>
            </a:r>
            <a:r>
              <a:rPr lang="es-ES" sz="1200" b="1" dirty="0">
                <a:latin typeface="Calibri" panose="020F0502020204030204" pitchFamily="34" charset="0"/>
                <a:ea typeface="Teko"/>
                <a:cs typeface="Calibri" panose="020F0502020204030204" pitchFamily="34" charset="0"/>
                <a:sym typeface="Teko"/>
              </a:rPr>
              <a:t> </a:t>
            </a:r>
            <a:r>
              <a:rPr lang="es-ES" sz="1200" b="1" dirty="0" err="1">
                <a:latin typeface="Calibri" panose="020F0502020204030204" pitchFamily="34" charset="0"/>
                <a:ea typeface="Teko"/>
                <a:cs typeface="Calibri" panose="020F0502020204030204" pitchFamily="34" charset="0"/>
                <a:sym typeface="Teko"/>
              </a:rPr>
              <a:t>techniques</a:t>
            </a:r>
            <a:r>
              <a:rPr lang="es-ES" sz="1200" b="1" dirty="0">
                <a:latin typeface="Calibri" panose="020F0502020204030204" pitchFamily="34" charset="0"/>
                <a:ea typeface="Teko"/>
                <a:cs typeface="Calibri" panose="020F0502020204030204" pitchFamily="34" charset="0"/>
                <a:sym typeface="Teko"/>
              </a:rPr>
              <a:t> </a:t>
            </a:r>
            <a:r>
              <a:rPr lang="es-ES" sz="1200" b="1" dirty="0" err="1">
                <a:latin typeface="Calibri" panose="020F0502020204030204" pitchFamily="34" charset="0"/>
                <a:ea typeface="Teko"/>
                <a:cs typeface="Calibri" panose="020F0502020204030204" pitchFamily="34" charset="0"/>
                <a:sym typeface="Teko"/>
              </a:rPr>
              <a:t>for</a:t>
            </a:r>
            <a:r>
              <a:rPr lang="es-ES" sz="1200" b="1" dirty="0">
                <a:latin typeface="Calibri" panose="020F0502020204030204" pitchFamily="34" charset="0"/>
                <a:ea typeface="Teko"/>
                <a:cs typeface="Calibri" panose="020F0502020204030204" pitchFamily="34" charset="0"/>
                <a:sym typeface="Teko"/>
              </a:rPr>
              <a:t> </a:t>
            </a:r>
            <a:r>
              <a:rPr lang="es-ES" sz="1200" b="1" dirty="0" err="1">
                <a:latin typeface="Calibri" panose="020F0502020204030204" pitchFamily="34" charset="0"/>
                <a:ea typeface="Teko"/>
                <a:cs typeface="Calibri" panose="020F0502020204030204" pitchFamily="34" charset="0"/>
                <a:sym typeface="Teko"/>
              </a:rPr>
              <a:t>characterizing</a:t>
            </a:r>
            <a:r>
              <a:rPr lang="es-ES" sz="1200" b="1" dirty="0">
                <a:latin typeface="Calibri" panose="020F0502020204030204" pitchFamily="34" charset="0"/>
                <a:ea typeface="Teko"/>
                <a:cs typeface="Calibri" panose="020F0502020204030204" pitchFamily="34" charset="0"/>
                <a:sym typeface="Teko"/>
              </a:rPr>
              <a:t> </a:t>
            </a:r>
            <a:r>
              <a:rPr lang="es-ES" sz="1200" b="1" dirty="0" err="1">
                <a:latin typeface="Calibri" panose="020F0502020204030204" pitchFamily="34" charset="0"/>
                <a:ea typeface="Teko"/>
                <a:cs typeface="Calibri" panose="020F0502020204030204" pitchFamily="34" charset="0"/>
                <a:sym typeface="Teko"/>
              </a:rPr>
              <a:t>catalysts</a:t>
            </a:r>
            <a:r>
              <a:rPr lang="es-ES" sz="1200" b="1"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that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does</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not</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require</a:t>
            </a:r>
            <a:r>
              <a:rPr lang="es-ES" sz="1200" dirty="0">
                <a:latin typeface="Calibri" panose="020F0502020204030204" pitchFamily="34" charset="0"/>
                <a:ea typeface="Teko"/>
                <a:cs typeface="Calibri" panose="020F0502020204030204" pitchFamily="34" charset="0"/>
                <a:sym typeface="Teko"/>
              </a:rPr>
              <a:t> a </a:t>
            </a:r>
            <a:r>
              <a:rPr lang="es-ES" sz="1200" dirty="0" err="1">
                <a:latin typeface="Calibri" panose="020F0502020204030204" pitchFamily="34" charset="0"/>
                <a:ea typeface="Teko"/>
                <a:cs typeface="Calibri" panose="020F0502020204030204" pitchFamily="34" charset="0"/>
                <a:sym typeface="Teko"/>
              </a:rPr>
              <a:t>long</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range</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order</a:t>
            </a:r>
            <a:r>
              <a:rPr lang="es-ES" sz="1200" dirty="0">
                <a:latin typeface="Calibri" panose="020F0502020204030204" pitchFamily="34" charset="0"/>
                <a:ea typeface="Teko"/>
                <a:cs typeface="Calibri" panose="020F0502020204030204" pitchFamily="34" charset="0"/>
                <a:sym typeface="Teko"/>
              </a:rPr>
              <a:t> and </a:t>
            </a:r>
            <a:r>
              <a:rPr lang="es-ES" sz="1200" dirty="0" err="1">
                <a:latin typeface="Calibri" panose="020F0502020204030204" pitchFamily="34" charset="0"/>
                <a:ea typeface="Teko"/>
                <a:cs typeface="Calibri" panose="020F0502020204030204" pitchFamily="34" charset="0"/>
                <a:sym typeface="Teko"/>
              </a:rPr>
              <a:t>that</a:t>
            </a:r>
            <a:r>
              <a:rPr lang="es-ES" sz="1200" dirty="0">
                <a:latin typeface="Calibri" panose="020F0502020204030204" pitchFamily="34" charset="0"/>
                <a:ea typeface="Teko"/>
                <a:cs typeface="Calibri" panose="020F0502020204030204" pitchFamily="34" charset="0"/>
                <a:sym typeface="Teko"/>
              </a:rPr>
              <a:t> can be </a:t>
            </a:r>
            <a:r>
              <a:rPr lang="es-ES" sz="1200" dirty="0" err="1">
                <a:latin typeface="Calibri" panose="020F0502020204030204" pitchFamily="34" charset="0"/>
                <a:ea typeface="Teko"/>
                <a:cs typeface="Calibri" panose="020F0502020204030204" pitchFamily="34" charset="0"/>
                <a:sym typeface="Teko"/>
              </a:rPr>
              <a:t>implemented</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under</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arbitrary</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conditions</a:t>
            </a:r>
            <a:r>
              <a:rPr lang="es-ES" sz="1200" dirty="0">
                <a:latin typeface="Calibri" panose="020F0502020204030204" pitchFamily="34" charset="0"/>
                <a:ea typeface="Teko"/>
                <a:cs typeface="Calibri" panose="020F0502020204030204" pitchFamily="34" charset="0"/>
                <a:sym typeface="Teko"/>
              </a:rPr>
              <a:t>. </a:t>
            </a:r>
            <a:r>
              <a:rPr lang="es-ES" sz="1200" dirty="0" err="1">
                <a:latin typeface="Calibri" panose="020F0502020204030204" pitchFamily="34" charset="0"/>
                <a:ea typeface="Teko"/>
                <a:cs typeface="Calibri" panose="020F0502020204030204" pitchFamily="34" charset="0"/>
                <a:sym typeface="Teko"/>
              </a:rPr>
              <a:t>T</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hese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experiments</a:t>
            </a:r>
            <a:r>
              <a:rPr lang="es-ES" sz="1200" b="0" i="0" u="none" strike="noStrike" dirty="0">
                <a:solidFill>
                  <a:schemeClr val="dk1"/>
                </a:solidFill>
                <a:latin typeface="Calibri" panose="020F0502020204030204" pitchFamily="34" charset="0"/>
                <a:cs typeface="Calibri" panose="020F0502020204030204" pitchFamily="34" charset="0"/>
                <a:sym typeface="Calibri"/>
              </a:rPr>
              <a:t> are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usually</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performed</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t>
            </a:r>
            <a:r>
              <a:rPr lang="es-ES" sz="1200" b="0" i="0" u="sng" strike="noStrike" dirty="0" err="1">
                <a:solidFill>
                  <a:schemeClr val="dk1"/>
                </a:solidFill>
                <a:latin typeface="Calibri" panose="020F0502020204030204" pitchFamily="34" charset="0"/>
                <a:cs typeface="Calibri" panose="020F0502020204030204" pitchFamily="34" charset="0"/>
                <a:sym typeface="Calibri"/>
                <a:hlinkClick r:id="rId3">
                  <a:extLst>
                    <a:ext uri="{A12FA001-AC4F-418D-AE19-62706E023703}">
                      <ahyp:hlinkClr xmlns:ahyp="http://schemas.microsoft.com/office/drawing/2018/hyperlinkcolor" val="tx"/>
                    </a:ext>
                  </a:extLst>
                </a:hlinkClick>
              </a:rPr>
              <a:t>synchrotron</a:t>
            </a:r>
            <a:r>
              <a:rPr lang="es-ES" sz="1200" b="0" i="0" u="sng" strike="noStrike" dirty="0">
                <a:solidFill>
                  <a:schemeClr val="dk1"/>
                </a:solidFill>
                <a:latin typeface="Calibri" panose="020F0502020204030204" pitchFamily="34" charset="0"/>
                <a:cs typeface="Calibri" panose="020F0502020204030204" pitchFamily="34" charset="0"/>
                <a:sym typeface="Calibri"/>
                <a:hlinkClick r:id="rId3">
                  <a:extLst>
                    <a:ext uri="{A12FA001-AC4F-418D-AE19-62706E023703}">
                      <ahyp:hlinkClr xmlns:ahyp="http://schemas.microsoft.com/office/drawing/2018/hyperlinkcolor" val="tx"/>
                    </a:ext>
                  </a:extLst>
                </a:hlinkClick>
              </a:rPr>
              <a:t> </a:t>
            </a:r>
            <a:r>
              <a:rPr lang="es-ES" sz="1200" b="0" i="0" u="sng" strike="noStrike" dirty="0" err="1">
                <a:solidFill>
                  <a:schemeClr val="dk1"/>
                </a:solidFill>
                <a:latin typeface="Calibri" panose="020F0502020204030204" pitchFamily="34" charset="0"/>
                <a:cs typeface="Calibri" panose="020F0502020204030204" pitchFamily="34" charset="0"/>
                <a:sym typeface="Calibri"/>
                <a:hlinkClick r:id="rId3">
                  <a:extLst>
                    <a:ext uri="{A12FA001-AC4F-418D-AE19-62706E023703}">
                      <ahyp:hlinkClr xmlns:ahyp="http://schemas.microsoft.com/office/drawing/2018/hyperlinkcolor" val="tx"/>
                    </a:ext>
                  </a:extLst>
                </a:hlinkClick>
              </a:rPr>
              <a:t>radiation</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facilities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which</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provide</a:t>
            </a:r>
            <a:r>
              <a:rPr lang="es-ES" sz="1200" b="0" i="0" u="none" strike="noStrike" dirty="0">
                <a:solidFill>
                  <a:schemeClr val="dk1"/>
                </a:solidFill>
                <a:latin typeface="Calibri" panose="020F0502020204030204" pitchFamily="34" charset="0"/>
                <a:cs typeface="Calibri" panose="020F0502020204030204" pitchFamily="34" charset="0"/>
                <a:sym typeface="Calibri"/>
              </a:rPr>
              <a:t> intense and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tunable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sng" strike="noStrike" dirty="0">
                <a:solidFill>
                  <a:schemeClr val="dk1"/>
                </a:solidFill>
                <a:latin typeface="Calibri" panose="020F050202020403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X-</a:t>
            </a:r>
            <a:r>
              <a:rPr lang="es-ES" sz="1200" b="0" i="0" u="sng" strike="noStrike" dirty="0" err="1">
                <a:solidFill>
                  <a:schemeClr val="dk1"/>
                </a:solidFill>
                <a:latin typeface="Calibri" panose="020F050202020403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ray</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beams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Samples</a:t>
            </a:r>
            <a:r>
              <a:rPr lang="es-ES" sz="1200" b="0" i="0" u="none" strike="noStrike" dirty="0">
                <a:solidFill>
                  <a:schemeClr val="dk1"/>
                </a:solidFill>
                <a:latin typeface="Calibri" panose="020F0502020204030204" pitchFamily="34" charset="0"/>
                <a:cs typeface="Calibri" panose="020F0502020204030204" pitchFamily="34" charset="0"/>
                <a:sym typeface="Calibri"/>
              </a:rPr>
              <a:t> can be in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the</a:t>
            </a:r>
            <a:r>
              <a:rPr lang="es-ES" sz="1200" b="0" i="0" u="none" strike="noStrike" dirty="0">
                <a:solidFill>
                  <a:schemeClr val="dk1"/>
                </a:solidFill>
                <a:latin typeface="Calibri" panose="020F0502020204030204" pitchFamily="34" charset="0"/>
                <a:cs typeface="Calibri" panose="020F0502020204030204" pitchFamily="34" charset="0"/>
                <a:sym typeface="Calibri"/>
              </a:rPr>
              <a:t> gas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phase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solutions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or</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solids</a:t>
            </a:r>
            <a:r>
              <a:rPr lang="es-ES" sz="1200" b="0" i="0" u="none" strike="noStrike" dirty="0">
                <a:solidFill>
                  <a:schemeClr val="dk1"/>
                </a:solidFill>
                <a:latin typeface="Calibri" panose="020F0502020204030204" pitchFamily="34" charset="0"/>
                <a:cs typeface="Calibri" panose="020F0502020204030204" pitchFamily="34" charset="0"/>
                <a:sym typeface="Calibri"/>
              </a:rPr>
              <a:t> and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disposed</a:t>
            </a:r>
            <a:r>
              <a:rPr lang="es-ES" sz="1200" b="0" i="0" u="none" strike="noStrike" dirty="0">
                <a:solidFill>
                  <a:schemeClr val="dk1"/>
                </a:solidFill>
                <a:latin typeface="Calibri" panose="020F0502020204030204" pitchFamily="34" charset="0"/>
                <a:cs typeface="Calibri" panose="020F0502020204030204" pitchFamily="34" charset="0"/>
                <a:sym typeface="Calibri"/>
              </a:rPr>
              <a:t> in a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cell</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to</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obtain</a:t>
            </a:r>
            <a:r>
              <a:rPr lang="es-ES" sz="1200" b="0" i="0" u="none" strike="noStrike" dirty="0">
                <a:solidFill>
                  <a:schemeClr val="dk1"/>
                </a:solidFill>
                <a:latin typeface="Calibri" panose="020F0502020204030204" pitchFamily="34" charset="0"/>
                <a:cs typeface="Calibri" panose="020F0502020204030204" pitchFamily="34" charset="0"/>
                <a:sym typeface="Calibri"/>
              </a:rPr>
              <a:t> data in situ.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To</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demonstrate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you</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the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viability</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of</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this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technique</a:t>
            </a:r>
            <a:r>
              <a:rPr lang="es-ES" sz="1200" b="0" i="0" u="none" strike="noStrike" dirty="0">
                <a:solidFill>
                  <a:schemeClr val="dk1"/>
                </a:solidFill>
                <a:latin typeface="Calibri" panose="020F0502020204030204" pitchFamily="34" charset="0"/>
                <a:cs typeface="Calibri" panose="020F0502020204030204" pitchFamily="34" charset="0"/>
                <a:sym typeface="Calibri"/>
              </a:rPr>
              <a:t> in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our</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research</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I’m</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going</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to</a:t>
            </a:r>
            <a:r>
              <a:rPr lang="es-ES" sz="1200" b="0" i="0" u="none" strike="noStrike" dirty="0">
                <a:solidFill>
                  <a:schemeClr val="dk1"/>
                </a:solidFill>
                <a:latin typeface="Calibri" panose="020F0502020204030204" pitchFamily="34" charset="0"/>
                <a:cs typeface="Calibri" panose="020F0502020204030204" pitchFamily="34" charset="0"/>
                <a:sym typeface="Calibri"/>
              </a:rPr>
              <a:t> show in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the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next</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slides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some</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examples</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of</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our</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recent</a:t>
            </a:r>
            <a:r>
              <a:rPr lang="es-ES" sz="1200" b="0" i="0" u="none" strike="noStrike" dirty="0">
                <a:solidFill>
                  <a:schemeClr val="dk1"/>
                </a:solidFill>
                <a:latin typeface="Calibri" panose="020F0502020204030204" pitchFamily="34" charset="0"/>
                <a:cs typeface="Calibri" panose="020F0502020204030204" pitchFamily="34" charset="0"/>
                <a:sym typeface="Calibri"/>
              </a:rPr>
              <a:t> </a:t>
            </a:r>
            <a:r>
              <a:rPr lang="es-ES" sz="1200" b="0" i="0" u="none" strike="noStrike" dirty="0" err="1">
                <a:solidFill>
                  <a:schemeClr val="dk1"/>
                </a:solidFill>
                <a:latin typeface="Calibri" panose="020F0502020204030204" pitchFamily="34" charset="0"/>
                <a:cs typeface="Calibri" panose="020F0502020204030204" pitchFamily="34" charset="0"/>
                <a:sym typeface="Calibri"/>
              </a:rPr>
              <a:t>work</a:t>
            </a:r>
            <a:r>
              <a:rPr lang="es-ES" sz="1200" b="0" i="0" u="none" strike="noStrike" dirty="0">
                <a:solidFill>
                  <a:schemeClr val="dk1"/>
                </a:solidFill>
                <a:latin typeface="Calibri" panose="020F0502020204030204" pitchFamily="34" charset="0"/>
                <a:cs typeface="Calibri" panose="020F0502020204030204" pitchFamily="34" charset="0"/>
                <a:sym typeface="Calibri"/>
              </a:rPr>
              <a:t>.</a:t>
            </a:r>
            <a:endParaRPr sz="1200" dirty="0">
              <a:latin typeface="Calibri" panose="020F0502020204030204" pitchFamily="34" charset="0"/>
              <a:ea typeface="Teko"/>
              <a:cs typeface="Calibri" panose="020F0502020204030204" pitchFamily="34" charset="0"/>
              <a:sym typeface="Teko"/>
            </a:endParaRPr>
          </a:p>
          <a:p>
            <a:pPr marL="0" marR="0" lvl="0" indent="0" algn="l" rtl="0">
              <a:lnSpc>
                <a:spcPct val="100000"/>
              </a:lnSpc>
              <a:spcBef>
                <a:spcPts val="0"/>
              </a:spcBef>
              <a:spcAft>
                <a:spcPts val="0"/>
              </a:spcAft>
              <a:buClr>
                <a:schemeClr val="dk1"/>
              </a:buClr>
              <a:buSzPts val="1200"/>
              <a:buFont typeface="Calibri"/>
              <a:buNone/>
            </a:pPr>
            <a:endParaRPr sz="1200" dirty="0">
              <a:latin typeface="Teko"/>
              <a:ea typeface="Teko"/>
              <a:cs typeface="Teko"/>
              <a:sym typeface="Teko"/>
            </a:endParaRPr>
          </a:p>
          <a:p>
            <a:pPr marL="0" lvl="0" indent="0" algn="l" rtl="0">
              <a:spcBef>
                <a:spcPts val="0"/>
              </a:spcBef>
              <a:spcAft>
                <a:spcPts val="0"/>
              </a:spcAft>
              <a:buNone/>
            </a:pPr>
            <a:endParaRPr dirty="0"/>
          </a:p>
        </p:txBody>
      </p:sp>
      <p:sp>
        <p:nvSpPr>
          <p:cNvPr id="188" name="Google Shape;1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the first example, we studied the Heck coupling between aryl halides and alkenes. Usually, the product obtained in this reaction is the beta coupling, but when we used Pd clusters, constrained in a cavity of a zeolite using Cs as a base, it was possible to switch the selectivity towards the alpha product, obtaining a variety of alfa compounds with different substituents, even internal ones. Furthermore, we are able to use the catalyst in a flow reactor, obtaining the desired product with moderate selectivity.</a:t>
            </a:r>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6</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79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used several characterization techniques to confirm the structure of the active species. For example, XRD measurements confirmed the presence of Cs and Pd in the cavities of the zeolite. HRTEM measured in collaboration with the University of Cádiz showed the presence of small clusters of Pd with a size below 1 nm. But only XANES experiments showed how the Pd was reduced during reaction and with EXAFS we were able to study the coordination number of the new reduced species obtained, confirming the presence of Pd reduced clusters during reaction.</a:t>
            </a:r>
          </a:p>
          <a:p>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915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the next example, we studied the spontaneously formation of Pd single atoms in solution in the presence of benzyl alcohol and the oxidation of the alcohol to acid in only 1 step. Once observed t</a:t>
            </a:r>
            <a:r>
              <a:rPr lang="en-US" sz="1200" b="0" i="0" u="none" strike="noStrike" dirty="0">
                <a:solidFill>
                  <a:schemeClr val="dk1"/>
                </a:solidFill>
                <a:latin typeface="Calibri"/>
                <a:ea typeface="Calibri"/>
                <a:cs typeface="Calibri"/>
                <a:sym typeface="Calibri"/>
              </a:rPr>
              <a:t>hat palladium single atoms are spontaneously formed after dissolving tiny amounts of palladium salts in neat benzyl alcohols, the next step was to </a:t>
            </a:r>
            <a:r>
              <a:rPr lang="en-US" dirty="0"/>
              <a:t>use Pd single atoms isolated inside a MOF. Here, we also observe the same activity, confirming that the active species present in the solution are the Pd single atoms. Moreover, this material can be used up to 3 times maintaining the activity. Also in collaboration with the University in Cádiz, we confirmed the isolated atoms in the pores of the MOF.</a:t>
            </a:r>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8</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70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In </a:t>
            </a:r>
            <a:r>
              <a:rPr lang="es-ES" dirty="0" err="1"/>
              <a:t>this</a:t>
            </a:r>
            <a:r>
              <a:rPr lang="es-ES" dirty="0"/>
              <a:t> case, </a:t>
            </a:r>
            <a:r>
              <a:rPr lang="es-ES" dirty="0" err="1"/>
              <a:t>we</a:t>
            </a:r>
            <a:r>
              <a:rPr lang="es-ES" dirty="0"/>
              <a:t> </a:t>
            </a:r>
            <a:r>
              <a:rPr lang="es-ES" dirty="0" err="1"/>
              <a:t>used</a:t>
            </a:r>
            <a:r>
              <a:rPr lang="es-ES" dirty="0"/>
              <a:t> CLAESS </a:t>
            </a:r>
            <a:r>
              <a:rPr lang="es-ES" dirty="0" err="1"/>
              <a:t>beamline</a:t>
            </a:r>
            <a:r>
              <a:rPr lang="es-ES" dirty="0"/>
              <a:t> </a:t>
            </a:r>
            <a:r>
              <a:rPr lang="es-ES" dirty="0" err="1"/>
              <a:t>to</a:t>
            </a:r>
            <a:r>
              <a:rPr lang="es-ES" dirty="0"/>
              <a:t> compare </a:t>
            </a:r>
            <a:r>
              <a:rPr lang="es-ES" dirty="0" err="1"/>
              <a:t>the</a:t>
            </a:r>
            <a:r>
              <a:rPr lang="es-ES" dirty="0"/>
              <a:t> Pd in </a:t>
            </a:r>
            <a:r>
              <a:rPr lang="es-ES" dirty="0" err="1"/>
              <a:t>the</a:t>
            </a:r>
            <a:r>
              <a:rPr lang="es-ES" dirty="0"/>
              <a:t> </a:t>
            </a:r>
            <a:r>
              <a:rPr lang="es-ES" dirty="0" err="1"/>
              <a:t>liquid</a:t>
            </a:r>
            <a:r>
              <a:rPr lang="es-ES" dirty="0"/>
              <a:t> </a:t>
            </a:r>
            <a:r>
              <a:rPr lang="es-ES" dirty="0" err="1"/>
              <a:t>samples</a:t>
            </a:r>
            <a:r>
              <a:rPr lang="es-ES" dirty="0"/>
              <a:t> and in </a:t>
            </a:r>
            <a:r>
              <a:rPr lang="es-ES" dirty="0" err="1"/>
              <a:t>the</a:t>
            </a:r>
            <a:r>
              <a:rPr lang="es-ES" dirty="0"/>
              <a:t> MOF. </a:t>
            </a:r>
            <a:r>
              <a:rPr lang="es-ES" dirty="0" err="1"/>
              <a:t>For</a:t>
            </a:r>
            <a:r>
              <a:rPr lang="es-ES" dirty="0"/>
              <a:t> </a:t>
            </a:r>
            <a:r>
              <a:rPr lang="es-ES" dirty="0" err="1"/>
              <a:t>the</a:t>
            </a:r>
            <a:r>
              <a:rPr lang="es-ES" dirty="0"/>
              <a:t> </a:t>
            </a:r>
            <a:r>
              <a:rPr lang="es-ES" dirty="0" err="1"/>
              <a:t>liquid</a:t>
            </a:r>
            <a:r>
              <a:rPr lang="es-ES" dirty="0"/>
              <a:t> </a:t>
            </a:r>
            <a:r>
              <a:rPr lang="es-ES" dirty="0" err="1"/>
              <a:t>sample</a:t>
            </a:r>
            <a:r>
              <a:rPr lang="es-ES" dirty="0"/>
              <a:t>, </a:t>
            </a:r>
            <a:r>
              <a:rPr lang="es-ES" dirty="0" err="1"/>
              <a:t>we</a:t>
            </a:r>
            <a:r>
              <a:rPr lang="es-ES" dirty="0"/>
              <a:t> </a:t>
            </a:r>
            <a:r>
              <a:rPr lang="es-ES" dirty="0" err="1"/>
              <a:t>obtained</a:t>
            </a:r>
            <a:r>
              <a:rPr lang="es-ES" dirty="0"/>
              <a:t> a mixture </a:t>
            </a:r>
            <a:r>
              <a:rPr lang="es-ES" dirty="0" err="1"/>
              <a:t>of</a:t>
            </a:r>
            <a:r>
              <a:rPr lang="es-ES" dirty="0"/>
              <a:t> </a:t>
            </a:r>
            <a:r>
              <a:rPr lang="es-ES" dirty="0" err="1"/>
              <a:t>different</a:t>
            </a:r>
            <a:r>
              <a:rPr lang="es-ES" dirty="0"/>
              <a:t> Pd </a:t>
            </a:r>
            <a:r>
              <a:rPr lang="es-ES" dirty="0" err="1"/>
              <a:t>species</a:t>
            </a:r>
            <a:r>
              <a:rPr lang="es-ES" dirty="0"/>
              <a:t> </a:t>
            </a:r>
            <a:r>
              <a:rPr lang="es-ES" dirty="0" err="1"/>
              <a:t>containing</a:t>
            </a:r>
            <a:r>
              <a:rPr lang="es-ES" dirty="0"/>
              <a:t> </a:t>
            </a:r>
            <a:r>
              <a:rPr lang="es-ES" dirty="0" err="1"/>
              <a:t>also</a:t>
            </a:r>
            <a:r>
              <a:rPr lang="es-ES" dirty="0"/>
              <a:t> Pd single </a:t>
            </a:r>
            <a:r>
              <a:rPr lang="es-ES" dirty="0" err="1"/>
              <a:t>atoms</a:t>
            </a:r>
            <a:r>
              <a:rPr lang="es-ES" dirty="0"/>
              <a:t> </a:t>
            </a:r>
            <a:r>
              <a:rPr lang="es-ES" dirty="0" err="1"/>
              <a:t>but</a:t>
            </a:r>
            <a:r>
              <a:rPr lang="es-ES" dirty="0"/>
              <a:t> </a:t>
            </a:r>
            <a:r>
              <a:rPr lang="es-ES" dirty="0" err="1"/>
              <a:t>for</a:t>
            </a:r>
            <a:r>
              <a:rPr lang="es-ES" dirty="0"/>
              <a:t> </a:t>
            </a:r>
            <a:r>
              <a:rPr lang="es-ES" dirty="0" err="1"/>
              <a:t>the</a:t>
            </a:r>
            <a:r>
              <a:rPr lang="es-ES" dirty="0"/>
              <a:t> MOF, </a:t>
            </a:r>
            <a:r>
              <a:rPr lang="es-ES" dirty="0" err="1"/>
              <a:t>the</a:t>
            </a:r>
            <a:r>
              <a:rPr lang="es-ES" dirty="0"/>
              <a:t> </a:t>
            </a:r>
            <a:r>
              <a:rPr lang="es-ES" dirty="0" err="1"/>
              <a:t>most</a:t>
            </a:r>
            <a:r>
              <a:rPr lang="es-ES" dirty="0"/>
              <a:t> </a:t>
            </a:r>
            <a:r>
              <a:rPr lang="es-ES" dirty="0" err="1"/>
              <a:t>part</a:t>
            </a:r>
            <a:r>
              <a:rPr lang="es-ES" dirty="0"/>
              <a:t> </a:t>
            </a:r>
            <a:r>
              <a:rPr lang="es-ES" dirty="0" err="1"/>
              <a:t>of</a:t>
            </a:r>
            <a:r>
              <a:rPr lang="es-ES" dirty="0"/>
              <a:t> </a:t>
            </a:r>
            <a:r>
              <a:rPr lang="es-ES" dirty="0" err="1"/>
              <a:t>the</a:t>
            </a:r>
            <a:r>
              <a:rPr lang="es-ES" dirty="0"/>
              <a:t> Pd </a:t>
            </a:r>
            <a:r>
              <a:rPr lang="es-ES" dirty="0" err="1"/>
              <a:t>was</a:t>
            </a:r>
            <a:r>
              <a:rPr lang="es-ES" dirty="0"/>
              <a:t> </a:t>
            </a:r>
            <a:r>
              <a:rPr lang="es-ES" dirty="0" err="1"/>
              <a:t>present</a:t>
            </a:r>
            <a:r>
              <a:rPr lang="es-ES" dirty="0"/>
              <a:t> as single </a:t>
            </a:r>
            <a:r>
              <a:rPr lang="es-ES" dirty="0" err="1"/>
              <a:t>atoms</a:t>
            </a:r>
            <a:r>
              <a:rPr lang="es-ES" dirty="0"/>
              <a:t>, confirming </a:t>
            </a:r>
            <a:r>
              <a:rPr lang="es-ES" dirty="0" err="1"/>
              <a:t>the</a:t>
            </a:r>
            <a:r>
              <a:rPr lang="es-ES" dirty="0"/>
              <a:t> </a:t>
            </a:r>
            <a:r>
              <a:rPr lang="es-ES" dirty="0" err="1"/>
              <a:t>stability</a:t>
            </a:r>
            <a:r>
              <a:rPr lang="es-ES" dirty="0"/>
              <a:t> </a:t>
            </a:r>
            <a:r>
              <a:rPr lang="es-ES" dirty="0" err="1"/>
              <a:t>of</a:t>
            </a:r>
            <a:r>
              <a:rPr lang="es-ES" dirty="0"/>
              <a:t> </a:t>
            </a:r>
            <a:r>
              <a:rPr lang="es-ES" dirty="0" err="1"/>
              <a:t>the</a:t>
            </a:r>
            <a:r>
              <a:rPr lang="es-ES" dirty="0"/>
              <a:t> material and </a:t>
            </a:r>
            <a:r>
              <a:rPr lang="es-ES" dirty="0" err="1"/>
              <a:t>the</a:t>
            </a:r>
            <a:r>
              <a:rPr lang="es-ES" dirty="0"/>
              <a:t> </a:t>
            </a:r>
            <a:r>
              <a:rPr lang="es-ES" dirty="0" err="1"/>
              <a:t>utility</a:t>
            </a:r>
            <a:r>
              <a:rPr lang="es-ES" dirty="0"/>
              <a:t>. </a:t>
            </a:r>
            <a:endParaRPr dirty="0"/>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18"/>
        <p:cNvGrpSpPr/>
        <p:nvPr/>
      </p:nvGrpSpPr>
      <p:grpSpPr>
        <a:xfrm>
          <a:off x="0" y="0"/>
          <a:ext cx="0" cy="0"/>
          <a:chOff x="0" y="0"/>
          <a:chExt cx="0" cy="0"/>
        </a:xfrm>
      </p:grpSpPr>
      <p:sp>
        <p:nvSpPr>
          <p:cNvPr id="19" name="Google Shape;19;p1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4"/>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4"/>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cxnSp>
        <p:nvCxnSpPr>
          <p:cNvPr id="26" name="Google Shape;26;p1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3"/>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VERTICAL_TITLE_AND_VERTICAL_TEXT">
    <p:spTree>
      <p:nvGrpSpPr>
        <p:cNvPr id="1" name="Shape 93"/>
        <p:cNvGrpSpPr/>
        <p:nvPr/>
      </p:nvGrpSpPr>
      <p:grpSpPr>
        <a:xfrm>
          <a:off x="0" y="0"/>
          <a:ext cx="0" cy="0"/>
          <a:chOff x="0" y="0"/>
          <a:chExt cx="0" cy="0"/>
        </a:xfrm>
      </p:grpSpPr>
      <p:sp>
        <p:nvSpPr>
          <p:cNvPr id="94" name="Google Shape;94;p2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4"/>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4"/>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1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1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6"/>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6"/>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1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cxnSp>
        <p:nvCxnSpPr>
          <p:cNvPr id="41" name="Google Shape;41;p1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2"/>
        <p:cNvGrpSpPr/>
        <p:nvPr/>
      </p:nvGrpSpPr>
      <p:grpSpPr>
        <a:xfrm>
          <a:off x="0" y="0"/>
          <a:ext cx="0" cy="0"/>
          <a:chOff x="0" y="0"/>
          <a:chExt cx="0" cy="0"/>
        </a:xfrm>
      </p:grpSpPr>
      <p:sp>
        <p:nvSpPr>
          <p:cNvPr id="43" name="Google Shape;43;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7"/>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17"/>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1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18"/>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18"/>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18"/>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En blanco" type="blank">
  <p:cSld name="BLANK">
    <p:spTree>
      <p:nvGrpSpPr>
        <p:cNvPr id="1" name="Shape 63"/>
        <p:cNvGrpSpPr/>
        <p:nvPr/>
      </p:nvGrpSpPr>
      <p:grpSpPr>
        <a:xfrm>
          <a:off x="0" y="0"/>
          <a:ext cx="0" cy="0"/>
          <a:chOff x="0" y="0"/>
          <a:chExt cx="0" cy="0"/>
        </a:xfrm>
      </p:grpSpPr>
      <p:sp>
        <p:nvSpPr>
          <p:cNvPr id="64" name="Google Shape;64;p2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OBJECT_WITH_CAPTION_TEXT">
    <p:spTree>
      <p:nvGrpSpPr>
        <p:cNvPr id="1" name="Shape 69"/>
        <p:cNvGrpSpPr/>
        <p:nvPr/>
      </p:nvGrpSpPr>
      <p:grpSpPr>
        <a:xfrm>
          <a:off x="0" y="0"/>
          <a:ext cx="0" cy="0"/>
          <a:chOff x="0" y="0"/>
          <a:chExt cx="0" cy="0"/>
        </a:xfrm>
      </p:grpSpPr>
      <p:sp>
        <p:nvSpPr>
          <p:cNvPr id="70" name="Google Shape;70;p21"/>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1"/>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1"/>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1"/>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1"/>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PICTURE_WITH_CAPTION_TEXT">
    <p:spTree>
      <p:nvGrpSpPr>
        <p:cNvPr id="1" name="Shape 78"/>
        <p:cNvGrpSpPr/>
        <p:nvPr/>
      </p:nvGrpSpPr>
      <p:grpSpPr>
        <a:xfrm>
          <a:off x="0" y="0"/>
          <a:ext cx="0" cy="0"/>
          <a:chOff x="0" y="0"/>
          <a:chExt cx="0" cy="0"/>
        </a:xfrm>
      </p:grpSpPr>
      <p:sp>
        <p:nvSpPr>
          <p:cNvPr id="79" name="Google Shape;79;p22"/>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2"/>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2"/>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22"/>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3" name="Google Shape;83;p22"/>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3"/>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cxnSp>
        <p:nvCxnSpPr>
          <p:cNvPr id="17" name="Google Shape;17;p13"/>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43.png"/><Relationship Id="rId10" Type="http://schemas.openxmlformats.org/officeDocument/2006/relationships/image" Target="../media/image14.png"/><Relationship Id="rId4" Type="http://schemas.openxmlformats.org/officeDocument/2006/relationships/oleObject" Target="../embeddings/oleObject6.bin"/><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emf"/><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png"/><Relationship Id="rId11" Type="http://schemas.openxmlformats.org/officeDocument/2006/relationships/image" Target="../media/image53.wmf"/><Relationship Id="rId5" Type="http://schemas.openxmlformats.org/officeDocument/2006/relationships/image" Target="../media/image51.png"/><Relationship Id="rId10" Type="http://schemas.openxmlformats.org/officeDocument/2006/relationships/oleObject" Target="../embeddings/oleObject10.bin"/><Relationship Id="rId4" Type="http://schemas.openxmlformats.org/officeDocument/2006/relationships/oleObject" Target="../embeddings/oleObject8.bin"/><Relationship Id="rId9" Type="http://schemas.openxmlformats.org/officeDocument/2006/relationships/image" Target="../media/image52.w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twitter.com/CatSusGroup_ITQ" TargetMode="Externa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oleObject" Target="../embeddings/oleObject1.bin"/><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oleObject" Target="../embeddings/oleObject3.bin"/><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6.xml"/><Relationship Id="rId7" Type="http://schemas.openxmlformats.org/officeDocument/2006/relationships/image" Target="../media/image29.emf"/><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emf"/><Relationship Id="rId11" Type="http://schemas.openxmlformats.org/officeDocument/2006/relationships/image" Target="../media/image2.png"/><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oleObject" Target="../embeddings/oleObject4.bin"/><Relationship Id="rId9"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emf"/><Relationship Id="rId4" Type="http://schemas.openxmlformats.org/officeDocument/2006/relationships/image" Target="../media/image37.tiff"/></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p:nvPr/>
        </p:nvSpPr>
        <p:spPr>
          <a:xfrm>
            <a:off x="766352" y="1103538"/>
            <a:ext cx="10489474" cy="245644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s-ES" sz="4600" b="1" i="0" u="sng" strike="noStrike" cap="none" dirty="0" err="1">
                <a:solidFill>
                  <a:schemeClr val="dk1"/>
                </a:solidFill>
                <a:latin typeface="Teko"/>
                <a:ea typeface="Teko"/>
                <a:cs typeface="Teko"/>
                <a:sym typeface="Teko"/>
              </a:rPr>
              <a:t>Few</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atoms</a:t>
            </a:r>
            <a:r>
              <a:rPr lang="es-ES" sz="4600" b="1" i="0" u="sng" strike="noStrike" cap="none" dirty="0">
                <a:solidFill>
                  <a:schemeClr val="dk1"/>
                </a:solidFill>
                <a:latin typeface="Teko"/>
                <a:ea typeface="Teko"/>
                <a:cs typeface="Teko"/>
                <a:sym typeface="Teko"/>
              </a:rPr>
              <a:t> metal </a:t>
            </a:r>
            <a:r>
              <a:rPr lang="es-ES" sz="4600" b="1" i="0" u="sng" strike="noStrike" cap="none" dirty="0" err="1">
                <a:solidFill>
                  <a:schemeClr val="dk1"/>
                </a:solidFill>
                <a:latin typeface="Teko"/>
                <a:ea typeface="Teko"/>
                <a:cs typeface="Teko"/>
                <a:sym typeface="Teko"/>
              </a:rPr>
              <a:t>clusters</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with</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high</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catalytic</a:t>
            </a:r>
            <a:r>
              <a:rPr lang="es-ES" sz="4600" b="1" i="0" u="sng" strike="noStrike" cap="none" dirty="0">
                <a:solidFill>
                  <a:schemeClr val="dk1"/>
                </a:solidFill>
                <a:latin typeface="Teko"/>
                <a:ea typeface="Teko"/>
                <a:cs typeface="Teko"/>
                <a:sym typeface="Teko"/>
              </a:rPr>
              <a:t> and </a:t>
            </a:r>
            <a:r>
              <a:rPr lang="es-ES" sz="4600" b="1" i="0" u="sng" strike="noStrike" cap="none" dirty="0" err="1">
                <a:solidFill>
                  <a:schemeClr val="dk1"/>
                </a:solidFill>
                <a:latin typeface="Teko"/>
                <a:ea typeface="Teko"/>
                <a:cs typeface="Teko"/>
                <a:sym typeface="Teko"/>
              </a:rPr>
              <a:t>cytotoxic</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activity</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characterized</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by</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synchrotron</a:t>
            </a:r>
            <a:r>
              <a:rPr lang="es-ES" sz="4600" b="1" i="0" u="sng" strike="noStrike" cap="none" dirty="0">
                <a:solidFill>
                  <a:schemeClr val="dk1"/>
                </a:solidFill>
                <a:latin typeface="Teko"/>
                <a:ea typeface="Teko"/>
                <a:cs typeface="Teko"/>
                <a:sym typeface="Teko"/>
              </a:rPr>
              <a:t> </a:t>
            </a:r>
            <a:r>
              <a:rPr lang="es-ES" sz="4600" b="1" i="0" u="sng" strike="noStrike" cap="none" dirty="0" err="1">
                <a:solidFill>
                  <a:schemeClr val="dk1"/>
                </a:solidFill>
                <a:latin typeface="Teko"/>
                <a:ea typeface="Teko"/>
                <a:cs typeface="Teko"/>
                <a:sym typeface="Teko"/>
              </a:rPr>
              <a:t>techniques</a:t>
            </a:r>
            <a:r>
              <a:rPr lang="es-ES" sz="4600" b="1" i="0" u="sng" strike="noStrike" cap="none" dirty="0">
                <a:solidFill>
                  <a:schemeClr val="dk1"/>
                </a:solidFill>
                <a:latin typeface="Teko"/>
                <a:ea typeface="Teko"/>
                <a:cs typeface="Teko"/>
                <a:sym typeface="Teko"/>
              </a:rPr>
              <a:t>.</a:t>
            </a:r>
            <a:endParaRPr sz="4600" b="0" i="0" u="none" strike="noStrike" cap="none" dirty="0">
              <a:solidFill>
                <a:schemeClr val="dk1"/>
              </a:solidFill>
              <a:latin typeface="Teko"/>
              <a:ea typeface="Teko"/>
              <a:cs typeface="Teko"/>
              <a:sym typeface="Teko"/>
            </a:endParaRPr>
          </a:p>
        </p:txBody>
      </p:sp>
      <p:sp>
        <p:nvSpPr>
          <p:cNvPr id="107" name="Google Shape;107;p1"/>
          <p:cNvSpPr/>
          <p:nvPr/>
        </p:nvSpPr>
        <p:spPr>
          <a:xfrm>
            <a:off x="2963089" y="3489965"/>
            <a:ext cx="6096000" cy="941756"/>
          </a:xfrm>
          <a:prstGeom prst="rect">
            <a:avLst/>
          </a:prstGeom>
          <a:noFill/>
          <a:ln>
            <a:noFill/>
          </a:ln>
        </p:spPr>
        <p:txBody>
          <a:bodyPr spcFirstLastPara="1" wrap="square" lIns="91425" tIns="45700" rIns="91425" bIns="45700" anchor="t" anchorCtr="0">
            <a:spAutoFit/>
          </a:bodyPr>
          <a:lstStyle/>
          <a:p>
            <a:pPr marL="155344" marR="0" lvl="0" indent="0" algn="ctr" rtl="0">
              <a:lnSpc>
                <a:spcPct val="115000"/>
              </a:lnSpc>
              <a:spcBef>
                <a:spcPts val="0"/>
              </a:spcBef>
              <a:spcAft>
                <a:spcPts val="0"/>
              </a:spcAft>
              <a:buNone/>
            </a:pPr>
            <a:r>
              <a:rPr lang="es-ES" sz="2400" b="0" i="1" u="none" strike="noStrike" cap="none" dirty="0">
                <a:solidFill>
                  <a:schemeClr val="dk1"/>
                </a:solidFill>
                <a:latin typeface="Teko"/>
                <a:ea typeface="Teko"/>
                <a:cs typeface="Teko"/>
                <a:sym typeface="Teko"/>
              </a:rPr>
              <a:t>Judit Oliver-Meseguer, PhD</a:t>
            </a:r>
            <a:endParaRPr dirty="0"/>
          </a:p>
          <a:p>
            <a:pPr marL="155344" marR="0" lvl="0" indent="0" algn="ctr" rtl="0">
              <a:lnSpc>
                <a:spcPct val="115000"/>
              </a:lnSpc>
              <a:spcBef>
                <a:spcPts val="0"/>
              </a:spcBef>
              <a:spcAft>
                <a:spcPts val="0"/>
              </a:spcAft>
              <a:buNone/>
            </a:pPr>
            <a:r>
              <a:rPr lang="es-ES" sz="2400" b="0" i="1" u="none" strike="noStrike" cap="none" dirty="0">
                <a:solidFill>
                  <a:schemeClr val="dk1"/>
                </a:solidFill>
                <a:latin typeface="Teko"/>
                <a:ea typeface="Teko"/>
                <a:cs typeface="Teko"/>
                <a:sym typeface="Teko"/>
              </a:rPr>
              <a:t> 6/9/2022</a:t>
            </a:r>
            <a:endParaRPr sz="2400" b="0" i="0" u="none" strike="noStrike" cap="none" dirty="0">
              <a:solidFill>
                <a:schemeClr val="accent2"/>
              </a:solidFill>
              <a:latin typeface="Teko"/>
              <a:ea typeface="Teko"/>
              <a:cs typeface="Teko"/>
              <a:sym typeface="Teko"/>
            </a:endParaRPr>
          </a:p>
        </p:txBody>
      </p:sp>
      <p:pic>
        <p:nvPicPr>
          <p:cNvPr id="108" name="Google Shape;108;p1"/>
          <p:cNvPicPr preferRelativeResize="0">
            <a:picLocks noChangeAspect="1"/>
          </p:cNvPicPr>
          <p:nvPr/>
        </p:nvPicPr>
        <p:blipFill rotWithShape="1">
          <a:blip r:embed="rId3">
            <a:alphaModFix/>
          </a:blip>
          <a:srcRect/>
          <a:stretch/>
        </p:blipFill>
        <p:spPr>
          <a:xfrm>
            <a:off x="1745089" y="0"/>
            <a:ext cx="8532000" cy="1287750"/>
          </a:xfrm>
          <a:prstGeom prst="rect">
            <a:avLst/>
          </a:prstGeom>
          <a:noFill/>
          <a:ln>
            <a:noFill/>
          </a:ln>
        </p:spPr>
      </p:pic>
      <p:pic>
        <p:nvPicPr>
          <p:cNvPr id="5122" name="Picture 2" descr="X AUSE Conference &amp; V ALBA User's meeting">
            <a:extLst>
              <a:ext uri="{FF2B5EF4-FFF2-40B4-BE49-F238E27FC236}">
                <a16:creationId xmlns:a16="http://schemas.microsoft.com/office/drawing/2014/main" id="{6BB6CDC7-6511-4377-8274-3E33BF964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07" y="4546021"/>
            <a:ext cx="5888017" cy="1766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D30C6CF-5285-46AC-B572-E787953123EA}"/>
              </a:ext>
            </a:extLst>
          </p:cNvPr>
          <p:cNvPicPr>
            <a:picLocks noChangeAspect="1"/>
          </p:cNvPicPr>
          <p:nvPr/>
        </p:nvPicPr>
        <p:blipFill>
          <a:blip r:embed="rId3"/>
          <a:stretch>
            <a:fillRect/>
          </a:stretch>
        </p:blipFill>
        <p:spPr>
          <a:xfrm>
            <a:off x="63795" y="2023963"/>
            <a:ext cx="6225716" cy="3219230"/>
          </a:xfrm>
          <a:prstGeom prst="rect">
            <a:avLst/>
          </a:prstGeom>
        </p:spPr>
      </p:pic>
      <p:sp>
        <p:nvSpPr>
          <p:cNvPr id="2" name="Título 1">
            <a:extLst>
              <a:ext uri="{FF2B5EF4-FFF2-40B4-BE49-F238E27FC236}">
                <a16:creationId xmlns:a16="http://schemas.microsoft.com/office/drawing/2014/main" id="{2BE169CE-55A9-4470-8E72-E4A4F4CB334F}"/>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FA76756A-40A3-4C82-9949-B7151A06FA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10</a:t>
            </a:fld>
            <a:endParaRPr lang="es-ES"/>
          </a:p>
        </p:txBody>
      </p:sp>
      <p:pic>
        <p:nvPicPr>
          <p:cNvPr id="6" name="Immagine 15">
            <a:extLst>
              <a:ext uri="{FF2B5EF4-FFF2-40B4-BE49-F238E27FC236}">
                <a16:creationId xmlns:a16="http://schemas.microsoft.com/office/drawing/2014/main" id="{46DAF245-D063-45CC-9156-0C23251EDFE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70" y="3041749"/>
            <a:ext cx="6400800" cy="3333750"/>
          </a:xfrm>
          <a:prstGeom prst="rect">
            <a:avLst/>
          </a:prstGeom>
          <a:noFill/>
        </p:spPr>
      </p:pic>
      <p:pic>
        <p:nvPicPr>
          <p:cNvPr id="7" name="Immagine 20">
            <a:extLst>
              <a:ext uri="{FF2B5EF4-FFF2-40B4-BE49-F238E27FC236}">
                <a16:creationId xmlns:a16="http://schemas.microsoft.com/office/drawing/2014/main" id="{EBFBD8E3-1EC1-4663-8D93-75F8C9F57A19}"/>
              </a:ext>
            </a:extLst>
          </p:cNvPr>
          <p:cNvPicPr/>
          <p:nvPr/>
        </p:nvPicPr>
        <p:blipFill rotWithShape="1">
          <a:blip r:embed="rId5">
            <a:extLst>
              <a:ext uri="{28A0092B-C50C-407E-A947-70E740481C1C}">
                <a14:useLocalDpi xmlns:a14="http://schemas.microsoft.com/office/drawing/2010/main" val="0"/>
              </a:ext>
            </a:extLst>
          </a:blip>
          <a:srcRect l="3810" t="4203" r="6539" b="2252"/>
          <a:stretch/>
        </p:blipFill>
        <p:spPr bwMode="auto">
          <a:xfrm>
            <a:off x="6289511" y="1802730"/>
            <a:ext cx="5400041" cy="4450016"/>
          </a:xfrm>
          <a:prstGeom prst="rect">
            <a:avLst/>
          </a:prstGeom>
          <a:noFill/>
          <a:ln>
            <a:noFill/>
          </a:ln>
          <a:extLst>
            <a:ext uri="{53640926-AAD7-44D8-BBD7-CCE9431645EC}">
              <a14:shadowObscured xmlns:a14="http://schemas.microsoft.com/office/drawing/2010/main"/>
            </a:ext>
          </a:extLst>
        </p:spPr>
      </p:pic>
      <p:sp>
        <p:nvSpPr>
          <p:cNvPr id="8" name="Google Shape;233;p8">
            <a:extLst>
              <a:ext uri="{FF2B5EF4-FFF2-40B4-BE49-F238E27FC236}">
                <a16:creationId xmlns:a16="http://schemas.microsoft.com/office/drawing/2014/main" id="{97364F9D-CE8B-418C-9D65-4A6535AF9A1A}"/>
              </a:ext>
            </a:extLst>
          </p:cNvPr>
          <p:cNvSpPr txBox="1">
            <a:spLocks/>
          </p:cNvSpPr>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Font typeface="Teko"/>
              <a:buNone/>
            </a:pPr>
            <a:r>
              <a:rPr lang="en-US" dirty="0">
                <a:latin typeface="Teko"/>
                <a:ea typeface="Teko"/>
                <a:cs typeface="Teko"/>
                <a:sym typeface="Teko"/>
              </a:rPr>
              <a:t>Extremely high electrophilic Pd</a:t>
            </a:r>
            <a:r>
              <a:rPr lang="en-US" baseline="30000" dirty="0">
                <a:latin typeface="Teko"/>
                <a:ea typeface="Teko"/>
                <a:cs typeface="Teko"/>
                <a:sym typeface="Teko"/>
              </a:rPr>
              <a:t>2+</a:t>
            </a:r>
            <a:r>
              <a:rPr lang="en-US" dirty="0">
                <a:latin typeface="Teko"/>
                <a:ea typeface="Teko"/>
                <a:cs typeface="Teko"/>
                <a:sym typeface="Teko"/>
              </a:rPr>
              <a:t> sites</a:t>
            </a:r>
          </a:p>
          <a:p>
            <a:pPr algn="ctr">
              <a:buFont typeface="Teko"/>
              <a:buNone/>
            </a:pPr>
            <a:endParaRPr lang="en-US" dirty="0">
              <a:latin typeface="Teko"/>
              <a:ea typeface="Teko"/>
              <a:cs typeface="Teko"/>
              <a:sym typeface="Teko"/>
            </a:endParaRPr>
          </a:p>
        </p:txBody>
      </p:sp>
      <p:sp>
        <p:nvSpPr>
          <p:cNvPr id="9" name="Google Shape;241;p8">
            <a:extLst>
              <a:ext uri="{FF2B5EF4-FFF2-40B4-BE49-F238E27FC236}">
                <a16:creationId xmlns:a16="http://schemas.microsoft.com/office/drawing/2014/main" id="{AD829A49-05EA-4CD4-98A0-13423BA9E81B}"/>
              </a:ext>
            </a:extLst>
          </p:cNvPr>
          <p:cNvSpPr/>
          <p:nvPr/>
        </p:nvSpPr>
        <p:spPr>
          <a:xfrm>
            <a:off x="226730" y="6093538"/>
            <a:ext cx="6096000" cy="277600"/>
          </a:xfrm>
          <a:prstGeom prst="rect">
            <a:avLst/>
          </a:prstGeom>
          <a:noFill/>
          <a:ln>
            <a:noFill/>
          </a:ln>
        </p:spPr>
        <p:txBody>
          <a:bodyPr spcFirstLastPara="1" wrap="square" lIns="91425" tIns="45700" rIns="91425" bIns="45700" anchor="t" anchorCtr="0">
            <a:spAutoFit/>
          </a:bodyPr>
          <a:lstStyle/>
          <a:p>
            <a:pPr marL="0" marR="0" lvl="0" indent="0" algn="just" rtl="0">
              <a:lnSpc>
                <a:spcPct val="85714"/>
              </a:lnSpc>
              <a:spcBef>
                <a:spcPts val="0"/>
              </a:spcBef>
              <a:spcAft>
                <a:spcPts val="0"/>
              </a:spcAft>
              <a:buNone/>
            </a:pPr>
            <a:r>
              <a:rPr lang="es-ES" sz="1400" dirty="0">
                <a:solidFill>
                  <a:schemeClr val="dk1"/>
                </a:solidFill>
                <a:latin typeface="Teko"/>
                <a:ea typeface="Teko"/>
                <a:cs typeface="Teko"/>
                <a:sym typeface="Teko"/>
              </a:rPr>
              <a:t>R. Greco, J. Oliver-Meseguer, </a:t>
            </a:r>
            <a:r>
              <a:rPr lang="es-ES" sz="1400" i="1" dirty="0">
                <a:solidFill>
                  <a:schemeClr val="dk1"/>
                </a:solidFill>
                <a:latin typeface="Teko"/>
                <a:ea typeface="Teko"/>
                <a:cs typeface="Teko"/>
                <a:sym typeface="Teko"/>
              </a:rPr>
              <a:t>et al., </a:t>
            </a:r>
            <a:r>
              <a:rPr lang="de-DE" sz="1400" i="1" dirty="0">
                <a:solidFill>
                  <a:schemeClr val="dk1"/>
                </a:solidFill>
                <a:latin typeface="Teko"/>
                <a:ea typeface="Teko"/>
                <a:cs typeface="Teko"/>
                <a:sym typeface="Teko"/>
              </a:rPr>
              <a:t>Chem. Eur. J</a:t>
            </a:r>
            <a:r>
              <a:rPr lang="de-DE" sz="1400" dirty="0">
                <a:solidFill>
                  <a:schemeClr val="dk1"/>
                </a:solidFill>
                <a:latin typeface="Teko"/>
                <a:ea typeface="Teko"/>
                <a:cs typeface="Teko"/>
                <a:sym typeface="Teko"/>
              </a:rPr>
              <a:t>. </a:t>
            </a:r>
            <a:r>
              <a:rPr lang="de-DE" sz="1400" b="1" dirty="0">
                <a:solidFill>
                  <a:schemeClr val="dk1"/>
                </a:solidFill>
                <a:latin typeface="Teko"/>
                <a:ea typeface="Teko"/>
                <a:cs typeface="Teko"/>
                <a:sym typeface="Teko"/>
              </a:rPr>
              <a:t>2022</a:t>
            </a:r>
            <a:r>
              <a:rPr lang="de-DE" sz="1400" dirty="0">
                <a:solidFill>
                  <a:schemeClr val="dk1"/>
                </a:solidFill>
                <a:latin typeface="Teko"/>
                <a:ea typeface="Teko"/>
                <a:cs typeface="Teko"/>
                <a:sym typeface="Teko"/>
              </a:rPr>
              <a:t>, e202103781.</a:t>
            </a:r>
            <a:endParaRPr sz="1400" b="1" i="1" dirty="0">
              <a:solidFill>
                <a:schemeClr val="dk1"/>
              </a:solidFill>
              <a:latin typeface="Teko"/>
              <a:ea typeface="Teko"/>
              <a:cs typeface="Teko"/>
              <a:sym typeface="Teko"/>
            </a:endParaRPr>
          </a:p>
        </p:txBody>
      </p:sp>
      <p:pic>
        <p:nvPicPr>
          <p:cNvPr id="10" name="Google Shape;242;p8">
            <a:extLst>
              <a:ext uri="{FF2B5EF4-FFF2-40B4-BE49-F238E27FC236}">
                <a16:creationId xmlns:a16="http://schemas.microsoft.com/office/drawing/2014/main" id="{26667A5A-690F-4563-BB2B-E8E3BB841C84}"/>
              </a:ext>
            </a:extLst>
          </p:cNvPr>
          <p:cNvPicPr preferRelativeResize="0"/>
          <p:nvPr/>
        </p:nvPicPr>
        <p:blipFill rotWithShape="1">
          <a:blip r:embed="rId6">
            <a:alphaModFix/>
          </a:blip>
          <a:srcRect/>
          <a:stretch/>
        </p:blipFill>
        <p:spPr>
          <a:xfrm>
            <a:off x="8929550" y="11931"/>
            <a:ext cx="3262450" cy="492418"/>
          </a:xfrm>
          <a:prstGeom prst="rect">
            <a:avLst/>
          </a:prstGeom>
          <a:noFill/>
          <a:ln>
            <a:noFill/>
          </a:ln>
        </p:spPr>
      </p:pic>
      <p:pic>
        <p:nvPicPr>
          <p:cNvPr id="11" name="Google Shape;277;p11">
            <a:extLst>
              <a:ext uri="{FF2B5EF4-FFF2-40B4-BE49-F238E27FC236}">
                <a16:creationId xmlns:a16="http://schemas.microsoft.com/office/drawing/2014/main" id="{91805BA6-ED54-417A-BFA8-FB5BDB70D8AB}"/>
              </a:ext>
            </a:extLst>
          </p:cNvPr>
          <p:cNvPicPr preferRelativeResize="0"/>
          <p:nvPr/>
        </p:nvPicPr>
        <p:blipFill rotWithShape="1">
          <a:blip r:embed="rId7">
            <a:alphaModFix/>
          </a:blip>
          <a:srcRect/>
          <a:stretch/>
        </p:blipFill>
        <p:spPr>
          <a:xfrm>
            <a:off x="1" y="0"/>
            <a:ext cx="1404518" cy="702259"/>
          </a:xfrm>
          <a:prstGeom prst="rect">
            <a:avLst/>
          </a:prstGeom>
          <a:noFill/>
          <a:ln>
            <a:noFill/>
          </a:ln>
        </p:spPr>
      </p:pic>
      <p:pic>
        <p:nvPicPr>
          <p:cNvPr id="15" name="Imagen 14">
            <a:extLst>
              <a:ext uri="{FF2B5EF4-FFF2-40B4-BE49-F238E27FC236}">
                <a16:creationId xmlns:a16="http://schemas.microsoft.com/office/drawing/2014/main" id="{A08879F9-AD1D-4A6B-A6C8-A4862739DEC7}"/>
              </a:ext>
            </a:extLst>
          </p:cNvPr>
          <p:cNvPicPr>
            <a:picLocks noChangeAspect="1"/>
          </p:cNvPicPr>
          <p:nvPr/>
        </p:nvPicPr>
        <p:blipFill rotWithShape="1">
          <a:blip r:embed="rId3"/>
          <a:srcRect b="70612"/>
          <a:stretch/>
        </p:blipFill>
        <p:spPr>
          <a:xfrm>
            <a:off x="63795" y="2023963"/>
            <a:ext cx="6225716" cy="946065"/>
          </a:xfrm>
          <a:prstGeom prst="rect">
            <a:avLst/>
          </a:prstGeom>
        </p:spPr>
      </p:pic>
    </p:spTree>
    <p:extLst>
      <p:ext uri="{BB962C8B-B14F-4D97-AF65-F5344CB8AC3E}">
        <p14:creationId xmlns:p14="http://schemas.microsoft.com/office/powerpoint/2010/main" val="11224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Teko"/>
              <a:buNone/>
            </a:pPr>
            <a:r>
              <a:rPr lang="es-ES" dirty="0" err="1">
                <a:latin typeface="Teko"/>
                <a:ea typeface="Teko"/>
                <a:cs typeface="Teko"/>
                <a:sym typeface="Teko"/>
              </a:rPr>
              <a:t>Extremely</a:t>
            </a:r>
            <a:r>
              <a:rPr lang="es-ES" dirty="0">
                <a:latin typeface="Teko"/>
                <a:ea typeface="Teko"/>
                <a:cs typeface="Teko"/>
                <a:sym typeface="Teko"/>
              </a:rPr>
              <a:t> </a:t>
            </a:r>
            <a:r>
              <a:rPr lang="es-ES" dirty="0" err="1">
                <a:latin typeface="Teko"/>
                <a:ea typeface="Teko"/>
                <a:cs typeface="Teko"/>
                <a:sym typeface="Teko"/>
              </a:rPr>
              <a:t>high</a:t>
            </a:r>
            <a:r>
              <a:rPr lang="es-ES" dirty="0">
                <a:latin typeface="Teko"/>
                <a:ea typeface="Teko"/>
                <a:cs typeface="Teko"/>
                <a:sym typeface="Teko"/>
              </a:rPr>
              <a:t> </a:t>
            </a:r>
            <a:r>
              <a:rPr lang="es-ES" dirty="0" err="1">
                <a:latin typeface="Teko"/>
                <a:ea typeface="Teko"/>
                <a:cs typeface="Teko"/>
                <a:sym typeface="Teko"/>
              </a:rPr>
              <a:t>electrophilic</a:t>
            </a:r>
            <a:r>
              <a:rPr lang="es-ES" dirty="0">
                <a:latin typeface="Teko"/>
                <a:ea typeface="Teko"/>
                <a:cs typeface="Teko"/>
                <a:sym typeface="Teko"/>
              </a:rPr>
              <a:t> Pd</a:t>
            </a:r>
            <a:r>
              <a:rPr lang="es-ES" baseline="30000" dirty="0">
                <a:latin typeface="Teko"/>
                <a:ea typeface="Teko"/>
                <a:cs typeface="Teko"/>
                <a:sym typeface="Teko"/>
              </a:rPr>
              <a:t>2+</a:t>
            </a:r>
            <a:r>
              <a:rPr lang="es-ES" dirty="0">
                <a:latin typeface="Teko"/>
                <a:ea typeface="Teko"/>
                <a:cs typeface="Teko"/>
                <a:sym typeface="Teko"/>
              </a:rPr>
              <a:t> sites</a:t>
            </a:r>
            <a:endParaRPr dirty="0">
              <a:latin typeface="Teko"/>
              <a:ea typeface="Teko"/>
              <a:cs typeface="Teko"/>
              <a:sym typeface="Teko"/>
            </a:endParaRPr>
          </a:p>
        </p:txBody>
      </p:sp>
      <p:sp>
        <p:nvSpPr>
          <p:cNvPr id="234" name="Google Shape;234;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11</a:t>
            </a:fld>
            <a:endParaRPr/>
          </a:p>
        </p:txBody>
      </p:sp>
      <p:sp>
        <p:nvSpPr>
          <p:cNvPr id="235" name="Google Shape;235;p8"/>
          <p:cNvSpPr/>
          <p:nvPr/>
        </p:nvSpPr>
        <p:spPr>
          <a:xfrm>
            <a:off x="7652084" y="4173785"/>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36" name="Google Shape;236;p8"/>
          <p:cNvGraphicFramePr/>
          <p:nvPr/>
        </p:nvGraphicFramePr>
        <p:xfrm>
          <a:off x="8172884" y="3778867"/>
          <a:ext cx="3667125" cy="2562225"/>
        </p:xfrm>
        <a:graphic>
          <a:graphicData uri="http://schemas.openxmlformats.org/presentationml/2006/ole">
            <mc:AlternateContent xmlns:mc="http://schemas.openxmlformats.org/markup-compatibility/2006">
              <mc:Choice xmlns:v="urn:schemas-microsoft-com:vml" Requires="v">
                <p:oleObj spid="_x0000_s3118" r:id="rId4" imgW="3667125" imgH="2562225" progId="Origin50.Graph">
                  <p:embed/>
                </p:oleObj>
              </mc:Choice>
              <mc:Fallback>
                <p:oleObj r:id="rId4" imgW="3667125" imgH="2562225" progId="Origin50.Graph">
                  <p:embed/>
                  <p:pic>
                    <p:nvPicPr>
                      <p:cNvPr id="236" name="Google Shape;236;p8"/>
                      <p:cNvPicPr preferRelativeResize="0"/>
                      <p:nvPr/>
                    </p:nvPicPr>
                    <p:blipFill rotWithShape="1">
                      <a:blip r:embed="rId5">
                        <a:alphaModFix/>
                      </a:blip>
                      <a:srcRect/>
                      <a:stretch/>
                    </p:blipFill>
                    <p:spPr>
                      <a:xfrm>
                        <a:off x="8172884" y="3778867"/>
                        <a:ext cx="3667125" cy="2562225"/>
                      </a:xfrm>
                      <a:prstGeom prst="rect">
                        <a:avLst/>
                      </a:prstGeom>
                      <a:noFill/>
                      <a:ln>
                        <a:noFill/>
                      </a:ln>
                    </p:spPr>
                  </p:pic>
                </p:oleObj>
              </mc:Fallback>
            </mc:AlternateContent>
          </a:graphicData>
        </a:graphic>
      </p:graphicFrame>
      <p:graphicFrame>
        <p:nvGraphicFramePr>
          <p:cNvPr id="237" name="Google Shape;237;p8"/>
          <p:cNvGraphicFramePr/>
          <p:nvPr>
            <p:extLst>
              <p:ext uri="{D42A27DB-BD31-4B8C-83A1-F6EECF244321}">
                <p14:modId xmlns:p14="http://schemas.microsoft.com/office/powerpoint/2010/main" val="949846236"/>
              </p:ext>
            </p:extLst>
          </p:nvPr>
        </p:nvGraphicFramePr>
        <p:xfrm>
          <a:off x="-94733" y="2311149"/>
          <a:ext cx="4781550" cy="3343275"/>
        </p:xfrm>
        <a:graphic>
          <a:graphicData uri="http://schemas.openxmlformats.org/presentationml/2006/ole">
            <mc:AlternateContent xmlns:mc="http://schemas.openxmlformats.org/markup-compatibility/2006">
              <mc:Choice xmlns:v="urn:schemas-microsoft-com:vml" Requires="v">
                <p:oleObj spid="_x0000_s3119" r:id="rId6" imgW="4781550" imgH="3343275" progId="Origin50.Graph">
                  <p:embed/>
                </p:oleObj>
              </mc:Choice>
              <mc:Fallback>
                <p:oleObj r:id="rId6" imgW="4781550" imgH="3343275" progId="Origin50.Graph">
                  <p:embed/>
                  <p:pic>
                    <p:nvPicPr>
                      <p:cNvPr id="237" name="Google Shape;237;p8"/>
                      <p:cNvPicPr preferRelativeResize="0"/>
                      <p:nvPr/>
                    </p:nvPicPr>
                    <p:blipFill rotWithShape="1">
                      <a:blip r:embed="rId7">
                        <a:alphaModFix/>
                      </a:blip>
                      <a:srcRect/>
                      <a:stretch/>
                    </p:blipFill>
                    <p:spPr>
                      <a:xfrm>
                        <a:off x="-94733" y="2311149"/>
                        <a:ext cx="4781550" cy="3343275"/>
                      </a:xfrm>
                      <a:prstGeom prst="rect">
                        <a:avLst/>
                      </a:prstGeom>
                      <a:noFill/>
                      <a:ln>
                        <a:noFill/>
                      </a:ln>
                    </p:spPr>
                  </p:pic>
                </p:oleObj>
              </mc:Fallback>
            </mc:AlternateContent>
          </a:graphicData>
        </a:graphic>
      </p:graphicFrame>
      <p:pic>
        <p:nvPicPr>
          <p:cNvPr id="238" name="Google Shape;238;p8"/>
          <p:cNvPicPr preferRelativeResize="0"/>
          <p:nvPr/>
        </p:nvPicPr>
        <p:blipFill rotWithShape="1">
          <a:blip r:embed="rId8">
            <a:alphaModFix/>
          </a:blip>
          <a:srcRect/>
          <a:stretch/>
        </p:blipFill>
        <p:spPr>
          <a:xfrm>
            <a:off x="6124074" y="1815974"/>
            <a:ext cx="5715935" cy="2071178"/>
          </a:xfrm>
          <a:prstGeom prst="rect">
            <a:avLst/>
          </a:prstGeom>
          <a:noFill/>
          <a:ln>
            <a:noFill/>
          </a:ln>
        </p:spPr>
      </p:pic>
      <p:sp>
        <p:nvSpPr>
          <p:cNvPr id="239" name="Google Shape;239;p8"/>
          <p:cNvSpPr/>
          <p:nvPr/>
        </p:nvSpPr>
        <p:spPr>
          <a:xfrm>
            <a:off x="524442" y="1796185"/>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Teko"/>
                <a:ea typeface="Teko"/>
                <a:cs typeface="Teko"/>
                <a:sym typeface="Teko"/>
              </a:rPr>
              <a:t>MOF structures composed by metal cation and very electron poor s–donor ancillary ligands with high activity to oxidation reactions</a:t>
            </a:r>
            <a:endParaRPr sz="1800">
              <a:solidFill>
                <a:schemeClr val="dk1"/>
              </a:solidFill>
              <a:latin typeface="Teko"/>
              <a:ea typeface="Teko"/>
              <a:cs typeface="Teko"/>
              <a:sym typeface="Teko"/>
            </a:endParaRPr>
          </a:p>
        </p:txBody>
      </p:sp>
      <p:sp>
        <p:nvSpPr>
          <p:cNvPr id="240" name="Google Shape;240;p8"/>
          <p:cNvSpPr/>
          <p:nvPr/>
        </p:nvSpPr>
        <p:spPr>
          <a:xfrm>
            <a:off x="4245935" y="3778867"/>
            <a:ext cx="3551438" cy="1015622"/>
          </a:xfrm>
          <a:prstGeom prst="rect">
            <a:avLst/>
          </a:prstGeom>
          <a:solidFill>
            <a:schemeClr val="accent1">
              <a:lumMod val="20000"/>
              <a:lumOff val="80000"/>
            </a:schemeClr>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000">
                <a:solidFill>
                  <a:srgbClr val="000000"/>
                </a:solidFill>
                <a:latin typeface="Teko"/>
                <a:ea typeface="Teko"/>
                <a:cs typeface="Teko"/>
                <a:sym typeface="Teko"/>
              </a:rPr>
              <a:t>Pd-N, Pd-O and Pd-F distances confirmed</a:t>
            </a:r>
            <a:endParaRPr sz="3000"/>
          </a:p>
        </p:txBody>
      </p:sp>
      <p:sp>
        <p:nvSpPr>
          <p:cNvPr id="241" name="Google Shape;241;p8"/>
          <p:cNvSpPr/>
          <p:nvPr/>
        </p:nvSpPr>
        <p:spPr>
          <a:xfrm>
            <a:off x="524442" y="5760228"/>
            <a:ext cx="6096000" cy="277600"/>
          </a:xfrm>
          <a:prstGeom prst="rect">
            <a:avLst/>
          </a:prstGeom>
          <a:noFill/>
          <a:ln>
            <a:noFill/>
          </a:ln>
        </p:spPr>
        <p:txBody>
          <a:bodyPr spcFirstLastPara="1" wrap="square" lIns="91425" tIns="45700" rIns="91425" bIns="45700" anchor="t" anchorCtr="0">
            <a:spAutoFit/>
          </a:bodyPr>
          <a:lstStyle/>
          <a:p>
            <a:pPr marL="0" marR="0" lvl="0" indent="0" algn="just" rtl="0">
              <a:lnSpc>
                <a:spcPct val="85714"/>
              </a:lnSpc>
              <a:spcBef>
                <a:spcPts val="0"/>
              </a:spcBef>
              <a:spcAft>
                <a:spcPts val="0"/>
              </a:spcAft>
              <a:buNone/>
            </a:pPr>
            <a:r>
              <a:rPr lang="es-ES" sz="1400" dirty="0">
                <a:solidFill>
                  <a:schemeClr val="dk1"/>
                </a:solidFill>
                <a:latin typeface="Teko"/>
                <a:ea typeface="Teko"/>
                <a:cs typeface="Teko"/>
                <a:sym typeface="Teko"/>
              </a:rPr>
              <a:t>R. Greco, J. Oliver-Meseguer, </a:t>
            </a:r>
            <a:r>
              <a:rPr lang="es-ES" sz="1400" i="1" dirty="0">
                <a:solidFill>
                  <a:schemeClr val="dk1"/>
                </a:solidFill>
                <a:latin typeface="Teko"/>
                <a:ea typeface="Teko"/>
                <a:cs typeface="Teko"/>
                <a:sym typeface="Teko"/>
              </a:rPr>
              <a:t>et al., </a:t>
            </a:r>
            <a:r>
              <a:rPr lang="de-DE" sz="1400" i="1" dirty="0">
                <a:solidFill>
                  <a:schemeClr val="dk1"/>
                </a:solidFill>
                <a:latin typeface="Teko"/>
                <a:ea typeface="Teko"/>
                <a:cs typeface="Teko"/>
                <a:sym typeface="Teko"/>
              </a:rPr>
              <a:t>Chem. Eur. J</a:t>
            </a:r>
            <a:r>
              <a:rPr lang="de-DE" sz="1400" dirty="0">
                <a:solidFill>
                  <a:schemeClr val="dk1"/>
                </a:solidFill>
                <a:latin typeface="Teko"/>
                <a:ea typeface="Teko"/>
                <a:cs typeface="Teko"/>
                <a:sym typeface="Teko"/>
              </a:rPr>
              <a:t>. </a:t>
            </a:r>
            <a:r>
              <a:rPr lang="de-DE" sz="1400" b="1" dirty="0">
                <a:solidFill>
                  <a:schemeClr val="dk1"/>
                </a:solidFill>
                <a:latin typeface="Teko"/>
                <a:ea typeface="Teko"/>
                <a:cs typeface="Teko"/>
                <a:sym typeface="Teko"/>
              </a:rPr>
              <a:t>2022</a:t>
            </a:r>
            <a:r>
              <a:rPr lang="de-DE" sz="1400" dirty="0">
                <a:solidFill>
                  <a:schemeClr val="dk1"/>
                </a:solidFill>
                <a:latin typeface="Teko"/>
                <a:ea typeface="Teko"/>
                <a:cs typeface="Teko"/>
                <a:sym typeface="Teko"/>
              </a:rPr>
              <a:t>, e202103781.</a:t>
            </a:r>
            <a:endParaRPr sz="1400" b="1" i="1" dirty="0">
              <a:solidFill>
                <a:schemeClr val="dk1"/>
              </a:solidFill>
              <a:latin typeface="Teko"/>
              <a:ea typeface="Teko"/>
              <a:cs typeface="Teko"/>
              <a:sym typeface="Teko"/>
            </a:endParaRPr>
          </a:p>
        </p:txBody>
      </p:sp>
      <p:pic>
        <p:nvPicPr>
          <p:cNvPr id="242" name="Google Shape;242;p8"/>
          <p:cNvPicPr preferRelativeResize="0"/>
          <p:nvPr/>
        </p:nvPicPr>
        <p:blipFill rotWithShape="1">
          <a:blip r:embed="rId9">
            <a:alphaModFix/>
          </a:blip>
          <a:srcRect/>
          <a:stretch/>
        </p:blipFill>
        <p:spPr>
          <a:xfrm>
            <a:off x="8929550" y="11931"/>
            <a:ext cx="3262450" cy="492418"/>
          </a:xfrm>
          <a:prstGeom prst="rect">
            <a:avLst/>
          </a:prstGeom>
          <a:noFill/>
          <a:ln>
            <a:noFill/>
          </a:ln>
        </p:spPr>
      </p:pic>
      <p:pic>
        <p:nvPicPr>
          <p:cNvPr id="14" name="Google Shape;277;p11">
            <a:extLst>
              <a:ext uri="{FF2B5EF4-FFF2-40B4-BE49-F238E27FC236}">
                <a16:creationId xmlns:a16="http://schemas.microsoft.com/office/drawing/2014/main" id="{EA7FE1EA-DA8B-47F8-ABF6-47F13F91BA39}"/>
              </a:ext>
            </a:extLst>
          </p:cNvPr>
          <p:cNvPicPr preferRelativeResize="0"/>
          <p:nvPr/>
        </p:nvPicPr>
        <p:blipFill rotWithShape="1">
          <a:blip r:embed="rId10">
            <a:alphaModFix/>
          </a:blip>
          <a:srcRect/>
          <a:stretch/>
        </p:blipFill>
        <p:spPr>
          <a:xfrm>
            <a:off x="1" y="0"/>
            <a:ext cx="1404518" cy="702259"/>
          </a:xfrm>
          <a:prstGeom prst="rect">
            <a:avLst/>
          </a:prstGeom>
          <a:noFill/>
          <a:ln>
            <a:noFill/>
          </a:ln>
        </p:spPr>
      </p:pic>
      <p:graphicFrame>
        <p:nvGraphicFramePr>
          <p:cNvPr id="2" name="Tabla 2">
            <a:extLst>
              <a:ext uri="{FF2B5EF4-FFF2-40B4-BE49-F238E27FC236}">
                <a16:creationId xmlns:a16="http://schemas.microsoft.com/office/drawing/2014/main" id="{3EFC031C-0FDC-4482-A8BA-6BB026C22426}"/>
              </a:ext>
            </a:extLst>
          </p:cNvPr>
          <p:cNvGraphicFramePr>
            <a:graphicFrameLocks noGrp="1"/>
          </p:cNvGraphicFramePr>
          <p:nvPr>
            <p:extLst>
              <p:ext uri="{D42A27DB-BD31-4B8C-83A1-F6EECF244321}">
                <p14:modId xmlns:p14="http://schemas.microsoft.com/office/powerpoint/2010/main" val="1793263814"/>
              </p:ext>
            </p:extLst>
          </p:nvPr>
        </p:nvGraphicFramePr>
        <p:xfrm>
          <a:off x="4470552" y="4825242"/>
          <a:ext cx="3307044" cy="1483360"/>
        </p:xfrm>
        <a:graphic>
          <a:graphicData uri="http://schemas.openxmlformats.org/drawingml/2006/table">
            <a:tbl>
              <a:tblPr firstRow="1" bandRow="1">
                <a:tableStyleId>{5C22544A-7EE6-4342-B048-85BDC9FD1C3A}</a:tableStyleId>
              </a:tblPr>
              <a:tblGrid>
                <a:gridCol w="760916">
                  <a:extLst>
                    <a:ext uri="{9D8B030D-6E8A-4147-A177-3AD203B41FA5}">
                      <a16:colId xmlns:a16="http://schemas.microsoft.com/office/drawing/2014/main" val="3993467022"/>
                    </a:ext>
                  </a:extLst>
                </a:gridCol>
                <a:gridCol w="2546128">
                  <a:extLst>
                    <a:ext uri="{9D8B030D-6E8A-4147-A177-3AD203B41FA5}">
                      <a16:colId xmlns:a16="http://schemas.microsoft.com/office/drawing/2014/main" val="1848070555"/>
                    </a:ext>
                  </a:extLst>
                </a:gridCol>
              </a:tblGrid>
              <a:tr h="370840">
                <a:tc>
                  <a:txBody>
                    <a:bodyPr/>
                    <a:lstStyle/>
                    <a:p>
                      <a:endParaRPr lang="es-ES" dirty="0"/>
                    </a:p>
                  </a:txBody>
                  <a:tcPr/>
                </a:tc>
                <a:tc>
                  <a:txBody>
                    <a:bodyPr/>
                    <a:lstStyle/>
                    <a:p>
                      <a:pPr algn="l"/>
                      <a:r>
                        <a:rPr lang="en-US" sz="1400" b="0" i="0" u="none" strike="noStrike" baseline="0" dirty="0">
                          <a:latin typeface="MyriadPro-Regular"/>
                        </a:rPr>
                        <a:t>CN and estimated distances (Å) </a:t>
                      </a:r>
                      <a:endParaRPr lang="es-ES" dirty="0"/>
                    </a:p>
                  </a:txBody>
                  <a:tcPr/>
                </a:tc>
                <a:extLst>
                  <a:ext uri="{0D108BD9-81ED-4DB2-BD59-A6C34878D82A}">
                    <a16:rowId xmlns:a16="http://schemas.microsoft.com/office/drawing/2014/main" val="1685037291"/>
                  </a:ext>
                </a:extLst>
              </a:tr>
              <a:tr h="370840">
                <a:tc>
                  <a:txBody>
                    <a:bodyPr/>
                    <a:lstStyle/>
                    <a:p>
                      <a:r>
                        <a:rPr lang="es-ES" dirty="0"/>
                        <a:t>Pd-O</a:t>
                      </a:r>
                    </a:p>
                  </a:txBody>
                  <a:tcPr/>
                </a:tc>
                <a:tc>
                  <a:txBody>
                    <a:bodyPr/>
                    <a:lstStyle/>
                    <a:p>
                      <a:pPr algn="l"/>
                      <a:r>
                        <a:rPr lang="en-US" sz="1400" b="0" i="0" u="none" strike="noStrike" baseline="0" dirty="0">
                          <a:latin typeface="MyriadPro-Regular"/>
                        </a:rPr>
                        <a:t>CN: 2.35</a:t>
                      </a:r>
                      <a:r>
                        <a:rPr lang="en-US" sz="1400" b="0" i="0" u="none" strike="noStrike" baseline="0" dirty="0">
                          <a:latin typeface="TeX_CM_Maths_Symbols"/>
                        </a:rPr>
                        <a:t>±</a:t>
                      </a:r>
                      <a:r>
                        <a:rPr lang="en-US" sz="1400" b="0" i="0" u="none" strike="noStrike" baseline="0" dirty="0">
                          <a:latin typeface="MyriadPro-Regular"/>
                        </a:rPr>
                        <a:t>0.93 and 2.02 Å</a:t>
                      </a:r>
                      <a:endParaRPr lang="es-ES" dirty="0"/>
                    </a:p>
                  </a:txBody>
                  <a:tcPr/>
                </a:tc>
                <a:extLst>
                  <a:ext uri="{0D108BD9-81ED-4DB2-BD59-A6C34878D82A}">
                    <a16:rowId xmlns:a16="http://schemas.microsoft.com/office/drawing/2014/main" val="4203641029"/>
                  </a:ext>
                </a:extLst>
              </a:tr>
              <a:tr h="370840">
                <a:tc>
                  <a:txBody>
                    <a:bodyPr/>
                    <a:lstStyle/>
                    <a:p>
                      <a:r>
                        <a:rPr lang="es-ES" dirty="0"/>
                        <a:t>Pd-N</a:t>
                      </a:r>
                    </a:p>
                  </a:txBody>
                  <a:tcPr/>
                </a:tc>
                <a:tc>
                  <a:txBody>
                    <a:bodyPr/>
                    <a:lstStyle/>
                    <a:p>
                      <a:r>
                        <a:rPr lang="en-US" sz="1400" b="0" i="0" u="none" strike="noStrike" baseline="0" dirty="0">
                          <a:latin typeface="MyriadPro-Regular"/>
                        </a:rPr>
                        <a:t>CN: 4.40</a:t>
                      </a:r>
                      <a:r>
                        <a:rPr lang="en-US" sz="1400" b="0" i="0" u="none" strike="noStrike" baseline="0" dirty="0">
                          <a:latin typeface="TeX_CM_Maths_Symbols"/>
                        </a:rPr>
                        <a:t>±</a:t>
                      </a:r>
                      <a:r>
                        <a:rPr lang="en-US" sz="1400" b="0" i="0" u="none" strike="noStrike" baseline="0" dirty="0">
                          <a:latin typeface="MyriadPro-Regular"/>
                        </a:rPr>
                        <a:t>0.73 and 2.19 Å</a:t>
                      </a:r>
                      <a:endParaRPr lang="es-ES" dirty="0"/>
                    </a:p>
                  </a:txBody>
                  <a:tcPr/>
                </a:tc>
                <a:extLst>
                  <a:ext uri="{0D108BD9-81ED-4DB2-BD59-A6C34878D82A}">
                    <a16:rowId xmlns:a16="http://schemas.microsoft.com/office/drawing/2014/main" val="967508711"/>
                  </a:ext>
                </a:extLst>
              </a:tr>
              <a:tr h="370840">
                <a:tc>
                  <a:txBody>
                    <a:bodyPr/>
                    <a:lstStyle/>
                    <a:p>
                      <a:r>
                        <a:rPr lang="es-ES" dirty="0"/>
                        <a:t>Pd-F</a:t>
                      </a:r>
                    </a:p>
                  </a:txBody>
                  <a:tcPr/>
                </a:tc>
                <a:tc>
                  <a:txBody>
                    <a:bodyPr/>
                    <a:lstStyle/>
                    <a:p>
                      <a:r>
                        <a:rPr lang="en-US" sz="1400" b="0" i="0" u="none" strike="noStrike" baseline="0" dirty="0">
                          <a:latin typeface="MyriadPro-Regular"/>
                        </a:rPr>
                        <a:t>CN: 1.50</a:t>
                      </a:r>
                      <a:r>
                        <a:rPr lang="en-US" sz="1400" b="0" i="0" u="none" strike="noStrike" baseline="0" dirty="0">
                          <a:latin typeface="TeX_CM_Maths_Symbols"/>
                        </a:rPr>
                        <a:t>±</a:t>
                      </a:r>
                      <a:r>
                        <a:rPr lang="en-US" sz="1400" b="0" i="0" u="none" strike="noStrike" baseline="0" dirty="0">
                          <a:latin typeface="MyriadPro-Regular"/>
                        </a:rPr>
                        <a:t>0.86 and 2.45 Å</a:t>
                      </a:r>
                      <a:endParaRPr lang="es-ES" dirty="0"/>
                    </a:p>
                  </a:txBody>
                  <a:tcPr/>
                </a:tc>
                <a:extLst>
                  <a:ext uri="{0D108BD9-81ED-4DB2-BD59-A6C34878D82A}">
                    <a16:rowId xmlns:a16="http://schemas.microsoft.com/office/drawing/2014/main" val="24729722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9"/>
          <p:cNvSpPr txBox="1">
            <a:spLocks noGrp="1"/>
          </p:cNvSpPr>
          <p:nvPr>
            <p:ph type="title"/>
          </p:nvPr>
        </p:nvSpPr>
        <p:spPr>
          <a:xfrm>
            <a:off x="1097280" y="286603"/>
            <a:ext cx="10851472"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4800"/>
              <a:buFont typeface="Teko"/>
              <a:buNone/>
            </a:pPr>
            <a:r>
              <a:rPr lang="es-ES" dirty="0" err="1">
                <a:solidFill>
                  <a:schemeClr val="dk1"/>
                </a:solidFill>
                <a:latin typeface="Teko"/>
                <a:ea typeface="Teko"/>
                <a:cs typeface="Teko"/>
                <a:sym typeface="Teko"/>
              </a:rPr>
              <a:t>Aqueous</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PtNCs</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with</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high</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cytotoxic</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activity</a:t>
            </a:r>
            <a:endParaRPr dirty="0"/>
          </a:p>
        </p:txBody>
      </p:sp>
      <p:sp>
        <p:nvSpPr>
          <p:cNvPr id="250" name="Google Shape;250;p9"/>
          <p:cNvSpPr txBox="1">
            <a:spLocks noGrp="1"/>
          </p:cNvSpPr>
          <p:nvPr>
            <p:ph type="body" idx="1"/>
          </p:nvPr>
        </p:nvSpPr>
        <p:spPr>
          <a:xfrm>
            <a:off x="859407" y="3031891"/>
            <a:ext cx="10515600" cy="4351338"/>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dirty="0"/>
          </a:p>
        </p:txBody>
      </p:sp>
      <p:pic>
        <p:nvPicPr>
          <p:cNvPr id="252" name="Google Shape;252;p9"/>
          <p:cNvPicPr preferRelativeResize="0"/>
          <p:nvPr/>
        </p:nvPicPr>
        <p:blipFill rotWithShape="1">
          <a:blip r:embed="rId3">
            <a:alphaModFix/>
          </a:blip>
          <a:srcRect/>
          <a:stretch/>
        </p:blipFill>
        <p:spPr>
          <a:xfrm>
            <a:off x="549728" y="2999302"/>
            <a:ext cx="3813266" cy="3050612"/>
          </a:xfrm>
          <a:prstGeom prst="rect">
            <a:avLst/>
          </a:prstGeom>
          <a:noFill/>
          <a:ln w="9525" cap="flat" cmpd="sng">
            <a:solidFill>
              <a:schemeClr val="dk2"/>
            </a:solidFill>
            <a:prstDash val="solid"/>
            <a:round/>
            <a:headEnd type="none" w="sm" len="sm"/>
            <a:tailEnd type="none" w="sm" len="sm"/>
          </a:ln>
        </p:spPr>
      </p:pic>
      <p:sp>
        <p:nvSpPr>
          <p:cNvPr id="253" name="Google Shape;253;p9"/>
          <p:cNvSpPr/>
          <p:nvPr/>
        </p:nvSpPr>
        <p:spPr>
          <a:xfrm>
            <a:off x="115388" y="1788699"/>
            <a:ext cx="12022183" cy="769401"/>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Arial"/>
              <a:buChar char="•"/>
            </a:pPr>
            <a:r>
              <a:rPr lang="es-ES" sz="2200" dirty="0">
                <a:solidFill>
                  <a:schemeClr val="dk1"/>
                </a:solidFill>
                <a:latin typeface="Teko"/>
                <a:ea typeface="Teko"/>
                <a:cs typeface="Teko"/>
                <a:sym typeface="Teko"/>
              </a:rPr>
              <a:t>Pd </a:t>
            </a:r>
            <a:r>
              <a:rPr lang="es-ES" sz="2200" dirty="0" err="1">
                <a:solidFill>
                  <a:schemeClr val="dk1"/>
                </a:solidFill>
                <a:latin typeface="Teko"/>
                <a:ea typeface="Teko"/>
                <a:cs typeface="Teko"/>
                <a:sym typeface="Teko"/>
              </a:rPr>
              <a:t>NCs</a:t>
            </a:r>
            <a:r>
              <a:rPr lang="es-ES" sz="2200" dirty="0">
                <a:solidFill>
                  <a:schemeClr val="dk1"/>
                </a:solidFill>
                <a:latin typeface="Teko"/>
                <a:ea typeface="Teko"/>
                <a:cs typeface="Teko"/>
                <a:sym typeface="Teko"/>
              </a:rPr>
              <a:t> </a:t>
            </a:r>
            <a:r>
              <a:rPr lang="es-ES" sz="2200" dirty="0" err="1">
                <a:solidFill>
                  <a:schemeClr val="dk1"/>
                </a:solidFill>
                <a:latin typeface="Teko"/>
                <a:ea typeface="Teko"/>
                <a:cs typeface="Teko"/>
                <a:sym typeface="Teko"/>
              </a:rPr>
              <a:t>able</a:t>
            </a:r>
            <a:r>
              <a:rPr lang="es-ES" sz="2200" dirty="0">
                <a:solidFill>
                  <a:schemeClr val="dk1"/>
                </a:solidFill>
                <a:latin typeface="Teko"/>
                <a:ea typeface="Teko"/>
                <a:cs typeface="Teko"/>
                <a:sym typeface="Teko"/>
              </a:rPr>
              <a:t> </a:t>
            </a:r>
            <a:r>
              <a:rPr lang="es-ES" sz="2200" dirty="0" err="1">
                <a:solidFill>
                  <a:schemeClr val="dk1"/>
                </a:solidFill>
                <a:latin typeface="Teko"/>
                <a:ea typeface="Teko"/>
                <a:cs typeface="Teko"/>
                <a:sym typeface="Teko"/>
              </a:rPr>
              <a:t>to</a:t>
            </a:r>
            <a:r>
              <a:rPr lang="es-ES" sz="2200" dirty="0">
                <a:solidFill>
                  <a:schemeClr val="dk1"/>
                </a:solidFill>
                <a:latin typeface="Teko"/>
                <a:ea typeface="Teko"/>
                <a:cs typeface="Teko"/>
                <a:sym typeface="Teko"/>
              </a:rPr>
              <a:t> do </a:t>
            </a:r>
            <a:r>
              <a:rPr lang="es-ES" sz="2200" dirty="0" err="1">
                <a:solidFill>
                  <a:schemeClr val="dk1"/>
                </a:solidFill>
                <a:latin typeface="Teko"/>
                <a:ea typeface="Teko"/>
                <a:cs typeface="Teko"/>
                <a:sym typeface="Teko"/>
              </a:rPr>
              <a:t>the</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internalization</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process</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across</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the</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lipid</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bilayer</a:t>
            </a:r>
            <a:r>
              <a:rPr lang="es-ES" sz="2200" dirty="0">
                <a:solidFill>
                  <a:srgbClr val="000000"/>
                </a:solidFill>
                <a:latin typeface="Teko"/>
                <a:ea typeface="Teko"/>
                <a:cs typeface="Teko"/>
                <a:sym typeface="Teko"/>
              </a:rPr>
              <a:t> in similar </a:t>
            </a:r>
            <a:r>
              <a:rPr lang="es-ES" sz="2200" dirty="0" err="1">
                <a:solidFill>
                  <a:srgbClr val="000000"/>
                </a:solidFill>
                <a:latin typeface="Teko"/>
                <a:ea typeface="Teko"/>
                <a:cs typeface="Teko"/>
                <a:sym typeface="Teko"/>
              </a:rPr>
              <a:t>ways</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than</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cisplatin</a:t>
            </a:r>
            <a:r>
              <a:rPr lang="es-ES" sz="2200" dirty="0">
                <a:solidFill>
                  <a:srgbClr val="000000"/>
                </a:solidFill>
                <a:latin typeface="Teko"/>
                <a:ea typeface="Teko"/>
                <a:cs typeface="Teko"/>
                <a:sym typeface="Teko"/>
              </a:rPr>
              <a:t>.</a:t>
            </a:r>
            <a:endParaRPr dirty="0"/>
          </a:p>
          <a:p>
            <a:pPr marL="457200" marR="0" lvl="0" indent="-457200" algn="l" rtl="0">
              <a:spcBef>
                <a:spcPts val="0"/>
              </a:spcBef>
              <a:spcAft>
                <a:spcPts val="0"/>
              </a:spcAft>
              <a:buClr>
                <a:srgbClr val="000000"/>
              </a:buClr>
              <a:buSzPts val="2200"/>
              <a:buFont typeface="Arial"/>
              <a:buChar char="•"/>
            </a:pPr>
            <a:r>
              <a:rPr lang="es-ES" sz="2200" dirty="0" err="1">
                <a:solidFill>
                  <a:srgbClr val="000000"/>
                </a:solidFill>
                <a:latin typeface="Teko"/>
                <a:ea typeface="Teko"/>
                <a:cs typeface="Teko"/>
                <a:sym typeface="Teko"/>
              </a:rPr>
              <a:t>Higher</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activity</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than</a:t>
            </a:r>
            <a:r>
              <a:rPr lang="es-ES" sz="2200" dirty="0">
                <a:solidFill>
                  <a:srgbClr val="000000"/>
                </a:solidFill>
                <a:latin typeface="Teko"/>
                <a:ea typeface="Teko"/>
                <a:cs typeface="Teko"/>
                <a:sym typeface="Teko"/>
              </a:rPr>
              <a:t> </a:t>
            </a:r>
            <a:r>
              <a:rPr lang="es-ES" sz="2200" dirty="0" err="1">
                <a:solidFill>
                  <a:srgbClr val="000000"/>
                </a:solidFill>
                <a:latin typeface="Teko"/>
                <a:ea typeface="Teko"/>
                <a:cs typeface="Teko"/>
                <a:sym typeface="Teko"/>
              </a:rPr>
              <a:t>cisplatin</a:t>
            </a:r>
            <a:r>
              <a:rPr lang="es-ES" sz="2200" dirty="0">
                <a:solidFill>
                  <a:srgbClr val="000000"/>
                </a:solidFill>
                <a:latin typeface="Teko"/>
                <a:ea typeface="Teko"/>
                <a:cs typeface="Teko"/>
                <a:sym typeface="Teko"/>
              </a:rPr>
              <a:t>.</a:t>
            </a:r>
            <a:endParaRPr dirty="0"/>
          </a:p>
        </p:txBody>
      </p:sp>
      <p:pic>
        <p:nvPicPr>
          <p:cNvPr id="255" name="Google Shape;255;p9"/>
          <p:cNvPicPr preferRelativeResize="0"/>
          <p:nvPr/>
        </p:nvPicPr>
        <p:blipFill rotWithShape="1">
          <a:blip r:embed="rId4">
            <a:alphaModFix/>
          </a:blip>
          <a:srcRect/>
          <a:stretch/>
        </p:blipFill>
        <p:spPr>
          <a:xfrm>
            <a:off x="8929550" y="11931"/>
            <a:ext cx="3262450" cy="492418"/>
          </a:xfrm>
          <a:prstGeom prst="rect">
            <a:avLst/>
          </a:prstGeom>
          <a:noFill/>
          <a:ln>
            <a:noFill/>
          </a:ln>
        </p:spPr>
      </p:pic>
      <p:sp>
        <p:nvSpPr>
          <p:cNvPr id="256" name="Google Shape;256;p9"/>
          <p:cNvSpPr/>
          <p:nvPr/>
        </p:nvSpPr>
        <p:spPr>
          <a:xfrm>
            <a:off x="267360" y="6037675"/>
            <a:ext cx="122551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Teko"/>
                <a:ea typeface="Teko"/>
                <a:cs typeface="Teko"/>
                <a:sym typeface="Teko"/>
              </a:rPr>
              <a:t>R. Greco, G. García–Lainez,</a:t>
            </a:r>
            <a:r>
              <a:rPr lang="es-ES" sz="1400" baseline="30000">
                <a:solidFill>
                  <a:schemeClr val="dk1"/>
                </a:solidFill>
                <a:latin typeface="Teko"/>
                <a:ea typeface="Teko"/>
                <a:cs typeface="Teko"/>
                <a:sym typeface="Teko"/>
              </a:rPr>
              <a:t> </a:t>
            </a:r>
            <a:r>
              <a:rPr lang="es-ES" sz="1400">
                <a:solidFill>
                  <a:schemeClr val="dk1"/>
                </a:solidFill>
                <a:latin typeface="Teko"/>
                <a:ea typeface="Teko"/>
                <a:cs typeface="Teko"/>
                <a:sym typeface="Teko"/>
              </a:rPr>
              <a:t>J. Oliver–Meseguer, </a:t>
            </a:r>
            <a:r>
              <a:rPr lang="es-ES" sz="1400" i="1">
                <a:solidFill>
                  <a:schemeClr val="dk1"/>
                </a:solidFill>
                <a:latin typeface="Teko"/>
                <a:ea typeface="Teko"/>
                <a:cs typeface="Teko"/>
                <a:sym typeface="Teko"/>
              </a:rPr>
              <a:t>et al. </a:t>
            </a:r>
            <a:r>
              <a:rPr lang="es-ES" sz="1400">
                <a:solidFill>
                  <a:schemeClr val="dk1"/>
                </a:solidFill>
                <a:latin typeface="Teko"/>
                <a:ea typeface="Teko"/>
                <a:cs typeface="Teko"/>
                <a:sym typeface="Teko"/>
              </a:rPr>
              <a:t>Antitumoral sub–nanometer aqueous metal clusters overcome cisplatin–resistance, </a:t>
            </a:r>
            <a:r>
              <a:rPr lang="es-ES" sz="1400" b="1" i="1">
                <a:solidFill>
                  <a:schemeClr val="dk1"/>
                </a:solidFill>
                <a:latin typeface="Teko"/>
                <a:ea typeface="Teko"/>
                <a:cs typeface="Teko"/>
                <a:sym typeface="Teko"/>
              </a:rPr>
              <a:t>under revision</a:t>
            </a:r>
            <a:r>
              <a:rPr lang="es-ES" sz="1400" i="1">
                <a:solidFill>
                  <a:schemeClr val="dk1"/>
                </a:solidFill>
                <a:latin typeface="Teko"/>
                <a:ea typeface="Teko"/>
                <a:cs typeface="Teko"/>
                <a:sym typeface="Teko"/>
              </a:rPr>
              <a:t>.</a:t>
            </a:r>
            <a:endParaRPr/>
          </a:p>
        </p:txBody>
      </p:sp>
      <p:sp>
        <p:nvSpPr>
          <p:cNvPr id="257" name="Google Shape;257;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12</a:t>
            </a:fld>
            <a:endParaRPr/>
          </a:p>
        </p:txBody>
      </p:sp>
      <p:pic>
        <p:nvPicPr>
          <p:cNvPr id="12" name="Google Shape;277;p11">
            <a:extLst>
              <a:ext uri="{FF2B5EF4-FFF2-40B4-BE49-F238E27FC236}">
                <a16:creationId xmlns:a16="http://schemas.microsoft.com/office/drawing/2014/main" id="{C29D094D-170D-4891-BFB9-D1DE0C800CC3}"/>
              </a:ext>
            </a:extLst>
          </p:cNvPr>
          <p:cNvPicPr preferRelativeResize="0"/>
          <p:nvPr/>
        </p:nvPicPr>
        <p:blipFill rotWithShape="1">
          <a:blip r:embed="rId5">
            <a:alphaModFix/>
          </a:blip>
          <a:srcRect/>
          <a:stretch/>
        </p:blipFill>
        <p:spPr>
          <a:xfrm>
            <a:off x="1" y="0"/>
            <a:ext cx="1404518" cy="702259"/>
          </a:xfrm>
          <a:prstGeom prst="rect">
            <a:avLst/>
          </a:prstGeom>
          <a:noFill/>
          <a:ln>
            <a:noFill/>
          </a:ln>
        </p:spPr>
      </p:pic>
      <p:pic>
        <p:nvPicPr>
          <p:cNvPr id="2" name="Imagen 1">
            <a:extLst>
              <a:ext uri="{FF2B5EF4-FFF2-40B4-BE49-F238E27FC236}">
                <a16:creationId xmlns:a16="http://schemas.microsoft.com/office/drawing/2014/main" id="{96DD92FF-9EBD-4AA6-822E-D5C6B4962823}"/>
              </a:ext>
            </a:extLst>
          </p:cNvPr>
          <p:cNvPicPr>
            <a:picLocks noChangeAspect="1"/>
          </p:cNvPicPr>
          <p:nvPr/>
        </p:nvPicPr>
        <p:blipFill>
          <a:blip r:embed="rId6"/>
          <a:stretch>
            <a:fillRect/>
          </a:stretch>
        </p:blipFill>
        <p:spPr>
          <a:xfrm>
            <a:off x="4463425" y="2990442"/>
            <a:ext cx="7399261" cy="28148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AE11A1C5-1E1B-4724-A01A-1FBC9BF39317}"/>
              </a:ext>
            </a:extLst>
          </p:cNvPr>
          <p:cNvPicPr/>
          <p:nvPr/>
        </p:nvPicPr>
        <p:blipFill rotWithShape="1">
          <a:blip r:embed="rId3" cstate="print">
            <a:extLst>
              <a:ext uri="{28A0092B-C50C-407E-A947-70E740481C1C}">
                <a14:useLocalDpi xmlns:a14="http://schemas.microsoft.com/office/drawing/2010/main" val="0"/>
              </a:ext>
            </a:extLst>
          </a:blip>
          <a:srcRect l="8618" t="8387" r="9733" b="49287"/>
          <a:stretch/>
        </p:blipFill>
        <p:spPr bwMode="auto">
          <a:xfrm>
            <a:off x="1943164" y="1895372"/>
            <a:ext cx="2846895" cy="2045616"/>
          </a:xfrm>
          <a:prstGeom prst="rect">
            <a:avLst/>
          </a:prstGeom>
          <a:noFill/>
          <a:ln>
            <a:noFill/>
          </a:ln>
        </p:spPr>
      </p:pic>
      <p:pic>
        <p:nvPicPr>
          <p:cNvPr id="38" name="Imagen 37">
            <a:extLst>
              <a:ext uri="{FF2B5EF4-FFF2-40B4-BE49-F238E27FC236}">
                <a16:creationId xmlns:a16="http://schemas.microsoft.com/office/drawing/2014/main" id="{6E2827CC-FDD7-47F5-9854-F0B7A809D0A7}"/>
              </a:ext>
            </a:extLst>
          </p:cNvPr>
          <p:cNvPicPr/>
          <p:nvPr/>
        </p:nvPicPr>
        <p:blipFill rotWithShape="1">
          <a:blip r:embed="rId3" cstate="print">
            <a:extLst>
              <a:ext uri="{28A0092B-C50C-407E-A947-70E740481C1C}">
                <a14:useLocalDpi xmlns:a14="http://schemas.microsoft.com/office/drawing/2010/main" val="0"/>
              </a:ext>
            </a:extLst>
          </a:blip>
          <a:srcRect l="20514" t="55988" r="9733" b="-1"/>
          <a:stretch/>
        </p:blipFill>
        <p:spPr bwMode="auto">
          <a:xfrm>
            <a:off x="4601144" y="1895372"/>
            <a:ext cx="2536189" cy="2167805"/>
          </a:xfrm>
          <a:prstGeom prst="rect">
            <a:avLst/>
          </a:prstGeom>
          <a:noFill/>
          <a:ln>
            <a:noFill/>
          </a:ln>
        </p:spPr>
      </p:pic>
      <p:pic>
        <p:nvPicPr>
          <p:cNvPr id="39" name="Imagen 38">
            <a:extLst>
              <a:ext uri="{FF2B5EF4-FFF2-40B4-BE49-F238E27FC236}">
                <a16:creationId xmlns:a16="http://schemas.microsoft.com/office/drawing/2014/main" id="{855A8CA0-B6FC-44D1-B0C0-448C67BEAC2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333" y="1765025"/>
            <a:ext cx="3795478" cy="2004651"/>
          </a:xfrm>
          <a:prstGeom prst="rect">
            <a:avLst/>
          </a:prstGeom>
          <a:noFill/>
          <a:ln>
            <a:noFill/>
          </a:ln>
        </p:spPr>
      </p:pic>
      <p:pic>
        <p:nvPicPr>
          <p:cNvPr id="40" name="Imagen 39">
            <a:extLst>
              <a:ext uri="{FF2B5EF4-FFF2-40B4-BE49-F238E27FC236}">
                <a16:creationId xmlns:a16="http://schemas.microsoft.com/office/drawing/2014/main" id="{F18CB9A9-E3EB-4F40-8791-8ABDCD0DE7B3}"/>
              </a:ext>
            </a:extLst>
          </p:cNvPr>
          <p:cNvPicPr/>
          <p:nvPr/>
        </p:nvPicPr>
        <p:blipFill rotWithShape="1">
          <a:blip r:embed="rId5" cstate="print">
            <a:extLst>
              <a:ext uri="{28A0092B-C50C-407E-A947-70E740481C1C}">
                <a14:useLocalDpi xmlns:a14="http://schemas.microsoft.com/office/drawing/2010/main" val="0"/>
              </a:ext>
            </a:extLst>
          </a:blip>
          <a:srcRect t="18385" r="51135" b="49910"/>
          <a:stretch/>
        </p:blipFill>
        <p:spPr bwMode="auto">
          <a:xfrm>
            <a:off x="1822205" y="4101241"/>
            <a:ext cx="2432114" cy="1234908"/>
          </a:xfrm>
          <a:prstGeom prst="rect">
            <a:avLst/>
          </a:prstGeom>
          <a:noFill/>
          <a:ln>
            <a:noFill/>
          </a:ln>
        </p:spPr>
      </p:pic>
      <p:pic>
        <p:nvPicPr>
          <p:cNvPr id="41" name="Imagen 40">
            <a:extLst>
              <a:ext uri="{FF2B5EF4-FFF2-40B4-BE49-F238E27FC236}">
                <a16:creationId xmlns:a16="http://schemas.microsoft.com/office/drawing/2014/main" id="{8C8AAA80-059E-4CEA-998C-FD604B79D162}"/>
              </a:ext>
            </a:extLst>
          </p:cNvPr>
          <p:cNvPicPr/>
          <p:nvPr/>
        </p:nvPicPr>
        <p:blipFill rotWithShape="1">
          <a:blip r:embed="rId5" cstate="print">
            <a:extLst>
              <a:ext uri="{28A0092B-C50C-407E-A947-70E740481C1C}">
                <a14:useLocalDpi xmlns:a14="http://schemas.microsoft.com/office/drawing/2010/main" val="0"/>
              </a:ext>
            </a:extLst>
          </a:blip>
          <a:srcRect l="51651" t="17972" b="49523"/>
          <a:stretch/>
        </p:blipFill>
        <p:spPr bwMode="auto">
          <a:xfrm>
            <a:off x="4094049" y="4101241"/>
            <a:ext cx="2432114" cy="1253761"/>
          </a:xfrm>
          <a:prstGeom prst="rect">
            <a:avLst/>
          </a:prstGeom>
          <a:noFill/>
          <a:ln>
            <a:noFill/>
          </a:ln>
        </p:spPr>
      </p:pic>
      <p:pic>
        <p:nvPicPr>
          <p:cNvPr id="42" name="Imagen 41">
            <a:extLst>
              <a:ext uri="{FF2B5EF4-FFF2-40B4-BE49-F238E27FC236}">
                <a16:creationId xmlns:a16="http://schemas.microsoft.com/office/drawing/2014/main" id="{D76DA950-CED6-40C3-A597-C9DC408EB1CF}"/>
              </a:ext>
            </a:extLst>
          </p:cNvPr>
          <p:cNvPicPr/>
          <p:nvPr/>
        </p:nvPicPr>
        <p:blipFill rotWithShape="1">
          <a:blip r:embed="rId5" cstate="print">
            <a:extLst>
              <a:ext uri="{28A0092B-C50C-407E-A947-70E740481C1C}">
                <a14:useLocalDpi xmlns:a14="http://schemas.microsoft.com/office/drawing/2010/main" val="0"/>
              </a:ext>
            </a:extLst>
          </a:blip>
          <a:srcRect t="68224" r="50646"/>
          <a:stretch/>
        </p:blipFill>
        <p:spPr bwMode="auto">
          <a:xfrm>
            <a:off x="5911467" y="4101241"/>
            <a:ext cx="2697999" cy="1206632"/>
          </a:xfrm>
          <a:prstGeom prst="rect">
            <a:avLst/>
          </a:prstGeom>
          <a:noFill/>
          <a:ln>
            <a:noFill/>
          </a:ln>
        </p:spPr>
      </p:pic>
      <p:pic>
        <p:nvPicPr>
          <p:cNvPr id="43" name="Imagen 42">
            <a:extLst>
              <a:ext uri="{FF2B5EF4-FFF2-40B4-BE49-F238E27FC236}">
                <a16:creationId xmlns:a16="http://schemas.microsoft.com/office/drawing/2014/main" id="{FF18F263-C7FA-4767-8057-80E532BEE188}"/>
              </a:ext>
            </a:extLst>
          </p:cNvPr>
          <p:cNvPicPr/>
          <p:nvPr/>
        </p:nvPicPr>
        <p:blipFill rotWithShape="1">
          <a:blip r:embed="rId5" cstate="print">
            <a:extLst>
              <a:ext uri="{28A0092B-C50C-407E-A947-70E740481C1C}">
                <a14:useLocalDpi xmlns:a14="http://schemas.microsoft.com/office/drawing/2010/main" val="0"/>
              </a:ext>
            </a:extLst>
          </a:blip>
          <a:srcRect l="53354" t="67634"/>
          <a:stretch/>
        </p:blipFill>
        <p:spPr bwMode="auto">
          <a:xfrm>
            <a:off x="8420932" y="4101241"/>
            <a:ext cx="2590818" cy="1206632"/>
          </a:xfrm>
          <a:prstGeom prst="rect">
            <a:avLst/>
          </a:prstGeom>
          <a:noFill/>
          <a:ln>
            <a:noFill/>
          </a:ln>
        </p:spPr>
      </p:pic>
      <p:sp>
        <p:nvSpPr>
          <p:cNvPr id="44" name="CuadroTexto 43">
            <a:extLst>
              <a:ext uri="{FF2B5EF4-FFF2-40B4-BE49-F238E27FC236}">
                <a16:creationId xmlns:a16="http://schemas.microsoft.com/office/drawing/2014/main" id="{7F95C1EE-2864-4396-88CC-ED028D541A82}"/>
              </a:ext>
            </a:extLst>
          </p:cNvPr>
          <p:cNvSpPr txBox="1"/>
          <p:nvPr/>
        </p:nvSpPr>
        <p:spPr>
          <a:xfrm>
            <a:off x="2339579" y="4876707"/>
            <a:ext cx="545342" cy="230832"/>
          </a:xfrm>
          <a:prstGeom prst="rect">
            <a:avLst/>
          </a:prstGeom>
          <a:noFill/>
        </p:spPr>
        <p:txBody>
          <a:bodyPr wrap="none" rtlCol="0">
            <a:spAutoFit/>
          </a:bodyPr>
          <a:lstStyle/>
          <a:p>
            <a:r>
              <a:rPr lang="es-ES" sz="900" b="1" dirty="0">
                <a:solidFill>
                  <a:schemeClr val="bg1"/>
                </a:solidFill>
              </a:rPr>
              <a:t>100 </a:t>
            </a:r>
            <a:r>
              <a:rPr lang="es-ES" sz="900" b="1" dirty="0">
                <a:solidFill>
                  <a:schemeClr val="bg1"/>
                </a:solidFill>
                <a:latin typeface="Symbol" panose="05050102010706020507" pitchFamily="18" charset="2"/>
              </a:rPr>
              <a:t>m</a:t>
            </a:r>
            <a:r>
              <a:rPr lang="es-ES" sz="900" b="1" dirty="0">
                <a:solidFill>
                  <a:schemeClr val="bg1"/>
                </a:solidFill>
              </a:rPr>
              <a:t>m</a:t>
            </a:r>
            <a:endParaRPr lang="en-GB" sz="900" b="1" dirty="0">
              <a:solidFill>
                <a:schemeClr val="bg1"/>
              </a:solidFill>
            </a:endParaRPr>
          </a:p>
        </p:txBody>
      </p:sp>
      <p:sp>
        <p:nvSpPr>
          <p:cNvPr id="45" name="Signo menos 44">
            <a:extLst>
              <a:ext uri="{FF2B5EF4-FFF2-40B4-BE49-F238E27FC236}">
                <a16:creationId xmlns:a16="http://schemas.microsoft.com/office/drawing/2014/main" id="{1653FD0D-1D3E-49E9-9772-A45B5DD4687D}"/>
              </a:ext>
            </a:extLst>
          </p:cNvPr>
          <p:cNvSpPr/>
          <p:nvPr/>
        </p:nvSpPr>
        <p:spPr>
          <a:xfrm>
            <a:off x="2358338" y="4999101"/>
            <a:ext cx="502952" cy="198834"/>
          </a:xfrm>
          <a:prstGeom prst="mathMin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adroTexto 51">
            <a:extLst>
              <a:ext uri="{FF2B5EF4-FFF2-40B4-BE49-F238E27FC236}">
                <a16:creationId xmlns:a16="http://schemas.microsoft.com/office/drawing/2014/main" id="{01D0420D-29CD-4453-A76B-BA0D0D4878EC}"/>
              </a:ext>
            </a:extLst>
          </p:cNvPr>
          <p:cNvSpPr txBox="1"/>
          <p:nvPr/>
        </p:nvSpPr>
        <p:spPr>
          <a:xfrm>
            <a:off x="3239076" y="3134317"/>
            <a:ext cx="1026243" cy="276999"/>
          </a:xfrm>
          <a:prstGeom prst="rect">
            <a:avLst/>
          </a:prstGeom>
          <a:noFill/>
        </p:spPr>
        <p:txBody>
          <a:bodyPr wrap="none" rtlCol="0">
            <a:spAutoFit/>
          </a:bodyPr>
          <a:lstStyle/>
          <a:p>
            <a:r>
              <a:rPr lang="es-ES" sz="1200" b="1" dirty="0" err="1"/>
              <a:t>HeLa</a:t>
            </a:r>
            <a:r>
              <a:rPr lang="es-ES" sz="1200" b="1" dirty="0"/>
              <a:t> </a:t>
            </a:r>
            <a:r>
              <a:rPr lang="es-ES" sz="1200" b="1" dirty="0" err="1"/>
              <a:t>cell</a:t>
            </a:r>
            <a:r>
              <a:rPr lang="es-ES" sz="1200" b="1" dirty="0"/>
              <a:t> line</a:t>
            </a:r>
            <a:endParaRPr lang="en-GB" sz="1200" b="1" dirty="0"/>
          </a:p>
        </p:txBody>
      </p:sp>
      <p:sp>
        <p:nvSpPr>
          <p:cNvPr id="53" name="CuadroTexto 52">
            <a:extLst>
              <a:ext uri="{FF2B5EF4-FFF2-40B4-BE49-F238E27FC236}">
                <a16:creationId xmlns:a16="http://schemas.microsoft.com/office/drawing/2014/main" id="{7BA980E0-743A-444D-9E95-746055710549}"/>
              </a:ext>
            </a:extLst>
          </p:cNvPr>
          <p:cNvSpPr txBox="1"/>
          <p:nvPr/>
        </p:nvSpPr>
        <p:spPr>
          <a:xfrm>
            <a:off x="5698692" y="3134318"/>
            <a:ext cx="1039067" cy="276999"/>
          </a:xfrm>
          <a:prstGeom prst="rect">
            <a:avLst/>
          </a:prstGeom>
          <a:noFill/>
        </p:spPr>
        <p:txBody>
          <a:bodyPr wrap="none" rtlCol="0">
            <a:spAutoFit/>
          </a:bodyPr>
          <a:lstStyle/>
          <a:p>
            <a:r>
              <a:rPr lang="es-ES" sz="1200" b="1" dirty="0"/>
              <a:t>A549 </a:t>
            </a:r>
            <a:r>
              <a:rPr lang="es-ES" sz="1200" b="1" dirty="0" err="1"/>
              <a:t>cell</a:t>
            </a:r>
            <a:r>
              <a:rPr lang="es-ES" sz="1200" b="1" dirty="0"/>
              <a:t> line</a:t>
            </a:r>
            <a:endParaRPr lang="en-GB" sz="1200" b="1" dirty="0"/>
          </a:p>
        </p:txBody>
      </p:sp>
      <p:sp>
        <p:nvSpPr>
          <p:cNvPr id="61" name="CuadroTexto 60">
            <a:extLst>
              <a:ext uri="{FF2B5EF4-FFF2-40B4-BE49-F238E27FC236}">
                <a16:creationId xmlns:a16="http://schemas.microsoft.com/office/drawing/2014/main" id="{2A99B759-294D-46EE-A84E-EEDF4C636DF7}"/>
              </a:ext>
            </a:extLst>
          </p:cNvPr>
          <p:cNvSpPr txBox="1"/>
          <p:nvPr/>
        </p:nvSpPr>
        <p:spPr>
          <a:xfrm>
            <a:off x="4418741" y="4876707"/>
            <a:ext cx="545342" cy="230832"/>
          </a:xfrm>
          <a:prstGeom prst="rect">
            <a:avLst/>
          </a:prstGeom>
          <a:noFill/>
        </p:spPr>
        <p:txBody>
          <a:bodyPr wrap="none" rtlCol="0">
            <a:spAutoFit/>
          </a:bodyPr>
          <a:lstStyle/>
          <a:p>
            <a:r>
              <a:rPr lang="es-ES" sz="900" b="1" dirty="0">
                <a:solidFill>
                  <a:schemeClr val="bg1"/>
                </a:solidFill>
              </a:rPr>
              <a:t>100 </a:t>
            </a:r>
            <a:r>
              <a:rPr lang="es-ES" sz="900" b="1" dirty="0">
                <a:solidFill>
                  <a:schemeClr val="bg1"/>
                </a:solidFill>
                <a:latin typeface="Symbol" panose="05050102010706020507" pitchFamily="18" charset="2"/>
              </a:rPr>
              <a:t>m</a:t>
            </a:r>
            <a:r>
              <a:rPr lang="es-ES" sz="900" b="1" dirty="0">
                <a:solidFill>
                  <a:schemeClr val="bg1"/>
                </a:solidFill>
              </a:rPr>
              <a:t>m</a:t>
            </a:r>
            <a:endParaRPr lang="en-GB" sz="900" b="1" dirty="0">
              <a:solidFill>
                <a:schemeClr val="bg1"/>
              </a:solidFill>
            </a:endParaRPr>
          </a:p>
        </p:txBody>
      </p:sp>
      <p:sp>
        <p:nvSpPr>
          <p:cNvPr id="62" name="Signo menos 61">
            <a:extLst>
              <a:ext uri="{FF2B5EF4-FFF2-40B4-BE49-F238E27FC236}">
                <a16:creationId xmlns:a16="http://schemas.microsoft.com/office/drawing/2014/main" id="{544D82FD-9054-43EB-BD33-929F7831BFAC}"/>
              </a:ext>
            </a:extLst>
          </p:cNvPr>
          <p:cNvSpPr/>
          <p:nvPr/>
        </p:nvSpPr>
        <p:spPr>
          <a:xfrm>
            <a:off x="4437500" y="4999101"/>
            <a:ext cx="502952" cy="198834"/>
          </a:xfrm>
          <a:prstGeom prst="mathMin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adroTexto 62">
            <a:extLst>
              <a:ext uri="{FF2B5EF4-FFF2-40B4-BE49-F238E27FC236}">
                <a16:creationId xmlns:a16="http://schemas.microsoft.com/office/drawing/2014/main" id="{067357DB-3ACC-48A9-833B-FFBA5DA93A6F}"/>
              </a:ext>
            </a:extLst>
          </p:cNvPr>
          <p:cNvSpPr txBox="1"/>
          <p:nvPr/>
        </p:nvSpPr>
        <p:spPr>
          <a:xfrm>
            <a:off x="6526163" y="4867668"/>
            <a:ext cx="545342" cy="230832"/>
          </a:xfrm>
          <a:prstGeom prst="rect">
            <a:avLst/>
          </a:prstGeom>
          <a:noFill/>
        </p:spPr>
        <p:txBody>
          <a:bodyPr wrap="none" rtlCol="0">
            <a:spAutoFit/>
          </a:bodyPr>
          <a:lstStyle/>
          <a:p>
            <a:r>
              <a:rPr lang="es-ES" sz="900" b="1" dirty="0">
                <a:solidFill>
                  <a:schemeClr val="bg1"/>
                </a:solidFill>
              </a:rPr>
              <a:t>100 </a:t>
            </a:r>
            <a:r>
              <a:rPr lang="es-ES" sz="900" b="1" dirty="0">
                <a:solidFill>
                  <a:schemeClr val="bg1"/>
                </a:solidFill>
                <a:latin typeface="Symbol" panose="05050102010706020507" pitchFamily="18" charset="2"/>
              </a:rPr>
              <a:t>m</a:t>
            </a:r>
            <a:r>
              <a:rPr lang="es-ES" sz="900" b="1" dirty="0">
                <a:solidFill>
                  <a:schemeClr val="bg1"/>
                </a:solidFill>
              </a:rPr>
              <a:t>m</a:t>
            </a:r>
            <a:endParaRPr lang="en-GB" sz="900" b="1" dirty="0">
              <a:solidFill>
                <a:schemeClr val="bg1"/>
              </a:solidFill>
            </a:endParaRPr>
          </a:p>
        </p:txBody>
      </p:sp>
      <p:sp>
        <p:nvSpPr>
          <p:cNvPr id="64" name="Signo menos 63">
            <a:extLst>
              <a:ext uri="{FF2B5EF4-FFF2-40B4-BE49-F238E27FC236}">
                <a16:creationId xmlns:a16="http://schemas.microsoft.com/office/drawing/2014/main" id="{F5E31559-61FA-4B5C-9D0E-051E285B7167}"/>
              </a:ext>
            </a:extLst>
          </p:cNvPr>
          <p:cNvSpPr/>
          <p:nvPr/>
        </p:nvSpPr>
        <p:spPr>
          <a:xfrm>
            <a:off x="6544922" y="4990062"/>
            <a:ext cx="502952" cy="198834"/>
          </a:xfrm>
          <a:prstGeom prst="mathMin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adroTexto 64">
            <a:extLst>
              <a:ext uri="{FF2B5EF4-FFF2-40B4-BE49-F238E27FC236}">
                <a16:creationId xmlns:a16="http://schemas.microsoft.com/office/drawing/2014/main" id="{FF8EE455-CAC0-44DF-BA3B-E0A3312F0CBD}"/>
              </a:ext>
            </a:extLst>
          </p:cNvPr>
          <p:cNvSpPr txBox="1"/>
          <p:nvPr/>
        </p:nvSpPr>
        <p:spPr>
          <a:xfrm>
            <a:off x="8607042" y="4867668"/>
            <a:ext cx="545342" cy="230832"/>
          </a:xfrm>
          <a:prstGeom prst="rect">
            <a:avLst/>
          </a:prstGeom>
          <a:noFill/>
        </p:spPr>
        <p:txBody>
          <a:bodyPr wrap="none" rtlCol="0">
            <a:spAutoFit/>
          </a:bodyPr>
          <a:lstStyle/>
          <a:p>
            <a:r>
              <a:rPr lang="es-ES" sz="900" b="1" dirty="0">
                <a:solidFill>
                  <a:schemeClr val="bg1"/>
                </a:solidFill>
              </a:rPr>
              <a:t>100 </a:t>
            </a:r>
            <a:r>
              <a:rPr lang="es-ES" sz="900" b="1" dirty="0">
                <a:solidFill>
                  <a:schemeClr val="bg1"/>
                </a:solidFill>
                <a:latin typeface="Symbol" panose="05050102010706020507" pitchFamily="18" charset="2"/>
              </a:rPr>
              <a:t>m</a:t>
            </a:r>
            <a:r>
              <a:rPr lang="es-ES" sz="900" b="1" dirty="0">
                <a:solidFill>
                  <a:schemeClr val="bg1"/>
                </a:solidFill>
              </a:rPr>
              <a:t>m</a:t>
            </a:r>
            <a:endParaRPr lang="en-GB" sz="900" b="1" dirty="0">
              <a:solidFill>
                <a:schemeClr val="bg1"/>
              </a:solidFill>
            </a:endParaRPr>
          </a:p>
        </p:txBody>
      </p:sp>
      <p:sp>
        <p:nvSpPr>
          <p:cNvPr id="66" name="Signo menos 65">
            <a:extLst>
              <a:ext uri="{FF2B5EF4-FFF2-40B4-BE49-F238E27FC236}">
                <a16:creationId xmlns:a16="http://schemas.microsoft.com/office/drawing/2014/main" id="{D6EFCB5D-9A7D-41BE-85A5-09B1158C3D59}"/>
              </a:ext>
            </a:extLst>
          </p:cNvPr>
          <p:cNvSpPr/>
          <p:nvPr/>
        </p:nvSpPr>
        <p:spPr>
          <a:xfrm>
            <a:off x="8625801" y="4990062"/>
            <a:ext cx="502952" cy="198834"/>
          </a:xfrm>
          <a:prstGeom prst="mathMin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adroTexto 66">
            <a:extLst>
              <a:ext uri="{FF2B5EF4-FFF2-40B4-BE49-F238E27FC236}">
                <a16:creationId xmlns:a16="http://schemas.microsoft.com/office/drawing/2014/main" id="{74DB028E-1DFA-48E6-BEA2-78EC83A8CF3D}"/>
              </a:ext>
            </a:extLst>
          </p:cNvPr>
          <p:cNvSpPr txBox="1"/>
          <p:nvPr/>
        </p:nvSpPr>
        <p:spPr>
          <a:xfrm>
            <a:off x="3413249" y="4101241"/>
            <a:ext cx="542136" cy="276999"/>
          </a:xfrm>
          <a:prstGeom prst="rect">
            <a:avLst/>
          </a:prstGeom>
          <a:noFill/>
        </p:spPr>
        <p:txBody>
          <a:bodyPr wrap="none" rtlCol="0">
            <a:spAutoFit/>
          </a:bodyPr>
          <a:lstStyle/>
          <a:p>
            <a:r>
              <a:rPr lang="es-ES" sz="1200" b="1" dirty="0" err="1">
                <a:solidFill>
                  <a:schemeClr val="bg1"/>
                </a:solidFill>
              </a:rPr>
              <a:t>Blank</a:t>
            </a:r>
            <a:endParaRPr lang="en-GB" sz="1200" b="1" dirty="0">
              <a:solidFill>
                <a:schemeClr val="bg1"/>
              </a:solidFill>
            </a:endParaRPr>
          </a:p>
        </p:txBody>
      </p:sp>
      <p:sp>
        <p:nvSpPr>
          <p:cNvPr id="68" name="CuadroTexto 67">
            <a:extLst>
              <a:ext uri="{FF2B5EF4-FFF2-40B4-BE49-F238E27FC236}">
                <a16:creationId xmlns:a16="http://schemas.microsoft.com/office/drawing/2014/main" id="{64FA8482-E44F-44A2-A76F-8AC6A1A6DD57}"/>
              </a:ext>
            </a:extLst>
          </p:cNvPr>
          <p:cNvSpPr txBox="1"/>
          <p:nvPr/>
        </p:nvSpPr>
        <p:spPr>
          <a:xfrm>
            <a:off x="5100357" y="4117743"/>
            <a:ext cx="1102674" cy="276999"/>
          </a:xfrm>
          <a:prstGeom prst="rect">
            <a:avLst/>
          </a:prstGeom>
          <a:noFill/>
        </p:spPr>
        <p:txBody>
          <a:bodyPr wrap="none" rtlCol="0">
            <a:spAutoFit/>
          </a:bodyPr>
          <a:lstStyle/>
          <a:p>
            <a:r>
              <a:rPr lang="es-ES" sz="1200" b="1" dirty="0">
                <a:solidFill>
                  <a:schemeClr val="bg1"/>
                </a:solidFill>
              </a:rPr>
              <a:t>Pt </a:t>
            </a:r>
            <a:r>
              <a:rPr lang="es-ES" sz="1200" b="1" dirty="0" err="1">
                <a:solidFill>
                  <a:schemeClr val="bg1"/>
                </a:solidFill>
              </a:rPr>
              <a:t>NPs</a:t>
            </a:r>
            <a:r>
              <a:rPr lang="es-ES" sz="1200" b="1" dirty="0">
                <a:solidFill>
                  <a:schemeClr val="bg1"/>
                </a:solidFill>
              </a:rPr>
              <a:t> (2 </a:t>
            </a:r>
            <a:r>
              <a:rPr lang="es-ES" sz="1200" b="1" dirty="0" err="1">
                <a:solidFill>
                  <a:schemeClr val="bg1"/>
                </a:solidFill>
                <a:latin typeface="Symbol" panose="05050102010706020507" pitchFamily="18" charset="2"/>
              </a:rPr>
              <a:t>m</a:t>
            </a:r>
            <a:r>
              <a:rPr lang="es-ES" sz="1200" b="1" dirty="0" err="1">
                <a:solidFill>
                  <a:schemeClr val="bg1"/>
                </a:solidFill>
              </a:rPr>
              <a:t>M</a:t>
            </a:r>
            <a:r>
              <a:rPr lang="es-ES" sz="1200" b="1" dirty="0">
                <a:solidFill>
                  <a:schemeClr val="bg1"/>
                </a:solidFill>
              </a:rPr>
              <a:t>)</a:t>
            </a:r>
            <a:endParaRPr lang="en-GB" sz="1200" b="1" dirty="0">
              <a:solidFill>
                <a:schemeClr val="bg1"/>
              </a:solidFill>
            </a:endParaRPr>
          </a:p>
        </p:txBody>
      </p:sp>
      <p:sp>
        <p:nvSpPr>
          <p:cNvPr id="69" name="CuadroTexto 68">
            <a:extLst>
              <a:ext uri="{FF2B5EF4-FFF2-40B4-BE49-F238E27FC236}">
                <a16:creationId xmlns:a16="http://schemas.microsoft.com/office/drawing/2014/main" id="{6413518D-F774-4EAE-BF91-2F091589DD19}"/>
              </a:ext>
            </a:extLst>
          </p:cNvPr>
          <p:cNvSpPr txBox="1"/>
          <p:nvPr/>
        </p:nvSpPr>
        <p:spPr>
          <a:xfrm>
            <a:off x="6863149" y="4117743"/>
            <a:ext cx="1587807" cy="276999"/>
          </a:xfrm>
          <a:prstGeom prst="rect">
            <a:avLst/>
          </a:prstGeom>
          <a:noFill/>
        </p:spPr>
        <p:txBody>
          <a:bodyPr wrap="none" rtlCol="0">
            <a:spAutoFit/>
          </a:bodyPr>
          <a:lstStyle/>
          <a:p>
            <a:r>
              <a:rPr lang="es-ES" sz="1200" b="1" dirty="0">
                <a:solidFill>
                  <a:schemeClr val="bg1"/>
                </a:solidFill>
              </a:rPr>
              <a:t>Pt </a:t>
            </a:r>
            <a:r>
              <a:rPr lang="es-ES" sz="1200" b="1" dirty="0" err="1">
                <a:solidFill>
                  <a:schemeClr val="bg1"/>
                </a:solidFill>
              </a:rPr>
              <a:t>clusters</a:t>
            </a:r>
            <a:r>
              <a:rPr lang="es-ES" sz="1200" b="1" dirty="0">
                <a:solidFill>
                  <a:schemeClr val="bg1"/>
                </a:solidFill>
              </a:rPr>
              <a:t> (0.025 </a:t>
            </a:r>
            <a:r>
              <a:rPr lang="es-ES" sz="1200" b="1" dirty="0" err="1">
                <a:solidFill>
                  <a:schemeClr val="bg1"/>
                </a:solidFill>
                <a:latin typeface="Symbol" panose="05050102010706020507" pitchFamily="18" charset="2"/>
              </a:rPr>
              <a:t>m</a:t>
            </a:r>
            <a:r>
              <a:rPr lang="es-ES" sz="1200" b="1" dirty="0" err="1">
                <a:solidFill>
                  <a:schemeClr val="bg1"/>
                </a:solidFill>
              </a:rPr>
              <a:t>M</a:t>
            </a:r>
            <a:r>
              <a:rPr lang="es-ES" sz="1200" b="1" dirty="0">
                <a:solidFill>
                  <a:schemeClr val="bg1"/>
                </a:solidFill>
              </a:rPr>
              <a:t>)</a:t>
            </a:r>
            <a:endParaRPr lang="en-GB" sz="1200" b="1" dirty="0">
              <a:solidFill>
                <a:schemeClr val="bg1"/>
              </a:solidFill>
            </a:endParaRPr>
          </a:p>
        </p:txBody>
      </p:sp>
      <p:sp>
        <p:nvSpPr>
          <p:cNvPr id="70" name="CuadroTexto 69">
            <a:extLst>
              <a:ext uri="{FF2B5EF4-FFF2-40B4-BE49-F238E27FC236}">
                <a16:creationId xmlns:a16="http://schemas.microsoft.com/office/drawing/2014/main" id="{6CCCFA2F-44EC-41BB-BBCE-6F8233FE7A34}"/>
              </a:ext>
            </a:extLst>
          </p:cNvPr>
          <p:cNvSpPr txBox="1"/>
          <p:nvPr/>
        </p:nvSpPr>
        <p:spPr>
          <a:xfrm>
            <a:off x="9128753" y="4107769"/>
            <a:ext cx="1509259" cy="276999"/>
          </a:xfrm>
          <a:prstGeom prst="rect">
            <a:avLst/>
          </a:prstGeom>
          <a:noFill/>
        </p:spPr>
        <p:txBody>
          <a:bodyPr wrap="none" rtlCol="0">
            <a:spAutoFit/>
          </a:bodyPr>
          <a:lstStyle/>
          <a:p>
            <a:r>
              <a:rPr lang="es-ES" sz="1200" b="1" dirty="0">
                <a:solidFill>
                  <a:schemeClr val="bg1"/>
                </a:solidFill>
              </a:rPr>
              <a:t>Pt </a:t>
            </a:r>
            <a:r>
              <a:rPr lang="es-ES" sz="1200" b="1" dirty="0" err="1">
                <a:solidFill>
                  <a:schemeClr val="bg1"/>
                </a:solidFill>
              </a:rPr>
              <a:t>clusters</a:t>
            </a:r>
            <a:r>
              <a:rPr lang="es-ES" sz="1200" b="1" dirty="0">
                <a:solidFill>
                  <a:schemeClr val="bg1"/>
                </a:solidFill>
              </a:rPr>
              <a:t> (0.15 </a:t>
            </a:r>
            <a:r>
              <a:rPr lang="es-ES" sz="1200" b="1" dirty="0" err="1">
                <a:solidFill>
                  <a:schemeClr val="bg1"/>
                </a:solidFill>
                <a:latin typeface="Symbol" panose="05050102010706020507" pitchFamily="18" charset="2"/>
              </a:rPr>
              <a:t>m</a:t>
            </a:r>
            <a:r>
              <a:rPr lang="es-ES" sz="1200" b="1" dirty="0" err="1">
                <a:solidFill>
                  <a:schemeClr val="bg1"/>
                </a:solidFill>
              </a:rPr>
              <a:t>M</a:t>
            </a:r>
            <a:r>
              <a:rPr lang="es-ES" sz="1200" b="1" dirty="0">
                <a:solidFill>
                  <a:schemeClr val="bg1"/>
                </a:solidFill>
              </a:rPr>
              <a:t>)</a:t>
            </a:r>
            <a:endParaRPr lang="en-GB" sz="1200" b="1" dirty="0">
              <a:solidFill>
                <a:schemeClr val="bg1"/>
              </a:solidFill>
            </a:endParaRPr>
          </a:p>
        </p:txBody>
      </p:sp>
      <p:sp>
        <p:nvSpPr>
          <p:cNvPr id="26" name="Google Shape;249;p9">
            <a:extLst>
              <a:ext uri="{FF2B5EF4-FFF2-40B4-BE49-F238E27FC236}">
                <a16:creationId xmlns:a16="http://schemas.microsoft.com/office/drawing/2014/main" id="{BDE869EF-E200-4D56-916D-C5AD8BBC1A7E}"/>
              </a:ext>
            </a:extLst>
          </p:cNvPr>
          <p:cNvSpPr txBox="1">
            <a:spLocks/>
          </p:cNvSpPr>
          <p:nvPr/>
        </p:nvSpPr>
        <p:spPr>
          <a:xfrm>
            <a:off x="1097280" y="286603"/>
            <a:ext cx="10851472" cy="145075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dk1"/>
              </a:buClr>
              <a:buSzPts val="4800"/>
              <a:buFont typeface="Teko"/>
              <a:buNone/>
            </a:pPr>
            <a:r>
              <a:rPr lang="en-US" sz="4800" dirty="0">
                <a:solidFill>
                  <a:schemeClr val="dk1"/>
                </a:solidFill>
                <a:latin typeface="Teko"/>
                <a:ea typeface="Teko"/>
                <a:cs typeface="Teko"/>
                <a:sym typeface="Teko"/>
              </a:rPr>
              <a:t>Aqueous </a:t>
            </a:r>
            <a:r>
              <a:rPr lang="en-US" sz="4800" dirty="0" err="1">
                <a:solidFill>
                  <a:schemeClr val="dk1"/>
                </a:solidFill>
                <a:latin typeface="Teko"/>
                <a:ea typeface="Teko"/>
                <a:cs typeface="Teko"/>
                <a:sym typeface="Teko"/>
              </a:rPr>
              <a:t>PtNCs</a:t>
            </a:r>
            <a:r>
              <a:rPr lang="en-US" sz="4800" dirty="0">
                <a:solidFill>
                  <a:schemeClr val="dk1"/>
                </a:solidFill>
                <a:latin typeface="Teko"/>
                <a:ea typeface="Teko"/>
                <a:cs typeface="Teko"/>
                <a:sym typeface="Teko"/>
              </a:rPr>
              <a:t> with high cytotoxic activity</a:t>
            </a:r>
            <a:endParaRPr lang="en-US" sz="4800" dirty="0"/>
          </a:p>
        </p:txBody>
      </p:sp>
      <p:pic>
        <p:nvPicPr>
          <p:cNvPr id="27" name="Google Shape;255;p9">
            <a:extLst>
              <a:ext uri="{FF2B5EF4-FFF2-40B4-BE49-F238E27FC236}">
                <a16:creationId xmlns:a16="http://schemas.microsoft.com/office/drawing/2014/main" id="{BE1DA1CF-AFF3-4477-BE6A-F492F2621924}"/>
              </a:ext>
            </a:extLst>
          </p:cNvPr>
          <p:cNvPicPr preferRelativeResize="0"/>
          <p:nvPr/>
        </p:nvPicPr>
        <p:blipFill rotWithShape="1">
          <a:blip r:embed="rId6">
            <a:alphaModFix/>
          </a:blip>
          <a:srcRect/>
          <a:stretch/>
        </p:blipFill>
        <p:spPr>
          <a:xfrm>
            <a:off x="8929550" y="11931"/>
            <a:ext cx="3262450" cy="492418"/>
          </a:xfrm>
          <a:prstGeom prst="rect">
            <a:avLst/>
          </a:prstGeom>
          <a:noFill/>
          <a:ln>
            <a:noFill/>
          </a:ln>
        </p:spPr>
      </p:pic>
      <p:sp>
        <p:nvSpPr>
          <p:cNvPr id="28" name="Google Shape;256;p9">
            <a:extLst>
              <a:ext uri="{FF2B5EF4-FFF2-40B4-BE49-F238E27FC236}">
                <a16:creationId xmlns:a16="http://schemas.microsoft.com/office/drawing/2014/main" id="{484AF12C-ED44-4A81-8614-EC3CA226EE74}"/>
              </a:ext>
            </a:extLst>
          </p:cNvPr>
          <p:cNvSpPr/>
          <p:nvPr/>
        </p:nvSpPr>
        <p:spPr>
          <a:xfrm>
            <a:off x="267360" y="6037675"/>
            <a:ext cx="122551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Teko"/>
                <a:ea typeface="Teko"/>
                <a:cs typeface="Teko"/>
                <a:sym typeface="Teko"/>
              </a:rPr>
              <a:t>R. Greco, G. García–Lainez,</a:t>
            </a:r>
            <a:r>
              <a:rPr lang="es-ES" sz="1400" baseline="30000">
                <a:solidFill>
                  <a:schemeClr val="dk1"/>
                </a:solidFill>
                <a:latin typeface="Teko"/>
                <a:ea typeface="Teko"/>
                <a:cs typeface="Teko"/>
                <a:sym typeface="Teko"/>
              </a:rPr>
              <a:t> </a:t>
            </a:r>
            <a:r>
              <a:rPr lang="es-ES" sz="1400">
                <a:solidFill>
                  <a:schemeClr val="dk1"/>
                </a:solidFill>
                <a:latin typeface="Teko"/>
                <a:ea typeface="Teko"/>
                <a:cs typeface="Teko"/>
                <a:sym typeface="Teko"/>
              </a:rPr>
              <a:t>J. Oliver–Meseguer, </a:t>
            </a:r>
            <a:r>
              <a:rPr lang="es-ES" sz="1400" i="1">
                <a:solidFill>
                  <a:schemeClr val="dk1"/>
                </a:solidFill>
                <a:latin typeface="Teko"/>
                <a:ea typeface="Teko"/>
                <a:cs typeface="Teko"/>
                <a:sym typeface="Teko"/>
              </a:rPr>
              <a:t>et al. </a:t>
            </a:r>
            <a:r>
              <a:rPr lang="es-ES" sz="1400">
                <a:solidFill>
                  <a:schemeClr val="dk1"/>
                </a:solidFill>
                <a:latin typeface="Teko"/>
                <a:ea typeface="Teko"/>
                <a:cs typeface="Teko"/>
                <a:sym typeface="Teko"/>
              </a:rPr>
              <a:t>Antitumoral sub–nanometer aqueous metal clusters overcome cisplatin–resistance, </a:t>
            </a:r>
            <a:r>
              <a:rPr lang="es-ES" sz="1400" b="1" i="1">
                <a:solidFill>
                  <a:schemeClr val="dk1"/>
                </a:solidFill>
                <a:latin typeface="Teko"/>
                <a:ea typeface="Teko"/>
                <a:cs typeface="Teko"/>
                <a:sym typeface="Teko"/>
              </a:rPr>
              <a:t>under revision</a:t>
            </a:r>
            <a:r>
              <a:rPr lang="es-ES" sz="1400" i="1">
                <a:solidFill>
                  <a:schemeClr val="dk1"/>
                </a:solidFill>
                <a:latin typeface="Teko"/>
                <a:ea typeface="Teko"/>
                <a:cs typeface="Teko"/>
                <a:sym typeface="Teko"/>
              </a:rPr>
              <a:t>.</a:t>
            </a:r>
            <a:endParaRPr/>
          </a:p>
        </p:txBody>
      </p:sp>
      <p:pic>
        <p:nvPicPr>
          <p:cNvPr id="29" name="Google Shape;277;p11">
            <a:extLst>
              <a:ext uri="{FF2B5EF4-FFF2-40B4-BE49-F238E27FC236}">
                <a16:creationId xmlns:a16="http://schemas.microsoft.com/office/drawing/2014/main" id="{85C684BB-56EA-49EF-A3BE-98EE1E9FF6D3}"/>
              </a:ext>
            </a:extLst>
          </p:cNvPr>
          <p:cNvPicPr preferRelativeResize="0"/>
          <p:nvPr/>
        </p:nvPicPr>
        <p:blipFill rotWithShape="1">
          <a:blip r:embed="rId7">
            <a:alphaModFix/>
          </a:blip>
          <a:srcRect/>
          <a:stretch/>
        </p:blipFill>
        <p:spPr>
          <a:xfrm>
            <a:off x="1" y="0"/>
            <a:ext cx="1404518" cy="702259"/>
          </a:xfrm>
          <a:prstGeom prst="rect">
            <a:avLst/>
          </a:prstGeom>
          <a:noFill/>
          <a:ln>
            <a:noFill/>
          </a:ln>
        </p:spPr>
      </p:pic>
    </p:spTree>
    <p:extLst>
      <p:ext uri="{BB962C8B-B14F-4D97-AF65-F5344CB8AC3E}">
        <p14:creationId xmlns:p14="http://schemas.microsoft.com/office/powerpoint/2010/main" val="141300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9"/>
          <p:cNvSpPr txBox="1">
            <a:spLocks noGrp="1"/>
          </p:cNvSpPr>
          <p:nvPr>
            <p:ph type="title"/>
          </p:nvPr>
        </p:nvSpPr>
        <p:spPr>
          <a:xfrm>
            <a:off x="1097280" y="286603"/>
            <a:ext cx="10851472"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4800"/>
              <a:buFont typeface="Teko"/>
              <a:buNone/>
            </a:pPr>
            <a:r>
              <a:rPr lang="es-ES" dirty="0" err="1">
                <a:solidFill>
                  <a:schemeClr val="dk1"/>
                </a:solidFill>
                <a:latin typeface="Teko"/>
                <a:ea typeface="Teko"/>
                <a:cs typeface="Teko"/>
                <a:sym typeface="Teko"/>
              </a:rPr>
              <a:t>Aqueous</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PtNCs</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with</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high</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cytotoxic</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activity</a:t>
            </a:r>
            <a:endParaRPr dirty="0"/>
          </a:p>
        </p:txBody>
      </p:sp>
      <p:sp>
        <p:nvSpPr>
          <p:cNvPr id="250" name="Google Shape;250;p9"/>
          <p:cNvSpPr txBox="1">
            <a:spLocks noGrp="1"/>
          </p:cNvSpPr>
          <p:nvPr>
            <p:ph type="body" idx="1"/>
          </p:nvPr>
        </p:nvSpPr>
        <p:spPr>
          <a:xfrm>
            <a:off x="859407" y="3031891"/>
            <a:ext cx="10515600" cy="4351338"/>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dirty="0"/>
          </a:p>
        </p:txBody>
      </p:sp>
      <p:graphicFrame>
        <p:nvGraphicFramePr>
          <p:cNvPr id="251" name="Google Shape;251;p9"/>
          <p:cNvGraphicFramePr/>
          <p:nvPr>
            <p:extLst>
              <p:ext uri="{D42A27DB-BD31-4B8C-83A1-F6EECF244321}">
                <p14:modId xmlns:p14="http://schemas.microsoft.com/office/powerpoint/2010/main" val="3076606409"/>
              </p:ext>
            </p:extLst>
          </p:nvPr>
        </p:nvGraphicFramePr>
        <p:xfrm>
          <a:off x="3649262" y="2688469"/>
          <a:ext cx="5419808" cy="3672278"/>
        </p:xfrm>
        <a:graphic>
          <a:graphicData uri="http://schemas.openxmlformats.org/presentationml/2006/ole">
            <mc:AlternateContent xmlns:mc="http://schemas.openxmlformats.org/markup-compatibility/2006">
              <mc:Choice xmlns:v="urn:schemas-microsoft-com:vml" Requires="v">
                <p:oleObj spid="_x0000_s11284" r:id="rId4" imgW="5652347" imgH="3947826" progId="Origin50.Graph">
                  <p:embed/>
                </p:oleObj>
              </mc:Choice>
              <mc:Fallback>
                <p:oleObj r:id="rId4" imgW="5652347" imgH="3947826" progId="Origin50.Graph">
                  <p:embed/>
                  <p:pic>
                    <p:nvPicPr>
                      <p:cNvPr id="251" name="Google Shape;251;p9"/>
                      <p:cNvPicPr preferRelativeResize="0"/>
                      <p:nvPr/>
                    </p:nvPicPr>
                    <p:blipFill rotWithShape="1">
                      <a:blip r:embed="rId5">
                        <a:alphaModFix/>
                      </a:blip>
                      <a:srcRect/>
                      <a:stretch/>
                    </p:blipFill>
                    <p:spPr>
                      <a:xfrm>
                        <a:off x="3649262" y="2688469"/>
                        <a:ext cx="5419808" cy="3672278"/>
                      </a:xfrm>
                      <a:prstGeom prst="rect">
                        <a:avLst/>
                      </a:prstGeom>
                      <a:noFill/>
                      <a:ln>
                        <a:noFill/>
                      </a:ln>
                    </p:spPr>
                  </p:pic>
                </p:oleObj>
              </mc:Fallback>
            </mc:AlternateContent>
          </a:graphicData>
        </a:graphic>
      </p:graphicFrame>
      <p:sp>
        <p:nvSpPr>
          <p:cNvPr id="253" name="Google Shape;253;p9"/>
          <p:cNvSpPr/>
          <p:nvPr/>
        </p:nvSpPr>
        <p:spPr>
          <a:xfrm>
            <a:off x="115388" y="1788699"/>
            <a:ext cx="12022183" cy="1107996"/>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Arial"/>
              <a:buChar char="•"/>
            </a:pPr>
            <a:r>
              <a:rPr lang="es-ES" sz="2200">
                <a:solidFill>
                  <a:schemeClr val="dk1"/>
                </a:solidFill>
                <a:latin typeface="Teko"/>
                <a:ea typeface="Teko"/>
                <a:cs typeface="Teko"/>
                <a:sym typeface="Teko"/>
              </a:rPr>
              <a:t>Pd NCs able to do the</a:t>
            </a:r>
            <a:r>
              <a:rPr lang="es-ES" sz="2200">
                <a:solidFill>
                  <a:srgbClr val="000000"/>
                </a:solidFill>
                <a:latin typeface="Teko"/>
                <a:ea typeface="Teko"/>
                <a:cs typeface="Teko"/>
                <a:sym typeface="Teko"/>
              </a:rPr>
              <a:t> internalization process across the lipid bilayer in similar ways than cisplatin.</a:t>
            </a:r>
            <a:endParaRPr/>
          </a:p>
          <a:p>
            <a:pPr marL="457200" marR="0" lvl="0" indent="-457200" algn="l" rtl="0">
              <a:spcBef>
                <a:spcPts val="0"/>
              </a:spcBef>
              <a:spcAft>
                <a:spcPts val="0"/>
              </a:spcAft>
              <a:buClr>
                <a:srgbClr val="000000"/>
              </a:buClr>
              <a:buSzPts val="2200"/>
              <a:buFont typeface="Arial"/>
              <a:buChar char="•"/>
            </a:pPr>
            <a:r>
              <a:rPr lang="es-ES" sz="2200">
                <a:solidFill>
                  <a:srgbClr val="000000"/>
                </a:solidFill>
                <a:latin typeface="Teko"/>
                <a:ea typeface="Teko"/>
                <a:cs typeface="Teko"/>
                <a:sym typeface="Teko"/>
              </a:rPr>
              <a:t>Higher activity than cisplatin.</a:t>
            </a:r>
            <a:endParaRPr/>
          </a:p>
          <a:p>
            <a:pPr marL="457200" marR="0" lvl="0" indent="-457200" algn="l" rtl="0">
              <a:spcBef>
                <a:spcPts val="0"/>
              </a:spcBef>
              <a:spcAft>
                <a:spcPts val="0"/>
              </a:spcAft>
              <a:buClr>
                <a:srgbClr val="000000"/>
              </a:buClr>
              <a:buSzPts val="2200"/>
              <a:buFont typeface="Arial"/>
              <a:buChar char="•"/>
            </a:pPr>
            <a:r>
              <a:rPr lang="es-ES" sz="2200">
                <a:solidFill>
                  <a:srgbClr val="000000"/>
                </a:solidFill>
                <a:latin typeface="Teko"/>
                <a:ea typeface="Teko"/>
                <a:cs typeface="Teko"/>
                <a:sym typeface="Teko"/>
              </a:rPr>
              <a:t> EXAFS decisive to confirm the structure of the active species suggested using other techniques.</a:t>
            </a:r>
            <a:endParaRPr sz="2200">
              <a:solidFill>
                <a:schemeClr val="dk1"/>
              </a:solidFill>
              <a:latin typeface="Teko"/>
              <a:ea typeface="Teko"/>
              <a:cs typeface="Teko"/>
              <a:sym typeface="Teko"/>
            </a:endParaRPr>
          </a:p>
        </p:txBody>
      </p:sp>
      <p:sp>
        <p:nvSpPr>
          <p:cNvPr id="254" name="Google Shape;254;p9"/>
          <p:cNvSpPr txBox="1"/>
          <p:nvPr/>
        </p:nvSpPr>
        <p:spPr>
          <a:xfrm>
            <a:off x="8620113" y="3111336"/>
            <a:ext cx="2974220" cy="400110"/>
          </a:xfrm>
          <a:prstGeom prst="rect">
            <a:avLst/>
          </a:prstGeom>
          <a:solidFill>
            <a:schemeClr val="accent5">
              <a:lumMod val="20000"/>
              <a:lumOff val="80000"/>
            </a:schemeClr>
          </a:solidFill>
          <a:ln w="285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a:solidFill>
                  <a:schemeClr val="dk1"/>
                </a:solidFill>
                <a:latin typeface="Teko"/>
                <a:ea typeface="Teko"/>
                <a:cs typeface="Teko"/>
                <a:sym typeface="Teko"/>
              </a:rPr>
              <a:t>Fit for Pt</a:t>
            </a:r>
            <a:r>
              <a:rPr lang="es-ES" sz="2000" baseline="-25000">
                <a:solidFill>
                  <a:schemeClr val="dk1"/>
                </a:solidFill>
                <a:latin typeface="Teko"/>
                <a:ea typeface="Teko"/>
                <a:cs typeface="Teko"/>
                <a:sym typeface="Teko"/>
              </a:rPr>
              <a:t>3</a:t>
            </a:r>
            <a:r>
              <a:rPr lang="es-ES" sz="2000">
                <a:solidFill>
                  <a:schemeClr val="dk1"/>
                </a:solidFill>
                <a:latin typeface="Teko"/>
                <a:ea typeface="Teko"/>
                <a:cs typeface="Teko"/>
                <a:sym typeface="Teko"/>
              </a:rPr>
              <a:t>O</a:t>
            </a:r>
            <a:r>
              <a:rPr lang="es-ES" sz="2000" baseline="-25000">
                <a:solidFill>
                  <a:schemeClr val="dk1"/>
                </a:solidFill>
                <a:latin typeface="Teko"/>
                <a:ea typeface="Teko"/>
                <a:cs typeface="Teko"/>
                <a:sym typeface="Teko"/>
              </a:rPr>
              <a:t>4 </a:t>
            </a:r>
            <a:r>
              <a:rPr lang="es-ES" sz="2000">
                <a:solidFill>
                  <a:schemeClr val="dk1"/>
                </a:solidFill>
                <a:latin typeface="Teko"/>
                <a:ea typeface="Teko"/>
                <a:cs typeface="Teko"/>
                <a:sym typeface="Teko"/>
              </a:rPr>
              <a:t>structures</a:t>
            </a:r>
            <a:endParaRPr sz="2000">
              <a:solidFill>
                <a:schemeClr val="dk1"/>
              </a:solidFill>
              <a:latin typeface="Teko"/>
              <a:ea typeface="Teko"/>
              <a:cs typeface="Teko"/>
              <a:sym typeface="Teko"/>
            </a:endParaRPr>
          </a:p>
        </p:txBody>
      </p:sp>
      <p:pic>
        <p:nvPicPr>
          <p:cNvPr id="255" name="Google Shape;255;p9"/>
          <p:cNvPicPr preferRelativeResize="0"/>
          <p:nvPr/>
        </p:nvPicPr>
        <p:blipFill rotWithShape="1">
          <a:blip r:embed="rId6">
            <a:alphaModFix/>
          </a:blip>
          <a:srcRect/>
          <a:stretch/>
        </p:blipFill>
        <p:spPr>
          <a:xfrm>
            <a:off x="8929550" y="11931"/>
            <a:ext cx="3262450" cy="492418"/>
          </a:xfrm>
          <a:prstGeom prst="rect">
            <a:avLst/>
          </a:prstGeom>
          <a:noFill/>
          <a:ln>
            <a:noFill/>
          </a:ln>
        </p:spPr>
      </p:pic>
      <p:sp>
        <p:nvSpPr>
          <p:cNvPr id="256" name="Google Shape;256;p9"/>
          <p:cNvSpPr/>
          <p:nvPr/>
        </p:nvSpPr>
        <p:spPr>
          <a:xfrm>
            <a:off x="267360" y="6037675"/>
            <a:ext cx="122551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Teko"/>
                <a:ea typeface="Teko"/>
                <a:cs typeface="Teko"/>
                <a:sym typeface="Teko"/>
              </a:rPr>
              <a:t>R. Greco, G. García–Lainez,</a:t>
            </a:r>
            <a:r>
              <a:rPr lang="es-ES" sz="1400" baseline="30000">
                <a:solidFill>
                  <a:schemeClr val="dk1"/>
                </a:solidFill>
                <a:latin typeface="Teko"/>
                <a:ea typeface="Teko"/>
                <a:cs typeface="Teko"/>
                <a:sym typeface="Teko"/>
              </a:rPr>
              <a:t> </a:t>
            </a:r>
            <a:r>
              <a:rPr lang="es-ES" sz="1400">
                <a:solidFill>
                  <a:schemeClr val="dk1"/>
                </a:solidFill>
                <a:latin typeface="Teko"/>
                <a:ea typeface="Teko"/>
                <a:cs typeface="Teko"/>
                <a:sym typeface="Teko"/>
              </a:rPr>
              <a:t>J. Oliver–Meseguer, </a:t>
            </a:r>
            <a:r>
              <a:rPr lang="es-ES" sz="1400" i="1">
                <a:solidFill>
                  <a:schemeClr val="dk1"/>
                </a:solidFill>
                <a:latin typeface="Teko"/>
                <a:ea typeface="Teko"/>
                <a:cs typeface="Teko"/>
                <a:sym typeface="Teko"/>
              </a:rPr>
              <a:t>et al. </a:t>
            </a:r>
            <a:r>
              <a:rPr lang="es-ES" sz="1400">
                <a:solidFill>
                  <a:schemeClr val="dk1"/>
                </a:solidFill>
                <a:latin typeface="Teko"/>
                <a:ea typeface="Teko"/>
                <a:cs typeface="Teko"/>
                <a:sym typeface="Teko"/>
              </a:rPr>
              <a:t>Antitumoral sub–nanometer aqueous metal clusters overcome cisplatin–resistance, </a:t>
            </a:r>
            <a:r>
              <a:rPr lang="es-ES" sz="1400" b="1" i="1">
                <a:solidFill>
                  <a:schemeClr val="dk1"/>
                </a:solidFill>
                <a:latin typeface="Teko"/>
                <a:ea typeface="Teko"/>
                <a:cs typeface="Teko"/>
                <a:sym typeface="Teko"/>
              </a:rPr>
              <a:t>under revision</a:t>
            </a:r>
            <a:r>
              <a:rPr lang="es-ES" sz="1400" i="1">
                <a:solidFill>
                  <a:schemeClr val="dk1"/>
                </a:solidFill>
                <a:latin typeface="Teko"/>
                <a:ea typeface="Teko"/>
                <a:cs typeface="Teko"/>
                <a:sym typeface="Teko"/>
              </a:rPr>
              <a:t>.</a:t>
            </a:r>
            <a:endParaRPr/>
          </a:p>
        </p:txBody>
      </p:sp>
      <p:sp>
        <p:nvSpPr>
          <p:cNvPr id="257" name="Google Shape;257;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14</a:t>
            </a:fld>
            <a:endParaRPr/>
          </a:p>
        </p:txBody>
      </p:sp>
      <p:pic>
        <p:nvPicPr>
          <p:cNvPr id="12" name="Google Shape;277;p11">
            <a:extLst>
              <a:ext uri="{FF2B5EF4-FFF2-40B4-BE49-F238E27FC236}">
                <a16:creationId xmlns:a16="http://schemas.microsoft.com/office/drawing/2014/main" id="{C29D094D-170D-4891-BFB9-D1DE0C800CC3}"/>
              </a:ext>
            </a:extLst>
          </p:cNvPr>
          <p:cNvPicPr preferRelativeResize="0"/>
          <p:nvPr/>
        </p:nvPicPr>
        <p:blipFill rotWithShape="1">
          <a:blip r:embed="rId7">
            <a:alphaModFix/>
          </a:blip>
          <a:srcRect/>
          <a:stretch/>
        </p:blipFill>
        <p:spPr>
          <a:xfrm>
            <a:off x="1" y="0"/>
            <a:ext cx="1404518" cy="702259"/>
          </a:xfrm>
          <a:prstGeom prst="rect">
            <a:avLst/>
          </a:prstGeom>
          <a:noFill/>
          <a:ln>
            <a:noFill/>
          </a:ln>
        </p:spPr>
      </p:pic>
      <p:graphicFrame>
        <p:nvGraphicFramePr>
          <p:cNvPr id="13" name="Objeto 12">
            <a:extLst>
              <a:ext uri="{FF2B5EF4-FFF2-40B4-BE49-F238E27FC236}">
                <a16:creationId xmlns:a16="http://schemas.microsoft.com/office/drawing/2014/main" id="{CA44A848-B980-4326-B457-7E023FEE921B}"/>
              </a:ext>
            </a:extLst>
          </p:cNvPr>
          <p:cNvGraphicFramePr>
            <a:graphicFrameLocks noChangeAspect="1"/>
          </p:cNvGraphicFramePr>
          <p:nvPr>
            <p:extLst>
              <p:ext uri="{D42A27DB-BD31-4B8C-83A1-F6EECF244321}">
                <p14:modId xmlns:p14="http://schemas.microsoft.com/office/powerpoint/2010/main" val="4129860061"/>
              </p:ext>
            </p:extLst>
          </p:nvPr>
        </p:nvGraphicFramePr>
        <p:xfrm>
          <a:off x="8076272" y="3311391"/>
          <a:ext cx="3986984" cy="2784670"/>
        </p:xfrm>
        <a:graphic>
          <a:graphicData uri="http://schemas.openxmlformats.org/presentationml/2006/ole">
            <mc:AlternateContent xmlns:mc="http://schemas.openxmlformats.org/markup-compatibility/2006">
              <mc:Choice xmlns:v="urn:schemas-microsoft-com:vml" Requires="v">
                <p:oleObj spid="_x0000_s11285" name="Graph" r:id="rId8" imgW="4154400" imgH="2901600" progId="Origin50.Graph">
                  <p:embed/>
                </p:oleObj>
              </mc:Choice>
              <mc:Fallback>
                <p:oleObj name="Graph" r:id="rId8" imgW="4154400" imgH="2901600" progId="Origin50.Graph">
                  <p:embed/>
                  <p:pic>
                    <p:nvPicPr>
                      <p:cNvPr id="3" name="Objeto 2">
                        <a:extLst>
                          <a:ext uri="{FF2B5EF4-FFF2-40B4-BE49-F238E27FC236}">
                            <a16:creationId xmlns:a16="http://schemas.microsoft.com/office/drawing/2014/main" id="{E2B2A0E3-4375-465A-8790-69745940D100}"/>
                          </a:ext>
                        </a:extLst>
                      </p:cNvPr>
                      <p:cNvPicPr/>
                      <p:nvPr/>
                    </p:nvPicPr>
                    <p:blipFill>
                      <a:blip r:embed="rId9"/>
                      <a:stretch>
                        <a:fillRect/>
                      </a:stretch>
                    </p:blipFill>
                    <p:spPr>
                      <a:xfrm>
                        <a:off x="8076272" y="3311391"/>
                        <a:ext cx="3986984" cy="2784670"/>
                      </a:xfrm>
                      <a:prstGeom prst="rect">
                        <a:avLst/>
                      </a:prstGeom>
                    </p:spPr>
                  </p:pic>
                </p:oleObj>
              </mc:Fallback>
            </mc:AlternateContent>
          </a:graphicData>
        </a:graphic>
      </p:graphicFrame>
      <p:graphicFrame>
        <p:nvGraphicFramePr>
          <p:cNvPr id="14" name="Objeto 13">
            <a:extLst>
              <a:ext uri="{FF2B5EF4-FFF2-40B4-BE49-F238E27FC236}">
                <a16:creationId xmlns:a16="http://schemas.microsoft.com/office/drawing/2014/main" id="{70BAEEF2-3102-44CE-BDE4-170352811A75}"/>
              </a:ext>
            </a:extLst>
          </p:cNvPr>
          <p:cNvGraphicFramePr>
            <a:graphicFrameLocks noChangeAspect="1"/>
          </p:cNvGraphicFramePr>
          <p:nvPr>
            <p:extLst>
              <p:ext uri="{D42A27DB-BD31-4B8C-83A1-F6EECF244321}">
                <p14:modId xmlns:p14="http://schemas.microsoft.com/office/powerpoint/2010/main" val="1582138259"/>
              </p:ext>
            </p:extLst>
          </p:nvPr>
        </p:nvGraphicFramePr>
        <p:xfrm>
          <a:off x="-110444" y="2823799"/>
          <a:ext cx="4319653" cy="3017019"/>
        </p:xfrm>
        <a:graphic>
          <a:graphicData uri="http://schemas.openxmlformats.org/presentationml/2006/ole">
            <mc:AlternateContent xmlns:mc="http://schemas.openxmlformats.org/markup-compatibility/2006">
              <mc:Choice xmlns:v="urn:schemas-microsoft-com:vml" Requires="v">
                <p:oleObj spid="_x0000_s11286" name="Graph" r:id="rId10" imgW="4154400" imgH="2901600" progId="Origin50.Graph">
                  <p:embed/>
                </p:oleObj>
              </mc:Choice>
              <mc:Fallback>
                <p:oleObj name="Graph" r:id="rId10" imgW="4154400" imgH="2901600" progId="Origin50.Graph">
                  <p:embed/>
                  <p:pic>
                    <p:nvPicPr>
                      <p:cNvPr id="6" name="Objeto 5">
                        <a:extLst>
                          <a:ext uri="{FF2B5EF4-FFF2-40B4-BE49-F238E27FC236}">
                            <a16:creationId xmlns:a16="http://schemas.microsoft.com/office/drawing/2014/main" id="{50A89307-E46B-4249-9FE1-3542C9FB7CB3}"/>
                          </a:ext>
                        </a:extLst>
                      </p:cNvPr>
                      <p:cNvPicPr/>
                      <p:nvPr/>
                    </p:nvPicPr>
                    <p:blipFill>
                      <a:blip r:embed="rId11"/>
                      <a:stretch>
                        <a:fillRect/>
                      </a:stretch>
                    </p:blipFill>
                    <p:spPr>
                      <a:xfrm>
                        <a:off x="-110444" y="2823799"/>
                        <a:ext cx="4319653" cy="3017019"/>
                      </a:xfrm>
                      <a:prstGeom prst="rect">
                        <a:avLst/>
                      </a:prstGeom>
                    </p:spPr>
                  </p:pic>
                </p:oleObj>
              </mc:Fallback>
            </mc:AlternateContent>
          </a:graphicData>
        </a:graphic>
      </p:graphicFrame>
    </p:spTree>
    <p:extLst>
      <p:ext uri="{BB962C8B-B14F-4D97-AF65-F5344CB8AC3E}">
        <p14:creationId xmlns:p14="http://schemas.microsoft.com/office/powerpoint/2010/main" val="4376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4800"/>
              <a:buFont typeface="Teko"/>
              <a:buNone/>
            </a:pPr>
            <a:r>
              <a:rPr lang="es-ES" dirty="0">
                <a:solidFill>
                  <a:schemeClr val="dk1"/>
                </a:solidFill>
                <a:latin typeface="Teko"/>
                <a:ea typeface="Teko"/>
                <a:cs typeface="Teko"/>
                <a:sym typeface="Teko"/>
              </a:rPr>
              <a:t>In </a:t>
            </a:r>
            <a:r>
              <a:rPr lang="es-ES" dirty="0" err="1">
                <a:solidFill>
                  <a:schemeClr val="dk1"/>
                </a:solidFill>
                <a:latin typeface="Teko"/>
                <a:ea typeface="Teko"/>
                <a:cs typeface="Teko"/>
                <a:sym typeface="Teko"/>
              </a:rPr>
              <a:t>conclusion</a:t>
            </a:r>
            <a:endParaRPr dirty="0">
              <a:solidFill>
                <a:schemeClr val="dk1"/>
              </a:solidFill>
              <a:latin typeface="Teko"/>
              <a:ea typeface="Teko"/>
              <a:cs typeface="Teko"/>
              <a:sym typeface="Teko"/>
            </a:endParaRPr>
          </a:p>
        </p:txBody>
      </p:sp>
      <p:sp>
        <p:nvSpPr>
          <p:cNvPr id="265" name="Google Shape;265;p10"/>
          <p:cNvSpPr txBox="1">
            <a:spLocks noGrp="1"/>
          </p:cNvSpPr>
          <p:nvPr>
            <p:ph type="body" idx="1"/>
          </p:nvPr>
        </p:nvSpPr>
        <p:spPr>
          <a:xfrm>
            <a:off x="0" y="2113434"/>
            <a:ext cx="12183494" cy="3970277"/>
          </a:xfrm>
          <a:prstGeom prst="rect">
            <a:avLst/>
          </a:prstGeom>
          <a:solidFill>
            <a:srgbClr val="F4DBD0"/>
          </a:solidFill>
          <a:ln w="9525" cap="flat" cmpd="sng">
            <a:solidFill>
              <a:schemeClr val="dk2"/>
            </a:solidFill>
            <a:prstDash val="solid"/>
            <a:round/>
            <a:headEnd type="none" w="sm" len="sm"/>
            <a:tailEnd type="none" w="sm" len="sm"/>
          </a:ln>
        </p:spPr>
        <p:txBody>
          <a:bodyPr spcFirstLastPara="1" wrap="square" lIns="0" tIns="45700" rIns="0" bIns="45700" anchor="t" anchorCtr="0">
            <a:spAutoFit/>
          </a:bodyPr>
          <a:lstStyle/>
          <a:p>
            <a:pPr marL="91440" lvl="0" indent="-254000" algn="just" rtl="0">
              <a:lnSpc>
                <a:spcPct val="90000"/>
              </a:lnSpc>
              <a:spcBef>
                <a:spcPts val="0"/>
              </a:spcBef>
              <a:spcAft>
                <a:spcPts val="0"/>
              </a:spcAft>
              <a:buSzPts val="4000"/>
              <a:buChar char=" "/>
            </a:pPr>
            <a:r>
              <a:rPr lang="es-ES" sz="4000" dirty="0">
                <a:solidFill>
                  <a:schemeClr val="dk1"/>
                </a:solidFill>
                <a:latin typeface="Teko"/>
                <a:ea typeface="Teko"/>
                <a:cs typeface="Teko"/>
                <a:sym typeface="Teko"/>
              </a:rPr>
              <a:t>1) Metal single </a:t>
            </a:r>
            <a:r>
              <a:rPr lang="es-ES" sz="4000" dirty="0" err="1">
                <a:solidFill>
                  <a:schemeClr val="dk1"/>
                </a:solidFill>
                <a:latin typeface="Teko"/>
                <a:ea typeface="Teko"/>
                <a:cs typeface="Teko"/>
                <a:sym typeface="Teko"/>
              </a:rPr>
              <a:t>atoms</a:t>
            </a:r>
            <a:r>
              <a:rPr lang="es-ES" sz="4000" dirty="0">
                <a:solidFill>
                  <a:schemeClr val="dk1"/>
                </a:solidFill>
                <a:latin typeface="Teko"/>
                <a:ea typeface="Teko"/>
                <a:cs typeface="Teko"/>
                <a:sym typeface="Teko"/>
              </a:rPr>
              <a:t> and </a:t>
            </a:r>
            <a:r>
              <a:rPr lang="es-ES" sz="4000" dirty="0" err="1">
                <a:solidFill>
                  <a:schemeClr val="dk1"/>
                </a:solidFill>
                <a:latin typeface="Teko"/>
                <a:ea typeface="Teko"/>
                <a:cs typeface="Teko"/>
                <a:sym typeface="Teko"/>
              </a:rPr>
              <a:t>clusters</a:t>
            </a:r>
            <a:r>
              <a:rPr lang="es-ES" sz="4000" dirty="0">
                <a:solidFill>
                  <a:schemeClr val="dk1"/>
                </a:solidFill>
                <a:latin typeface="Teko"/>
                <a:ea typeface="Teko"/>
                <a:cs typeface="Teko"/>
                <a:sym typeface="Teko"/>
              </a:rPr>
              <a:t> can be </a:t>
            </a:r>
            <a:r>
              <a:rPr lang="es-ES" sz="4000" dirty="0" err="1">
                <a:solidFill>
                  <a:schemeClr val="dk1"/>
                </a:solidFill>
                <a:latin typeface="Teko"/>
                <a:ea typeface="Teko"/>
                <a:cs typeface="Teko"/>
                <a:sym typeface="Teko"/>
              </a:rPr>
              <a:t>stabilized</a:t>
            </a:r>
            <a:r>
              <a:rPr lang="es-ES" sz="4000" dirty="0">
                <a:solidFill>
                  <a:schemeClr val="dk1"/>
                </a:solidFill>
                <a:latin typeface="Teko"/>
                <a:ea typeface="Teko"/>
                <a:cs typeface="Teko"/>
                <a:sym typeface="Teko"/>
              </a:rPr>
              <a:t> in </a:t>
            </a:r>
            <a:r>
              <a:rPr lang="es-ES" sz="4000" dirty="0" err="1">
                <a:solidFill>
                  <a:schemeClr val="dk1"/>
                </a:solidFill>
                <a:latin typeface="Teko"/>
                <a:ea typeface="Teko"/>
                <a:cs typeface="Teko"/>
                <a:sym typeface="Teko"/>
              </a:rPr>
              <a:t>zeolites</a:t>
            </a:r>
            <a:r>
              <a:rPr lang="es-ES" sz="4000" dirty="0">
                <a:solidFill>
                  <a:schemeClr val="dk1"/>
                </a:solidFill>
                <a:latin typeface="Teko"/>
                <a:ea typeface="Teko"/>
                <a:cs typeface="Teko"/>
                <a:sym typeface="Teko"/>
              </a:rPr>
              <a:t> and </a:t>
            </a:r>
            <a:r>
              <a:rPr lang="es-ES" sz="4000" dirty="0" err="1">
                <a:solidFill>
                  <a:schemeClr val="dk1"/>
                </a:solidFill>
                <a:latin typeface="Teko"/>
                <a:ea typeface="Teko"/>
                <a:cs typeface="Teko"/>
                <a:sym typeface="Teko"/>
              </a:rPr>
              <a:t>MOFs</a:t>
            </a:r>
            <a:r>
              <a:rPr lang="es-ES" sz="4000" dirty="0">
                <a:solidFill>
                  <a:schemeClr val="dk1"/>
                </a:solidFill>
                <a:latin typeface="Teko"/>
                <a:ea typeface="Teko"/>
                <a:cs typeface="Teko"/>
                <a:sym typeface="Teko"/>
              </a:rPr>
              <a:t> and use as active </a:t>
            </a:r>
            <a:r>
              <a:rPr lang="es-ES" sz="4000" dirty="0" err="1">
                <a:solidFill>
                  <a:schemeClr val="dk1"/>
                </a:solidFill>
                <a:latin typeface="Teko"/>
                <a:ea typeface="Teko"/>
                <a:cs typeface="Teko"/>
                <a:sym typeface="Teko"/>
              </a:rPr>
              <a:t>species</a:t>
            </a:r>
            <a:r>
              <a:rPr lang="es-ES" sz="4000" dirty="0">
                <a:solidFill>
                  <a:schemeClr val="dk1"/>
                </a:solidFill>
                <a:latin typeface="Teko"/>
                <a:ea typeface="Teko"/>
                <a:cs typeface="Teko"/>
                <a:sym typeface="Teko"/>
              </a:rPr>
              <a:t> in </a:t>
            </a:r>
            <a:r>
              <a:rPr lang="es-ES" sz="4000" dirty="0" err="1">
                <a:solidFill>
                  <a:schemeClr val="dk1"/>
                </a:solidFill>
                <a:latin typeface="Teko"/>
                <a:ea typeface="Teko"/>
                <a:cs typeface="Teko"/>
                <a:sym typeface="Teko"/>
              </a:rPr>
              <a:t>different</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organic</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reactions</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with</a:t>
            </a:r>
            <a:r>
              <a:rPr lang="es-ES" sz="4000" dirty="0">
                <a:solidFill>
                  <a:schemeClr val="dk1"/>
                </a:solidFill>
                <a:latin typeface="Teko"/>
                <a:ea typeface="Teko"/>
                <a:cs typeface="Teko"/>
                <a:sym typeface="Teko"/>
              </a:rPr>
              <a:t> industrial </a:t>
            </a:r>
            <a:r>
              <a:rPr lang="es-ES" sz="4000" dirty="0" err="1">
                <a:solidFill>
                  <a:schemeClr val="dk1"/>
                </a:solidFill>
                <a:latin typeface="Teko"/>
                <a:ea typeface="Teko"/>
                <a:cs typeface="Teko"/>
                <a:sym typeface="Teko"/>
              </a:rPr>
              <a:t>interest</a:t>
            </a:r>
            <a:r>
              <a:rPr lang="es-ES" sz="4000" dirty="0">
                <a:solidFill>
                  <a:schemeClr val="dk1"/>
                </a:solidFill>
                <a:latin typeface="Teko"/>
                <a:ea typeface="Teko"/>
                <a:cs typeface="Teko"/>
                <a:sym typeface="Teko"/>
              </a:rPr>
              <a:t>.</a:t>
            </a:r>
          </a:p>
          <a:p>
            <a:pPr marL="91440" lvl="0" indent="-254000" algn="just" rtl="0">
              <a:lnSpc>
                <a:spcPct val="90000"/>
              </a:lnSpc>
              <a:spcBef>
                <a:spcPts val="0"/>
              </a:spcBef>
              <a:spcAft>
                <a:spcPts val="0"/>
              </a:spcAft>
              <a:buSzPts val="4000"/>
              <a:buChar char=" "/>
            </a:pPr>
            <a:endParaRPr lang="es-ES" sz="4000" dirty="0">
              <a:solidFill>
                <a:schemeClr val="dk1"/>
              </a:solidFill>
              <a:latin typeface="Teko"/>
              <a:ea typeface="Teko"/>
              <a:cs typeface="Teko"/>
              <a:sym typeface="Teko"/>
            </a:endParaRPr>
          </a:p>
          <a:p>
            <a:pPr marL="91440" lvl="0" indent="-254000" algn="just" rtl="0">
              <a:lnSpc>
                <a:spcPct val="90000"/>
              </a:lnSpc>
              <a:spcBef>
                <a:spcPts val="0"/>
              </a:spcBef>
              <a:spcAft>
                <a:spcPts val="0"/>
              </a:spcAft>
              <a:buSzPts val="4000"/>
              <a:buChar char=" "/>
            </a:pPr>
            <a:r>
              <a:rPr lang="es-ES" sz="4000" dirty="0">
                <a:solidFill>
                  <a:schemeClr val="dk1"/>
                </a:solidFill>
                <a:latin typeface="Teko"/>
                <a:ea typeface="Teko"/>
                <a:cs typeface="Teko"/>
                <a:sym typeface="Teko"/>
              </a:rPr>
              <a:t>2) </a:t>
            </a:r>
            <a:r>
              <a:rPr lang="es-ES" sz="4000" b="1" dirty="0">
                <a:solidFill>
                  <a:schemeClr val="dk1"/>
                </a:solidFill>
                <a:latin typeface="Teko"/>
                <a:ea typeface="Teko"/>
                <a:cs typeface="Teko"/>
                <a:sym typeface="Teko"/>
              </a:rPr>
              <a:t>XAS has </a:t>
            </a:r>
            <a:r>
              <a:rPr lang="es-ES" sz="4000" b="1" dirty="0" err="1">
                <a:solidFill>
                  <a:schemeClr val="dk1"/>
                </a:solidFill>
                <a:latin typeface="Teko"/>
                <a:ea typeface="Teko"/>
                <a:cs typeface="Teko"/>
                <a:sym typeface="Teko"/>
              </a:rPr>
              <a:t>become</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an</a:t>
            </a:r>
            <a:r>
              <a:rPr lang="es-ES" sz="4000" b="1" dirty="0">
                <a:solidFill>
                  <a:schemeClr val="dk1"/>
                </a:solidFill>
                <a:latin typeface="Teko"/>
                <a:ea typeface="Teko"/>
                <a:cs typeface="Teko"/>
                <a:sym typeface="Teko"/>
              </a:rPr>
              <a:t> indispensable </a:t>
            </a:r>
            <a:r>
              <a:rPr lang="es-ES" sz="4000" b="1" dirty="0" err="1">
                <a:solidFill>
                  <a:schemeClr val="dk1"/>
                </a:solidFill>
                <a:latin typeface="Teko"/>
                <a:ea typeface="Teko"/>
                <a:cs typeface="Teko"/>
                <a:sym typeface="Teko"/>
              </a:rPr>
              <a:t>method</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for</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probing</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the</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structure</a:t>
            </a:r>
            <a:r>
              <a:rPr lang="es-ES" sz="4000" b="1" dirty="0">
                <a:solidFill>
                  <a:schemeClr val="dk1"/>
                </a:solidFill>
                <a:latin typeface="Teko"/>
                <a:ea typeface="Teko"/>
                <a:cs typeface="Teko"/>
                <a:sym typeface="Teko"/>
              </a:rPr>
              <a:t> and </a:t>
            </a:r>
            <a:r>
              <a:rPr lang="es-ES" sz="4000" b="1" dirty="0" err="1">
                <a:solidFill>
                  <a:schemeClr val="dk1"/>
                </a:solidFill>
                <a:latin typeface="Teko"/>
                <a:ea typeface="Teko"/>
                <a:cs typeface="Teko"/>
                <a:sym typeface="Teko"/>
              </a:rPr>
              <a:t>composition</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of</a:t>
            </a:r>
            <a:r>
              <a:rPr lang="es-ES" sz="4000" b="1" dirty="0">
                <a:solidFill>
                  <a:schemeClr val="dk1"/>
                </a:solidFill>
                <a:latin typeface="Teko"/>
                <a:ea typeface="Teko"/>
                <a:cs typeface="Teko"/>
                <a:sym typeface="Teko"/>
              </a:rPr>
              <a:t> </a:t>
            </a:r>
            <a:r>
              <a:rPr lang="es-ES" sz="4000" b="1" dirty="0" err="1">
                <a:solidFill>
                  <a:schemeClr val="dk1"/>
                </a:solidFill>
                <a:latin typeface="Teko"/>
                <a:ea typeface="Teko"/>
                <a:cs typeface="Teko"/>
                <a:sym typeface="Teko"/>
              </a:rPr>
              <a:t>catalysts</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revealing</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the</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nature</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of</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the</a:t>
            </a:r>
            <a:r>
              <a:rPr lang="es-ES" sz="4000" dirty="0">
                <a:solidFill>
                  <a:schemeClr val="dk1"/>
                </a:solidFill>
                <a:latin typeface="Teko"/>
                <a:ea typeface="Teko"/>
                <a:cs typeface="Teko"/>
                <a:sym typeface="Teko"/>
              </a:rPr>
              <a:t> active </a:t>
            </a:r>
            <a:r>
              <a:rPr lang="es-ES" sz="4000" dirty="0" err="1">
                <a:solidFill>
                  <a:schemeClr val="dk1"/>
                </a:solidFill>
                <a:latin typeface="Teko"/>
                <a:ea typeface="Teko"/>
                <a:cs typeface="Teko"/>
                <a:sym typeface="Teko"/>
              </a:rPr>
              <a:t>species</a:t>
            </a:r>
            <a:r>
              <a:rPr lang="es-ES" sz="4000" dirty="0">
                <a:solidFill>
                  <a:schemeClr val="dk1"/>
                </a:solidFill>
                <a:latin typeface="Teko"/>
                <a:ea typeface="Teko"/>
                <a:cs typeface="Teko"/>
                <a:sym typeface="Teko"/>
              </a:rPr>
              <a:t>, single </a:t>
            </a:r>
            <a:r>
              <a:rPr lang="es-ES" sz="4000" dirty="0" err="1">
                <a:solidFill>
                  <a:schemeClr val="dk1"/>
                </a:solidFill>
                <a:latin typeface="Teko"/>
                <a:ea typeface="Teko"/>
                <a:cs typeface="Teko"/>
                <a:sym typeface="Teko"/>
              </a:rPr>
              <a:t>atoms</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or</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clusters</a:t>
            </a:r>
            <a:r>
              <a:rPr lang="es-ES" sz="4000" dirty="0">
                <a:solidFill>
                  <a:schemeClr val="dk1"/>
                </a:solidFill>
                <a:latin typeface="Teko"/>
                <a:ea typeface="Teko"/>
                <a:cs typeface="Teko"/>
                <a:sym typeface="Teko"/>
              </a:rPr>
              <a:t>, and </a:t>
            </a:r>
            <a:r>
              <a:rPr lang="es-ES" sz="4000" dirty="0" err="1">
                <a:solidFill>
                  <a:schemeClr val="dk1"/>
                </a:solidFill>
                <a:latin typeface="Teko"/>
                <a:ea typeface="Teko"/>
                <a:cs typeface="Teko"/>
                <a:sym typeface="Teko"/>
              </a:rPr>
              <a:t>establishing</a:t>
            </a:r>
            <a:r>
              <a:rPr lang="es-ES" sz="4000" dirty="0">
                <a:solidFill>
                  <a:schemeClr val="dk1"/>
                </a:solidFill>
                <a:latin typeface="Teko"/>
                <a:ea typeface="Teko"/>
                <a:cs typeface="Teko"/>
                <a:sym typeface="Teko"/>
              </a:rPr>
              <a:t> links </a:t>
            </a:r>
            <a:r>
              <a:rPr lang="es-ES" sz="4000" dirty="0" err="1">
                <a:solidFill>
                  <a:schemeClr val="dk1"/>
                </a:solidFill>
                <a:latin typeface="Teko"/>
                <a:ea typeface="Teko"/>
                <a:cs typeface="Teko"/>
                <a:sym typeface="Teko"/>
              </a:rPr>
              <a:t>between</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structural</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motifs</a:t>
            </a:r>
            <a:r>
              <a:rPr lang="es-ES" sz="4000" dirty="0">
                <a:solidFill>
                  <a:schemeClr val="dk1"/>
                </a:solidFill>
                <a:latin typeface="Teko"/>
                <a:ea typeface="Teko"/>
                <a:cs typeface="Teko"/>
                <a:sym typeface="Teko"/>
              </a:rPr>
              <a:t> in a </a:t>
            </a:r>
            <a:r>
              <a:rPr lang="es-ES" sz="4000" dirty="0" err="1">
                <a:solidFill>
                  <a:schemeClr val="dk1"/>
                </a:solidFill>
                <a:latin typeface="Teko"/>
                <a:ea typeface="Teko"/>
                <a:cs typeface="Teko"/>
                <a:sym typeface="Teko"/>
              </a:rPr>
              <a:t>catalyst</a:t>
            </a:r>
            <a:r>
              <a:rPr lang="es-ES" sz="4000" dirty="0">
                <a:solidFill>
                  <a:schemeClr val="dk1"/>
                </a:solidFill>
                <a:latin typeface="Teko"/>
                <a:ea typeface="Teko"/>
                <a:cs typeface="Teko"/>
                <a:sym typeface="Teko"/>
              </a:rPr>
              <a:t>, local </a:t>
            </a:r>
            <a:r>
              <a:rPr lang="es-ES" sz="4000" dirty="0" err="1">
                <a:solidFill>
                  <a:schemeClr val="dk1"/>
                </a:solidFill>
                <a:latin typeface="Teko"/>
                <a:ea typeface="Teko"/>
                <a:cs typeface="Teko"/>
                <a:sym typeface="Teko"/>
              </a:rPr>
              <a:t>electronic</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structure</a:t>
            </a:r>
            <a:r>
              <a:rPr lang="es-ES" sz="4000" dirty="0">
                <a:solidFill>
                  <a:schemeClr val="dk1"/>
                </a:solidFill>
                <a:latin typeface="Teko"/>
                <a:ea typeface="Teko"/>
                <a:cs typeface="Teko"/>
                <a:sym typeface="Teko"/>
              </a:rPr>
              <a:t>, and </a:t>
            </a:r>
            <a:r>
              <a:rPr lang="es-ES" sz="4000" dirty="0" err="1">
                <a:solidFill>
                  <a:schemeClr val="dk1"/>
                </a:solidFill>
                <a:latin typeface="Teko"/>
                <a:ea typeface="Teko"/>
                <a:cs typeface="Teko"/>
                <a:sym typeface="Teko"/>
              </a:rPr>
              <a:t>catalytic</a:t>
            </a:r>
            <a:r>
              <a:rPr lang="es-ES" sz="4000" dirty="0">
                <a:solidFill>
                  <a:schemeClr val="dk1"/>
                </a:solidFill>
                <a:latin typeface="Teko"/>
                <a:ea typeface="Teko"/>
                <a:cs typeface="Teko"/>
                <a:sym typeface="Teko"/>
              </a:rPr>
              <a:t> </a:t>
            </a:r>
            <a:r>
              <a:rPr lang="es-ES" sz="4000" dirty="0" err="1">
                <a:solidFill>
                  <a:schemeClr val="dk1"/>
                </a:solidFill>
                <a:latin typeface="Teko"/>
                <a:ea typeface="Teko"/>
                <a:cs typeface="Teko"/>
                <a:sym typeface="Teko"/>
              </a:rPr>
              <a:t>properties</a:t>
            </a:r>
            <a:r>
              <a:rPr lang="es-ES" sz="4000" dirty="0">
                <a:solidFill>
                  <a:schemeClr val="dk1"/>
                </a:solidFill>
                <a:latin typeface="Teko"/>
                <a:ea typeface="Teko"/>
                <a:cs typeface="Teko"/>
                <a:sym typeface="Teko"/>
              </a:rPr>
              <a:t>.</a:t>
            </a:r>
            <a:endParaRPr sz="4000" dirty="0">
              <a:solidFill>
                <a:schemeClr val="dk1"/>
              </a:solidFill>
              <a:latin typeface="Teko"/>
              <a:ea typeface="Teko"/>
              <a:cs typeface="Teko"/>
              <a:sym typeface="Teko"/>
            </a:endParaRPr>
          </a:p>
        </p:txBody>
      </p:sp>
      <p:pic>
        <p:nvPicPr>
          <p:cNvPr id="266" name="Google Shape;266;p10"/>
          <p:cNvPicPr preferRelativeResize="0"/>
          <p:nvPr/>
        </p:nvPicPr>
        <p:blipFill rotWithShape="1">
          <a:blip r:embed="rId3">
            <a:alphaModFix/>
          </a:blip>
          <a:srcRect/>
          <a:stretch/>
        </p:blipFill>
        <p:spPr>
          <a:xfrm>
            <a:off x="8929550" y="11931"/>
            <a:ext cx="3262450" cy="492418"/>
          </a:xfrm>
          <a:prstGeom prst="rect">
            <a:avLst/>
          </a:prstGeom>
          <a:noFill/>
          <a:ln>
            <a:noFill/>
          </a:ln>
        </p:spPr>
      </p:pic>
      <p:sp>
        <p:nvSpPr>
          <p:cNvPr id="267" name="Google Shape;267;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15</a:t>
            </a:fld>
            <a:endParaRPr/>
          </a:p>
        </p:txBody>
      </p:sp>
      <p:pic>
        <p:nvPicPr>
          <p:cNvPr id="8" name="Google Shape;277;p11">
            <a:extLst>
              <a:ext uri="{FF2B5EF4-FFF2-40B4-BE49-F238E27FC236}">
                <a16:creationId xmlns:a16="http://schemas.microsoft.com/office/drawing/2014/main" id="{DC1CB74C-B353-4AEC-A2A2-76336957876B}"/>
              </a:ext>
            </a:extLst>
          </p:cNvPr>
          <p:cNvPicPr preferRelativeResize="0"/>
          <p:nvPr/>
        </p:nvPicPr>
        <p:blipFill rotWithShape="1">
          <a:blip r:embed="rId4">
            <a:alphaModFix/>
          </a:blip>
          <a:srcRect/>
          <a:stretch/>
        </p:blipFill>
        <p:spPr>
          <a:xfrm>
            <a:off x="1" y="0"/>
            <a:ext cx="1404518" cy="7022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1"/>
          <p:cNvSpPr txBox="1">
            <a:spLocks noGrp="1"/>
          </p:cNvSpPr>
          <p:nvPr>
            <p:ph type="title"/>
          </p:nvPr>
        </p:nvSpPr>
        <p:spPr>
          <a:xfrm>
            <a:off x="5130471" y="4746146"/>
            <a:ext cx="10515600" cy="1400383"/>
          </a:xfrm>
          <a:prstGeom prst="rect">
            <a:avLst/>
          </a:prstGeom>
          <a:noFill/>
          <a:ln>
            <a:noFill/>
          </a:ln>
        </p:spPr>
        <p:txBody>
          <a:bodyPr spcFirstLastPara="1" wrap="square" lIns="91425" tIns="45700" rIns="91425" bIns="45700" anchor="b" anchorCtr="0">
            <a:spAutoFit/>
          </a:bodyPr>
          <a:lstStyle/>
          <a:p>
            <a:pPr marL="0" lvl="0" indent="0" algn="l" rtl="0">
              <a:lnSpc>
                <a:spcPct val="85000"/>
              </a:lnSpc>
              <a:spcBef>
                <a:spcPts val="0"/>
              </a:spcBef>
              <a:spcAft>
                <a:spcPts val="0"/>
              </a:spcAft>
              <a:buClr>
                <a:srgbClr val="3F3F3F"/>
              </a:buClr>
              <a:buSzPts val="2000"/>
              <a:buFont typeface="Calibri"/>
              <a:buNone/>
            </a:pPr>
            <a:endParaRPr sz="2000">
              <a:latin typeface="Teko"/>
              <a:ea typeface="Teko"/>
              <a:cs typeface="Teko"/>
              <a:sym typeface="Teko"/>
            </a:endParaRPr>
          </a:p>
          <a:p>
            <a:pPr marL="0" lvl="0" indent="0" algn="l" rtl="0">
              <a:lnSpc>
                <a:spcPct val="85000"/>
              </a:lnSpc>
              <a:spcBef>
                <a:spcPts val="0"/>
              </a:spcBef>
              <a:spcAft>
                <a:spcPts val="0"/>
              </a:spcAft>
              <a:buClr>
                <a:srgbClr val="3F3F3F"/>
              </a:buClr>
              <a:buSzPts val="2000"/>
              <a:buFont typeface="Calibri"/>
              <a:buNone/>
            </a:pPr>
            <a:endParaRPr sz="2000">
              <a:latin typeface="Teko"/>
              <a:ea typeface="Teko"/>
              <a:cs typeface="Teko"/>
              <a:sym typeface="Teko"/>
            </a:endParaRPr>
          </a:p>
          <a:p>
            <a:pPr marL="0" lvl="0" indent="0" algn="l" rtl="0">
              <a:lnSpc>
                <a:spcPct val="85000"/>
              </a:lnSpc>
              <a:spcBef>
                <a:spcPts val="0"/>
              </a:spcBef>
              <a:spcAft>
                <a:spcPts val="0"/>
              </a:spcAft>
              <a:buClr>
                <a:srgbClr val="3F3F3F"/>
              </a:buClr>
              <a:buSzPts val="2000"/>
              <a:buFont typeface="Teko"/>
              <a:buNone/>
            </a:pPr>
            <a:r>
              <a:rPr lang="es-ES" sz="2000">
                <a:latin typeface="Teko"/>
                <a:ea typeface="Teko"/>
                <a:cs typeface="Teko"/>
                <a:sym typeface="Teko"/>
              </a:rPr>
              <a:t>MINECO projects CTQ 2017-86735-P and Severo Ochoa SEV-2016- 0683</a:t>
            </a:r>
            <a:br>
              <a:rPr lang="es-ES" sz="2000">
                <a:latin typeface="Teko"/>
                <a:ea typeface="Teko"/>
                <a:cs typeface="Teko"/>
                <a:sym typeface="Teko"/>
              </a:rPr>
            </a:br>
            <a:r>
              <a:rPr lang="es-ES" sz="2000">
                <a:latin typeface="Teko"/>
                <a:ea typeface="Teko"/>
                <a:cs typeface="Teko"/>
                <a:sym typeface="Teko"/>
              </a:rPr>
              <a:t>Juan de la Cierva contract IJC2018-036514-I</a:t>
            </a:r>
            <a:br>
              <a:rPr lang="es-ES" sz="2000">
                <a:latin typeface="Teko"/>
                <a:ea typeface="Teko"/>
                <a:cs typeface="Teko"/>
                <a:sym typeface="Teko"/>
              </a:rPr>
            </a:br>
            <a:r>
              <a:rPr lang="es-ES" sz="2000">
                <a:latin typeface="Teko"/>
                <a:ea typeface="Teko"/>
                <a:cs typeface="Teko"/>
                <a:sym typeface="Teko"/>
              </a:rPr>
              <a:t> GVA Grupos Emergentes GV/2021/138</a:t>
            </a:r>
            <a:endParaRPr/>
          </a:p>
        </p:txBody>
      </p:sp>
      <p:sp>
        <p:nvSpPr>
          <p:cNvPr id="275" name="Google Shape;275;p11"/>
          <p:cNvSpPr txBox="1">
            <a:spLocks noGrp="1"/>
          </p:cNvSpPr>
          <p:nvPr>
            <p:ph type="body" idx="1"/>
          </p:nvPr>
        </p:nvSpPr>
        <p:spPr>
          <a:xfrm>
            <a:off x="-2349138" y="1698171"/>
            <a:ext cx="10121537" cy="3162443"/>
          </a:xfrm>
          <a:prstGeom prst="rect">
            <a:avLst/>
          </a:prstGeom>
          <a:noFill/>
          <a:ln>
            <a:noFill/>
          </a:ln>
        </p:spPr>
        <p:txBody>
          <a:bodyPr spcFirstLastPara="1" wrap="square" lIns="0" tIns="45700" rIns="0" bIns="45700" anchor="t" anchorCtr="0">
            <a:normAutofit/>
          </a:bodyPr>
          <a:lstStyle/>
          <a:p>
            <a:pPr marL="155344" lvl="0" indent="-127000" algn="ctr" rtl="0">
              <a:lnSpc>
                <a:spcPct val="100000"/>
              </a:lnSpc>
              <a:spcBef>
                <a:spcPts val="0"/>
              </a:spcBef>
              <a:spcAft>
                <a:spcPts val="0"/>
              </a:spcAft>
              <a:buSzPts val="2000"/>
              <a:buChar char=" "/>
            </a:pPr>
            <a:r>
              <a:rPr lang="es-ES" dirty="0" err="1">
                <a:latin typeface="Teko"/>
                <a:ea typeface="Teko"/>
                <a:cs typeface="Teko"/>
                <a:sym typeface="Teko"/>
              </a:rPr>
              <a:t>Catalysis</a:t>
            </a:r>
            <a:r>
              <a:rPr lang="es-ES" dirty="0">
                <a:latin typeface="Teko"/>
                <a:ea typeface="Teko"/>
                <a:cs typeface="Teko"/>
                <a:sym typeface="Teko"/>
              </a:rPr>
              <a:t> </a:t>
            </a:r>
            <a:r>
              <a:rPr lang="es-ES" dirty="0" err="1">
                <a:latin typeface="Teko"/>
                <a:ea typeface="Teko"/>
                <a:cs typeface="Teko"/>
                <a:sym typeface="Teko"/>
              </a:rPr>
              <a:t>for</a:t>
            </a:r>
            <a:r>
              <a:rPr lang="es-ES" dirty="0">
                <a:latin typeface="Teko"/>
                <a:ea typeface="Teko"/>
                <a:cs typeface="Teko"/>
                <a:sym typeface="Teko"/>
              </a:rPr>
              <a:t> </a:t>
            </a:r>
            <a:r>
              <a:rPr lang="es-ES" dirty="0" err="1">
                <a:latin typeface="Teko"/>
                <a:ea typeface="Teko"/>
                <a:cs typeface="Teko"/>
                <a:sym typeface="Teko"/>
              </a:rPr>
              <a:t>Sustainable</a:t>
            </a:r>
            <a:r>
              <a:rPr lang="es-ES" dirty="0">
                <a:latin typeface="Teko"/>
                <a:ea typeface="Teko"/>
                <a:cs typeface="Teko"/>
                <a:sym typeface="Teko"/>
              </a:rPr>
              <a:t> </a:t>
            </a:r>
            <a:r>
              <a:rPr lang="es-ES" dirty="0" err="1">
                <a:latin typeface="Teko"/>
                <a:ea typeface="Teko"/>
                <a:cs typeface="Teko"/>
                <a:sym typeface="Teko"/>
              </a:rPr>
              <a:t>Organic</a:t>
            </a:r>
            <a:r>
              <a:rPr lang="es-ES" dirty="0">
                <a:latin typeface="Teko"/>
                <a:ea typeface="Teko"/>
                <a:cs typeface="Teko"/>
                <a:sym typeface="Teko"/>
              </a:rPr>
              <a:t> </a:t>
            </a:r>
            <a:r>
              <a:rPr lang="es-ES" dirty="0" err="1">
                <a:latin typeface="Teko"/>
                <a:ea typeface="Teko"/>
                <a:cs typeface="Teko"/>
                <a:sym typeface="Teko"/>
              </a:rPr>
              <a:t>Reactions</a:t>
            </a:r>
            <a:endParaRPr dirty="0">
              <a:latin typeface="Teko"/>
              <a:ea typeface="Teko"/>
              <a:cs typeface="Teko"/>
              <a:sym typeface="Teko"/>
            </a:endParaRPr>
          </a:p>
          <a:p>
            <a:pPr marL="155344" lvl="0" indent="-127000" algn="ctr" rtl="0">
              <a:lnSpc>
                <a:spcPct val="100000"/>
              </a:lnSpc>
              <a:spcBef>
                <a:spcPts val="0"/>
              </a:spcBef>
              <a:spcAft>
                <a:spcPts val="0"/>
              </a:spcAft>
              <a:buSzPts val="2000"/>
              <a:buChar char=" "/>
            </a:pPr>
            <a:r>
              <a:rPr lang="es-ES" dirty="0">
                <a:latin typeface="Teko"/>
                <a:ea typeface="Teko"/>
                <a:cs typeface="Teko"/>
                <a:sym typeface="Teko"/>
              </a:rPr>
              <a:t>Instituto de Tecnología Química ITQ (UPV-CSIC)</a:t>
            </a:r>
            <a:endParaRPr dirty="0">
              <a:latin typeface="Teko"/>
              <a:ea typeface="Teko"/>
              <a:cs typeface="Teko"/>
              <a:sym typeface="Teko"/>
            </a:endParaRPr>
          </a:p>
          <a:p>
            <a:pPr marL="155344" lvl="0" indent="-127000" algn="ctr" rtl="0">
              <a:lnSpc>
                <a:spcPct val="100000"/>
              </a:lnSpc>
              <a:spcBef>
                <a:spcPts val="0"/>
              </a:spcBef>
              <a:spcAft>
                <a:spcPts val="0"/>
              </a:spcAft>
              <a:buSzPts val="2000"/>
              <a:buChar char=" "/>
            </a:pPr>
            <a:r>
              <a:rPr lang="es-ES" dirty="0" err="1">
                <a:latin typeface="Teko"/>
                <a:ea typeface="Teko"/>
                <a:cs typeface="Teko"/>
                <a:sym typeface="Teko"/>
              </a:rPr>
              <a:t>Rossella</a:t>
            </a:r>
            <a:r>
              <a:rPr lang="es-ES" dirty="0">
                <a:latin typeface="Teko"/>
                <a:ea typeface="Teko"/>
                <a:cs typeface="Teko"/>
                <a:sym typeface="Teko"/>
              </a:rPr>
              <a:t> </a:t>
            </a:r>
            <a:r>
              <a:rPr lang="es-ES" cap="none" dirty="0">
                <a:latin typeface="Teko"/>
                <a:ea typeface="Teko"/>
                <a:cs typeface="Teko"/>
                <a:sym typeface="Teko"/>
              </a:rPr>
              <a:t>G</a:t>
            </a:r>
            <a:r>
              <a:rPr lang="es-ES" dirty="0">
                <a:latin typeface="Teko"/>
                <a:ea typeface="Teko"/>
                <a:cs typeface="Teko"/>
                <a:sym typeface="Teko"/>
              </a:rPr>
              <a:t>reco, PhD</a:t>
            </a:r>
            <a:endParaRPr dirty="0"/>
          </a:p>
          <a:p>
            <a:pPr marL="155344" lvl="0" indent="-127000" algn="ctr" rtl="0">
              <a:lnSpc>
                <a:spcPct val="100000"/>
              </a:lnSpc>
              <a:spcBef>
                <a:spcPts val="0"/>
              </a:spcBef>
              <a:spcAft>
                <a:spcPts val="0"/>
              </a:spcAft>
              <a:buSzPts val="2000"/>
              <a:buChar char=" "/>
            </a:pPr>
            <a:r>
              <a:rPr lang="es-ES" dirty="0">
                <a:latin typeface="Teko"/>
                <a:ea typeface="Teko"/>
                <a:cs typeface="Teko"/>
                <a:sym typeface="Teko"/>
              </a:rPr>
              <a:t>Francisco </a:t>
            </a:r>
            <a:r>
              <a:rPr lang="es-ES" cap="none" dirty="0" err="1">
                <a:latin typeface="Teko"/>
                <a:ea typeface="Teko"/>
                <a:cs typeface="Teko"/>
                <a:sym typeface="Teko"/>
              </a:rPr>
              <a:t>G</a:t>
            </a:r>
            <a:r>
              <a:rPr lang="es-ES" dirty="0" err="1">
                <a:latin typeface="Teko"/>
                <a:ea typeface="Teko"/>
                <a:cs typeface="Teko"/>
                <a:sym typeface="Teko"/>
              </a:rPr>
              <a:t>arnes</a:t>
            </a:r>
            <a:r>
              <a:rPr lang="es-ES" cap="none" dirty="0" err="1">
                <a:latin typeface="Teko"/>
                <a:ea typeface="Teko"/>
                <a:cs typeface="Teko"/>
                <a:sym typeface="Teko"/>
              </a:rPr>
              <a:t>-P</a:t>
            </a:r>
            <a:r>
              <a:rPr lang="es-ES" dirty="0" err="1">
                <a:latin typeface="Teko"/>
                <a:ea typeface="Teko"/>
                <a:cs typeface="Teko"/>
                <a:sym typeface="Teko"/>
              </a:rPr>
              <a:t>ortolés</a:t>
            </a:r>
            <a:endParaRPr dirty="0">
              <a:latin typeface="Teko"/>
              <a:ea typeface="Teko"/>
              <a:cs typeface="Teko"/>
              <a:sym typeface="Teko"/>
            </a:endParaRPr>
          </a:p>
          <a:p>
            <a:pPr marL="155344" lvl="0" indent="-127000" algn="ctr" rtl="0">
              <a:lnSpc>
                <a:spcPct val="100000"/>
              </a:lnSpc>
              <a:spcBef>
                <a:spcPts val="0"/>
              </a:spcBef>
              <a:spcAft>
                <a:spcPts val="0"/>
              </a:spcAft>
              <a:buSzPts val="2000"/>
              <a:buChar char=" "/>
            </a:pPr>
            <a:r>
              <a:rPr lang="es-ES" dirty="0">
                <a:latin typeface="Teko"/>
                <a:ea typeface="Teko"/>
                <a:cs typeface="Teko"/>
                <a:sym typeface="Teko"/>
              </a:rPr>
              <a:t>Dr. Antonio </a:t>
            </a:r>
            <a:r>
              <a:rPr lang="es-ES" cap="none" dirty="0">
                <a:latin typeface="Teko"/>
                <a:ea typeface="Teko"/>
                <a:cs typeface="Teko"/>
                <a:sym typeface="Teko"/>
              </a:rPr>
              <a:t>L</a:t>
            </a:r>
            <a:r>
              <a:rPr lang="es-ES" dirty="0">
                <a:latin typeface="Teko"/>
                <a:ea typeface="Teko"/>
                <a:cs typeface="Teko"/>
                <a:sym typeface="Teko"/>
              </a:rPr>
              <a:t>eyva</a:t>
            </a:r>
            <a:r>
              <a:rPr lang="es-ES" cap="none" dirty="0">
                <a:latin typeface="Teko"/>
                <a:ea typeface="Teko"/>
                <a:cs typeface="Teko"/>
                <a:sym typeface="Teko"/>
              </a:rPr>
              <a:t>-P</a:t>
            </a:r>
            <a:r>
              <a:rPr lang="es-ES" dirty="0">
                <a:latin typeface="Teko"/>
                <a:ea typeface="Teko"/>
                <a:cs typeface="Teko"/>
                <a:sym typeface="Teko"/>
              </a:rPr>
              <a:t>érez</a:t>
            </a:r>
            <a:endParaRPr dirty="0">
              <a:latin typeface="Teko"/>
              <a:ea typeface="Teko"/>
              <a:cs typeface="Teko"/>
              <a:sym typeface="Teko"/>
            </a:endParaRPr>
          </a:p>
          <a:p>
            <a:pPr marL="219248" marR="163286" lvl="0" indent="0" algn="ctr" rtl="0">
              <a:lnSpc>
                <a:spcPct val="100000"/>
              </a:lnSpc>
              <a:spcBef>
                <a:spcPts val="0"/>
              </a:spcBef>
              <a:spcAft>
                <a:spcPts val="0"/>
              </a:spcAft>
              <a:buSzPts val="2000"/>
              <a:buNone/>
            </a:pPr>
            <a:endParaRPr dirty="0">
              <a:latin typeface="Teko"/>
              <a:ea typeface="Teko"/>
              <a:cs typeface="Teko"/>
              <a:sym typeface="Teko"/>
            </a:endParaRPr>
          </a:p>
        </p:txBody>
      </p:sp>
      <p:pic>
        <p:nvPicPr>
          <p:cNvPr id="277" name="Google Shape;277;p11"/>
          <p:cNvPicPr preferRelativeResize="0"/>
          <p:nvPr/>
        </p:nvPicPr>
        <p:blipFill rotWithShape="1">
          <a:blip r:embed="rId3">
            <a:alphaModFix/>
          </a:blip>
          <a:srcRect/>
          <a:stretch/>
        </p:blipFill>
        <p:spPr>
          <a:xfrm>
            <a:off x="9495596" y="1864339"/>
            <a:ext cx="1785351" cy="974059"/>
          </a:xfrm>
          <a:prstGeom prst="rect">
            <a:avLst/>
          </a:prstGeom>
          <a:noFill/>
          <a:ln>
            <a:noFill/>
          </a:ln>
        </p:spPr>
      </p:pic>
      <p:pic>
        <p:nvPicPr>
          <p:cNvPr id="278" name="Google Shape;278;p11" descr="Logo Unical"/>
          <p:cNvPicPr preferRelativeResize="0"/>
          <p:nvPr/>
        </p:nvPicPr>
        <p:blipFill rotWithShape="1">
          <a:blip r:embed="rId4">
            <a:alphaModFix/>
          </a:blip>
          <a:srcRect/>
          <a:stretch/>
        </p:blipFill>
        <p:spPr>
          <a:xfrm>
            <a:off x="5119397" y="3227618"/>
            <a:ext cx="5902325" cy="797267"/>
          </a:xfrm>
          <a:prstGeom prst="rect">
            <a:avLst/>
          </a:prstGeom>
          <a:noFill/>
          <a:ln>
            <a:noFill/>
          </a:ln>
        </p:spPr>
      </p:pic>
      <p:pic>
        <p:nvPicPr>
          <p:cNvPr id="279" name="Google Shape;279;p11"/>
          <p:cNvPicPr preferRelativeResize="0"/>
          <p:nvPr/>
        </p:nvPicPr>
        <p:blipFill rotWithShape="1">
          <a:blip r:embed="rId5">
            <a:alphaModFix/>
          </a:blip>
          <a:srcRect t="-1" r="52424" b="-10664"/>
          <a:stretch/>
        </p:blipFill>
        <p:spPr>
          <a:xfrm>
            <a:off x="5348362" y="1823327"/>
            <a:ext cx="2084459" cy="748069"/>
          </a:xfrm>
          <a:prstGeom prst="rect">
            <a:avLst/>
          </a:prstGeom>
          <a:noFill/>
          <a:ln>
            <a:noFill/>
          </a:ln>
        </p:spPr>
      </p:pic>
      <p:pic>
        <p:nvPicPr>
          <p:cNvPr id="280" name="Google Shape;280;p11"/>
          <p:cNvPicPr preferRelativeResize="0"/>
          <p:nvPr/>
        </p:nvPicPr>
        <p:blipFill rotWithShape="1">
          <a:blip r:embed="rId6">
            <a:alphaModFix/>
          </a:blip>
          <a:srcRect/>
          <a:stretch/>
        </p:blipFill>
        <p:spPr>
          <a:xfrm>
            <a:off x="7327649" y="1910174"/>
            <a:ext cx="1583452" cy="570218"/>
          </a:xfrm>
          <a:prstGeom prst="rect">
            <a:avLst/>
          </a:prstGeom>
          <a:noFill/>
          <a:ln>
            <a:noFill/>
          </a:ln>
        </p:spPr>
      </p:pic>
      <p:pic>
        <p:nvPicPr>
          <p:cNvPr id="281" name="Google Shape;281;p11"/>
          <p:cNvPicPr preferRelativeResize="0"/>
          <p:nvPr/>
        </p:nvPicPr>
        <p:blipFill rotWithShape="1">
          <a:blip r:embed="rId7">
            <a:alphaModFix/>
          </a:blip>
          <a:srcRect/>
          <a:stretch/>
        </p:blipFill>
        <p:spPr>
          <a:xfrm>
            <a:off x="8929550" y="11931"/>
            <a:ext cx="3262450" cy="492418"/>
          </a:xfrm>
          <a:prstGeom prst="rect">
            <a:avLst/>
          </a:prstGeom>
          <a:noFill/>
          <a:ln>
            <a:noFill/>
          </a:ln>
        </p:spPr>
      </p:pic>
      <p:sp>
        <p:nvSpPr>
          <p:cNvPr id="282" name="Google Shape;282;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16</a:t>
            </a:fld>
            <a:endParaRPr/>
          </a:p>
        </p:txBody>
      </p:sp>
      <p:sp>
        <p:nvSpPr>
          <p:cNvPr id="283" name="Google Shape;283;p11"/>
          <p:cNvSpPr txBox="1"/>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chemeClr val="dk1"/>
              </a:buClr>
              <a:buSzPts val="4800"/>
              <a:buFont typeface="Teko"/>
              <a:buNone/>
            </a:pPr>
            <a:r>
              <a:rPr lang="es-ES" sz="4800" dirty="0" err="1">
                <a:solidFill>
                  <a:schemeClr val="dk1"/>
                </a:solidFill>
                <a:latin typeface="Teko"/>
                <a:ea typeface="Teko"/>
                <a:cs typeface="Teko"/>
                <a:sym typeface="Teko"/>
              </a:rPr>
              <a:t>Acknowledgments</a:t>
            </a:r>
            <a:br>
              <a:rPr lang="es-ES" sz="4800" dirty="0">
                <a:solidFill>
                  <a:schemeClr val="dk1"/>
                </a:solidFill>
                <a:latin typeface="Teko"/>
                <a:ea typeface="Teko"/>
                <a:cs typeface="Teko"/>
                <a:sym typeface="Teko"/>
              </a:rPr>
            </a:br>
            <a:endParaRPr sz="4800" dirty="0">
              <a:solidFill>
                <a:schemeClr val="dk1"/>
              </a:solidFill>
              <a:latin typeface="Teko"/>
              <a:ea typeface="Teko"/>
              <a:cs typeface="Teko"/>
              <a:sym typeface="Teko"/>
            </a:endParaRPr>
          </a:p>
        </p:txBody>
      </p:sp>
      <p:sp>
        <p:nvSpPr>
          <p:cNvPr id="284" name="Google Shape;284;p11"/>
          <p:cNvSpPr/>
          <p:nvPr/>
        </p:nvSpPr>
        <p:spPr>
          <a:xfrm>
            <a:off x="5886947" y="3818448"/>
            <a:ext cx="2124299" cy="369332"/>
          </a:xfrm>
          <a:prstGeom prst="rect">
            <a:avLst/>
          </a:prstGeom>
          <a:noFill/>
          <a:ln>
            <a:noFill/>
          </a:ln>
        </p:spPr>
        <p:txBody>
          <a:bodyPr spcFirstLastPara="1" wrap="square" lIns="91425" tIns="45700" rIns="91425" bIns="45700" anchor="t" anchorCtr="0">
            <a:spAutoFit/>
          </a:bodyPr>
          <a:lstStyle/>
          <a:p>
            <a:pPr marL="155344" marR="0" lvl="0" indent="0" algn="ctr" rtl="0">
              <a:lnSpc>
                <a:spcPct val="100000"/>
              </a:lnSpc>
              <a:spcBef>
                <a:spcPts val="0"/>
              </a:spcBef>
              <a:spcAft>
                <a:spcPts val="0"/>
              </a:spcAft>
              <a:buNone/>
            </a:pPr>
            <a:r>
              <a:rPr lang="es-ES" sz="1800">
                <a:solidFill>
                  <a:schemeClr val="dk1"/>
                </a:solidFill>
                <a:latin typeface="Teko"/>
                <a:ea typeface="Teko"/>
                <a:cs typeface="Teko"/>
                <a:sym typeface="Teko"/>
              </a:rPr>
              <a:t>Dr. Donatella Armentano</a:t>
            </a:r>
            <a:endParaRPr sz="1800">
              <a:solidFill>
                <a:schemeClr val="dk1"/>
              </a:solidFill>
              <a:latin typeface="Teko"/>
              <a:ea typeface="Teko"/>
              <a:cs typeface="Teko"/>
              <a:sym typeface="Teko"/>
            </a:endParaRPr>
          </a:p>
        </p:txBody>
      </p:sp>
      <p:sp>
        <p:nvSpPr>
          <p:cNvPr id="285" name="Google Shape;285;p11"/>
          <p:cNvSpPr/>
          <p:nvPr/>
        </p:nvSpPr>
        <p:spPr>
          <a:xfrm>
            <a:off x="9520945" y="2904822"/>
            <a:ext cx="1535998" cy="646331"/>
          </a:xfrm>
          <a:prstGeom prst="rect">
            <a:avLst/>
          </a:prstGeom>
          <a:noFill/>
          <a:ln>
            <a:noFill/>
          </a:ln>
        </p:spPr>
        <p:txBody>
          <a:bodyPr spcFirstLastPara="1" wrap="square" lIns="91425" tIns="45700" rIns="91425" bIns="45700" anchor="t" anchorCtr="0">
            <a:spAutoFit/>
          </a:bodyPr>
          <a:lstStyle/>
          <a:p>
            <a:pPr marL="155344" marR="0" lvl="0" indent="0" algn="ctr" rtl="0">
              <a:lnSpc>
                <a:spcPct val="100000"/>
              </a:lnSpc>
              <a:spcBef>
                <a:spcPts val="0"/>
              </a:spcBef>
              <a:spcAft>
                <a:spcPts val="0"/>
              </a:spcAft>
              <a:buNone/>
            </a:pPr>
            <a:r>
              <a:rPr lang="es-ES" sz="1800">
                <a:solidFill>
                  <a:schemeClr val="dk1"/>
                </a:solidFill>
                <a:latin typeface="Teko"/>
                <a:ea typeface="Teko"/>
                <a:cs typeface="Teko"/>
                <a:sym typeface="Teko"/>
              </a:rPr>
              <a:t>Dr. Carlo Marini,</a:t>
            </a:r>
            <a:endParaRPr/>
          </a:p>
          <a:p>
            <a:pPr marL="155344" marR="0" lvl="0" indent="0" algn="ctr" rtl="0">
              <a:lnSpc>
                <a:spcPct val="100000"/>
              </a:lnSpc>
              <a:spcBef>
                <a:spcPts val="0"/>
              </a:spcBef>
              <a:spcAft>
                <a:spcPts val="0"/>
              </a:spcAft>
              <a:buNone/>
            </a:pPr>
            <a:r>
              <a:rPr lang="es-ES" sz="1800">
                <a:solidFill>
                  <a:schemeClr val="dk1"/>
                </a:solidFill>
                <a:latin typeface="Teko"/>
                <a:ea typeface="Teko"/>
                <a:cs typeface="Teko"/>
                <a:sym typeface="Teko"/>
              </a:rPr>
              <a:t>CLÆSS beamline</a:t>
            </a:r>
            <a:endParaRPr sz="1800">
              <a:solidFill>
                <a:schemeClr val="dk1"/>
              </a:solidFill>
              <a:latin typeface="Teko"/>
              <a:ea typeface="Teko"/>
              <a:cs typeface="Teko"/>
              <a:sym typeface="Teko"/>
            </a:endParaRPr>
          </a:p>
        </p:txBody>
      </p:sp>
      <p:sp>
        <p:nvSpPr>
          <p:cNvPr id="286" name="Google Shape;286;p11"/>
          <p:cNvSpPr/>
          <p:nvPr/>
        </p:nvSpPr>
        <p:spPr>
          <a:xfrm>
            <a:off x="6241214" y="2592977"/>
            <a:ext cx="21275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Teko"/>
                <a:ea typeface="Teko"/>
                <a:cs typeface="Teko"/>
                <a:sym typeface="Teko"/>
              </a:rPr>
              <a:t>Dr. Emilio Pardo and group</a:t>
            </a:r>
            <a:endParaRPr sz="1800">
              <a:solidFill>
                <a:schemeClr val="dk1"/>
              </a:solidFill>
              <a:latin typeface="Calibri"/>
              <a:ea typeface="Calibri"/>
              <a:cs typeface="Calibri"/>
              <a:sym typeface="Calibri"/>
            </a:endParaRPr>
          </a:p>
        </p:txBody>
      </p:sp>
      <p:pic>
        <p:nvPicPr>
          <p:cNvPr id="287" name="Google Shape;287;p11"/>
          <p:cNvPicPr preferRelativeResize="0"/>
          <p:nvPr/>
        </p:nvPicPr>
        <p:blipFill rotWithShape="1">
          <a:blip r:embed="rId8">
            <a:alphaModFix/>
          </a:blip>
          <a:srcRect/>
          <a:stretch/>
        </p:blipFill>
        <p:spPr>
          <a:xfrm>
            <a:off x="5937493" y="4276608"/>
            <a:ext cx="1834906" cy="917453"/>
          </a:xfrm>
          <a:prstGeom prst="rect">
            <a:avLst/>
          </a:prstGeom>
          <a:noFill/>
          <a:ln>
            <a:noFill/>
          </a:ln>
        </p:spPr>
      </p:pic>
      <p:sp>
        <p:nvSpPr>
          <p:cNvPr id="288" name="Google Shape;288;p11"/>
          <p:cNvSpPr/>
          <p:nvPr/>
        </p:nvSpPr>
        <p:spPr>
          <a:xfrm>
            <a:off x="7688164" y="4462544"/>
            <a:ext cx="18341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Teko"/>
                <a:ea typeface="Teko"/>
                <a:cs typeface="Teko"/>
                <a:sym typeface="Teko"/>
              </a:rPr>
              <a:t>Dr. Inmaculada Andreu</a:t>
            </a:r>
            <a:endParaRPr/>
          </a:p>
          <a:p>
            <a:pPr marL="0" marR="0" lvl="0" indent="0" algn="l" rtl="0">
              <a:spcBef>
                <a:spcPts val="0"/>
              </a:spcBef>
              <a:spcAft>
                <a:spcPts val="0"/>
              </a:spcAft>
              <a:buNone/>
            </a:pPr>
            <a:r>
              <a:rPr lang="es-ES" sz="1800">
                <a:solidFill>
                  <a:schemeClr val="dk1"/>
                </a:solidFill>
                <a:latin typeface="Teko"/>
                <a:ea typeface="Teko"/>
                <a:cs typeface="Teko"/>
                <a:sym typeface="Teko"/>
              </a:rPr>
              <a:t>Guillermo García</a:t>
            </a:r>
            <a:endParaRPr sz="1800">
              <a:solidFill>
                <a:schemeClr val="dk1"/>
              </a:solidFill>
              <a:latin typeface="Calibri"/>
              <a:ea typeface="Calibri"/>
              <a:cs typeface="Calibri"/>
              <a:sym typeface="Calibri"/>
            </a:endParaRPr>
          </a:p>
        </p:txBody>
      </p:sp>
      <p:pic>
        <p:nvPicPr>
          <p:cNvPr id="5122" name="Picture 2">
            <a:extLst>
              <a:ext uri="{FF2B5EF4-FFF2-40B4-BE49-F238E27FC236}">
                <a16:creationId xmlns:a16="http://schemas.microsoft.com/office/drawing/2014/main" id="{779BF92B-94BE-4D5B-8703-E7146E1C582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218"/>
          <a:stretch/>
        </p:blipFill>
        <p:spPr bwMode="auto">
          <a:xfrm>
            <a:off x="205185" y="3279392"/>
            <a:ext cx="4914212" cy="2940483"/>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277;p11">
            <a:extLst>
              <a:ext uri="{FF2B5EF4-FFF2-40B4-BE49-F238E27FC236}">
                <a16:creationId xmlns:a16="http://schemas.microsoft.com/office/drawing/2014/main" id="{C6E36163-D8A3-47E0-ADC2-F9048D265B4E}"/>
              </a:ext>
            </a:extLst>
          </p:cNvPr>
          <p:cNvPicPr preferRelativeResize="0"/>
          <p:nvPr/>
        </p:nvPicPr>
        <p:blipFill rotWithShape="1">
          <a:blip r:embed="rId3">
            <a:alphaModFix/>
          </a:blip>
          <a:srcRect/>
          <a:stretch/>
        </p:blipFill>
        <p:spPr>
          <a:xfrm>
            <a:off x="1" y="0"/>
            <a:ext cx="1404518" cy="7022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p:nvPr/>
        </p:nvSpPr>
        <p:spPr>
          <a:xfrm>
            <a:off x="766352" y="1448800"/>
            <a:ext cx="10489474" cy="82830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s-ES" sz="4600" b="1" u="sng">
                <a:solidFill>
                  <a:schemeClr val="dk1"/>
                </a:solidFill>
                <a:latin typeface="Teko"/>
                <a:ea typeface="Teko"/>
                <a:cs typeface="Teko"/>
                <a:sym typeface="Teko"/>
              </a:rPr>
              <a:t>Thanks for your attention</a:t>
            </a:r>
            <a:endParaRPr sz="4600">
              <a:solidFill>
                <a:schemeClr val="dk1"/>
              </a:solidFill>
              <a:latin typeface="Teko"/>
              <a:ea typeface="Teko"/>
              <a:cs typeface="Teko"/>
              <a:sym typeface="Teko"/>
            </a:endParaRPr>
          </a:p>
        </p:txBody>
      </p:sp>
      <p:pic>
        <p:nvPicPr>
          <p:cNvPr id="296" name="Google Shape;296;p12"/>
          <p:cNvPicPr preferRelativeResize="0"/>
          <p:nvPr/>
        </p:nvPicPr>
        <p:blipFill rotWithShape="1">
          <a:blip r:embed="rId3">
            <a:alphaModFix/>
          </a:blip>
          <a:srcRect/>
          <a:stretch/>
        </p:blipFill>
        <p:spPr>
          <a:xfrm>
            <a:off x="261255" y="4456090"/>
            <a:ext cx="11499669" cy="1735703"/>
          </a:xfrm>
          <a:prstGeom prst="rect">
            <a:avLst/>
          </a:prstGeom>
          <a:noFill/>
          <a:ln>
            <a:noFill/>
          </a:ln>
        </p:spPr>
      </p:pic>
      <p:pic>
        <p:nvPicPr>
          <p:cNvPr id="297" name="Google Shape;297;p12"/>
          <p:cNvPicPr preferRelativeResize="0"/>
          <p:nvPr/>
        </p:nvPicPr>
        <p:blipFill rotWithShape="1">
          <a:blip r:embed="rId4">
            <a:alphaModFix/>
          </a:blip>
          <a:srcRect/>
          <a:stretch/>
        </p:blipFill>
        <p:spPr>
          <a:xfrm>
            <a:off x="3654848" y="2392266"/>
            <a:ext cx="943137" cy="943137"/>
          </a:xfrm>
          <a:prstGeom prst="rect">
            <a:avLst/>
          </a:prstGeom>
          <a:noFill/>
          <a:ln>
            <a:noFill/>
          </a:ln>
        </p:spPr>
      </p:pic>
      <p:sp>
        <p:nvSpPr>
          <p:cNvPr id="298" name="Google Shape;298;p12"/>
          <p:cNvSpPr/>
          <p:nvPr/>
        </p:nvSpPr>
        <p:spPr>
          <a:xfrm>
            <a:off x="4597985" y="2329052"/>
            <a:ext cx="217849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200" dirty="0">
                <a:solidFill>
                  <a:srgbClr val="536471"/>
                </a:solidFill>
                <a:latin typeface="Arial"/>
                <a:ea typeface="Arial"/>
                <a:cs typeface="Arial"/>
                <a:sym typeface="Arial"/>
              </a:rPr>
              <a:t>@DrJuditOliMe</a:t>
            </a:r>
            <a:endParaRPr sz="2200" dirty="0">
              <a:solidFill>
                <a:schemeClr val="dk1"/>
              </a:solidFill>
              <a:latin typeface="Calibri"/>
              <a:ea typeface="Calibri"/>
              <a:cs typeface="Calibri"/>
              <a:sym typeface="Calibri"/>
            </a:endParaRPr>
          </a:p>
        </p:txBody>
      </p:sp>
      <p:sp>
        <p:nvSpPr>
          <p:cNvPr id="299" name="Google Shape;299;p12"/>
          <p:cNvSpPr/>
          <p:nvPr/>
        </p:nvSpPr>
        <p:spPr>
          <a:xfrm>
            <a:off x="4597985" y="2863835"/>
            <a:ext cx="60960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200">
                <a:solidFill>
                  <a:srgbClr val="536471"/>
                </a:solidFill>
                <a:latin typeface="Arial"/>
                <a:ea typeface="Arial"/>
                <a:cs typeface="Arial"/>
                <a:sym typeface="Arial"/>
              </a:rPr>
              <a:t>@CatSusGroup_ITQ</a:t>
            </a:r>
            <a:endParaRPr sz="2200" u="sng">
              <a:solidFill>
                <a:srgbClr val="536471"/>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br>
              <a:rPr lang="es-ES"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p:txBody>
      </p:sp>
      <p:sp>
        <p:nvSpPr>
          <p:cNvPr id="300" name="Google Shape;300;p12"/>
          <p:cNvSpPr/>
          <p:nvPr/>
        </p:nvSpPr>
        <p:spPr>
          <a:xfrm>
            <a:off x="3323827" y="3620150"/>
            <a:ext cx="65148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000">
                <a:solidFill>
                  <a:schemeClr val="dk1"/>
                </a:solidFill>
                <a:latin typeface="Calibri"/>
                <a:ea typeface="Calibri"/>
                <a:cs typeface="Calibri"/>
                <a:sym typeface="Calibri"/>
              </a:rPr>
              <a:t>https://catsusorg-itq.webs.upv.es</a:t>
            </a:r>
            <a:endParaRPr sz="3000">
              <a:solidFill>
                <a:schemeClr val="dk1"/>
              </a:solidFill>
              <a:latin typeface="Calibri"/>
              <a:ea typeface="Calibri"/>
              <a:cs typeface="Calibri"/>
              <a:sym typeface="Calibri"/>
            </a:endParaRPr>
          </a:p>
        </p:txBody>
      </p:sp>
      <p:pic>
        <p:nvPicPr>
          <p:cNvPr id="10" name="Google Shape;277;p11">
            <a:extLst>
              <a:ext uri="{FF2B5EF4-FFF2-40B4-BE49-F238E27FC236}">
                <a16:creationId xmlns:a16="http://schemas.microsoft.com/office/drawing/2014/main" id="{7BF5CDCA-4A14-4AD8-A8D5-2FDE3AD8D188}"/>
              </a:ext>
            </a:extLst>
          </p:cNvPr>
          <p:cNvPicPr preferRelativeResize="0"/>
          <p:nvPr/>
        </p:nvPicPr>
        <p:blipFill rotWithShape="1">
          <a:blip r:embed="rId6">
            <a:alphaModFix/>
          </a:blip>
          <a:srcRect/>
          <a:stretch/>
        </p:blipFill>
        <p:spPr>
          <a:xfrm>
            <a:off x="0" y="0"/>
            <a:ext cx="1885949" cy="10072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Teko"/>
              <a:buNone/>
            </a:pPr>
            <a:r>
              <a:rPr lang="es-ES" dirty="0" err="1">
                <a:latin typeface="Teko"/>
                <a:ea typeface="Teko"/>
                <a:cs typeface="Teko"/>
                <a:sym typeface="Teko"/>
              </a:rPr>
              <a:t>Introduction</a:t>
            </a:r>
            <a:br>
              <a:rPr lang="es-ES" dirty="0">
                <a:latin typeface="Teko"/>
                <a:ea typeface="Teko"/>
                <a:cs typeface="Teko"/>
                <a:sym typeface="Teko"/>
              </a:rPr>
            </a:br>
            <a:endParaRPr dirty="0">
              <a:latin typeface="Teko"/>
              <a:ea typeface="Teko"/>
              <a:cs typeface="Teko"/>
              <a:sym typeface="Teko"/>
            </a:endParaRPr>
          </a:p>
        </p:txBody>
      </p:sp>
      <p:sp>
        <p:nvSpPr>
          <p:cNvPr id="116" name="Google Shape;116;p2"/>
          <p:cNvSpPr txBox="1">
            <a:spLocks noGrp="1"/>
          </p:cNvSpPr>
          <p:nvPr>
            <p:ph type="body" idx="1"/>
          </p:nvPr>
        </p:nvSpPr>
        <p:spPr>
          <a:xfrm>
            <a:off x="1191640" y="1080142"/>
            <a:ext cx="7574281" cy="564878"/>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3000"/>
              <a:buNone/>
            </a:pPr>
            <a:r>
              <a:rPr lang="es-ES" sz="3000" dirty="0" err="1">
                <a:latin typeface="Teko"/>
                <a:ea typeface="Teko"/>
                <a:cs typeface="Teko"/>
                <a:sym typeface="Teko"/>
              </a:rPr>
              <a:t>Characterization</a:t>
            </a:r>
            <a:r>
              <a:rPr lang="es-ES" sz="3000" dirty="0">
                <a:latin typeface="Teko"/>
                <a:ea typeface="Teko"/>
                <a:cs typeface="Teko"/>
                <a:sym typeface="Teko"/>
              </a:rPr>
              <a:t> </a:t>
            </a:r>
            <a:r>
              <a:rPr lang="es-ES" sz="3000" dirty="0" err="1">
                <a:latin typeface="Teko"/>
                <a:ea typeface="Teko"/>
                <a:cs typeface="Teko"/>
                <a:sym typeface="Teko"/>
              </a:rPr>
              <a:t>of</a:t>
            </a:r>
            <a:r>
              <a:rPr lang="es-ES" sz="3000" dirty="0">
                <a:latin typeface="Teko"/>
                <a:ea typeface="Teko"/>
                <a:cs typeface="Teko"/>
                <a:sym typeface="Teko"/>
              </a:rPr>
              <a:t> </a:t>
            </a:r>
            <a:r>
              <a:rPr lang="es-ES" sz="3000" dirty="0" err="1">
                <a:latin typeface="Teko"/>
                <a:ea typeface="Teko"/>
                <a:cs typeface="Teko"/>
                <a:sym typeface="Teko"/>
              </a:rPr>
              <a:t>metallic</a:t>
            </a:r>
            <a:r>
              <a:rPr lang="es-ES" sz="3000" dirty="0">
                <a:latin typeface="Teko"/>
                <a:ea typeface="Teko"/>
                <a:cs typeface="Teko"/>
                <a:sym typeface="Teko"/>
              </a:rPr>
              <a:t> </a:t>
            </a:r>
            <a:r>
              <a:rPr lang="es-ES" sz="3000" dirty="0" err="1">
                <a:latin typeface="Teko"/>
                <a:ea typeface="Teko"/>
                <a:cs typeface="Teko"/>
                <a:sym typeface="Teko"/>
              </a:rPr>
              <a:t>clusters</a:t>
            </a:r>
            <a:r>
              <a:rPr lang="es-ES" sz="3000" dirty="0">
                <a:latin typeface="Teko"/>
                <a:ea typeface="Teko"/>
                <a:cs typeface="Teko"/>
                <a:sym typeface="Teko"/>
              </a:rPr>
              <a:t> in </a:t>
            </a:r>
            <a:r>
              <a:rPr lang="es-ES" sz="3000" dirty="0" err="1">
                <a:latin typeface="Teko"/>
                <a:ea typeface="Teko"/>
                <a:cs typeface="Teko"/>
                <a:sym typeface="Teko"/>
              </a:rPr>
              <a:t>solution</a:t>
            </a:r>
            <a:r>
              <a:rPr lang="es-ES" sz="3000" dirty="0">
                <a:latin typeface="Teko"/>
                <a:ea typeface="Teko"/>
                <a:cs typeface="Teko"/>
                <a:sym typeface="Teko"/>
              </a:rPr>
              <a:t>.</a:t>
            </a:r>
            <a:endParaRPr dirty="0"/>
          </a:p>
        </p:txBody>
      </p:sp>
      <p:graphicFrame>
        <p:nvGraphicFramePr>
          <p:cNvPr id="117" name="Google Shape;117;p2"/>
          <p:cNvGraphicFramePr/>
          <p:nvPr/>
        </p:nvGraphicFramePr>
        <p:xfrm>
          <a:off x="549728" y="1996968"/>
          <a:ext cx="3410995" cy="1361118"/>
        </p:xfrm>
        <a:graphic>
          <a:graphicData uri="http://schemas.openxmlformats.org/presentationml/2006/ole">
            <mc:AlternateContent xmlns:mc="http://schemas.openxmlformats.org/markup-compatibility/2006">
              <mc:Choice xmlns:v="urn:schemas-microsoft-com:vml" Requires="v">
                <p:oleObj spid="_x0000_s1043" r:id="rId4" imgW="3410995" imgH="1361118" progId="ChemDraw.Document.6.0">
                  <p:embed/>
                </p:oleObj>
              </mc:Choice>
              <mc:Fallback>
                <p:oleObj r:id="rId4" imgW="3410995" imgH="1361118" progId="ChemDraw.Document.6.0">
                  <p:embed/>
                  <p:pic>
                    <p:nvPicPr>
                      <p:cNvPr id="117" name="Google Shape;117;p2"/>
                      <p:cNvPicPr preferRelativeResize="0"/>
                      <p:nvPr/>
                    </p:nvPicPr>
                    <p:blipFill rotWithShape="1">
                      <a:blip r:embed="rId5">
                        <a:alphaModFix/>
                      </a:blip>
                      <a:srcRect/>
                      <a:stretch/>
                    </p:blipFill>
                    <p:spPr>
                      <a:xfrm>
                        <a:off x="549728" y="1996968"/>
                        <a:ext cx="3410995" cy="1361118"/>
                      </a:xfrm>
                      <a:prstGeom prst="rect">
                        <a:avLst/>
                      </a:prstGeom>
                      <a:noFill/>
                      <a:ln>
                        <a:noFill/>
                      </a:ln>
                    </p:spPr>
                  </p:pic>
                </p:oleObj>
              </mc:Fallback>
            </mc:AlternateContent>
          </a:graphicData>
        </a:graphic>
      </p:graphicFrame>
      <p:grpSp>
        <p:nvGrpSpPr>
          <p:cNvPr id="118" name="Google Shape;118;p2"/>
          <p:cNvGrpSpPr/>
          <p:nvPr/>
        </p:nvGrpSpPr>
        <p:grpSpPr>
          <a:xfrm>
            <a:off x="2176" y="3551973"/>
            <a:ext cx="4647429" cy="2534406"/>
            <a:chOff x="1368360" y="3368814"/>
            <a:chExt cx="5102763" cy="2752725"/>
          </a:xfrm>
        </p:grpSpPr>
        <p:pic>
          <p:nvPicPr>
            <p:cNvPr id="119" name="Google Shape;119;p2"/>
            <p:cNvPicPr preferRelativeResize="0"/>
            <p:nvPr/>
          </p:nvPicPr>
          <p:blipFill rotWithShape="1">
            <a:blip r:embed="rId6">
              <a:alphaModFix/>
            </a:blip>
            <a:srcRect/>
            <a:stretch/>
          </p:blipFill>
          <p:spPr>
            <a:xfrm>
              <a:off x="1368360" y="3368814"/>
              <a:ext cx="4572000" cy="2752725"/>
            </a:xfrm>
            <a:prstGeom prst="rect">
              <a:avLst/>
            </a:prstGeom>
            <a:noFill/>
            <a:ln>
              <a:noFill/>
            </a:ln>
          </p:spPr>
        </p:pic>
        <p:pic>
          <p:nvPicPr>
            <p:cNvPr id="120" name="Google Shape;120;p2"/>
            <p:cNvPicPr preferRelativeResize="0"/>
            <p:nvPr/>
          </p:nvPicPr>
          <p:blipFill rotWithShape="1">
            <a:blip r:embed="rId7">
              <a:alphaModFix/>
            </a:blip>
            <a:srcRect/>
            <a:stretch/>
          </p:blipFill>
          <p:spPr>
            <a:xfrm>
              <a:off x="3281298" y="3821002"/>
              <a:ext cx="746125" cy="247650"/>
            </a:xfrm>
            <a:prstGeom prst="rect">
              <a:avLst/>
            </a:prstGeom>
            <a:noFill/>
            <a:ln>
              <a:noFill/>
            </a:ln>
          </p:spPr>
        </p:pic>
        <p:pic>
          <p:nvPicPr>
            <p:cNvPr id="121" name="Google Shape;121;p2"/>
            <p:cNvPicPr preferRelativeResize="0"/>
            <p:nvPr/>
          </p:nvPicPr>
          <p:blipFill rotWithShape="1">
            <a:blip r:embed="rId8">
              <a:alphaModFix/>
            </a:blip>
            <a:srcRect/>
            <a:stretch/>
          </p:blipFill>
          <p:spPr>
            <a:xfrm>
              <a:off x="5405834" y="3751080"/>
              <a:ext cx="665162" cy="219075"/>
            </a:xfrm>
            <a:prstGeom prst="rect">
              <a:avLst/>
            </a:prstGeom>
            <a:noFill/>
            <a:ln>
              <a:noFill/>
            </a:ln>
          </p:spPr>
        </p:pic>
        <p:pic>
          <p:nvPicPr>
            <p:cNvPr id="122" name="Google Shape;122;p2"/>
            <p:cNvPicPr preferRelativeResize="0"/>
            <p:nvPr/>
          </p:nvPicPr>
          <p:blipFill rotWithShape="1">
            <a:blip r:embed="rId9">
              <a:alphaModFix/>
            </a:blip>
            <a:srcRect/>
            <a:stretch/>
          </p:blipFill>
          <p:spPr>
            <a:xfrm>
              <a:off x="5747223" y="4989295"/>
              <a:ext cx="723900" cy="365125"/>
            </a:xfrm>
            <a:prstGeom prst="rect">
              <a:avLst/>
            </a:prstGeom>
            <a:noFill/>
            <a:ln>
              <a:noFill/>
            </a:ln>
          </p:spPr>
        </p:pic>
        <p:pic>
          <p:nvPicPr>
            <p:cNvPr id="123" name="Google Shape;123;p2"/>
            <p:cNvPicPr preferRelativeResize="0"/>
            <p:nvPr/>
          </p:nvPicPr>
          <p:blipFill rotWithShape="1">
            <a:blip r:embed="rId10">
              <a:alphaModFix/>
            </a:blip>
            <a:srcRect/>
            <a:stretch/>
          </p:blipFill>
          <p:spPr>
            <a:xfrm>
              <a:off x="4638731" y="4271814"/>
              <a:ext cx="1144588" cy="687387"/>
            </a:xfrm>
            <a:prstGeom prst="rect">
              <a:avLst/>
            </a:prstGeom>
            <a:noFill/>
            <a:ln w="9525" cap="flat" cmpd="sng">
              <a:solidFill>
                <a:srgbClr val="4F81BD"/>
              </a:solidFill>
              <a:prstDash val="solid"/>
              <a:miter lim="800000"/>
              <a:headEnd type="none" w="sm" len="sm"/>
              <a:tailEnd type="none" w="sm" len="sm"/>
            </a:ln>
          </p:spPr>
        </p:pic>
      </p:grpSp>
      <p:sp>
        <p:nvSpPr>
          <p:cNvPr id="124" name="Google Shape;124;p2"/>
          <p:cNvSpPr/>
          <p:nvPr/>
        </p:nvSpPr>
        <p:spPr>
          <a:xfrm>
            <a:off x="1505493" y="169068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
          <p:cNvSpPr/>
          <p:nvPr/>
        </p:nvSpPr>
        <p:spPr>
          <a:xfrm>
            <a:off x="1505493" y="2938463"/>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
          <p:cNvSpPr/>
          <p:nvPr/>
        </p:nvSpPr>
        <p:spPr>
          <a:xfrm>
            <a:off x="1505493" y="2938463"/>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
          <p:cNvSpPr/>
          <p:nvPr/>
        </p:nvSpPr>
        <p:spPr>
          <a:xfrm>
            <a:off x="5937659" y="1821982"/>
            <a:ext cx="6074999"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dk1"/>
                </a:solidFill>
                <a:latin typeface="Teko"/>
                <a:ea typeface="Teko"/>
                <a:cs typeface="Teko"/>
                <a:sym typeface="Teko"/>
              </a:rPr>
              <a:t>The product formation started only when Au</a:t>
            </a:r>
            <a:r>
              <a:rPr lang="es-ES" sz="1800" b="1" baseline="-25000">
                <a:solidFill>
                  <a:schemeClr val="dk1"/>
                </a:solidFill>
                <a:latin typeface="Teko"/>
                <a:ea typeface="Teko"/>
                <a:cs typeface="Teko"/>
                <a:sym typeface="Teko"/>
              </a:rPr>
              <a:t>3</a:t>
            </a:r>
            <a:r>
              <a:rPr lang="es-ES" sz="1800" b="1">
                <a:solidFill>
                  <a:schemeClr val="dk1"/>
                </a:solidFill>
                <a:latin typeface="Teko"/>
                <a:ea typeface="Teko"/>
                <a:cs typeface="Teko"/>
                <a:sym typeface="Teko"/>
              </a:rPr>
              <a:t>-Au</a:t>
            </a:r>
            <a:r>
              <a:rPr lang="es-ES" sz="1800" b="1" baseline="-25000">
                <a:solidFill>
                  <a:schemeClr val="dk1"/>
                </a:solidFill>
                <a:latin typeface="Teko"/>
                <a:ea typeface="Teko"/>
                <a:cs typeface="Teko"/>
                <a:sym typeface="Teko"/>
              </a:rPr>
              <a:t>5</a:t>
            </a:r>
            <a:r>
              <a:rPr lang="es-ES" sz="1800" b="1">
                <a:solidFill>
                  <a:schemeClr val="dk1"/>
                </a:solidFill>
                <a:latin typeface="Teko"/>
                <a:ea typeface="Teko"/>
                <a:cs typeface="Teko"/>
                <a:sym typeface="Teko"/>
              </a:rPr>
              <a:t> species where predominant in the solution.</a:t>
            </a:r>
            <a:endParaRPr/>
          </a:p>
        </p:txBody>
      </p:sp>
      <p:pic>
        <p:nvPicPr>
          <p:cNvPr id="128" name="Google Shape;128;p2"/>
          <p:cNvPicPr preferRelativeResize="0"/>
          <p:nvPr/>
        </p:nvPicPr>
        <p:blipFill rotWithShape="1">
          <a:blip r:embed="rId11">
            <a:alphaModFix/>
          </a:blip>
          <a:srcRect/>
          <a:stretch/>
        </p:blipFill>
        <p:spPr>
          <a:xfrm>
            <a:off x="8929550" y="11931"/>
            <a:ext cx="3262450" cy="492418"/>
          </a:xfrm>
          <a:prstGeom prst="rect">
            <a:avLst/>
          </a:prstGeom>
          <a:noFill/>
          <a:ln>
            <a:noFill/>
          </a:ln>
        </p:spPr>
      </p:pic>
      <p:sp>
        <p:nvSpPr>
          <p:cNvPr id="129" name="Google Shape;129;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a:t>
            </a:fld>
            <a:endParaRPr/>
          </a:p>
        </p:txBody>
      </p:sp>
      <p:pic>
        <p:nvPicPr>
          <p:cNvPr id="130" name="Google Shape;130;p2"/>
          <p:cNvPicPr preferRelativeResize="0"/>
          <p:nvPr/>
        </p:nvPicPr>
        <p:blipFill rotWithShape="1">
          <a:blip r:embed="rId12">
            <a:alphaModFix/>
          </a:blip>
          <a:srcRect/>
          <a:stretch/>
        </p:blipFill>
        <p:spPr>
          <a:xfrm>
            <a:off x="6891745" y="2630043"/>
            <a:ext cx="4893563" cy="2536298"/>
          </a:xfrm>
          <a:prstGeom prst="rect">
            <a:avLst/>
          </a:prstGeom>
          <a:noFill/>
          <a:ln>
            <a:noFill/>
          </a:ln>
        </p:spPr>
      </p:pic>
      <p:grpSp>
        <p:nvGrpSpPr>
          <p:cNvPr id="131" name="Google Shape;131;p2"/>
          <p:cNvGrpSpPr/>
          <p:nvPr/>
        </p:nvGrpSpPr>
        <p:grpSpPr>
          <a:xfrm>
            <a:off x="5434732" y="1797793"/>
            <a:ext cx="5024374" cy="2156717"/>
            <a:chOff x="1558759" y="1924050"/>
            <a:chExt cx="3791116" cy="1252537"/>
          </a:xfrm>
        </p:grpSpPr>
        <p:pic>
          <p:nvPicPr>
            <p:cNvPr id="132" name="Google Shape;132;p2"/>
            <p:cNvPicPr preferRelativeResize="0"/>
            <p:nvPr/>
          </p:nvPicPr>
          <p:blipFill rotWithShape="1">
            <a:blip r:embed="rId13">
              <a:alphaModFix/>
            </a:blip>
            <a:srcRect/>
            <a:stretch/>
          </p:blipFill>
          <p:spPr>
            <a:xfrm>
              <a:off x="1651628" y="1947862"/>
              <a:ext cx="1857375" cy="1228725"/>
            </a:xfrm>
            <a:prstGeom prst="rect">
              <a:avLst/>
            </a:prstGeom>
            <a:noFill/>
            <a:ln>
              <a:noFill/>
            </a:ln>
          </p:spPr>
        </p:pic>
        <p:pic>
          <p:nvPicPr>
            <p:cNvPr id="133" name="Google Shape;133;p2"/>
            <p:cNvPicPr preferRelativeResize="0"/>
            <p:nvPr/>
          </p:nvPicPr>
          <p:blipFill rotWithShape="1">
            <a:blip r:embed="rId14">
              <a:alphaModFix/>
            </a:blip>
            <a:srcRect/>
            <a:stretch/>
          </p:blipFill>
          <p:spPr>
            <a:xfrm>
              <a:off x="3492500" y="1924050"/>
              <a:ext cx="1857375" cy="1228725"/>
            </a:xfrm>
            <a:prstGeom prst="rect">
              <a:avLst/>
            </a:prstGeom>
            <a:noFill/>
            <a:ln>
              <a:noFill/>
            </a:ln>
          </p:spPr>
        </p:pic>
        <p:sp>
          <p:nvSpPr>
            <p:cNvPr id="134" name="Google Shape;134;p2"/>
            <p:cNvSpPr txBox="1"/>
            <p:nvPr/>
          </p:nvSpPr>
          <p:spPr>
            <a:xfrm>
              <a:off x="3509921" y="2046287"/>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7</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sp>
          <p:nvSpPr>
            <p:cNvPr id="135" name="Google Shape;135;p2"/>
            <p:cNvSpPr txBox="1"/>
            <p:nvPr/>
          </p:nvSpPr>
          <p:spPr>
            <a:xfrm>
              <a:off x="3117097" y="2105942"/>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6</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sp>
          <p:nvSpPr>
            <p:cNvPr id="136" name="Google Shape;136;p2"/>
            <p:cNvSpPr txBox="1"/>
            <p:nvPr/>
          </p:nvSpPr>
          <p:spPr>
            <a:xfrm>
              <a:off x="2703346" y="2493962"/>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5</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sp>
          <p:nvSpPr>
            <p:cNvPr id="137" name="Google Shape;137;p2"/>
            <p:cNvSpPr txBox="1"/>
            <p:nvPr/>
          </p:nvSpPr>
          <p:spPr>
            <a:xfrm>
              <a:off x="2215314" y="2105942"/>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4</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sp>
          <p:nvSpPr>
            <p:cNvPr id="138" name="Google Shape;138;p2"/>
            <p:cNvSpPr txBox="1"/>
            <p:nvPr/>
          </p:nvSpPr>
          <p:spPr>
            <a:xfrm>
              <a:off x="1957138" y="2367209"/>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3</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sp>
          <p:nvSpPr>
            <p:cNvPr id="139" name="Google Shape;139;p2"/>
            <p:cNvSpPr txBox="1"/>
            <p:nvPr/>
          </p:nvSpPr>
          <p:spPr>
            <a:xfrm>
              <a:off x="1558759" y="2317750"/>
              <a:ext cx="62865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s-ES" sz="1000" b="0" i="0" u="none" strike="noStrike" cap="none">
                  <a:solidFill>
                    <a:schemeClr val="dk1"/>
                  </a:solidFill>
                  <a:latin typeface="Times New Roman"/>
                  <a:ea typeface="Times New Roman"/>
                  <a:cs typeface="Times New Roman"/>
                  <a:sym typeface="Times New Roman"/>
                </a:rPr>
                <a:t>[Au</a:t>
              </a:r>
              <a:r>
                <a:rPr lang="es-ES" sz="1000" b="0" i="0" u="none" strike="noStrike" cap="none" baseline="-25000">
                  <a:solidFill>
                    <a:schemeClr val="dk1"/>
                  </a:solidFill>
                  <a:latin typeface="Times New Roman"/>
                  <a:ea typeface="Times New Roman"/>
                  <a:cs typeface="Times New Roman"/>
                  <a:sym typeface="Times New Roman"/>
                </a:rPr>
                <a:t>2</a:t>
              </a:r>
              <a:r>
                <a:rPr lang="es-ES" sz="1000" b="0" i="0" u="none" strike="noStrike" cap="none">
                  <a:solidFill>
                    <a:schemeClr val="dk1"/>
                  </a:solidFill>
                  <a:latin typeface="Times New Roman"/>
                  <a:ea typeface="Times New Roman"/>
                  <a:cs typeface="Times New Roman"/>
                  <a:sym typeface="Times New Roman"/>
                </a:rPr>
                <a:t>]</a:t>
              </a:r>
              <a:endParaRPr sz="1800" b="0" i="0" u="none" strike="noStrike" cap="none">
                <a:solidFill>
                  <a:schemeClr val="dk1"/>
                </a:solidFill>
                <a:latin typeface="Arial"/>
                <a:ea typeface="Arial"/>
                <a:cs typeface="Arial"/>
                <a:sym typeface="Arial"/>
              </a:endParaRPr>
            </a:p>
          </p:txBody>
        </p:sp>
      </p:grpSp>
      <p:pic>
        <p:nvPicPr>
          <p:cNvPr id="140" name="Google Shape;140;p2"/>
          <p:cNvPicPr preferRelativeResize="0"/>
          <p:nvPr/>
        </p:nvPicPr>
        <p:blipFill rotWithShape="1">
          <a:blip r:embed="rId15">
            <a:alphaModFix/>
          </a:blip>
          <a:srcRect/>
          <a:stretch/>
        </p:blipFill>
        <p:spPr>
          <a:xfrm>
            <a:off x="6055822" y="3888362"/>
            <a:ext cx="3956495" cy="2391918"/>
          </a:xfrm>
          <a:prstGeom prst="rect">
            <a:avLst/>
          </a:prstGeom>
          <a:noFill/>
          <a:ln>
            <a:noFill/>
          </a:ln>
        </p:spPr>
      </p:pic>
      <p:sp>
        <p:nvSpPr>
          <p:cNvPr id="141" name="Google Shape;141;p2"/>
          <p:cNvSpPr/>
          <p:nvPr/>
        </p:nvSpPr>
        <p:spPr>
          <a:xfrm>
            <a:off x="273566" y="5962400"/>
            <a:ext cx="6096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dirty="0">
                <a:solidFill>
                  <a:srgbClr val="333333"/>
                </a:solidFill>
                <a:latin typeface="Teko"/>
                <a:ea typeface="Teko"/>
                <a:cs typeface="Teko"/>
                <a:sym typeface="Teko"/>
              </a:rPr>
              <a:t>J. Oliver-Meseguer, </a:t>
            </a:r>
            <a:r>
              <a:rPr lang="es-ES" sz="1400" i="1" dirty="0">
                <a:solidFill>
                  <a:srgbClr val="333333"/>
                </a:solidFill>
                <a:latin typeface="Teko"/>
                <a:ea typeface="Teko"/>
                <a:cs typeface="Teko"/>
                <a:sym typeface="Teko"/>
              </a:rPr>
              <a:t>et al.</a:t>
            </a:r>
            <a:r>
              <a:rPr lang="es-ES" sz="1400" dirty="0">
                <a:solidFill>
                  <a:srgbClr val="040404"/>
                </a:solidFill>
                <a:latin typeface="Teko"/>
                <a:ea typeface="Teko"/>
                <a:cs typeface="Teko"/>
                <a:sym typeface="Teko"/>
              </a:rPr>
              <a:t>, </a:t>
            </a:r>
            <a:r>
              <a:rPr lang="es-ES" sz="1400" i="1" dirty="0" err="1">
                <a:solidFill>
                  <a:srgbClr val="333333"/>
                </a:solidFill>
                <a:latin typeface="Teko"/>
                <a:ea typeface="Teko"/>
                <a:cs typeface="Teko"/>
                <a:sym typeface="Teko"/>
              </a:rPr>
              <a:t>Science</a:t>
            </a:r>
            <a:r>
              <a:rPr lang="es-ES" sz="1400" dirty="0">
                <a:solidFill>
                  <a:srgbClr val="333333"/>
                </a:solidFill>
                <a:latin typeface="Teko"/>
                <a:ea typeface="Teko"/>
                <a:cs typeface="Teko"/>
                <a:sym typeface="Teko"/>
              </a:rPr>
              <a:t> , </a:t>
            </a:r>
            <a:r>
              <a:rPr lang="es-ES" sz="1400" b="1" dirty="0">
                <a:solidFill>
                  <a:srgbClr val="333333"/>
                </a:solidFill>
                <a:latin typeface="Teko"/>
                <a:ea typeface="Teko"/>
                <a:cs typeface="Teko"/>
                <a:sym typeface="Teko"/>
              </a:rPr>
              <a:t>2012</a:t>
            </a:r>
            <a:r>
              <a:rPr lang="es-ES" sz="1400" dirty="0">
                <a:solidFill>
                  <a:srgbClr val="333333"/>
                </a:solidFill>
                <a:latin typeface="Teko"/>
                <a:ea typeface="Teko"/>
                <a:cs typeface="Teko"/>
                <a:sym typeface="Teko"/>
              </a:rPr>
              <a:t>, </a:t>
            </a:r>
            <a:r>
              <a:rPr lang="es-ES" sz="1400" i="1" dirty="0">
                <a:solidFill>
                  <a:srgbClr val="333333"/>
                </a:solidFill>
                <a:latin typeface="Teko"/>
                <a:ea typeface="Teko"/>
                <a:cs typeface="Teko"/>
                <a:sym typeface="Teko"/>
              </a:rPr>
              <a:t>338</a:t>
            </a:r>
            <a:r>
              <a:rPr lang="es-ES" sz="1400" dirty="0">
                <a:solidFill>
                  <a:srgbClr val="333333"/>
                </a:solidFill>
                <a:latin typeface="Teko"/>
                <a:ea typeface="Teko"/>
                <a:cs typeface="Teko"/>
                <a:sym typeface="Teko"/>
              </a:rPr>
              <a:t>, 1452-1455.</a:t>
            </a:r>
            <a:endParaRPr sz="1400" dirty="0">
              <a:solidFill>
                <a:schemeClr val="dk1"/>
              </a:solidFill>
              <a:latin typeface="Teko"/>
              <a:ea typeface="Teko"/>
              <a:cs typeface="Teko"/>
              <a:sym typeface="Teko"/>
            </a:endParaRPr>
          </a:p>
        </p:txBody>
      </p:sp>
      <p:sp>
        <p:nvSpPr>
          <p:cNvPr id="31" name="CuadroTexto 30">
            <a:extLst>
              <a:ext uri="{FF2B5EF4-FFF2-40B4-BE49-F238E27FC236}">
                <a16:creationId xmlns:a16="http://schemas.microsoft.com/office/drawing/2014/main" id="{6AA49689-897C-4160-984E-C62E33B95B06}"/>
              </a:ext>
            </a:extLst>
          </p:cNvPr>
          <p:cNvSpPr txBox="1"/>
          <p:nvPr/>
        </p:nvSpPr>
        <p:spPr>
          <a:xfrm>
            <a:off x="8333152" y="5470081"/>
            <a:ext cx="6848794" cy="307777"/>
          </a:xfrm>
          <a:prstGeom prst="rect">
            <a:avLst/>
          </a:prstGeom>
          <a:noFill/>
        </p:spPr>
        <p:txBody>
          <a:bodyPr wrap="square">
            <a:spAutoFit/>
          </a:bodyPr>
          <a:lstStyle/>
          <a:p>
            <a:r>
              <a:rPr lang="es-ES" sz="1400" dirty="0">
                <a:solidFill>
                  <a:srgbClr val="333333"/>
                </a:solidFill>
                <a:latin typeface="Teko" panose="020B0604020202020204" charset="0"/>
                <a:ea typeface="Teko"/>
                <a:cs typeface="Teko" panose="020B0604020202020204" charset="0"/>
                <a:sym typeface="Teko"/>
              </a:rPr>
              <a:t>J. Oliver-Meseguer, </a:t>
            </a:r>
            <a:r>
              <a:rPr lang="es-ES" sz="1400" i="1" dirty="0">
                <a:solidFill>
                  <a:srgbClr val="333333"/>
                </a:solidFill>
                <a:latin typeface="Teko" panose="020B0604020202020204" charset="0"/>
                <a:ea typeface="Teko"/>
                <a:cs typeface="Teko" panose="020B0604020202020204" charset="0"/>
                <a:sym typeface="Teko"/>
              </a:rPr>
              <a:t>et al.</a:t>
            </a:r>
            <a:r>
              <a:rPr lang="es-ES" sz="1400" dirty="0">
                <a:solidFill>
                  <a:srgbClr val="040404"/>
                </a:solidFill>
                <a:latin typeface="Teko" panose="020B0604020202020204" charset="0"/>
                <a:ea typeface="Teko"/>
                <a:cs typeface="Teko" panose="020B0604020202020204" charset="0"/>
                <a:sym typeface="Teko"/>
              </a:rPr>
              <a:t>, </a:t>
            </a:r>
            <a:r>
              <a:rPr lang="en-US" b="0" i="1" dirty="0">
                <a:solidFill>
                  <a:srgbClr val="333333"/>
                </a:solidFill>
                <a:effectLst/>
                <a:latin typeface="Teko" panose="020B0604020202020204" charset="0"/>
                <a:cs typeface="Teko" panose="020B0604020202020204" charset="0"/>
              </a:rPr>
              <a:t>Chem. </a:t>
            </a:r>
            <a:r>
              <a:rPr lang="en-US" b="0" i="1" dirty="0" err="1">
                <a:solidFill>
                  <a:srgbClr val="333333"/>
                </a:solidFill>
                <a:effectLst/>
                <a:latin typeface="Teko" panose="020B0604020202020204" charset="0"/>
                <a:cs typeface="Teko" panose="020B0604020202020204" charset="0"/>
              </a:rPr>
              <a:t>Commun</a:t>
            </a:r>
            <a:r>
              <a:rPr lang="en-US" b="0" i="1" dirty="0">
                <a:solidFill>
                  <a:srgbClr val="333333"/>
                </a:solidFill>
                <a:effectLst/>
                <a:latin typeface="Teko" panose="020B0604020202020204" charset="0"/>
                <a:cs typeface="Teko" panose="020B0604020202020204" charset="0"/>
              </a:rPr>
              <a:t>.</a:t>
            </a:r>
            <a:r>
              <a:rPr lang="en-US" b="0" i="0" dirty="0">
                <a:solidFill>
                  <a:srgbClr val="333333"/>
                </a:solidFill>
                <a:effectLst/>
                <a:latin typeface="Teko" panose="020B0604020202020204" charset="0"/>
                <a:cs typeface="Teko" panose="020B0604020202020204" charset="0"/>
              </a:rPr>
              <a:t> </a:t>
            </a:r>
            <a:r>
              <a:rPr lang="en-US" b="1" i="0" dirty="0">
                <a:solidFill>
                  <a:srgbClr val="333333"/>
                </a:solidFill>
                <a:effectLst/>
                <a:latin typeface="Teko" panose="020B0604020202020204" charset="0"/>
                <a:cs typeface="Teko" panose="020B0604020202020204" charset="0"/>
              </a:rPr>
              <a:t>2017</a:t>
            </a:r>
            <a:r>
              <a:rPr lang="en-US" b="0" i="0" dirty="0">
                <a:solidFill>
                  <a:srgbClr val="333333"/>
                </a:solidFill>
                <a:effectLst/>
                <a:latin typeface="Teko" panose="020B0604020202020204" charset="0"/>
                <a:cs typeface="Teko" panose="020B0604020202020204" charset="0"/>
              </a:rPr>
              <a:t>, </a:t>
            </a:r>
            <a:r>
              <a:rPr lang="en-US" b="0" i="1" dirty="0">
                <a:solidFill>
                  <a:srgbClr val="333333"/>
                </a:solidFill>
                <a:effectLst/>
                <a:latin typeface="Teko" panose="020B0604020202020204" charset="0"/>
                <a:cs typeface="Teko" panose="020B0604020202020204" charset="0"/>
              </a:rPr>
              <a:t>53</a:t>
            </a:r>
            <a:r>
              <a:rPr lang="en-US" b="0" i="0" dirty="0">
                <a:solidFill>
                  <a:srgbClr val="333333"/>
                </a:solidFill>
                <a:effectLst/>
                <a:latin typeface="Teko" panose="020B0604020202020204" charset="0"/>
                <a:cs typeface="Teko" panose="020B0604020202020204" charset="0"/>
              </a:rPr>
              <a:t>, 1116-1119.</a:t>
            </a:r>
            <a:endParaRPr lang="es-ES" dirty="0">
              <a:latin typeface="Teko" panose="020B0604020202020204" charset="0"/>
              <a:cs typeface="Teko" panose="020B0604020202020204" charset="0"/>
            </a:endParaRPr>
          </a:p>
        </p:txBody>
      </p:sp>
      <p:pic>
        <p:nvPicPr>
          <p:cNvPr id="32" name="Google Shape;277;p11">
            <a:extLst>
              <a:ext uri="{FF2B5EF4-FFF2-40B4-BE49-F238E27FC236}">
                <a16:creationId xmlns:a16="http://schemas.microsoft.com/office/drawing/2014/main" id="{E595E067-A4E0-4537-B6FB-F5B4F6C127D7}"/>
              </a:ext>
            </a:extLst>
          </p:cNvPr>
          <p:cNvPicPr preferRelativeResize="0"/>
          <p:nvPr/>
        </p:nvPicPr>
        <p:blipFill rotWithShape="1">
          <a:blip r:embed="rId16">
            <a:alphaModFix/>
          </a:blip>
          <a:srcRect/>
          <a:stretch/>
        </p:blipFill>
        <p:spPr>
          <a:xfrm>
            <a:off x="1" y="0"/>
            <a:ext cx="1404518" cy="702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1"/>
                                          </p:stCondLst>
                                        </p:cTn>
                                        <p:tgtEl>
                                          <p:spTgt spid="13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14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Teko"/>
              <a:buNone/>
            </a:pPr>
            <a:r>
              <a:rPr lang="es-ES" dirty="0" err="1">
                <a:latin typeface="Teko"/>
                <a:ea typeface="Teko"/>
                <a:cs typeface="Teko"/>
                <a:sym typeface="Teko"/>
              </a:rPr>
              <a:t>Other</a:t>
            </a:r>
            <a:r>
              <a:rPr lang="es-ES" dirty="0">
                <a:latin typeface="Teko"/>
                <a:ea typeface="Teko"/>
                <a:cs typeface="Teko"/>
                <a:sym typeface="Teko"/>
              </a:rPr>
              <a:t> metal </a:t>
            </a:r>
            <a:r>
              <a:rPr lang="es-ES" dirty="0" err="1">
                <a:latin typeface="Teko"/>
                <a:ea typeface="Teko"/>
                <a:cs typeface="Teko"/>
                <a:sym typeface="Teko"/>
              </a:rPr>
              <a:t>clusters</a:t>
            </a:r>
            <a:r>
              <a:rPr lang="es-ES" dirty="0">
                <a:latin typeface="Teko"/>
                <a:ea typeface="Teko"/>
                <a:cs typeface="Teko"/>
                <a:sym typeface="Teko"/>
              </a:rPr>
              <a:t> in </a:t>
            </a:r>
            <a:r>
              <a:rPr lang="es-ES" dirty="0" err="1">
                <a:latin typeface="Teko"/>
                <a:ea typeface="Teko"/>
                <a:cs typeface="Teko"/>
                <a:sym typeface="Teko"/>
              </a:rPr>
              <a:t>solution</a:t>
            </a:r>
            <a:endParaRPr dirty="0">
              <a:latin typeface="Teko"/>
              <a:ea typeface="Teko"/>
              <a:cs typeface="Teko"/>
              <a:sym typeface="Teko"/>
            </a:endParaRPr>
          </a:p>
        </p:txBody>
      </p:sp>
      <p:pic>
        <p:nvPicPr>
          <p:cNvPr id="149" name="Google Shape;149;p3"/>
          <p:cNvPicPr preferRelativeResize="0"/>
          <p:nvPr/>
        </p:nvPicPr>
        <p:blipFill rotWithShape="1">
          <a:blip r:embed="rId4">
            <a:alphaModFix/>
          </a:blip>
          <a:srcRect l="19768" t="12952" r="19690" b="10844"/>
          <a:stretch/>
        </p:blipFill>
        <p:spPr>
          <a:xfrm>
            <a:off x="129788" y="3725357"/>
            <a:ext cx="2736861" cy="2016975"/>
          </a:xfrm>
          <a:prstGeom prst="rect">
            <a:avLst/>
          </a:prstGeom>
          <a:noFill/>
          <a:ln>
            <a:noFill/>
          </a:ln>
        </p:spPr>
      </p:pic>
      <p:pic>
        <p:nvPicPr>
          <p:cNvPr id="150" name="Google Shape;150;p3"/>
          <p:cNvPicPr preferRelativeResize="0"/>
          <p:nvPr/>
        </p:nvPicPr>
        <p:blipFill rotWithShape="1">
          <a:blip r:embed="rId5">
            <a:alphaModFix/>
          </a:blip>
          <a:srcRect/>
          <a:stretch/>
        </p:blipFill>
        <p:spPr>
          <a:xfrm>
            <a:off x="8929550" y="11931"/>
            <a:ext cx="3262450" cy="492418"/>
          </a:xfrm>
          <a:prstGeom prst="rect">
            <a:avLst/>
          </a:prstGeom>
          <a:noFill/>
          <a:ln>
            <a:noFill/>
          </a:ln>
        </p:spPr>
      </p:pic>
      <p:sp>
        <p:nvSpPr>
          <p:cNvPr id="151" name="Google Shape;151;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3</a:t>
            </a:fld>
            <a:endParaRPr/>
          </a:p>
        </p:txBody>
      </p:sp>
      <p:sp>
        <p:nvSpPr>
          <p:cNvPr id="152" name="Google Shape;152;p3"/>
          <p:cNvSpPr/>
          <p:nvPr/>
        </p:nvSpPr>
        <p:spPr>
          <a:xfrm>
            <a:off x="43740" y="2732124"/>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53" name="Google Shape;153;p3"/>
          <p:cNvGraphicFramePr/>
          <p:nvPr/>
        </p:nvGraphicFramePr>
        <p:xfrm>
          <a:off x="381990" y="1801991"/>
          <a:ext cx="4969317" cy="1969467"/>
        </p:xfrm>
        <a:graphic>
          <a:graphicData uri="http://schemas.openxmlformats.org/presentationml/2006/ole">
            <mc:AlternateContent xmlns:mc="http://schemas.openxmlformats.org/markup-compatibility/2006">
              <mc:Choice xmlns:v="urn:schemas-microsoft-com:vml" Requires="v">
                <p:oleObj spid="_x0000_s2088" r:id="rId6" imgW="4969317" imgH="1969467" progId="ChemDraw.Document.6.0">
                  <p:embed/>
                </p:oleObj>
              </mc:Choice>
              <mc:Fallback>
                <p:oleObj r:id="rId6" imgW="4969317" imgH="1969467" progId="ChemDraw.Document.6.0">
                  <p:embed/>
                  <p:pic>
                    <p:nvPicPr>
                      <p:cNvPr id="153" name="Google Shape;153;p3"/>
                      <p:cNvPicPr preferRelativeResize="0"/>
                      <p:nvPr/>
                    </p:nvPicPr>
                    <p:blipFill rotWithShape="1">
                      <a:blip r:embed="rId7">
                        <a:alphaModFix/>
                      </a:blip>
                      <a:srcRect/>
                      <a:stretch/>
                    </p:blipFill>
                    <p:spPr>
                      <a:xfrm>
                        <a:off x="381990" y="1801991"/>
                        <a:ext cx="4969317" cy="1969467"/>
                      </a:xfrm>
                      <a:prstGeom prst="rect">
                        <a:avLst/>
                      </a:prstGeom>
                      <a:noFill/>
                      <a:ln>
                        <a:noFill/>
                      </a:ln>
                    </p:spPr>
                  </p:pic>
                </p:oleObj>
              </mc:Fallback>
            </mc:AlternateContent>
          </a:graphicData>
        </a:graphic>
      </p:graphicFrame>
      <p:pic>
        <p:nvPicPr>
          <p:cNvPr id="154" name="Google Shape;154;p3"/>
          <p:cNvPicPr preferRelativeResize="0"/>
          <p:nvPr/>
        </p:nvPicPr>
        <p:blipFill rotWithShape="1">
          <a:blip r:embed="rId8">
            <a:alphaModFix/>
          </a:blip>
          <a:srcRect/>
          <a:stretch/>
        </p:blipFill>
        <p:spPr>
          <a:xfrm>
            <a:off x="2659201" y="4049038"/>
            <a:ext cx="3413835" cy="2112200"/>
          </a:xfrm>
          <a:prstGeom prst="rect">
            <a:avLst/>
          </a:prstGeom>
          <a:noFill/>
          <a:ln>
            <a:noFill/>
          </a:ln>
        </p:spPr>
      </p:pic>
      <p:sp>
        <p:nvSpPr>
          <p:cNvPr id="155" name="Google Shape;155;p3"/>
          <p:cNvSpPr txBox="1"/>
          <p:nvPr/>
        </p:nvSpPr>
        <p:spPr>
          <a:xfrm>
            <a:off x="578473" y="3994078"/>
            <a:ext cx="1154074" cy="338554"/>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5E2C16"/>
                </a:solidFill>
                <a:latin typeface="Calibri"/>
                <a:ea typeface="Calibri"/>
                <a:cs typeface="Calibri"/>
                <a:sym typeface="Calibri"/>
              </a:rPr>
              <a:t>Pd</a:t>
            </a:r>
            <a:r>
              <a:rPr lang="es-ES" sz="1600" b="1" baseline="-25000">
                <a:solidFill>
                  <a:srgbClr val="5E2C16"/>
                </a:solidFill>
                <a:latin typeface="Calibri"/>
                <a:ea typeface="Calibri"/>
                <a:cs typeface="Calibri"/>
                <a:sym typeface="Calibri"/>
              </a:rPr>
              <a:t>4</a:t>
            </a:r>
            <a:r>
              <a:rPr lang="es-ES" sz="1600" b="1">
                <a:solidFill>
                  <a:srgbClr val="5E2C16"/>
                </a:solidFill>
                <a:latin typeface="Calibri"/>
                <a:ea typeface="Calibri"/>
                <a:cs typeface="Calibri"/>
                <a:sym typeface="Calibri"/>
              </a:rPr>
              <a:t>(CH</a:t>
            </a:r>
            <a:r>
              <a:rPr lang="es-ES" sz="1600" b="1" baseline="-25000">
                <a:solidFill>
                  <a:srgbClr val="5E2C16"/>
                </a:solidFill>
                <a:latin typeface="Calibri"/>
                <a:ea typeface="Calibri"/>
                <a:cs typeface="Calibri"/>
                <a:sym typeface="Calibri"/>
              </a:rPr>
              <a:t>3</a:t>
            </a:r>
            <a:r>
              <a:rPr lang="es-ES" sz="1600" b="1">
                <a:solidFill>
                  <a:srgbClr val="5E2C16"/>
                </a:solidFill>
                <a:latin typeface="Calibri"/>
                <a:ea typeface="Calibri"/>
                <a:cs typeface="Calibri"/>
                <a:sym typeface="Calibri"/>
              </a:rPr>
              <a:t>CN)</a:t>
            </a:r>
            <a:endParaRPr/>
          </a:p>
        </p:txBody>
      </p:sp>
      <p:sp>
        <p:nvSpPr>
          <p:cNvPr id="156" name="Google Shape;156;p3"/>
          <p:cNvSpPr txBox="1"/>
          <p:nvPr/>
        </p:nvSpPr>
        <p:spPr>
          <a:xfrm>
            <a:off x="3682043" y="3879761"/>
            <a:ext cx="684076" cy="338554"/>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5E2C16"/>
                </a:solidFill>
                <a:latin typeface="Calibri"/>
                <a:ea typeface="Calibri"/>
                <a:cs typeface="Calibri"/>
                <a:sym typeface="Calibri"/>
              </a:rPr>
              <a:t>Pd</a:t>
            </a:r>
            <a:r>
              <a:rPr lang="es-ES" sz="1600" b="1" baseline="-25000">
                <a:solidFill>
                  <a:srgbClr val="5E2C16"/>
                </a:solidFill>
                <a:latin typeface="Calibri"/>
                <a:ea typeface="Calibri"/>
                <a:cs typeface="Calibri"/>
                <a:sym typeface="Calibri"/>
              </a:rPr>
              <a:t>3-4</a:t>
            </a:r>
            <a:endParaRPr sz="1600" b="1">
              <a:solidFill>
                <a:srgbClr val="5E2C16"/>
              </a:solidFill>
              <a:latin typeface="Calibri"/>
              <a:ea typeface="Calibri"/>
              <a:cs typeface="Calibri"/>
              <a:sym typeface="Calibri"/>
            </a:endParaRPr>
          </a:p>
        </p:txBody>
      </p:sp>
      <p:sp>
        <p:nvSpPr>
          <p:cNvPr id="157" name="Google Shape;157;p3"/>
          <p:cNvSpPr txBox="1"/>
          <p:nvPr/>
        </p:nvSpPr>
        <p:spPr>
          <a:xfrm>
            <a:off x="3625215" y="1724660"/>
            <a:ext cx="2227580" cy="142938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p:txBody>
      </p:sp>
      <p:sp>
        <p:nvSpPr>
          <p:cNvPr id="158" name="Google Shape;158;p3"/>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3"/>
          <p:cNvSpPr/>
          <p:nvPr/>
        </p:nvSpPr>
        <p:spPr>
          <a:xfrm>
            <a:off x="6096000" y="457200"/>
            <a:ext cx="0" cy="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
          <p:cNvSpPr/>
          <p:nvPr/>
        </p:nvSpPr>
        <p:spPr>
          <a:xfrm>
            <a:off x="6096000" y="1085850"/>
            <a:ext cx="0" cy="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3"/>
          <p:cNvSpPr/>
          <p:nvPr/>
        </p:nvSpPr>
        <p:spPr>
          <a:xfrm>
            <a:off x="0" y="236220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3"/>
          <p:cNvSpPr/>
          <p:nvPr/>
        </p:nvSpPr>
        <p:spPr>
          <a:xfrm>
            <a:off x="0" y="569595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3" name="Google Shape;163;p3"/>
          <p:cNvPicPr preferRelativeResize="0"/>
          <p:nvPr/>
        </p:nvPicPr>
        <p:blipFill rotWithShape="1">
          <a:blip r:embed="rId9">
            <a:alphaModFix/>
          </a:blip>
          <a:srcRect/>
          <a:stretch/>
        </p:blipFill>
        <p:spPr>
          <a:xfrm>
            <a:off x="6393505" y="3030697"/>
            <a:ext cx="5388864" cy="3081528"/>
          </a:xfrm>
          <a:prstGeom prst="rect">
            <a:avLst/>
          </a:prstGeom>
          <a:noFill/>
          <a:ln>
            <a:noFill/>
          </a:ln>
        </p:spPr>
      </p:pic>
      <p:graphicFrame>
        <p:nvGraphicFramePr>
          <p:cNvPr id="164" name="Google Shape;164;p3"/>
          <p:cNvGraphicFramePr/>
          <p:nvPr/>
        </p:nvGraphicFramePr>
        <p:xfrm>
          <a:off x="6535391" y="1801991"/>
          <a:ext cx="4440237" cy="1192213"/>
        </p:xfrm>
        <a:graphic>
          <a:graphicData uri="http://schemas.openxmlformats.org/presentationml/2006/ole">
            <mc:AlternateContent xmlns:mc="http://schemas.openxmlformats.org/markup-compatibility/2006">
              <mc:Choice xmlns:v="urn:schemas-microsoft-com:vml" Requires="v">
                <p:oleObj spid="_x0000_s2089" r:id="rId10" imgW="4440237" imgH="1192213" progId="ChemDraw.Document.6.0">
                  <p:embed/>
                </p:oleObj>
              </mc:Choice>
              <mc:Fallback>
                <p:oleObj r:id="rId10" imgW="4440237" imgH="1192213" progId="ChemDraw.Document.6.0">
                  <p:embed/>
                  <p:pic>
                    <p:nvPicPr>
                      <p:cNvPr id="164" name="Google Shape;164;p3"/>
                      <p:cNvPicPr preferRelativeResize="0"/>
                      <p:nvPr/>
                    </p:nvPicPr>
                    <p:blipFill rotWithShape="1">
                      <a:blip r:embed="rId11">
                        <a:alphaModFix/>
                      </a:blip>
                      <a:srcRect/>
                      <a:stretch/>
                    </p:blipFill>
                    <p:spPr>
                      <a:xfrm>
                        <a:off x="6535391" y="1801991"/>
                        <a:ext cx="4440237" cy="1192213"/>
                      </a:xfrm>
                      <a:prstGeom prst="rect">
                        <a:avLst/>
                      </a:prstGeom>
                      <a:noFill/>
                      <a:ln>
                        <a:noFill/>
                      </a:ln>
                    </p:spPr>
                  </p:pic>
                </p:oleObj>
              </mc:Fallback>
            </mc:AlternateContent>
          </a:graphicData>
        </a:graphic>
      </p:graphicFrame>
      <p:sp>
        <p:nvSpPr>
          <p:cNvPr id="165" name="Google Shape;165;p3"/>
          <p:cNvSpPr/>
          <p:nvPr/>
        </p:nvSpPr>
        <p:spPr>
          <a:xfrm>
            <a:off x="6929619" y="5924550"/>
            <a:ext cx="625714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rgbClr val="333333"/>
                </a:solidFill>
                <a:latin typeface="Teko"/>
                <a:ea typeface="Teko"/>
                <a:cs typeface="Teko"/>
                <a:sym typeface="Teko"/>
              </a:rPr>
              <a:t> </a:t>
            </a:r>
            <a:r>
              <a:rPr lang="es-ES" sz="1400">
                <a:solidFill>
                  <a:schemeClr val="dk1"/>
                </a:solidFill>
                <a:latin typeface="Teko"/>
                <a:ea typeface="Teko"/>
                <a:cs typeface="Teko"/>
                <a:sym typeface="Teko"/>
              </a:rPr>
              <a:t>J. Oliver-Meseguer </a:t>
            </a:r>
            <a:r>
              <a:rPr lang="es-ES" sz="1400" i="1">
                <a:solidFill>
                  <a:schemeClr val="dk1"/>
                </a:solidFill>
                <a:latin typeface="Teko"/>
                <a:ea typeface="Teko"/>
                <a:cs typeface="Teko"/>
                <a:sym typeface="Teko"/>
              </a:rPr>
              <a:t>et al</a:t>
            </a:r>
            <a:r>
              <a:rPr lang="es-ES" sz="1400">
                <a:solidFill>
                  <a:schemeClr val="dk1"/>
                </a:solidFill>
                <a:latin typeface="Teko"/>
                <a:ea typeface="Teko"/>
                <a:cs typeface="Teko"/>
                <a:sym typeface="Teko"/>
              </a:rPr>
              <a:t>., </a:t>
            </a:r>
            <a:r>
              <a:rPr lang="es-ES" sz="1400" i="1">
                <a:solidFill>
                  <a:schemeClr val="dk1"/>
                </a:solidFill>
                <a:latin typeface="Teko"/>
                <a:ea typeface="Teko"/>
                <a:cs typeface="Teko"/>
                <a:sym typeface="Teko"/>
              </a:rPr>
              <a:t>J. Am. Chem. Soc. </a:t>
            </a:r>
            <a:r>
              <a:rPr lang="es-ES" sz="1400" b="1" i="1">
                <a:solidFill>
                  <a:schemeClr val="dk1"/>
                </a:solidFill>
                <a:latin typeface="Teko"/>
                <a:ea typeface="Teko"/>
                <a:cs typeface="Teko"/>
                <a:sym typeface="Teko"/>
              </a:rPr>
              <a:t>2015</a:t>
            </a:r>
            <a:r>
              <a:rPr lang="es-ES" sz="1400" i="1">
                <a:solidFill>
                  <a:schemeClr val="dk1"/>
                </a:solidFill>
                <a:latin typeface="Teko"/>
                <a:ea typeface="Teko"/>
                <a:cs typeface="Teko"/>
                <a:sym typeface="Teko"/>
              </a:rPr>
              <a:t>, 137</a:t>
            </a:r>
            <a:r>
              <a:rPr lang="es-ES" sz="1400">
                <a:solidFill>
                  <a:schemeClr val="dk1"/>
                </a:solidFill>
                <a:latin typeface="Teko"/>
                <a:ea typeface="Teko"/>
                <a:cs typeface="Teko"/>
                <a:sym typeface="Teko"/>
              </a:rPr>
              <a:t>, 3894-3900.</a:t>
            </a:r>
            <a:endParaRPr sz="1400">
              <a:solidFill>
                <a:schemeClr val="dk1"/>
              </a:solidFill>
              <a:latin typeface="Teko"/>
              <a:ea typeface="Teko"/>
              <a:cs typeface="Teko"/>
              <a:sym typeface="Teko"/>
            </a:endParaRPr>
          </a:p>
        </p:txBody>
      </p:sp>
      <p:sp>
        <p:nvSpPr>
          <p:cNvPr id="166" name="Google Shape;166;p3"/>
          <p:cNvSpPr/>
          <p:nvPr/>
        </p:nvSpPr>
        <p:spPr>
          <a:xfrm>
            <a:off x="129788" y="6007349"/>
            <a:ext cx="6821062" cy="3161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rgbClr val="333333"/>
                </a:solidFill>
                <a:latin typeface="Teko"/>
                <a:ea typeface="Teko"/>
                <a:cs typeface="Teko"/>
                <a:sym typeface="Teko"/>
              </a:rPr>
              <a:t> A. Leyva Pérez, J. Oliver-Meseguer </a:t>
            </a:r>
            <a:r>
              <a:rPr lang="es-ES" sz="1400" i="1">
                <a:solidFill>
                  <a:srgbClr val="333333"/>
                </a:solidFill>
                <a:latin typeface="Teko"/>
                <a:ea typeface="Teko"/>
                <a:cs typeface="Teko"/>
                <a:sym typeface="Teko"/>
              </a:rPr>
              <a:t>et al</a:t>
            </a:r>
            <a:r>
              <a:rPr lang="es-ES" sz="1400">
                <a:solidFill>
                  <a:srgbClr val="333333"/>
                </a:solidFill>
                <a:latin typeface="Teko"/>
                <a:ea typeface="Teko"/>
                <a:cs typeface="Teko"/>
                <a:sym typeface="Teko"/>
              </a:rPr>
              <a:t>., </a:t>
            </a:r>
            <a:r>
              <a:rPr lang="es-ES" sz="1400" i="1">
                <a:solidFill>
                  <a:srgbClr val="333333"/>
                </a:solidFill>
                <a:latin typeface="Teko"/>
                <a:ea typeface="Teko"/>
                <a:cs typeface="Teko"/>
                <a:sym typeface="Teko"/>
              </a:rPr>
              <a:t>Angew. Chem., Int. Ed.</a:t>
            </a:r>
            <a:r>
              <a:rPr lang="es-ES" sz="1400">
                <a:solidFill>
                  <a:srgbClr val="333333"/>
                </a:solidFill>
                <a:latin typeface="Teko"/>
                <a:ea typeface="Teko"/>
                <a:cs typeface="Teko"/>
                <a:sym typeface="Teko"/>
              </a:rPr>
              <a:t> </a:t>
            </a:r>
            <a:r>
              <a:rPr lang="es-ES" sz="1400" b="1">
                <a:solidFill>
                  <a:srgbClr val="333333"/>
                </a:solidFill>
                <a:latin typeface="Teko"/>
                <a:ea typeface="Teko"/>
                <a:cs typeface="Teko"/>
                <a:sym typeface="Teko"/>
              </a:rPr>
              <a:t>2013</a:t>
            </a:r>
            <a:r>
              <a:rPr lang="es-ES" sz="1400">
                <a:solidFill>
                  <a:srgbClr val="333333"/>
                </a:solidFill>
                <a:latin typeface="Teko"/>
                <a:ea typeface="Teko"/>
                <a:cs typeface="Teko"/>
                <a:sym typeface="Teko"/>
              </a:rPr>
              <a:t>, </a:t>
            </a:r>
            <a:r>
              <a:rPr lang="es-ES" sz="1400" i="1">
                <a:solidFill>
                  <a:srgbClr val="333333"/>
                </a:solidFill>
                <a:latin typeface="Teko"/>
                <a:ea typeface="Teko"/>
                <a:cs typeface="Teko"/>
                <a:sym typeface="Teko"/>
              </a:rPr>
              <a:t>52</a:t>
            </a:r>
            <a:r>
              <a:rPr lang="es-ES" sz="1400">
                <a:solidFill>
                  <a:srgbClr val="333333"/>
                </a:solidFill>
                <a:latin typeface="Teko"/>
                <a:ea typeface="Teko"/>
                <a:cs typeface="Teko"/>
                <a:sym typeface="Teko"/>
              </a:rPr>
              <a:t>, 11554-11559.</a:t>
            </a:r>
            <a:endParaRPr sz="1400">
              <a:solidFill>
                <a:schemeClr val="dk1"/>
              </a:solidFill>
              <a:latin typeface="Teko"/>
              <a:ea typeface="Teko"/>
              <a:cs typeface="Teko"/>
              <a:sym typeface="Teko"/>
            </a:endParaRPr>
          </a:p>
        </p:txBody>
      </p:sp>
      <p:pic>
        <p:nvPicPr>
          <p:cNvPr id="167" name="Google Shape;167;p3"/>
          <p:cNvPicPr preferRelativeResize="0"/>
          <p:nvPr/>
        </p:nvPicPr>
        <p:blipFill rotWithShape="1">
          <a:blip r:embed="rId12">
            <a:alphaModFix/>
          </a:blip>
          <a:srcRect/>
          <a:stretch/>
        </p:blipFill>
        <p:spPr>
          <a:xfrm>
            <a:off x="1478259" y="3538767"/>
            <a:ext cx="3540760" cy="2507615"/>
          </a:xfrm>
          <a:prstGeom prst="rect">
            <a:avLst/>
          </a:prstGeom>
          <a:noFill/>
          <a:ln>
            <a:noFill/>
          </a:ln>
        </p:spPr>
      </p:pic>
      <p:pic>
        <p:nvPicPr>
          <p:cNvPr id="168" name="Google Shape;168;p3"/>
          <p:cNvPicPr preferRelativeResize="0"/>
          <p:nvPr/>
        </p:nvPicPr>
        <p:blipFill rotWithShape="1">
          <a:blip r:embed="rId13">
            <a:alphaModFix/>
          </a:blip>
          <a:srcRect/>
          <a:stretch/>
        </p:blipFill>
        <p:spPr>
          <a:xfrm>
            <a:off x="7738104" y="3328249"/>
            <a:ext cx="2785224" cy="2498144"/>
          </a:xfrm>
          <a:prstGeom prst="rect">
            <a:avLst/>
          </a:prstGeom>
          <a:noFill/>
          <a:ln>
            <a:noFill/>
          </a:ln>
        </p:spPr>
      </p:pic>
      <p:pic>
        <p:nvPicPr>
          <p:cNvPr id="25" name="Google Shape;277;p11">
            <a:extLst>
              <a:ext uri="{FF2B5EF4-FFF2-40B4-BE49-F238E27FC236}">
                <a16:creationId xmlns:a16="http://schemas.microsoft.com/office/drawing/2014/main" id="{789BB81B-BDC4-4150-8B6D-53D485602D10}"/>
              </a:ext>
            </a:extLst>
          </p:cNvPr>
          <p:cNvPicPr preferRelativeResize="0"/>
          <p:nvPr/>
        </p:nvPicPr>
        <p:blipFill rotWithShape="1">
          <a:blip r:embed="rId14">
            <a:alphaModFix/>
          </a:blip>
          <a:srcRect/>
          <a:stretch/>
        </p:blipFill>
        <p:spPr>
          <a:xfrm>
            <a:off x="1" y="0"/>
            <a:ext cx="1404518" cy="702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5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14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Teko"/>
              <a:buNone/>
            </a:pPr>
            <a:r>
              <a:rPr lang="es-ES" dirty="0">
                <a:latin typeface="Teko"/>
                <a:ea typeface="Teko"/>
                <a:cs typeface="Teko"/>
                <a:sym typeface="Teko"/>
              </a:rPr>
              <a:t>Next step…</a:t>
            </a:r>
            <a:endParaRPr dirty="0">
              <a:latin typeface="Teko"/>
              <a:ea typeface="Teko"/>
              <a:cs typeface="Teko"/>
              <a:sym typeface="Teko"/>
            </a:endParaRPr>
          </a:p>
        </p:txBody>
      </p:sp>
      <p:sp>
        <p:nvSpPr>
          <p:cNvPr id="176" name="Google Shape;176;p4"/>
          <p:cNvSpPr txBox="1">
            <a:spLocks noGrp="1"/>
          </p:cNvSpPr>
          <p:nvPr>
            <p:ph type="body" idx="1"/>
          </p:nvPr>
        </p:nvSpPr>
        <p:spPr>
          <a:xfrm>
            <a:off x="1097280" y="1845734"/>
            <a:ext cx="6583680" cy="4023360"/>
          </a:xfrm>
          <a:prstGeom prst="rect">
            <a:avLst/>
          </a:prstGeom>
          <a:noFill/>
          <a:ln>
            <a:noFill/>
          </a:ln>
        </p:spPr>
        <p:txBody>
          <a:bodyPr spcFirstLastPara="1" wrap="square" lIns="0" tIns="45700" rIns="0" bIns="45700" anchor="t" anchorCtr="0">
            <a:normAutofit/>
          </a:bodyPr>
          <a:lstStyle/>
          <a:p>
            <a:pPr marL="91440" lvl="0" indent="-241300" algn="l" rtl="0">
              <a:lnSpc>
                <a:spcPct val="90000"/>
              </a:lnSpc>
              <a:spcBef>
                <a:spcPts val="0"/>
              </a:spcBef>
              <a:spcAft>
                <a:spcPts val="0"/>
              </a:spcAft>
              <a:buSzPts val="3800"/>
              <a:buChar char=" "/>
            </a:pPr>
            <a:r>
              <a:rPr lang="es-ES" sz="3800">
                <a:latin typeface="Teko"/>
                <a:ea typeface="Teko"/>
                <a:cs typeface="Teko"/>
                <a:sym typeface="Teko"/>
              </a:rPr>
              <a:t>Heterogeneous catalysts?</a:t>
            </a:r>
            <a:endParaRPr/>
          </a:p>
          <a:p>
            <a:pPr marL="91440" lvl="0" indent="0" algn="l" rtl="0">
              <a:lnSpc>
                <a:spcPct val="90000"/>
              </a:lnSpc>
              <a:spcBef>
                <a:spcPts val="1400"/>
              </a:spcBef>
              <a:spcAft>
                <a:spcPts val="0"/>
              </a:spcAft>
              <a:buSzPts val="3800"/>
              <a:buNone/>
            </a:pPr>
            <a:endParaRPr sz="3800">
              <a:latin typeface="Teko"/>
              <a:ea typeface="Teko"/>
              <a:cs typeface="Teko"/>
              <a:sym typeface="Teko"/>
            </a:endParaRPr>
          </a:p>
          <a:p>
            <a:pPr marL="91440" lvl="0" indent="-241300" algn="l" rtl="0">
              <a:lnSpc>
                <a:spcPct val="90000"/>
              </a:lnSpc>
              <a:spcBef>
                <a:spcPts val="1400"/>
              </a:spcBef>
              <a:spcAft>
                <a:spcPts val="0"/>
              </a:spcAft>
              <a:buSzPts val="3800"/>
              <a:buChar char=" "/>
            </a:pPr>
            <a:r>
              <a:rPr lang="es-ES" sz="3800">
                <a:latin typeface="Teko"/>
                <a:ea typeface="Teko"/>
                <a:cs typeface="Teko"/>
                <a:sym typeface="Teko"/>
              </a:rPr>
              <a:t>Reactions non specific for metallic clusters or single atoms?</a:t>
            </a:r>
            <a:endParaRPr/>
          </a:p>
          <a:p>
            <a:pPr marL="91440" lvl="0" indent="0" algn="l" rtl="0">
              <a:lnSpc>
                <a:spcPct val="90000"/>
              </a:lnSpc>
              <a:spcBef>
                <a:spcPts val="1400"/>
              </a:spcBef>
              <a:spcAft>
                <a:spcPts val="0"/>
              </a:spcAft>
              <a:buSzPts val="3800"/>
              <a:buNone/>
            </a:pPr>
            <a:endParaRPr sz="3800">
              <a:latin typeface="Teko"/>
              <a:ea typeface="Teko"/>
              <a:cs typeface="Teko"/>
              <a:sym typeface="Teko"/>
            </a:endParaRPr>
          </a:p>
          <a:p>
            <a:pPr marL="91440" lvl="0" indent="-241300" algn="l" rtl="0">
              <a:lnSpc>
                <a:spcPct val="90000"/>
              </a:lnSpc>
              <a:spcBef>
                <a:spcPts val="1400"/>
              </a:spcBef>
              <a:spcAft>
                <a:spcPts val="0"/>
              </a:spcAft>
              <a:buSzPts val="3800"/>
              <a:buChar char=" "/>
            </a:pPr>
            <a:r>
              <a:rPr lang="es-ES" sz="3800">
                <a:latin typeface="Teko"/>
                <a:ea typeface="Teko"/>
                <a:cs typeface="Teko"/>
                <a:sym typeface="Teko"/>
              </a:rPr>
              <a:t>Clusters for non catalytic uses?</a:t>
            </a:r>
            <a:endParaRPr/>
          </a:p>
        </p:txBody>
      </p:sp>
      <p:pic>
        <p:nvPicPr>
          <p:cNvPr id="177" name="Google Shape;177;p4"/>
          <p:cNvPicPr preferRelativeResize="0"/>
          <p:nvPr/>
        </p:nvPicPr>
        <p:blipFill rotWithShape="1">
          <a:blip r:embed="rId3">
            <a:alphaModFix/>
          </a:blip>
          <a:srcRect/>
          <a:stretch/>
        </p:blipFill>
        <p:spPr>
          <a:xfrm>
            <a:off x="8929550" y="11931"/>
            <a:ext cx="3262450" cy="492418"/>
          </a:xfrm>
          <a:prstGeom prst="rect">
            <a:avLst/>
          </a:prstGeom>
          <a:noFill/>
          <a:ln>
            <a:noFill/>
          </a:ln>
        </p:spPr>
      </p:pic>
      <p:sp>
        <p:nvSpPr>
          <p:cNvPr id="178" name="Google Shape;178;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4</a:t>
            </a:fld>
            <a:endParaRPr/>
          </a:p>
        </p:txBody>
      </p:sp>
      <p:grpSp>
        <p:nvGrpSpPr>
          <p:cNvPr id="179" name="Google Shape;179;p4"/>
          <p:cNvGrpSpPr/>
          <p:nvPr/>
        </p:nvGrpSpPr>
        <p:grpSpPr>
          <a:xfrm>
            <a:off x="7476218" y="1851830"/>
            <a:ext cx="4715782" cy="3916807"/>
            <a:chOff x="7476218" y="1851830"/>
            <a:chExt cx="4715782" cy="3916807"/>
          </a:xfrm>
        </p:grpSpPr>
        <p:pic>
          <p:nvPicPr>
            <p:cNvPr id="180" name="Google Shape;180;p4"/>
            <p:cNvPicPr preferRelativeResize="0"/>
            <p:nvPr/>
          </p:nvPicPr>
          <p:blipFill rotWithShape="1">
            <a:blip r:embed="rId4">
              <a:alphaModFix/>
            </a:blip>
            <a:srcRect/>
            <a:stretch/>
          </p:blipFill>
          <p:spPr>
            <a:xfrm>
              <a:off x="7476218" y="1946191"/>
              <a:ext cx="4715782" cy="3822446"/>
            </a:xfrm>
            <a:prstGeom prst="rect">
              <a:avLst/>
            </a:prstGeom>
            <a:noFill/>
            <a:ln>
              <a:noFill/>
            </a:ln>
          </p:spPr>
        </p:pic>
        <p:sp>
          <p:nvSpPr>
            <p:cNvPr id="181" name="Google Shape;181;p4"/>
            <p:cNvSpPr/>
            <p:nvPr/>
          </p:nvSpPr>
          <p:spPr>
            <a:xfrm>
              <a:off x="7699248" y="1946191"/>
              <a:ext cx="182880" cy="3763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4"/>
            <p:cNvSpPr/>
            <p:nvPr/>
          </p:nvSpPr>
          <p:spPr>
            <a:xfrm>
              <a:off x="7680960" y="3857414"/>
              <a:ext cx="182880" cy="3763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4"/>
            <p:cNvSpPr/>
            <p:nvPr/>
          </p:nvSpPr>
          <p:spPr>
            <a:xfrm>
              <a:off x="10125456" y="1851830"/>
              <a:ext cx="182880" cy="3763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3" name="Google Shape;277;p11">
            <a:extLst>
              <a:ext uri="{FF2B5EF4-FFF2-40B4-BE49-F238E27FC236}">
                <a16:creationId xmlns:a16="http://schemas.microsoft.com/office/drawing/2014/main" id="{BD6204A0-7ADA-42EB-8F07-A1EF0D88C994}"/>
              </a:ext>
            </a:extLst>
          </p:cNvPr>
          <p:cNvPicPr preferRelativeResize="0"/>
          <p:nvPr/>
        </p:nvPicPr>
        <p:blipFill rotWithShape="1">
          <a:blip r:embed="rId5">
            <a:alphaModFix/>
          </a:blip>
          <a:srcRect/>
          <a:stretch/>
        </p:blipFill>
        <p:spPr>
          <a:xfrm>
            <a:off x="1" y="0"/>
            <a:ext cx="1404518" cy="702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Teko"/>
              <a:buNone/>
            </a:pPr>
            <a:r>
              <a:rPr lang="es-ES" dirty="0" err="1">
                <a:latin typeface="Teko"/>
                <a:ea typeface="Teko"/>
                <a:cs typeface="Teko"/>
                <a:sym typeface="Teko"/>
              </a:rPr>
              <a:t>Why</a:t>
            </a:r>
            <a:r>
              <a:rPr lang="es-ES" dirty="0">
                <a:latin typeface="Teko"/>
                <a:ea typeface="Teko"/>
                <a:cs typeface="Teko"/>
                <a:sym typeface="Teko"/>
              </a:rPr>
              <a:t> X-Ray </a:t>
            </a:r>
            <a:r>
              <a:rPr lang="es-ES" dirty="0" err="1">
                <a:latin typeface="Teko"/>
                <a:ea typeface="Teko"/>
                <a:cs typeface="Teko"/>
                <a:sym typeface="Teko"/>
              </a:rPr>
              <a:t>Absorption</a:t>
            </a:r>
            <a:endParaRPr dirty="0">
              <a:latin typeface="Teko"/>
              <a:ea typeface="Teko"/>
              <a:cs typeface="Teko"/>
              <a:sym typeface="Teko"/>
            </a:endParaRPr>
          </a:p>
        </p:txBody>
      </p:sp>
      <p:sp>
        <p:nvSpPr>
          <p:cNvPr id="191" name="Google Shape;191;p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grpSp>
        <p:nvGrpSpPr>
          <p:cNvPr id="192" name="Google Shape;192;p5"/>
          <p:cNvGrpSpPr/>
          <p:nvPr/>
        </p:nvGrpSpPr>
        <p:grpSpPr>
          <a:xfrm>
            <a:off x="4347755" y="1869466"/>
            <a:ext cx="7844245" cy="4265894"/>
            <a:chOff x="5401202" y="19746278"/>
            <a:chExt cx="20008597" cy="12498227"/>
          </a:xfrm>
        </p:grpSpPr>
        <p:pic>
          <p:nvPicPr>
            <p:cNvPr id="193" name="Google Shape;193;p5"/>
            <p:cNvPicPr preferRelativeResize="0"/>
            <p:nvPr/>
          </p:nvPicPr>
          <p:blipFill rotWithShape="1">
            <a:blip r:embed="rId3">
              <a:alphaModFix/>
            </a:blip>
            <a:srcRect/>
            <a:stretch/>
          </p:blipFill>
          <p:spPr>
            <a:xfrm>
              <a:off x="5401202" y="19746278"/>
              <a:ext cx="20008597" cy="12498227"/>
            </a:xfrm>
            <a:prstGeom prst="rect">
              <a:avLst/>
            </a:prstGeom>
            <a:noFill/>
            <a:ln>
              <a:noFill/>
            </a:ln>
          </p:spPr>
        </p:pic>
        <p:grpSp>
          <p:nvGrpSpPr>
            <p:cNvPr id="194" name="Google Shape;194;p5"/>
            <p:cNvGrpSpPr/>
            <p:nvPr/>
          </p:nvGrpSpPr>
          <p:grpSpPr>
            <a:xfrm>
              <a:off x="9933233" y="21100704"/>
              <a:ext cx="10944534" cy="6428985"/>
              <a:chOff x="10390910" y="7429025"/>
              <a:chExt cx="15842949" cy="9695889"/>
            </a:xfrm>
          </p:grpSpPr>
          <p:pic>
            <p:nvPicPr>
              <p:cNvPr id="195" name="Google Shape;195;p5" descr="Time-resolved X-ray absorption spectroscopy | Spectroscopy Europe/World"/>
              <p:cNvPicPr preferRelativeResize="0"/>
              <p:nvPr/>
            </p:nvPicPr>
            <p:blipFill rotWithShape="1">
              <a:blip r:embed="rId4">
                <a:alphaModFix/>
              </a:blip>
              <a:srcRect l="-17052" t="-19191" r="-16168" b="-18702"/>
              <a:stretch/>
            </p:blipFill>
            <p:spPr>
              <a:xfrm>
                <a:off x="10390910" y="7429025"/>
                <a:ext cx="15842949" cy="969588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96" name="Google Shape;196;p5" descr="ALBA Synchrotron"/>
              <p:cNvPicPr preferRelativeResize="0"/>
              <p:nvPr/>
            </p:nvPicPr>
            <p:blipFill rotWithShape="1">
              <a:blip r:embed="rId5">
                <a:alphaModFix/>
              </a:blip>
              <a:srcRect/>
              <a:stretch/>
            </p:blipFill>
            <p:spPr>
              <a:xfrm>
                <a:off x="15666939" y="12561312"/>
                <a:ext cx="4377351" cy="2405079"/>
              </a:xfrm>
              <a:prstGeom prst="rect">
                <a:avLst/>
              </a:prstGeom>
              <a:noFill/>
              <a:ln>
                <a:noFill/>
              </a:ln>
            </p:spPr>
          </p:pic>
        </p:grpSp>
      </p:grpSp>
      <p:sp>
        <p:nvSpPr>
          <p:cNvPr id="197" name="Google Shape;197;p5"/>
          <p:cNvSpPr txBox="1"/>
          <p:nvPr/>
        </p:nvSpPr>
        <p:spPr>
          <a:xfrm>
            <a:off x="198723" y="1955699"/>
            <a:ext cx="4149032" cy="3785652"/>
          </a:xfrm>
          <a:prstGeom prst="rect">
            <a:avLst/>
          </a:prstGeom>
          <a:solidFill>
            <a:srgbClr val="F4DBD0"/>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dk1"/>
                </a:solidFill>
                <a:latin typeface="Teko"/>
                <a:ea typeface="Teko"/>
                <a:cs typeface="Teko"/>
                <a:sym typeface="Teko"/>
              </a:rPr>
              <a:t>XAS provides information about the electronic structure of the X-ray absorbing atom and about the structure that surrounds it. It is one of the most </a:t>
            </a:r>
            <a:r>
              <a:rPr lang="es-ES" sz="2400" b="1">
                <a:solidFill>
                  <a:schemeClr val="dk1"/>
                </a:solidFill>
                <a:latin typeface="Teko"/>
                <a:ea typeface="Teko"/>
                <a:cs typeface="Teko"/>
                <a:sym typeface="Teko"/>
              </a:rPr>
              <a:t>powerful techniques for characterizing catalysts </a:t>
            </a:r>
            <a:r>
              <a:rPr lang="es-ES" sz="2400">
                <a:solidFill>
                  <a:schemeClr val="dk1"/>
                </a:solidFill>
                <a:latin typeface="Teko"/>
                <a:ea typeface="Teko"/>
                <a:cs typeface="Teko"/>
                <a:sym typeface="Teko"/>
              </a:rPr>
              <a:t>that does not require a long range order and that can be implemented under arbitrary conditions.</a:t>
            </a:r>
            <a:endParaRPr sz="2400">
              <a:solidFill>
                <a:schemeClr val="dk1"/>
              </a:solidFill>
              <a:latin typeface="Teko"/>
              <a:ea typeface="Teko"/>
              <a:cs typeface="Teko"/>
              <a:sym typeface="Teko"/>
            </a:endParaRPr>
          </a:p>
        </p:txBody>
      </p:sp>
      <p:pic>
        <p:nvPicPr>
          <p:cNvPr id="198" name="Google Shape;198;p5"/>
          <p:cNvPicPr preferRelativeResize="0"/>
          <p:nvPr/>
        </p:nvPicPr>
        <p:blipFill rotWithShape="1">
          <a:blip r:embed="rId6">
            <a:alphaModFix/>
          </a:blip>
          <a:srcRect/>
          <a:stretch/>
        </p:blipFill>
        <p:spPr>
          <a:xfrm>
            <a:off x="8929550" y="11931"/>
            <a:ext cx="3262450" cy="492418"/>
          </a:xfrm>
          <a:prstGeom prst="rect">
            <a:avLst/>
          </a:prstGeom>
          <a:noFill/>
          <a:ln>
            <a:noFill/>
          </a:ln>
        </p:spPr>
      </p:pic>
      <p:sp>
        <p:nvSpPr>
          <p:cNvPr id="199" name="Google Shape;199;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a:t>
            </a:fld>
            <a:endParaRPr/>
          </a:p>
        </p:txBody>
      </p:sp>
      <p:pic>
        <p:nvPicPr>
          <p:cNvPr id="14" name="Google Shape;277;p11">
            <a:extLst>
              <a:ext uri="{FF2B5EF4-FFF2-40B4-BE49-F238E27FC236}">
                <a16:creationId xmlns:a16="http://schemas.microsoft.com/office/drawing/2014/main" id="{3C2CF3E1-8496-4A6E-92F3-0A690A011248}"/>
              </a:ext>
            </a:extLst>
          </p:cNvPr>
          <p:cNvPicPr preferRelativeResize="0"/>
          <p:nvPr/>
        </p:nvPicPr>
        <p:blipFill rotWithShape="1">
          <a:blip r:embed="rId7">
            <a:alphaModFix/>
          </a:blip>
          <a:srcRect/>
          <a:stretch/>
        </p:blipFill>
        <p:spPr>
          <a:xfrm>
            <a:off x="1" y="0"/>
            <a:ext cx="1404518" cy="702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6B4EC-97BF-44BA-8079-6F96F3D83000}"/>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37D0C62A-A378-42A7-86EE-38FAD28B4B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6</a:t>
            </a:fld>
            <a:endParaRPr lang="es-ES"/>
          </a:p>
        </p:txBody>
      </p:sp>
      <p:sp>
        <p:nvSpPr>
          <p:cNvPr id="8" name="CuadroTexto 7">
            <a:extLst>
              <a:ext uri="{FF2B5EF4-FFF2-40B4-BE49-F238E27FC236}">
                <a16:creationId xmlns:a16="http://schemas.microsoft.com/office/drawing/2014/main" id="{40BEEE6D-06C9-4F91-B2DF-6565F466DCB1}"/>
              </a:ext>
            </a:extLst>
          </p:cNvPr>
          <p:cNvSpPr txBox="1"/>
          <p:nvPr/>
        </p:nvSpPr>
        <p:spPr>
          <a:xfrm>
            <a:off x="3344779" y="12271918"/>
            <a:ext cx="184731" cy="369332"/>
          </a:xfrm>
          <a:prstGeom prst="rect">
            <a:avLst/>
          </a:prstGeom>
          <a:noFill/>
        </p:spPr>
        <p:txBody>
          <a:bodyPr wrap="none" rtlCol="0">
            <a:spAutoFit/>
          </a:bodyPr>
          <a:lstStyle/>
          <a:p>
            <a:endParaRPr lang="en-GB" dirty="0"/>
          </a:p>
        </p:txBody>
      </p:sp>
      <p:graphicFrame>
        <p:nvGraphicFramePr>
          <p:cNvPr id="10" name="Objeto 9">
            <a:extLst>
              <a:ext uri="{FF2B5EF4-FFF2-40B4-BE49-F238E27FC236}">
                <a16:creationId xmlns:a16="http://schemas.microsoft.com/office/drawing/2014/main" id="{61B5FDB0-1557-4AB5-8AAA-8229D28CE851}"/>
              </a:ext>
            </a:extLst>
          </p:cNvPr>
          <p:cNvGraphicFramePr>
            <a:graphicFrameLocks noChangeAspect="1"/>
          </p:cNvGraphicFramePr>
          <p:nvPr>
            <p:extLst>
              <p:ext uri="{D42A27DB-BD31-4B8C-83A1-F6EECF244321}">
                <p14:modId xmlns:p14="http://schemas.microsoft.com/office/powerpoint/2010/main" val="1209878672"/>
              </p:ext>
            </p:extLst>
          </p:nvPr>
        </p:nvGraphicFramePr>
        <p:xfrm>
          <a:off x="7027590" y="2577901"/>
          <a:ext cx="5025864" cy="3039715"/>
        </p:xfrm>
        <a:graphic>
          <a:graphicData uri="http://schemas.openxmlformats.org/presentationml/2006/ole">
            <mc:AlternateContent xmlns:mc="http://schemas.openxmlformats.org/markup-compatibility/2006">
              <mc:Choice xmlns:v="urn:schemas-microsoft-com:vml" Requires="v">
                <p:oleObj spid="_x0000_s6168" name="CS ChemDraw Drawing" r:id="rId4" imgW="7313059" imgH="4425553" progId="ChemDraw.Document.6.0">
                  <p:embed/>
                </p:oleObj>
              </mc:Choice>
              <mc:Fallback>
                <p:oleObj name="CS ChemDraw Drawing" r:id="rId4" imgW="7313059" imgH="4425553" progId="ChemDraw.Document.6.0">
                  <p:embed/>
                  <p:pic>
                    <p:nvPicPr>
                      <p:cNvPr id="54" name="Objeto 53">
                        <a:extLst>
                          <a:ext uri="{FF2B5EF4-FFF2-40B4-BE49-F238E27FC236}">
                            <a16:creationId xmlns:a16="http://schemas.microsoft.com/office/drawing/2014/main" id="{5241F1A2-BD0F-4985-A748-656F882F66D5}"/>
                          </a:ext>
                        </a:extLst>
                      </p:cNvPr>
                      <p:cNvPicPr/>
                      <p:nvPr/>
                    </p:nvPicPr>
                    <p:blipFill>
                      <a:blip r:embed="rId5"/>
                      <a:stretch>
                        <a:fillRect/>
                      </a:stretch>
                    </p:blipFill>
                    <p:spPr>
                      <a:xfrm>
                        <a:off x="7027590" y="2577901"/>
                        <a:ext cx="5025864" cy="3039715"/>
                      </a:xfrm>
                      <a:prstGeom prst="rect">
                        <a:avLst/>
                      </a:prstGeom>
                    </p:spPr>
                  </p:pic>
                </p:oleObj>
              </mc:Fallback>
            </mc:AlternateContent>
          </a:graphicData>
        </a:graphic>
      </p:graphicFrame>
      <p:pic>
        <p:nvPicPr>
          <p:cNvPr id="13" name="Imagen 12">
            <a:extLst>
              <a:ext uri="{FF2B5EF4-FFF2-40B4-BE49-F238E27FC236}">
                <a16:creationId xmlns:a16="http://schemas.microsoft.com/office/drawing/2014/main" id="{67F3F77F-4211-4298-A4B5-07832C971312}"/>
              </a:ext>
            </a:extLst>
          </p:cNvPr>
          <p:cNvPicPr>
            <a:picLocks noChangeAspect="1"/>
          </p:cNvPicPr>
          <p:nvPr/>
        </p:nvPicPr>
        <p:blipFill rotWithShape="1">
          <a:blip r:embed="rId6"/>
          <a:srcRect b="7481"/>
          <a:stretch/>
        </p:blipFill>
        <p:spPr>
          <a:xfrm>
            <a:off x="130472" y="3429000"/>
            <a:ext cx="4766607" cy="2513313"/>
          </a:xfrm>
          <a:prstGeom prst="rect">
            <a:avLst/>
          </a:prstGeom>
        </p:spPr>
      </p:pic>
      <p:pic>
        <p:nvPicPr>
          <p:cNvPr id="14" name="Imagen 13">
            <a:extLst>
              <a:ext uri="{FF2B5EF4-FFF2-40B4-BE49-F238E27FC236}">
                <a16:creationId xmlns:a16="http://schemas.microsoft.com/office/drawing/2014/main" id="{8B4DE1DA-9489-4815-99BB-DD755467DFC4}"/>
              </a:ext>
            </a:extLst>
          </p:cNvPr>
          <p:cNvPicPr>
            <a:picLocks noChangeAspect="1"/>
          </p:cNvPicPr>
          <p:nvPr/>
        </p:nvPicPr>
        <p:blipFill>
          <a:blip r:embed="rId7"/>
          <a:stretch>
            <a:fillRect/>
          </a:stretch>
        </p:blipFill>
        <p:spPr>
          <a:xfrm>
            <a:off x="6936873" y="3413826"/>
            <a:ext cx="4434256" cy="2538922"/>
          </a:xfrm>
          <a:prstGeom prst="rect">
            <a:avLst/>
          </a:prstGeom>
        </p:spPr>
      </p:pic>
      <p:graphicFrame>
        <p:nvGraphicFramePr>
          <p:cNvPr id="15" name="Objeto 14">
            <a:extLst>
              <a:ext uri="{FF2B5EF4-FFF2-40B4-BE49-F238E27FC236}">
                <a16:creationId xmlns:a16="http://schemas.microsoft.com/office/drawing/2014/main" id="{E31F7949-96B9-4423-93FF-0A1F4DD2D8BB}"/>
              </a:ext>
            </a:extLst>
          </p:cNvPr>
          <p:cNvGraphicFramePr>
            <a:graphicFrameLocks noChangeAspect="1"/>
          </p:cNvGraphicFramePr>
          <p:nvPr>
            <p:extLst>
              <p:ext uri="{D42A27DB-BD31-4B8C-83A1-F6EECF244321}">
                <p14:modId xmlns:p14="http://schemas.microsoft.com/office/powerpoint/2010/main" val="1627852788"/>
              </p:ext>
            </p:extLst>
          </p:nvPr>
        </p:nvGraphicFramePr>
        <p:xfrm>
          <a:off x="130472" y="1914862"/>
          <a:ext cx="6705167" cy="1149762"/>
        </p:xfrm>
        <a:graphic>
          <a:graphicData uri="http://schemas.openxmlformats.org/presentationml/2006/ole">
            <mc:AlternateContent xmlns:mc="http://schemas.openxmlformats.org/markup-compatibility/2006">
              <mc:Choice xmlns:v="urn:schemas-microsoft-com:vml" Requires="v">
                <p:oleObj spid="_x0000_s6169" name="CS ChemDraw Drawing" r:id="rId8" imgW="4481841" imgH="764872" progId="ChemDraw.Document.6.0">
                  <p:embed/>
                </p:oleObj>
              </mc:Choice>
              <mc:Fallback>
                <p:oleObj name="CS ChemDraw Drawing" r:id="rId8" imgW="4481841" imgH="764872" progId="ChemDraw.Document.6.0">
                  <p:embed/>
                  <p:pic>
                    <p:nvPicPr>
                      <p:cNvPr id="64" name="Objeto 63">
                        <a:extLst>
                          <a:ext uri="{FF2B5EF4-FFF2-40B4-BE49-F238E27FC236}">
                            <a16:creationId xmlns:a16="http://schemas.microsoft.com/office/drawing/2014/main" id="{D5F19B3A-F267-42F5-815E-C9CC72A86D60}"/>
                          </a:ext>
                        </a:extLst>
                      </p:cNvPr>
                      <p:cNvPicPr/>
                      <p:nvPr/>
                    </p:nvPicPr>
                    <p:blipFill>
                      <a:blip r:embed="rId9"/>
                      <a:stretch>
                        <a:fillRect/>
                      </a:stretch>
                    </p:blipFill>
                    <p:spPr>
                      <a:xfrm>
                        <a:off x="130472" y="1914862"/>
                        <a:ext cx="6705167" cy="1149762"/>
                      </a:xfrm>
                      <a:prstGeom prst="rect">
                        <a:avLst/>
                      </a:prstGeom>
                    </p:spPr>
                  </p:pic>
                </p:oleObj>
              </mc:Fallback>
            </mc:AlternateContent>
          </a:graphicData>
        </a:graphic>
      </p:graphicFrame>
      <p:pic>
        <p:nvPicPr>
          <p:cNvPr id="17" name="Imagen 16">
            <a:extLst>
              <a:ext uri="{FF2B5EF4-FFF2-40B4-BE49-F238E27FC236}">
                <a16:creationId xmlns:a16="http://schemas.microsoft.com/office/drawing/2014/main" id="{E58D63EA-C305-4CA5-8602-AD623F84A51F}"/>
              </a:ext>
            </a:extLst>
          </p:cNvPr>
          <p:cNvPicPr>
            <a:picLocks noChangeAspect="1"/>
          </p:cNvPicPr>
          <p:nvPr/>
        </p:nvPicPr>
        <p:blipFill rotWithShape="1">
          <a:blip r:embed="rId10"/>
          <a:srcRect l="-1" r="40084" b="8940"/>
          <a:stretch/>
        </p:blipFill>
        <p:spPr>
          <a:xfrm>
            <a:off x="353164" y="3595139"/>
            <a:ext cx="5842692" cy="2373083"/>
          </a:xfrm>
          <a:prstGeom prst="rect">
            <a:avLst/>
          </a:prstGeom>
        </p:spPr>
      </p:pic>
      <p:sp>
        <p:nvSpPr>
          <p:cNvPr id="29" name="CuadroTexto 28">
            <a:extLst>
              <a:ext uri="{FF2B5EF4-FFF2-40B4-BE49-F238E27FC236}">
                <a16:creationId xmlns:a16="http://schemas.microsoft.com/office/drawing/2014/main" id="{E5506D97-B00F-441B-AC42-2852B215E821}"/>
              </a:ext>
            </a:extLst>
          </p:cNvPr>
          <p:cNvSpPr txBox="1"/>
          <p:nvPr/>
        </p:nvSpPr>
        <p:spPr>
          <a:xfrm>
            <a:off x="3529510" y="7817322"/>
            <a:ext cx="7111317" cy="1692771"/>
          </a:xfrm>
          <a:prstGeom prst="rect">
            <a:avLst/>
          </a:prstGeom>
          <a:solidFill>
            <a:schemeClr val="accent4">
              <a:lumMod val="20000"/>
              <a:lumOff val="80000"/>
            </a:schemeClr>
          </a:solidFill>
        </p:spPr>
        <p:txBody>
          <a:bodyPr wrap="square" rtlCol="0">
            <a:spAutoFit/>
          </a:bodyPr>
          <a:lstStyle/>
          <a:p>
            <a:r>
              <a:rPr lang="en-US" sz="2600" dirty="0">
                <a:latin typeface="Helvetica 55 Roman"/>
              </a:rPr>
              <a:t>With sterically hindered chemical environment around the mixture of palladium atoms and sub–</a:t>
            </a:r>
            <a:r>
              <a:rPr lang="en-US" sz="2600" dirty="0" err="1">
                <a:latin typeface="Helvetica 55 Roman"/>
              </a:rPr>
              <a:t>nanometric</a:t>
            </a:r>
            <a:r>
              <a:rPr lang="en-US" sz="2600" dirty="0">
                <a:latin typeface="Helvetica 55 Roman"/>
              </a:rPr>
              <a:t> clusters without any substrate assistance it is possible to obtain them</a:t>
            </a:r>
            <a:endParaRPr lang="en-GB" sz="2600" dirty="0">
              <a:latin typeface="Helvetica 55 Roman"/>
            </a:endParaRPr>
          </a:p>
        </p:txBody>
      </p:sp>
      <p:sp>
        <p:nvSpPr>
          <p:cNvPr id="31" name="Google Shape;206;p6">
            <a:extLst>
              <a:ext uri="{FF2B5EF4-FFF2-40B4-BE49-F238E27FC236}">
                <a16:creationId xmlns:a16="http://schemas.microsoft.com/office/drawing/2014/main" id="{9BDC0ED3-FEDC-4EA1-902F-C85E17CA427A}"/>
              </a:ext>
            </a:extLst>
          </p:cNvPr>
          <p:cNvSpPr txBox="1">
            <a:spLocks/>
          </p:cNvSpPr>
          <p:nvPr/>
        </p:nvSpPr>
        <p:spPr>
          <a:xfrm>
            <a:off x="1097279" y="286603"/>
            <a:ext cx="10956175" cy="145075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dk1"/>
              </a:buClr>
              <a:buFont typeface="Teko"/>
              <a:buNone/>
            </a:pPr>
            <a:r>
              <a:rPr lang="en-US" dirty="0">
                <a:solidFill>
                  <a:schemeClr val="dk1"/>
                </a:solidFill>
                <a:latin typeface="Teko"/>
                <a:ea typeface="Teko"/>
                <a:cs typeface="Teko"/>
                <a:sym typeface="Teko"/>
              </a:rPr>
              <a:t>Pd-</a:t>
            </a:r>
            <a:r>
              <a:rPr lang="en-US" dirty="0" err="1">
                <a:solidFill>
                  <a:schemeClr val="dk1"/>
                </a:solidFill>
                <a:latin typeface="Teko"/>
                <a:ea typeface="Teko"/>
                <a:cs typeface="Teko"/>
                <a:sym typeface="Teko"/>
              </a:rPr>
              <a:t>CsX</a:t>
            </a:r>
            <a:r>
              <a:rPr lang="en-US" dirty="0">
                <a:solidFill>
                  <a:schemeClr val="dk1"/>
                </a:solidFill>
                <a:latin typeface="Teko"/>
                <a:ea typeface="Teko"/>
                <a:cs typeface="Teko"/>
                <a:sym typeface="Teko"/>
              </a:rPr>
              <a:t> before and after C-C coupling reaction</a:t>
            </a:r>
            <a:br>
              <a:rPr lang="en-US" dirty="0">
                <a:solidFill>
                  <a:schemeClr val="dk1"/>
                </a:solidFill>
                <a:latin typeface="Teko"/>
                <a:ea typeface="Teko"/>
                <a:cs typeface="Teko"/>
                <a:sym typeface="Teko"/>
              </a:rPr>
            </a:br>
            <a:endParaRPr lang="en-US" dirty="0">
              <a:solidFill>
                <a:schemeClr val="dk1"/>
              </a:solidFill>
              <a:latin typeface="Teko"/>
              <a:ea typeface="Teko"/>
              <a:cs typeface="Teko"/>
              <a:sym typeface="Teko"/>
            </a:endParaRPr>
          </a:p>
        </p:txBody>
      </p:sp>
      <p:pic>
        <p:nvPicPr>
          <p:cNvPr id="32" name="Google Shape;211;p6">
            <a:extLst>
              <a:ext uri="{FF2B5EF4-FFF2-40B4-BE49-F238E27FC236}">
                <a16:creationId xmlns:a16="http://schemas.microsoft.com/office/drawing/2014/main" id="{89D38C18-A5C3-4386-8F29-50B1458747B9}"/>
              </a:ext>
            </a:extLst>
          </p:cNvPr>
          <p:cNvPicPr preferRelativeResize="0"/>
          <p:nvPr/>
        </p:nvPicPr>
        <p:blipFill rotWithShape="1">
          <a:blip r:embed="rId11">
            <a:alphaModFix/>
          </a:blip>
          <a:srcRect/>
          <a:stretch/>
        </p:blipFill>
        <p:spPr>
          <a:xfrm>
            <a:off x="8929550" y="11931"/>
            <a:ext cx="3262450" cy="492418"/>
          </a:xfrm>
          <a:prstGeom prst="rect">
            <a:avLst/>
          </a:prstGeom>
          <a:noFill/>
          <a:ln>
            <a:noFill/>
          </a:ln>
        </p:spPr>
      </p:pic>
      <p:sp>
        <p:nvSpPr>
          <p:cNvPr id="33" name="Google Shape;212;p6">
            <a:extLst>
              <a:ext uri="{FF2B5EF4-FFF2-40B4-BE49-F238E27FC236}">
                <a16:creationId xmlns:a16="http://schemas.microsoft.com/office/drawing/2014/main" id="{9AF3418C-E330-48FC-8486-CE6EF75AD18B}"/>
              </a:ext>
            </a:extLst>
          </p:cNvPr>
          <p:cNvSpPr/>
          <p:nvPr/>
        </p:nvSpPr>
        <p:spPr>
          <a:xfrm>
            <a:off x="5728984" y="6010551"/>
            <a:ext cx="79652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dirty="0">
                <a:solidFill>
                  <a:schemeClr val="dk1"/>
                </a:solidFill>
                <a:latin typeface="Teko"/>
                <a:ea typeface="Teko"/>
                <a:cs typeface="Teko"/>
                <a:sym typeface="Teko"/>
              </a:rPr>
              <a:t>F. </a:t>
            </a:r>
            <a:r>
              <a:rPr lang="es-ES" sz="1400" dirty="0" err="1">
                <a:solidFill>
                  <a:schemeClr val="dk1"/>
                </a:solidFill>
                <a:latin typeface="Teko"/>
                <a:ea typeface="Teko"/>
                <a:cs typeface="Teko"/>
                <a:sym typeface="Teko"/>
              </a:rPr>
              <a:t>Garnes-Portolés</a:t>
            </a:r>
            <a:r>
              <a:rPr lang="es-ES" sz="1400" dirty="0">
                <a:solidFill>
                  <a:schemeClr val="dk1"/>
                </a:solidFill>
                <a:latin typeface="Teko"/>
                <a:ea typeface="Teko"/>
                <a:cs typeface="Teko"/>
                <a:sym typeface="Teko"/>
              </a:rPr>
              <a:t>, R. Greco, J. Oliver-Meseguer, </a:t>
            </a:r>
            <a:r>
              <a:rPr lang="es-ES" sz="1400" i="1" dirty="0">
                <a:solidFill>
                  <a:schemeClr val="dk1"/>
                </a:solidFill>
                <a:latin typeface="Teko"/>
                <a:ea typeface="Teko"/>
                <a:cs typeface="Teko"/>
                <a:sym typeface="Teko"/>
              </a:rPr>
              <a:t>et al.,</a:t>
            </a:r>
            <a:r>
              <a:rPr lang="es-ES" sz="1400" dirty="0">
                <a:solidFill>
                  <a:schemeClr val="dk1"/>
                </a:solidFill>
                <a:latin typeface="Teko"/>
                <a:ea typeface="Teko"/>
                <a:cs typeface="Teko"/>
                <a:sym typeface="Teko"/>
              </a:rPr>
              <a:t>  </a:t>
            </a:r>
            <a:r>
              <a:rPr lang="es-ES" sz="1400" i="1" dirty="0" err="1">
                <a:solidFill>
                  <a:schemeClr val="dk1"/>
                </a:solidFill>
                <a:latin typeface="Teko"/>
                <a:ea typeface="Teko"/>
                <a:cs typeface="Teko"/>
                <a:sym typeface="Teko"/>
              </a:rPr>
              <a:t>Nat</a:t>
            </a:r>
            <a:r>
              <a:rPr lang="es-ES" sz="1400" i="1" dirty="0">
                <a:solidFill>
                  <a:schemeClr val="dk1"/>
                </a:solidFill>
                <a:latin typeface="Teko"/>
                <a:ea typeface="Teko"/>
                <a:cs typeface="Teko"/>
                <a:sym typeface="Teko"/>
              </a:rPr>
              <a:t>. </a:t>
            </a:r>
            <a:r>
              <a:rPr lang="es-ES" sz="1400" i="1" dirty="0" err="1">
                <a:solidFill>
                  <a:schemeClr val="dk1"/>
                </a:solidFill>
                <a:latin typeface="Teko"/>
                <a:ea typeface="Teko"/>
                <a:cs typeface="Teko"/>
                <a:sym typeface="Teko"/>
              </a:rPr>
              <a:t>Catal</a:t>
            </a:r>
            <a:r>
              <a:rPr lang="es-ES" sz="1400" i="1" dirty="0">
                <a:solidFill>
                  <a:schemeClr val="dk1"/>
                </a:solidFill>
                <a:latin typeface="Teko"/>
                <a:ea typeface="Teko"/>
                <a:cs typeface="Teko"/>
                <a:sym typeface="Teko"/>
              </a:rPr>
              <a:t>., </a:t>
            </a:r>
            <a:r>
              <a:rPr lang="es-ES" sz="1400" b="1" dirty="0">
                <a:solidFill>
                  <a:schemeClr val="dk1"/>
                </a:solidFill>
                <a:latin typeface="Teko"/>
                <a:ea typeface="Teko"/>
                <a:cs typeface="Teko"/>
                <a:sym typeface="Teko"/>
              </a:rPr>
              <a:t>2021</a:t>
            </a:r>
            <a:r>
              <a:rPr lang="es-ES" sz="1400" dirty="0">
                <a:solidFill>
                  <a:schemeClr val="dk1"/>
                </a:solidFill>
                <a:latin typeface="Teko"/>
                <a:ea typeface="Teko"/>
                <a:cs typeface="Teko"/>
                <a:sym typeface="Teko"/>
              </a:rPr>
              <a:t>, </a:t>
            </a:r>
            <a:r>
              <a:rPr lang="es-ES" sz="1400" i="1" dirty="0">
                <a:solidFill>
                  <a:schemeClr val="dk1"/>
                </a:solidFill>
                <a:latin typeface="Teko"/>
                <a:ea typeface="Teko"/>
                <a:cs typeface="Teko"/>
                <a:sym typeface="Teko"/>
              </a:rPr>
              <a:t>4</a:t>
            </a:r>
            <a:r>
              <a:rPr lang="es-ES" sz="1400" dirty="0">
                <a:solidFill>
                  <a:schemeClr val="dk1"/>
                </a:solidFill>
                <a:latin typeface="Teko"/>
                <a:ea typeface="Teko"/>
                <a:cs typeface="Teko"/>
                <a:sym typeface="Teko"/>
              </a:rPr>
              <a:t>, 293-303</a:t>
            </a:r>
            <a:endParaRPr sz="1400" dirty="0">
              <a:solidFill>
                <a:schemeClr val="dk1"/>
              </a:solidFill>
              <a:latin typeface="Teko"/>
              <a:ea typeface="Teko"/>
              <a:cs typeface="Teko"/>
              <a:sym typeface="Teko"/>
            </a:endParaRPr>
          </a:p>
        </p:txBody>
      </p:sp>
      <p:pic>
        <p:nvPicPr>
          <p:cNvPr id="34" name="Google Shape;277;p11">
            <a:extLst>
              <a:ext uri="{FF2B5EF4-FFF2-40B4-BE49-F238E27FC236}">
                <a16:creationId xmlns:a16="http://schemas.microsoft.com/office/drawing/2014/main" id="{C15EB49B-66A8-463A-9FAA-9A666051092D}"/>
              </a:ext>
            </a:extLst>
          </p:cNvPr>
          <p:cNvPicPr preferRelativeResize="0"/>
          <p:nvPr/>
        </p:nvPicPr>
        <p:blipFill rotWithShape="1">
          <a:blip r:embed="rId12">
            <a:alphaModFix/>
          </a:blip>
          <a:srcRect/>
          <a:stretch/>
        </p:blipFill>
        <p:spPr>
          <a:xfrm>
            <a:off x="1" y="0"/>
            <a:ext cx="1404518" cy="702259"/>
          </a:xfrm>
          <a:prstGeom prst="rect">
            <a:avLst/>
          </a:prstGeom>
          <a:noFill/>
          <a:ln>
            <a:noFill/>
          </a:ln>
        </p:spPr>
      </p:pic>
    </p:spTree>
    <p:extLst>
      <p:ext uri="{BB962C8B-B14F-4D97-AF65-F5344CB8AC3E}">
        <p14:creationId xmlns:p14="http://schemas.microsoft.com/office/powerpoint/2010/main" val="36123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10D9916-B7C1-4886-A146-B059DAD7255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F1424D7-559E-4397-BA58-79437E25FD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7</a:t>
            </a:fld>
            <a:endParaRPr lang="es-ES"/>
          </a:p>
        </p:txBody>
      </p:sp>
      <p:pic>
        <p:nvPicPr>
          <p:cNvPr id="6" name="Imagen 5">
            <a:extLst>
              <a:ext uri="{FF2B5EF4-FFF2-40B4-BE49-F238E27FC236}">
                <a16:creationId xmlns:a16="http://schemas.microsoft.com/office/drawing/2014/main" id="{4E987E3B-FBA0-4457-A5BF-3CC82917FAC2}"/>
              </a:ext>
            </a:extLst>
          </p:cNvPr>
          <p:cNvPicPr>
            <a:picLocks noChangeAspect="1"/>
          </p:cNvPicPr>
          <p:nvPr/>
        </p:nvPicPr>
        <p:blipFill>
          <a:blip r:embed="rId3"/>
          <a:stretch>
            <a:fillRect/>
          </a:stretch>
        </p:blipFill>
        <p:spPr>
          <a:xfrm>
            <a:off x="-7768" y="891201"/>
            <a:ext cx="3731051" cy="1791621"/>
          </a:xfrm>
          <a:prstGeom prst="rect">
            <a:avLst/>
          </a:prstGeom>
        </p:spPr>
      </p:pic>
      <p:pic>
        <p:nvPicPr>
          <p:cNvPr id="8" name="Imagen 7">
            <a:extLst>
              <a:ext uri="{FF2B5EF4-FFF2-40B4-BE49-F238E27FC236}">
                <a16:creationId xmlns:a16="http://schemas.microsoft.com/office/drawing/2014/main" id="{F32B2865-7CEF-4F56-9777-5EF30782460E}"/>
              </a:ext>
            </a:extLst>
          </p:cNvPr>
          <p:cNvPicPr>
            <a:picLocks noChangeAspect="1"/>
          </p:cNvPicPr>
          <p:nvPr/>
        </p:nvPicPr>
        <p:blipFill>
          <a:blip r:embed="rId4"/>
          <a:stretch>
            <a:fillRect/>
          </a:stretch>
        </p:blipFill>
        <p:spPr>
          <a:xfrm>
            <a:off x="81362" y="4060282"/>
            <a:ext cx="2607142" cy="2270458"/>
          </a:xfrm>
          <a:prstGeom prst="rect">
            <a:avLst/>
          </a:prstGeom>
        </p:spPr>
      </p:pic>
      <p:pic>
        <p:nvPicPr>
          <p:cNvPr id="10" name="Imagen 9">
            <a:extLst>
              <a:ext uri="{FF2B5EF4-FFF2-40B4-BE49-F238E27FC236}">
                <a16:creationId xmlns:a16="http://schemas.microsoft.com/office/drawing/2014/main" id="{4401DC7C-D972-4269-A0FB-B062D77481F9}"/>
              </a:ext>
            </a:extLst>
          </p:cNvPr>
          <p:cNvPicPr>
            <a:picLocks noChangeAspect="1"/>
          </p:cNvPicPr>
          <p:nvPr/>
        </p:nvPicPr>
        <p:blipFill rotWithShape="1">
          <a:blip r:embed="rId5"/>
          <a:srcRect l="8976" t="8282" r="9394"/>
          <a:stretch/>
        </p:blipFill>
        <p:spPr>
          <a:xfrm>
            <a:off x="7174133" y="3465987"/>
            <a:ext cx="3635636" cy="2864752"/>
          </a:xfrm>
          <a:prstGeom prst="rect">
            <a:avLst/>
          </a:prstGeom>
        </p:spPr>
      </p:pic>
      <p:pic>
        <p:nvPicPr>
          <p:cNvPr id="11" name="Imagen 10">
            <a:extLst>
              <a:ext uri="{FF2B5EF4-FFF2-40B4-BE49-F238E27FC236}">
                <a16:creationId xmlns:a16="http://schemas.microsoft.com/office/drawing/2014/main" id="{C75FF0F3-CCCA-454D-AF49-97F0A1073F6B}"/>
              </a:ext>
            </a:extLst>
          </p:cNvPr>
          <p:cNvPicPr>
            <a:picLocks noChangeAspect="1"/>
          </p:cNvPicPr>
          <p:nvPr/>
        </p:nvPicPr>
        <p:blipFill rotWithShape="1">
          <a:blip r:embed="rId6"/>
          <a:srcRect l="3927" t="7694" r="8719"/>
          <a:stretch/>
        </p:blipFill>
        <p:spPr>
          <a:xfrm>
            <a:off x="8534400" y="916496"/>
            <a:ext cx="3532449" cy="2617732"/>
          </a:xfrm>
          <a:prstGeom prst="rect">
            <a:avLst/>
          </a:prstGeom>
          <a:solidFill>
            <a:schemeClr val="bg1"/>
          </a:solidFill>
        </p:spPr>
      </p:pic>
      <p:sp>
        <p:nvSpPr>
          <p:cNvPr id="13" name="Rectángulo redondeado 27">
            <a:extLst>
              <a:ext uri="{FF2B5EF4-FFF2-40B4-BE49-F238E27FC236}">
                <a16:creationId xmlns:a16="http://schemas.microsoft.com/office/drawing/2014/main" id="{BE93BF8C-3E85-41DC-AEEC-3A0523DEAEE8}"/>
              </a:ext>
            </a:extLst>
          </p:cNvPr>
          <p:cNvSpPr/>
          <p:nvPr/>
        </p:nvSpPr>
        <p:spPr>
          <a:xfrm>
            <a:off x="2819405" y="5396894"/>
            <a:ext cx="4573767" cy="819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Helvetica 55 Roman"/>
              </a:rPr>
              <a:t>From </a:t>
            </a:r>
            <a:r>
              <a:rPr lang="en-GB" sz="1600" dirty="0" err="1">
                <a:latin typeface="Helvetica 55 Roman"/>
              </a:rPr>
              <a:t>Pd</a:t>
            </a:r>
            <a:r>
              <a:rPr lang="en-GB" sz="1600" baseline="30000" dirty="0">
                <a:latin typeface="Helvetica 55 Roman"/>
              </a:rPr>
              <a:t>+</a:t>
            </a:r>
            <a:r>
              <a:rPr lang="en-GB" sz="1600" dirty="0">
                <a:latin typeface="Helvetica 55 Roman"/>
              </a:rPr>
              <a:t>-O structures as starting material to Pd</a:t>
            </a:r>
            <a:r>
              <a:rPr lang="en-GB" sz="1600" baseline="30000" dirty="0">
                <a:latin typeface="Helvetica 55 Roman"/>
              </a:rPr>
              <a:t>0 </a:t>
            </a:r>
            <a:r>
              <a:rPr lang="en-GB" sz="1600" dirty="0">
                <a:latin typeface="Helvetica 55 Roman"/>
              </a:rPr>
              <a:t>aggregates after reaction.</a:t>
            </a:r>
            <a:endParaRPr lang="en-GB" sz="1600" dirty="0"/>
          </a:p>
        </p:txBody>
      </p:sp>
      <p:pic>
        <p:nvPicPr>
          <p:cNvPr id="14" name="Imagen 13">
            <a:extLst>
              <a:ext uri="{FF2B5EF4-FFF2-40B4-BE49-F238E27FC236}">
                <a16:creationId xmlns:a16="http://schemas.microsoft.com/office/drawing/2014/main" id="{63427912-E5C3-42E7-AE0B-9E7CDD1F8AE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083" y="2005821"/>
            <a:ext cx="4884442" cy="3525943"/>
          </a:xfrm>
          <a:prstGeom prst="rect">
            <a:avLst/>
          </a:prstGeom>
          <a:noFill/>
          <a:ln>
            <a:noFill/>
          </a:ln>
        </p:spPr>
      </p:pic>
      <p:sp>
        <p:nvSpPr>
          <p:cNvPr id="15" name="Google Shape;206;p6">
            <a:extLst>
              <a:ext uri="{FF2B5EF4-FFF2-40B4-BE49-F238E27FC236}">
                <a16:creationId xmlns:a16="http://schemas.microsoft.com/office/drawing/2014/main" id="{FB642B79-93EE-4737-9E12-9EC1451760F7}"/>
              </a:ext>
            </a:extLst>
          </p:cNvPr>
          <p:cNvSpPr txBox="1">
            <a:spLocks/>
          </p:cNvSpPr>
          <p:nvPr/>
        </p:nvSpPr>
        <p:spPr>
          <a:xfrm>
            <a:off x="974108" y="277532"/>
            <a:ext cx="10956175" cy="145075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dk1"/>
              </a:buClr>
              <a:buFont typeface="Teko"/>
              <a:buNone/>
            </a:pPr>
            <a:r>
              <a:rPr lang="en-US" dirty="0">
                <a:solidFill>
                  <a:schemeClr val="dk1"/>
                </a:solidFill>
                <a:latin typeface="Teko"/>
                <a:ea typeface="Teko"/>
                <a:cs typeface="Teko"/>
                <a:sym typeface="Teko"/>
              </a:rPr>
              <a:t>Pd-</a:t>
            </a:r>
            <a:r>
              <a:rPr lang="en-US" dirty="0" err="1">
                <a:solidFill>
                  <a:schemeClr val="dk1"/>
                </a:solidFill>
                <a:latin typeface="Teko"/>
                <a:ea typeface="Teko"/>
                <a:cs typeface="Teko"/>
                <a:sym typeface="Teko"/>
              </a:rPr>
              <a:t>CsX</a:t>
            </a:r>
            <a:r>
              <a:rPr lang="en-US" dirty="0">
                <a:solidFill>
                  <a:schemeClr val="dk1"/>
                </a:solidFill>
                <a:latin typeface="Teko"/>
                <a:ea typeface="Teko"/>
                <a:cs typeface="Teko"/>
                <a:sym typeface="Teko"/>
              </a:rPr>
              <a:t> before and after C-C coupling reaction</a:t>
            </a:r>
            <a:br>
              <a:rPr lang="en-US" dirty="0">
                <a:solidFill>
                  <a:schemeClr val="dk1"/>
                </a:solidFill>
                <a:latin typeface="Teko"/>
                <a:ea typeface="Teko"/>
                <a:cs typeface="Teko"/>
                <a:sym typeface="Teko"/>
              </a:rPr>
            </a:br>
            <a:endParaRPr lang="en-US" dirty="0">
              <a:solidFill>
                <a:schemeClr val="dk1"/>
              </a:solidFill>
              <a:latin typeface="Teko"/>
              <a:ea typeface="Teko"/>
              <a:cs typeface="Teko"/>
              <a:sym typeface="Teko"/>
            </a:endParaRPr>
          </a:p>
        </p:txBody>
      </p:sp>
      <p:pic>
        <p:nvPicPr>
          <p:cNvPr id="16" name="Google Shape;211;p6">
            <a:extLst>
              <a:ext uri="{FF2B5EF4-FFF2-40B4-BE49-F238E27FC236}">
                <a16:creationId xmlns:a16="http://schemas.microsoft.com/office/drawing/2014/main" id="{74219F40-0325-43E4-9E74-6A6ABD1F8210}"/>
              </a:ext>
            </a:extLst>
          </p:cNvPr>
          <p:cNvPicPr preferRelativeResize="0"/>
          <p:nvPr/>
        </p:nvPicPr>
        <p:blipFill rotWithShape="1">
          <a:blip r:embed="rId8">
            <a:alphaModFix/>
          </a:blip>
          <a:srcRect/>
          <a:stretch/>
        </p:blipFill>
        <p:spPr>
          <a:xfrm>
            <a:off x="8929550" y="11931"/>
            <a:ext cx="3262450" cy="492418"/>
          </a:xfrm>
          <a:prstGeom prst="rect">
            <a:avLst/>
          </a:prstGeom>
          <a:noFill/>
          <a:ln>
            <a:noFill/>
          </a:ln>
        </p:spPr>
      </p:pic>
      <p:sp>
        <p:nvSpPr>
          <p:cNvPr id="17" name="Google Shape;212;p6">
            <a:extLst>
              <a:ext uri="{FF2B5EF4-FFF2-40B4-BE49-F238E27FC236}">
                <a16:creationId xmlns:a16="http://schemas.microsoft.com/office/drawing/2014/main" id="{D7D91435-8FF0-43BC-A472-BF7FC98A331A}"/>
              </a:ext>
            </a:extLst>
          </p:cNvPr>
          <p:cNvSpPr/>
          <p:nvPr/>
        </p:nvSpPr>
        <p:spPr>
          <a:xfrm>
            <a:off x="5728984" y="6102695"/>
            <a:ext cx="79652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dirty="0">
                <a:solidFill>
                  <a:schemeClr val="dk1"/>
                </a:solidFill>
                <a:latin typeface="Teko"/>
                <a:ea typeface="Teko"/>
                <a:cs typeface="Teko"/>
                <a:sym typeface="Teko"/>
              </a:rPr>
              <a:t>F. </a:t>
            </a:r>
            <a:r>
              <a:rPr lang="es-ES" sz="1400" dirty="0" err="1">
                <a:solidFill>
                  <a:schemeClr val="dk1"/>
                </a:solidFill>
                <a:latin typeface="Teko"/>
                <a:ea typeface="Teko"/>
                <a:cs typeface="Teko"/>
                <a:sym typeface="Teko"/>
              </a:rPr>
              <a:t>Garnes-Portolés</a:t>
            </a:r>
            <a:r>
              <a:rPr lang="es-ES" sz="1400" dirty="0">
                <a:solidFill>
                  <a:schemeClr val="dk1"/>
                </a:solidFill>
                <a:latin typeface="Teko"/>
                <a:ea typeface="Teko"/>
                <a:cs typeface="Teko"/>
                <a:sym typeface="Teko"/>
              </a:rPr>
              <a:t>, R. Greco, J. Oliver-Meseguer, </a:t>
            </a:r>
            <a:r>
              <a:rPr lang="es-ES" sz="1400" i="1" dirty="0">
                <a:solidFill>
                  <a:schemeClr val="dk1"/>
                </a:solidFill>
                <a:latin typeface="Teko"/>
                <a:ea typeface="Teko"/>
                <a:cs typeface="Teko"/>
                <a:sym typeface="Teko"/>
              </a:rPr>
              <a:t>et al.,</a:t>
            </a:r>
            <a:r>
              <a:rPr lang="es-ES" sz="1400" dirty="0">
                <a:solidFill>
                  <a:schemeClr val="dk1"/>
                </a:solidFill>
                <a:latin typeface="Teko"/>
                <a:ea typeface="Teko"/>
                <a:cs typeface="Teko"/>
                <a:sym typeface="Teko"/>
              </a:rPr>
              <a:t>  </a:t>
            </a:r>
            <a:r>
              <a:rPr lang="es-ES" sz="1400" i="1" dirty="0" err="1">
                <a:solidFill>
                  <a:schemeClr val="dk1"/>
                </a:solidFill>
                <a:latin typeface="Teko"/>
                <a:ea typeface="Teko"/>
                <a:cs typeface="Teko"/>
                <a:sym typeface="Teko"/>
              </a:rPr>
              <a:t>Nat</a:t>
            </a:r>
            <a:r>
              <a:rPr lang="es-ES" sz="1400" i="1" dirty="0">
                <a:solidFill>
                  <a:schemeClr val="dk1"/>
                </a:solidFill>
                <a:latin typeface="Teko"/>
                <a:ea typeface="Teko"/>
                <a:cs typeface="Teko"/>
                <a:sym typeface="Teko"/>
              </a:rPr>
              <a:t>. </a:t>
            </a:r>
            <a:r>
              <a:rPr lang="es-ES" sz="1400" i="1" dirty="0" err="1">
                <a:solidFill>
                  <a:schemeClr val="dk1"/>
                </a:solidFill>
                <a:latin typeface="Teko"/>
                <a:ea typeface="Teko"/>
                <a:cs typeface="Teko"/>
                <a:sym typeface="Teko"/>
              </a:rPr>
              <a:t>Catal</a:t>
            </a:r>
            <a:r>
              <a:rPr lang="es-ES" sz="1400" i="1" dirty="0">
                <a:solidFill>
                  <a:schemeClr val="dk1"/>
                </a:solidFill>
                <a:latin typeface="Teko"/>
                <a:ea typeface="Teko"/>
                <a:cs typeface="Teko"/>
                <a:sym typeface="Teko"/>
              </a:rPr>
              <a:t>., </a:t>
            </a:r>
            <a:r>
              <a:rPr lang="es-ES" sz="1400" b="1" dirty="0">
                <a:solidFill>
                  <a:schemeClr val="dk1"/>
                </a:solidFill>
                <a:latin typeface="Teko"/>
                <a:ea typeface="Teko"/>
                <a:cs typeface="Teko"/>
                <a:sym typeface="Teko"/>
              </a:rPr>
              <a:t>2021</a:t>
            </a:r>
            <a:r>
              <a:rPr lang="es-ES" sz="1400" dirty="0">
                <a:solidFill>
                  <a:schemeClr val="dk1"/>
                </a:solidFill>
                <a:latin typeface="Teko"/>
                <a:ea typeface="Teko"/>
                <a:cs typeface="Teko"/>
                <a:sym typeface="Teko"/>
              </a:rPr>
              <a:t>, </a:t>
            </a:r>
            <a:r>
              <a:rPr lang="es-ES" sz="1400" i="1" dirty="0">
                <a:solidFill>
                  <a:schemeClr val="dk1"/>
                </a:solidFill>
                <a:latin typeface="Teko"/>
                <a:ea typeface="Teko"/>
                <a:cs typeface="Teko"/>
                <a:sym typeface="Teko"/>
              </a:rPr>
              <a:t>4</a:t>
            </a:r>
            <a:r>
              <a:rPr lang="es-ES" sz="1400" dirty="0">
                <a:solidFill>
                  <a:schemeClr val="dk1"/>
                </a:solidFill>
                <a:latin typeface="Teko"/>
                <a:ea typeface="Teko"/>
                <a:cs typeface="Teko"/>
                <a:sym typeface="Teko"/>
              </a:rPr>
              <a:t>, 293-303</a:t>
            </a:r>
            <a:endParaRPr sz="1400" dirty="0">
              <a:solidFill>
                <a:schemeClr val="dk1"/>
              </a:solidFill>
              <a:latin typeface="Teko"/>
              <a:ea typeface="Teko"/>
              <a:cs typeface="Teko"/>
              <a:sym typeface="Teko"/>
            </a:endParaRPr>
          </a:p>
        </p:txBody>
      </p:sp>
      <p:pic>
        <p:nvPicPr>
          <p:cNvPr id="18" name="Google Shape;277;p11">
            <a:extLst>
              <a:ext uri="{FF2B5EF4-FFF2-40B4-BE49-F238E27FC236}">
                <a16:creationId xmlns:a16="http://schemas.microsoft.com/office/drawing/2014/main" id="{21202059-D23D-48F8-9F05-1C94D101A680}"/>
              </a:ext>
            </a:extLst>
          </p:cNvPr>
          <p:cNvPicPr preferRelativeResize="0"/>
          <p:nvPr/>
        </p:nvPicPr>
        <p:blipFill rotWithShape="1">
          <a:blip r:embed="rId9">
            <a:alphaModFix/>
          </a:blip>
          <a:srcRect/>
          <a:stretch/>
        </p:blipFill>
        <p:spPr>
          <a:xfrm>
            <a:off x="1" y="0"/>
            <a:ext cx="1404518" cy="702259"/>
          </a:xfrm>
          <a:prstGeom prst="rect">
            <a:avLst/>
          </a:prstGeom>
          <a:noFill/>
          <a:ln>
            <a:noFill/>
          </a:ln>
        </p:spPr>
      </p:pic>
    </p:spTree>
    <p:extLst>
      <p:ext uri="{BB962C8B-B14F-4D97-AF65-F5344CB8AC3E}">
        <p14:creationId xmlns:p14="http://schemas.microsoft.com/office/powerpoint/2010/main" val="1290741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3F326CD-EF4D-4F13-BD63-46C81237BD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8</a:t>
            </a:fld>
            <a:endParaRPr lang="es-ES"/>
          </a:p>
        </p:txBody>
      </p:sp>
      <p:pic>
        <p:nvPicPr>
          <p:cNvPr id="3" name="Immagine 63">
            <a:extLst>
              <a:ext uri="{FF2B5EF4-FFF2-40B4-BE49-F238E27FC236}">
                <a16:creationId xmlns:a16="http://schemas.microsoft.com/office/drawing/2014/main" id="{FCDB6CB2-F5E9-4E0F-B968-C11E65778379}"/>
              </a:ext>
            </a:extLst>
          </p:cNvPr>
          <p:cNvPicPr/>
          <p:nvPr/>
        </p:nvPicPr>
        <p:blipFill rotWithShape="1">
          <a:blip r:embed="rId3">
            <a:extLst>
              <a:ext uri="{28A0092B-C50C-407E-A947-70E740481C1C}">
                <a14:useLocalDpi xmlns:a14="http://schemas.microsoft.com/office/drawing/2010/main" val="0"/>
              </a:ext>
            </a:extLst>
          </a:blip>
          <a:srcRect l="1511" t="5175" b="2019"/>
          <a:stretch/>
        </p:blipFill>
        <p:spPr bwMode="auto">
          <a:xfrm>
            <a:off x="-39756" y="1588673"/>
            <a:ext cx="6022340" cy="4233545"/>
          </a:xfrm>
          <a:prstGeom prst="rect">
            <a:avLst/>
          </a:prstGeom>
          <a:noFill/>
          <a:ln>
            <a:noFill/>
          </a:ln>
          <a:extLst>
            <a:ext uri="{53640926-AAD7-44D8-BBD7-CCE9431645EC}">
              <a14:shadowObscured xmlns:a14="http://schemas.microsoft.com/office/drawing/2010/main"/>
            </a:ext>
          </a:extLst>
        </p:spPr>
      </p:pic>
      <p:pic>
        <p:nvPicPr>
          <p:cNvPr id="5" name="Immagine 6">
            <a:extLst>
              <a:ext uri="{FF2B5EF4-FFF2-40B4-BE49-F238E27FC236}">
                <a16:creationId xmlns:a16="http://schemas.microsoft.com/office/drawing/2014/main" id="{D5C00E72-B684-4B9A-A0F5-8E52FF4F922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96655" y="1324603"/>
            <a:ext cx="2119630" cy="3641725"/>
          </a:xfrm>
          <a:prstGeom prst="rect">
            <a:avLst/>
          </a:prstGeom>
        </p:spPr>
      </p:pic>
      <p:pic>
        <p:nvPicPr>
          <p:cNvPr id="6" name="Imagen 5">
            <a:extLst>
              <a:ext uri="{FF2B5EF4-FFF2-40B4-BE49-F238E27FC236}">
                <a16:creationId xmlns:a16="http://schemas.microsoft.com/office/drawing/2014/main" id="{D4CBED44-31A3-4CEC-B33D-7C9C97BE13F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9399" y="1737360"/>
            <a:ext cx="3044825" cy="3770630"/>
          </a:xfrm>
          <a:prstGeom prst="rect">
            <a:avLst/>
          </a:prstGeom>
          <a:noFill/>
          <a:ln>
            <a:noFill/>
          </a:ln>
        </p:spPr>
      </p:pic>
      <p:sp>
        <p:nvSpPr>
          <p:cNvPr id="7" name="Google Shape;221;p7">
            <a:extLst>
              <a:ext uri="{FF2B5EF4-FFF2-40B4-BE49-F238E27FC236}">
                <a16:creationId xmlns:a16="http://schemas.microsoft.com/office/drawing/2014/main" id="{58F8E67F-E429-4A0E-B56B-74E9EE8A523D}"/>
              </a:ext>
            </a:extLst>
          </p:cNvPr>
          <p:cNvSpPr txBox="1">
            <a:spLocks/>
          </p:cNvSpPr>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5000"/>
              </a:lnSpc>
              <a:buClr>
                <a:schemeClr val="dk1"/>
              </a:buClr>
              <a:buSzPts val="4800"/>
              <a:buFont typeface="Teko"/>
              <a:buNone/>
            </a:pPr>
            <a:r>
              <a:rPr lang="es-ES" sz="4800" dirty="0">
                <a:solidFill>
                  <a:schemeClr val="dk1"/>
                </a:solidFill>
                <a:latin typeface="Teko"/>
                <a:ea typeface="Teko"/>
                <a:cs typeface="Teko"/>
                <a:sym typeface="Teko"/>
              </a:rPr>
              <a:t>Soluble &amp; MOF-</a:t>
            </a:r>
            <a:r>
              <a:rPr lang="es-ES" sz="4800" dirty="0" err="1">
                <a:solidFill>
                  <a:schemeClr val="dk1"/>
                </a:solidFill>
                <a:latin typeface="Teko"/>
                <a:ea typeface="Teko"/>
                <a:cs typeface="Teko"/>
                <a:sym typeface="Teko"/>
              </a:rPr>
              <a:t>Supported</a:t>
            </a:r>
            <a:r>
              <a:rPr lang="es-ES" sz="4800" dirty="0">
                <a:solidFill>
                  <a:schemeClr val="dk1"/>
                </a:solidFill>
                <a:latin typeface="Teko"/>
                <a:ea typeface="Teko"/>
                <a:cs typeface="Teko"/>
                <a:sym typeface="Teko"/>
              </a:rPr>
              <a:t> Pd </a:t>
            </a:r>
            <a:r>
              <a:rPr lang="es-ES" sz="4800" dirty="0" err="1">
                <a:solidFill>
                  <a:schemeClr val="dk1"/>
                </a:solidFill>
                <a:latin typeface="Teko"/>
                <a:ea typeface="Teko"/>
                <a:cs typeface="Teko"/>
                <a:sym typeface="Teko"/>
              </a:rPr>
              <a:t>SACs</a:t>
            </a:r>
            <a:r>
              <a:rPr lang="es-ES" sz="4800" dirty="0">
                <a:solidFill>
                  <a:schemeClr val="dk1"/>
                </a:solidFill>
                <a:latin typeface="Teko"/>
                <a:ea typeface="Teko"/>
                <a:cs typeface="Teko"/>
                <a:sym typeface="Teko"/>
              </a:rPr>
              <a:t> </a:t>
            </a:r>
            <a:r>
              <a:rPr lang="es-ES" sz="4800" dirty="0" err="1">
                <a:solidFill>
                  <a:schemeClr val="dk1"/>
                </a:solidFill>
                <a:latin typeface="Teko"/>
                <a:ea typeface="Teko"/>
                <a:cs typeface="Teko"/>
                <a:sym typeface="Teko"/>
              </a:rPr>
              <a:t>catalyze</a:t>
            </a:r>
            <a:r>
              <a:rPr lang="es-ES" sz="4800" dirty="0">
                <a:solidFill>
                  <a:schemeClr val="dk1"/>
                </a:solidFill>
                <a:latin typeface="Teko"/>
                <a:ea typeface="Teko"/>
                <a:cs typeface="Teko"/>
                <a:sym typeface="Teko"/>
              </a:rPr>
              <a:t> </a:t>
            </a:r>
            <a:br>
              <a:rPr lang="es-ES" sz="4800" dirty="0">
                <a:solidFill>
                  <a:schemeClr val="dk1"/>
                </a:solidFill>
                <a:latin typeface="Teko"/>
                <a:ea typeface="Teko"/>
                <a:cs typeface="Teko"/>
                <a:sym typeface="Teko"/>
              </a:rPr>
            </a:br>
            <a:r>
              <a:rPr lang="es-ES" sz="4800" dirty="0" err="1">
                <a:solidFill>
                  <a:schemeClr val="dk1"/>
                </a:solidFill>
                <a:latin typeface="Teko"/>
                <a:ea typeface="Teko"/>
                <a:cs typeface="Teko"/>
                <a:sym typeface="Teko"/>
              </a:rPr>
              <a:t>benzyl</a:t>
            </a:r>
            <a:r>
              <a:rPr lang="es-ES" sz="4800" dirty="0">
                <a:solidFill>
                  <a:schemeClr val="dk1"/>
                </a:solidFill>
                <a:latin typeface="Teko"/>
                <a:ea typeface="Teko"/>
                <a:cs typeface="Teko"/>
                <a:sym typeface="Teko"/>
              </a:rPr>
              <a:t> alcohol </a:t>
            </a:r>
            <a:r>
              <a:rPr lang="es-ES" sz="4800" dirty="0" err="1">
                <a:solidFill>
                  <a:schemeClr val="dk1"/>
                </a:solidFill>
                <a:latin typeface="Teko"/>
                <a:ea typeface="Teko"/>
                <a:cs typeface="Teko"/>
                <a:sym typeface="Teko"/>
              </a:rPr>
              <a:t>oxidation</a:t>
            </a:r>
            <a:endParaRPr lang="es-ES" sz="4800" dirty="0"/>
          </a:p>
        </p:txBody>
      </p:sp>
      <p:pic>
        <p:nvPicPr>
          <p:cNvPr id="8" name="Google Shape;223;p7">
            <a:extLst>
              <a:ext uri="{FF2B5EF4-FFF2-40B4-BE49-F238E27FC236}">
                <a16:creationId xmlns:a16="http://schemas.microsoft.com/office/drawing/2014/main" id="{64DCF701-7C6E-4B37-B54A-BE8E739033CD}"/>
              </a:ext>
            </a:extLst>
          </p:cNvPr>
          <p:cNvPicPr preferRelativeResize="0"/>
          <p:nvPr/>
        </p:nvPicPr>
        <p:blipFill rotWithShape="1">
          <a:blip r:embed="rId6">
            <a:alphaModFix/>
          </a:blip>
          <a:srcRect/>
          <a:stretch/>
        </p:blipFill>
        <p:spPr>
          <a:xfrm>
            <a:off x="8929550" y="11931"/>
            <a:ext cx="3262450" cy="492418"/>
          </a:xfrm>
          <a:prstGeom prst="rect">
            <a:avLst/>
          </a:prstGeom>
          <a:noFill/>
          <a:ln>
            <a:noFill/>
          </a:ln>
        </p:spPr>
      </p:pic>
      <p:sp>
        <p:nvSpPr>
          <p:cNvPr id="9" name="Google Shape;224;p7">
            <a:extLst>
              <a:ext uri="{FF2B5EF4-FFF2-40B4-BE49-F238E27FC236}">
                <a16:creationId xmlns:a16="http://schemas.microsoft.com/office/drawing/2014/main" id="{0F9183A4-8186-4319-9D57-3D2018891FC2}"/>
              </a:ext>
            </a:extLst>
          </p:cNvPr>
          <p:cNvSpPr/>
          <p:nvPr/>
        </p:nvSpPr>
        <p:spPr>
          <a:xfrm>
            <a:off x="216231" y="5876624"/>
            <a:ext cx="6096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Teko"/>
                <a:ea typeface="Teko"/>
                <a:cs typeface="Teko"/>
                <a:sym typeface="Teko"/>
              </a:rPr>
              <a:t>E. Tiburcio, R. Greco, J. Oliver-Meseguer, </a:t>
            </a:r>
            <a:r>
              <a:rPr lang="es-ES" sz="1400" i="1">
                <a:solidFill>
                  <a:schemeClr val="dk1"/>
                </a:solidFill>
                <a:latin typeface="Teko"/>
                <a:ea typeface="Teko"/>
                <a:cs typeface="Teko"/>
                <a:sym typeface="Teko"/>
              </a:rPr>
              <a:t>et al</a:t>
            </a:r>
            <a:r>
              <a:rPr lang="es-ES" sz="1400">
                <a:solidFill>
                  <a:schemeClr val="dk1"/>
                </a:solidFill>
                <a:latin typeface="Teko"/>
                <a:ea typeface="Teko"/>
                <a:cs typeface="Teko"/>
                <a:sym typeface="Teko"/>
              </a:rPr>
              <a:t>., </a:t>
            </a:r>
            <a:r>
              <a:rPr lang="es-ES" sz="1400" i="1">
                <a:solidFill>
                  <a:schemeClr val="dk1"/>
                </a:solidFill>
                <a:latin typeface="Teko"/>
                <a:ea typeface="Teko"/>
                <a:cs typeface="Teko"/>
                <a:sym typeface="Teko"/>
              </a:rPr>
              <a:t>J. Am. Chem. Soc.,</a:t>
            </a:r>
            <a:r>
              <a:rPr lang="es-ES" sz="1400" b="1">
                <a:solidFill>
                  <a:schemeClr val="dk1"/>
                </a:solidFill>
                <a:latin typeface="Teko"/>
                <a:ea typeface="Teko"/>
                <a:cs typeface="Teko"/>
                <a:sym typeface="Teko"/>
              </a:rPr>
              <a:t> 2021</a:t>
            </a:r>
            <a:r>
              <a:rPr lang="es-ES" sz="1400" i="1">
                <a:solidFill>
                  <a:schemeClr val="dk1"/>
                </a:solidFill>
                <a:latin typeface="Teko"/>
                <a:ea typeface="Teko"/>
                <a:cs typeface="Teko"/>
                <a:sym typeface="Teko"/>
              </a:rPr>
              <a:t>, 143, </a:t>
            </a:r>
            <a:r>
              <a:rPr lang="es-ES" sz="1400">
                <a:solidFill>
                  <a:schemeClr val="dk1"/>
                </a:solidFill>
                <a:latin typeface="Teko"/>
                <a:ea typeface="Teko"/>
                <a:cs typeface="Teko"/>
                <a:sym typeface="Teko"/>
              </a:rPr>
              <a:t>2581−2592.</a:t>
            </a:r>
            <a:endParaRPr sz="1400">
              <a:solidFill>
                <a:schemeClr val="dk1"/>
              </a:solidFill>
              <a:latin typeface="Teko"/>
              <a:ea typeface="Teko"/>
              <a:cs typeface="Teko"/>
              <a:sym typeface="Teko"/>
            </a:endParaRPr>
          </a:p>
        </p:txBody>
      </p:sp>
      <p:pic>
        <p:nvPicPr>
          <p:cNvPr id="10" name="Google Shape;277;p11">
            <a:extLst>
              <a:ext uri="{FF2B5EF4-FFF2-40B4-BE49-F238E27FC236}">
                <a16:creationId xmlns:a16="http://schemas.microsoft.com/office/drawing/2014/main" id="{F7DF7E03-43E3-488D-AEC2-7BB908E07082}"/>
              </a:ext>
            </a:extLst>
          </p:cNvPr>
          <p:cNvPicPr preferRelativeResize="0"/>
          <p:nvPr/>
        </p:nvPicPr>
        <p:blipFill rotWithShape="1">
          <a:blip r:embed="rId7">
            <a:alphaModFix/>
          </a:blip>
          <a:srcRect/>
          <a:stretch/>
        </p:blipFill>
        <p:spPr>
          <a:xfrm>
            <a:off x="1" y="0"/>
            <a:ext cx="1404518" cy="702259"/>
          </a:xfrm>
          <a:prstGeom prst="rect">
            <a:avLst/>
          </a:prstGeom>
          <a:noFill/>
          <a:ln>
            <a:noFill/>
          </a:ln>
        </p:spPr>
      </p:pic>
    </p:spTree>
    <p:extLst>
      <p:ext uri="{BB962C8B-B14F-4D97-AF65-F5344CB8AC3E}">
        <p14:creationId xmlns:p14="http://schemas.microsoft.com/office/powerpoint/2010/main" val="1290744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4800"/>
              <a:buFont typeface="Teko"/>
              <a:buNone/>
            </a:pPr>
            <a:r>
              <a:rPr lang="es-ES" dirty="0">
                <a:solidFill>
                  <a:schemeClr val="dk1"/>
                </a:solidFill>
                <a:latin typeface="Teko"/>
                <a:ea typeface="Teko"/>
                <a:cs typeface="Teko"/>
                <a:sym typeface="Teko"/>
              </a:rPr>
              <a:t>Soluble &amp; MOF-</a:t>
            </a:r>
            <a:r>
              <a:rPr lang="es-ES" dirty="0" err="1">
                <a:solidFill>
                  <a:schemeClr val="dk1"/>
                </a:solidFill>
                <a:latin typeface="Teko"/>
                <a:ea typeface="Teko"/>
                <a:cs typeface="Teko"/>
                <a:sym typeface="Teko"/>
              </a:rPr>
              <a:t>Supported</a:t>
            </a:r>
            <a:r>
              <a:rPr lang="es-ES" dirty="0">
                <a:solidFill>
                  <a:schemeClr val="dk1"/>
                </a:solidFill>
                <a:latin typeface="Teko"/>
                <a:ea typeface="Teko"/>
                <a:cs typeface="Teko"/>
                <a:sym typeface="Teko"/>
              </a:rPr>
              <a:t> Pd </a:t>
            </a:r>
            <a:r>
              <a:rPr lang="es-ES" dirty="0" err="1">
                <a:solidFill>
                  <a:schemeClr val="dk1"/>
                </a:solidFill>
                <a:latin typeface="Teko"/>
                <a:ea typeface="Teko"/>
                <a:cs typeface="Teko"/>
                <a:sym typeface="Teko"/>
              </a:rPr>
              <a:t>SACs</a:t>
            </a:r>
            <a:r>
              <a:rPr lang="es-ES" dirty="0">
                <a:solidFill>
                  <a:schemeClr val="dk1"/>
                </a:solidFill>
                <a:latin typeface="Teko"/>
                <a:ea typeface="Teko"/>
                <a:cs typeface="Teko"/>
                <a:sym typeface="Teko"/>
              </a:rPr>
              <a:t> </a:t>
            </a:r>
            <a:r>
              <a:rPr lang="es-ES" dirty="0" err="1">
                <a:solidFill>
                  <a:schemeClr val="dk1"/>
                </a:solidFill>
                <a:latin typeface="Teko"/>
                <a:ea typeface="Teko"/>
                <a:cs typeface="Teko"/>
                <a:sym typeface="Teko"/>
              </a:rPr>
              <a:t>catalyze</a:t>
            </a:r>
            <a:r>
              <a:rPr lang="es-ES" dirty="0">
                <a:solidFill>
                  <a:schemeClr val="dk1"/>
                </a:solidFill>
                <a:latin typeface="Teko"/>
                <a:ea typeface="Teko"/>
                <a:cs typeface="Teko"/>
                <a:sym typeface="Teko"/>
              </a:rPr>
              <a:t> </a:t>
            </a:r>
            <a:br>
              <a:rPr lang="es-ES" dirty="0">
                <a:solidFill>
                  <a:schemeClr val="dk1"/>
                </a:solidFill>
                <a:latin typeface="Teko"/>
                <a:ea typeface="Teko"/>
                <a:cs typeface="Teko"/>
                <a:sym typeface="Teko"/>
              </a:rPr>
            </a:br>
            <a:r>
              <a:rPr lang="es-ES" dirty="0" err="1">
                <a:solidFill>
                  <a:schemeClr val="dk1"/>
                </a:solidFill>
                <a:latin typeface="Teko"/>
                <a:ea typeface="Teko"/>
                <a:cs typeface="Teko"/>
                <a:sym typeface="Teko"/>
              </a:rPr>
              <a:t>benzyl</a:t>
            </a:r>
            <a:r>
              <a:rPr lang="es-ES" dirty="0">
                <a:solidFill>
                  <a:schemeClr val="dk1"/>
                </a:solidFill>
                <a:latin typeface="Teko"/>
                <a:ea typeface="Teko"/>
                <a:cs typeface="Teko"/>
                <a:sym typeface="Teko"/>
              </a:rPr>
              <a:t> alcohol </a:t>
            </a:r>
            <a:r>
              <a:rPr lang="es-ES" dirty="0" err="1">
                <a:solidFill>
                  <a:schemeClr val="dk1"/>
                </a:solidFill>
                <a:latin typeface="Teko"/>
                <a:ea typeface="Teko"/>
                <a:cs typeface="Teko"/>
                <a:sym typeface="Teko"/>
              </a:rPr>
              <a:t>oxidation</a:t>
            </a:r>
            <a:endParaRPr dirty="0"/>
          </a:p>
        </p:txBody>
      </p:sp>
      <p:pic>
        <p:nvPicPr>
          <p:cNvPr id="222" name="Google Shape;222;p7"/>
          <p:cNvPicPr preferRelativeResize="0"/>
          <p:nvPr/>
        </p:nvPicPr>
        <p:blipFill rotWithShape="1">
          <a:blip r:embed="rId3">
            <a:alphaModFix/>
          </a:blip>
          <a:srcRect/>
          <a:stretch/>
        </p:blipFill>
        <p:spPr>
          <a:xfrm>
            <a:off x="6184668" y="1810505"/>
            <a:ext cx="6243249" cy="4540148"/>
          </a:xfrm>
          <a:prstGeom prst="rect">
            <a:avLst/>
          </a:prstGeom>
          <a:noFill/>
          <a:ln>
            <a:noFill/>
          </a:ln>
        </p:spPr>
      </p:pic>
      <p:pic>
        <p:nvPicPr>
          <p:cNvPr id="223" name="Google Shape;223;p7"/>
          <p:cNvPicPr preferRelativeResize="0"/>
          <p:nvPr/>
        </p:nvPicPr>
        <p:blipFill rotWithShape="1">
          <a:blip r:embed="rId4">
            <a:alphaModFix/>
          </a:blip>
          <a:srcRect/>
          <a:stretch/>
        </p:blipFill>
        <p:spPr>
          <a:xfrm>
            <a:off x="8929550" y="11931"/>
            <a:ext cx="3262450" cy="492418"/>
          </a:xfrm>
          <a:prstGeom prst="rect">
            <a:avLst/>
          </a:prstGeom>
          <a:noFill/>
          <a:ln>
            <a:noFill/>
          </a:ln>
        </p:spPr>
      </p:pic>
      <p:sp>
        <p:nvSpPr>
          <p:cNvPr id="224" name="Google Shape;224;p7"/>
          <p:cNvSpPr/>
          <p:nvPr/>
        </p:nvSpPr>
        <p:spPr>
          <a:xfrm>
            <a:off x="216231" y="5876624"/>
            <a:ext cx="6096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Teko"/>
                <a:ea typeface="Teko"/>
                <a:cs typeface="Teko"/>
                <a:sym typeface="Teko"/>
              </a:rPr>
              <a:t>E. Tiburcio, R. Greco, J. Oliver-Meseguer, </a:t>
            </a:r>
            <a:r>
              <a:rPr lang="es-ES" sz="1400" i="1">
                <a:solidFill>
                  <a:schemeClr val="dk1"/>
                </a:solidFill>
                <a:latin typeface="Teko"/>
                <a:ea typeface="Teko"/>
                <a:cs typeface="Teko"/>
                <a:sym typeface="Teko"/>
              </a:rPr>
              <a:t>et al</a:t>
            </a:r>
            <a:r>
              <a:rPr lang="es-ES" sz="1400">
                <a:solidFill>
                  <a:schemeClr val="dk1"/>
                </a:solidFill>
                <a:latin typeface="Teko"/>
                <a:ea typeface="Teko"/>
                <a:cs typeface="Teko"/>
                <a:sym typeface="Teko"/>
              </a:rPr>
              <a:t>., </a:t>
            </a:r>
            <a:r>
              <a:rPr lang="es-ES" sz="1400" i="1">
                <a:solidFill>
                  <a:schemeClr val="dk1"/>
                </a:solidFill>
                <a:latin typeface="Teko"/>
                <a:ea typeface="Teko"/>
                <a:cs typeface="Teko"/>
                <a:sym typeface="Teko"/>
              </a:rPr>
              <a:t>J. Am. Chem. Soc.,</a:t>
            </a:r>
            <a:r>
              <a:rPr lang="es-ES" sz="1400" b="1">
                <a:solidFill>
                  <a:schemeClr val="dk1"/>
                </a:solidFill>
                <a:latin typeface="Teko"/>
                <a:ea typeface="Teko"/>
                <a:cs typeface="Teko"/>
                <a:sym typeface="Teko"/>
              </a:rPr>
              <a:t> 2021</a:t>
            </a:r>
            <a:r>
              <a:rPr lang="es-ES" sz="1400" i="1">
                <a:solidFill>
                  <a:schemeClr val="dk1"/>
                </a:solidFill>
                <a:latin typeface="Teko"/>
                <a:ea typeface="Teko"/>
                <a:cs typeface="Teko"/>
                <a:sym typeface="Teko"/>
              </a:rPr>
              <a:t>, 143, </a:t>
            </a:r>
            <a:r>
              <a:rPr lang="es-ES" sz="1400">
                <a:solidFill>
                  <a:schemeClr val="dk1"/>
                </a:solidFill>
                <a:latin typeface="Teko"/>
                <a:ea typeface="Teko"/>
                <a:cs typeface="Teko"/>
                <a:sym typeface="Teko"/>
              </a:rPr>
              <a:t>2581−2592.</a:t>
            </a:r>
            <a:endParaRPr sz="1400">
              <a:solidFill>
                <a:schemeClr val="dk1"/>
              </a:solidFill>
              <a:latin typeface="Teko"/>
              <a:ea typeface="Teko"/>
              <a:cs typeface="Teko"/>
              <a:sym typeface="Teko"/>
            </a:endParaRPr>
          </a:p>
        </p:txBody>
      </p:sp>
      <p:sp>
        <p:nvSpPr>
          <p:cNvPr id="225" name="Google Shape;225;p7"/>
          <p:cNvSpPr/>
          <p:nvPr/>
        </p:nvSpPr>
        <p:spPr>
          <a:xfrm>
            <a:off x="278673" y="2406951"/>
            <a:ext cx="4626479" cy="1754286"/>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3600" dirty="0">
                <a:solidFill>
                  <a:srgbClr val="000000"/>
                </a:solidFill>
                <a:latin typeface="Teko"/>
                <a:ea typeface="Teko"/>
                <a:cs typeface="Teko"/>
                <a:sym typeface="Teko"/>
              </a:rPr>
              <a:t>XANES </a:t>
            </a:r>
            <a:r>
              <a:rPr lang="es-ES" sz="3600" dirty="0" err="1">
                <a:solidFill>
                  <a:srgbClr val="000000"/>
                </a:solidFill>
                <a:latin typeface="Teko"/>
                <a:ea typeface="Teko"/>
                <a:cs typeface="Teko"/>
                <a:sym typeface="Teko"/>
              </a:rPr>
              <a:t>confirms</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reduction</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of</a:t>
            </a:r>
            <a:r>
              <a:rPr lang="es-ES" sz="3600" dirty="0">
                <a:solidFill>
                  <a:srgbClr val="000000"/>
                </a:solidFill>
                <a:latin typeface="Teko"/>
                <a:ea typeface="Teko"/>
                <a:cs typeface="Teko"/>
                <a:sym typeface="Teko"/>
              </a:rPr>
              <a:t> Pd and </a:t>
            </a:r>
            <a:r>
              <a:rPr lang="es-ES" sz="3600" dirty="0" err="1">
                <a:solidFill>
                  <a:srgbClr val="000000"/>
                </a:solidFill>
                <a:latin typeface="Teko"/>
                <a:ea typeface="Teko"/>
                <a:cs typeface="Teko"/>
                <a:sym typeface="Teko"/>
              </a:rPr>
              <a:t>the</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generation</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of</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very</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small</a:t>
            </a:r>
            <a:r>
              <a:rPr lang="es-ES" sz="3600" dirty="0">
                <a:solidFill>
                  <a:srgbClr val="000000"/>
                </a:solidFill>
                <a:latin typeface="Teko"/>
                <a:ea typeface="Teko"/>
                <a:cs typeface="Teko"/>
                <a:sym typeface="Teko"/>
              </a:rPr>
              <a:t> </a:t>
            </a:r>
            <a:r>
              <a:rPr lang="es-ES" sz="3600" dirty="0" err="1">
                <a:solidFill>
                  <a:srgbClr val="000000"/>
                </a:solidFill>
                <a:latin typeface="Teko"/>
                <a:ea typeface="Teko"/>
                <a:cs typeface="Teko"/>
                <a:sym typeface="Teko"/>
              </a:rPr>
              <a:t>agglomerates</a:t>
            </a:r>
            <a:endParaRPr sz="3600" dirty="0">
              <a:solidFill>
                <a:schemeClr val="dk1"/>
              </a:solidFill>
              <a:latin typeface="Teko"/>
              <a:ea typeface="Teko"/>
              <a:cs typeface="Teko"/>
              <a:sym typeface="Teko"/>
            </a:endParaRPr>
          </a:p>
        </p:txBody>
      </p:sp>
      <p:sp>
        <p:nvSpPr>
          <p:cNvPr id="226" name="Google Shape;226;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9</a:t>
            </a:fld>
            <a:endParaRPr/>
          </a:p>
        </p:txBody>
      </p:sp>
      <p:pic>
        <p:nvPicPr>
          <p:cNvPr id="10" name="Google Shape;277;p11">
            <a:extLst>
              <a:ext uri="{FF2B5EF4-FFF2-40B4-BE49-F238E27FC236}">
                <a16:creationId xmlns:a16="http://schemas.microsoft.com/office/drawing/2014/main" id="{BE315B02-D835-4490-9788-193B57BB138D}"/>
              </a:ext>
            </a:extLst>
          </p:cNvPr>
          <p:cNvPicPr preferRelativeResize="0"/>
          <p:nvPr/>
        </p:nvPicPr>
        <p:blipFill rotWithShape="1">
          <a:blip r:embed="rId5">
            <a:alphaModFix/>
          </a:blip>
          <a:srcRect/>
          <a:stretch/>
        </p:blipFill>
        <p:spPr>
          <a:xfrm>
            <a:off x="1" y="0"/>
            <a:ext cx="1404518" cy="702259"/>
          </a:xfrm>
          <a:prstGeom prst="rect">
            <a:avLst/>
          </a:prstGeom>
          <a:noFill/>
          <a:ln>
            <a:noFill/>
          </a:ln>
        </p:spPr>
      </p:pic>
    </p:spTree>
  </p:cSld>
  <p:clrMapOvr>
    <a:masterClrMapping/>
  </p:clrMapOvr>
</p:sld>
</file>

<file path=ppt/theme/theme1.xml><?xml version="1.0" encoding="utf-8"?>
<a:theme xmlns:a="http://schemas.openxmlformats.org/drawingml/2006/main" name="Retrospección">
  <a:themeElements>
    <a:clrScheme name="Retrospección">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2755</Words>
  <Application>Microsoft Office PowerPoint</Application>
  <PresentationFormat>Panorámica</PresentationFormat>
  <Paragraphs>152</Paragraphs>
  <Slides>17</Slides>
  <Notes>17</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3</vt:i4>
      </vt:variant>
      <vt:variant>
        <vt:lpstr>Títulos de diapositiva</vt:lpstr>
      </vt:variant>
      <vt:variant>
        <vt:i4>17</vt:i4>
      </vt:variant>
    </vt:vector>
  </HeadingPairs>
  <TitlesOfParts>
    <vt:vector size="32" baseType="lpstr">
      <vt:lpstr>TeX_CM_Roman</vt:lpstr>
      <vt:lpstr>TeX_CM_Maths_Symbols</vt:lpstr>
      <vt:lpstr>Symbol</vt:lpstr>
      <vt:lpstr>Helvetica 55 Roman</vt:lpstr>
      <vt:lpstr>MyriadPro-Semibold</vt:lpstr>
      <vt:lpstr>Calibri</vt:lpstr>
      <vt:lpstr>MyriadPro-Regular</vt:lpstr>
      <vt:lpstr>Arial</vt:lpstr>
      <vt:lpstr>Teko</vt:lpstr>
      <vt:lpstr>Times New Roman</vt:lpstr>
      <vt:lpstr>TimesTenIMGreekUpright</vt:lpstr>
      <vt:lpstr>Retrospección</vt:lpstr>
      <vt:lpstr>CS ChemDraw Drawing</vt:lpstr>
      <vt:lpstr>Origin Graph</vt:lpstr>
      <vt:lpstr>Graph</vt:lpstr>
      <vt:lpstr>Presentación de PowerPoint</vt:lpstr>
      <vt:lpstr>Introduction </vt:lpstr>
      <vt:lpstr>Other metal clusters in solution</vt:lpstr>
      <vt:lpstr>Next step…</vt:lpstr>
      <vt:lpstr>Why X-Ray Absorption</vt:lpstr>
      <vt:lpstr>Presentación de PowerPoint</vt:lpstr>
      <vt:lpstr>Presentación de PowerPoint</vt:lpstr>
      <vt:lpstr>Presentación de PowerPoint</vt:lpstr>
      <vt:lpstr>Soluble &amp; MOF-Supported Pd SACs catalyze  benzyl alcohol oxidation</vt:lpstr>
      <vt:lpstr>Presentación de PowerPoint</vt:lpstr>
      <vt:lpstr>Extremely high electrophilic Pd2+ sites</vt:lpstr>
      <vt:lpstr>Aqueous PtNCs with high cytotoxic activity</vt:lpstr>
      <vt:lpstr>Presentación de PowerPoint</vt:lpstr>
      <vt:lpstr>Aqueous PtNCs with high cytotoxic activity</vt:lpstr>
      <vt:lpstr>In conclusion</vt:lpstr>
      <vt:lpstr>  MINECO projects CTQ 2017-86735-P and Severo Ochoa SEV-2016- 0683 Juan de la Cierva contract IJC2018-036514-I  GVA Grupos Emergentes GV/2021/138</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Judit Oliver Meseguer</dc:creator>
  <cp:lastModifiedBy>Judit Oliver Meseguer</cp:lastModifiedBy>
  <cp:revision>27</cp:revision>
  <dcterms:created xsi:type="dcterms:W3CDTF">2021-11-09T14:56:16Z</dcterms:created>
  <dcterms:modified xsi:type="dcterms:W3CDTF">2022-09-05T09:23:05Z</dcterms:modified>
</cp:coreProperties>
</file>