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8" r:id="rId3"/>
    <p:sldId id="289" r:id="rId4"/>
    <p:sldId id="284" r:id="rId5"/>
    <p:sldId id="288" r:id="rId6"/>
    <p:sldId id="279" r:id="rId7"/>
    <p:sldId id="282" r:id="rId8"/>
    <p:sldId id="290" r:id="rId9"/>
    <p:sldId id="297" r:id="rId10"/>
    <p:sldId id="280" r:id="rId11"/>
    <p:sldId id="281" r:id="rId12"/>
    <p:sldId id="291" r:id="rId13"/>
    <p:sldId id="298" r:id="rId14"/>
    <p:sldId id="293" r:id="rId15"/>
    <p:sldId id="295" r:id="rId16"/>
    <p:sldId id="294" r:id="rId17"/>
    <p:sldId id="259" r:id="rId18"/>
    <p:sldId id="309" r:id="rId19"/>
    <p:sldId id="300" r:id="rId20"/>
    <p:sldId id="302" r:id="rId21"/>
    <p:sldId id="304" r:id="rId22"/>
    <p:sldId id="308" r:id="rId23"/>
    <p:sldId id="306" r:id="rId24"/>
    <p:sldId id="307" r:id="rId25"/>
    <p:sldId id="310" r:id="rId26"/>
    <p:sldId id="292" r:id="rId27"/>
    <p:sldId id="305" r:id="rId28"/>
    <p:sldId id="303" r:id="rId29"/>
    <p:sldId id="311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0C9CA"/>
    <a:srgbClr val="1C8875"/>
    <a:srgbClr val="D9D9D9"/>
    <a:srgbClr val="F2F2F2"/>
    <a:srgbClr val="FF9900"/>
    <a:srgbClr val="0091C1"/>
    <a:srgbClr val="669900"/>
    <a:srgbClr val="DFF78C"/>
    <a:srgbClr val="FEEA8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3861" autoAdjust="0"/>
  </p:normalViewPr>
  <p:slideViewPr>
    <p:cSldViewPr snapToGrid="0">
      <p:cViewPr varScale="1">
        <p:scale>
          <a:sx n="57" d="100"/>
          <a:sy n="57" d="100"/>
        </p:scale>
        <p:origin x="219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CE33B-E688-477D-AB94-E3B7BF6DF466}" type="datetimeFigureOut">
              <a:rPr lang="en-SE" smtClean="0"/>
              <a:t>2022-06-28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D7DCC-62EB-48D3-82F2-188E22B7C1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6756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1350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5589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8670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672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8695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4529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7DCC-62EB-48D3-82F2-188E22B7C119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819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5353" y="-460800"/>
            <a:ext cx="759329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97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5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7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3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-460800"/>
            <a:ext cx="759329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-459432"/>
            <a:ext cx="759329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objekt 8" descr="logon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-460800"/>
            <a:ext cx="759329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objekt 8" descr="logon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9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5353" y="-460800"/>
            <a:ext cx="759329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Bildobjekt 7" descr="Max IV-3 bild 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7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-460800"/>
            <a:ext cx="759329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2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-460800"/>
            <a:ext cx="759329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576" y="1600201"/>
            <a:ext cx="7593294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76D16-4137-4847-ABF1-9AFC8325AA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419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1FF7-C66A-4999-8303-267F09334D0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objekt 8" descr="logo RGB15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3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ciencedirect.com/science/article/pii/S016890022031136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1752600"/>
          </a:xfrm>
          <a:solidFill>
            <a:srgbClr val="669900">
              <a:alpha val="30196"/>
            </a:srgbClr>
          </a:solidFill>
        </p:spPr>
        <p:txBody>
          <a:bodyPr anchor="ctr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S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 performance at </a:t>
            </a:r>
            <a: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S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 IV 3 GeV ring </a:t>
            </a:r>
            <a:b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S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beam dynamics of a MIK</a:t>
            </a:r>
            <a:b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S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the </a:t>
            </a:r>
            <a: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 IV </a:t>
            </a:r>
            <a:r>
              <a:rPr lang="en-S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1.5 GeV ring</a:t>
            </a:r>
            <a:endParaRPr lang="en-SE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2106" y="4245606"/>
            <a:ext cx="5919788" cy="791088"/>
          </a:xfrm>
        </p:spPr>
        <p:txBody>
          <a:bodyPr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GB" i="1" dirty="0"/>
              <a:t>Marco Apollonio</a:t>
            </a:r>
          </a:p>
          <a:p>
            <a:pPr>
              <a:lnSpc>
                <a:spcPts val="1200"/>
              </a:lnSpc>
            </a:pPr>
            <a:r>
              <a:rPr lang="en-GB" i="1" dirty="0"/>
              <a:t>MAX IV Laboratory, Lund, Sweden</a:t>
            </a:r>
          </a:p>
          <a:p>
            <a:pPr>
              <a:lnSpc>
                <a:spcPts val="1200"/>
              </a:lnSpc>
            </a:pP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F86001C-0B6A-4E34-9A01-3281F4463762}"/>
              </a:ext>
            </a:extLst>
          </p:cNvPr>
          <p:cNvSpPr txBox="1">
            <a:spLocks/>
          </p:cNvSpPr>
          <p:nvPr/>
        </p:nvSpPr>
        <p:spPr>
          <a:xfrm>
            <a:off x="1947863" y="6081712"/>
            <a:ext cx="5919788" cy="791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2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GB" sz="1800" i="1" dirty="0"/>
              <a:t>3</a:t>
            </a:r>
            <a:r>
              <a:rPr lang="en-GB" sz="1800" i="1" baseline="30000" dirty="0"/>
              <a:t>rd</a:t>
            </a:r>
            <a:r>
              <a:rPr lang="en-GB" sz="1800" i="1" dirty="0"/>
              <a:t> workshop on low-emittance lattice design</a:t>
            </a:r>
            <a:endParaRPr lang="en-GB" sz="1600" i="1" dirty="0"/>
          </a:p>
          <a:p>
            <a:pPr>
              <a:lnSpc>
                <a:spcPts val="400"/>
              </a:lnSpc>
            </a:pPr>
            <a:r>
              <a:rPr lang="en-GB" sz="1600" i="1" dirty="0"/>
              <a:t>ALBA – Barcelona, June 2022</a:t>
            </a:r>
          </a:p>
        </p:txBody>
      </p:sp>
    </p:spTree>
    <p:extLst>
      <p:ext uri="{BB962C8B-B14F-4D97-AF65-F5344CB8AC3E}">
        <p14:creationId xmlns:p14="http://schemas.microsoft.com/office/powerpoint/2010/main" val="11031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"/>
    </mc:Choice>
    <mc:Fallback>
      <p:transition spd="slow" advTm="10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8A54388-40BA-F579-9D36-77797C34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66"/>
            <a:ext cx="9144000" cy="2814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D889D81-C2C3-504A-A170-CB194A1F3F0C}"/>
              </a:ext>
            </a:extLst>
          </p:cNvPr>
          <p:cNvSpPr txBox="1"/>
          <p:nvPr/>
        </p:nvSpPr>
        <p:spPr>
          <a:xfrm>
            <a:off x="5487746" y="2251432"/>
            <a:ext cx="1358823" cy="276999"/>
          </a:xfrm>
          <a:prstGeom prst="rect">
            <a:avLst/>
          </a:prstGeom>
          <a:solidFill>
            <a:srgbClr val="7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no-kick: beam lost</a:t>
            </a:r>
            <a:endParaRPr lang="en-SE" sz="1200" b="1" dirty="0" err="1">
              <a:solidFill>
                <a:srgbClr val="0000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32BFCE-8571-A4E7-A4D6-FE09E325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(body)"/>
              </a:rPr>
              <a:t>Horizontal Beam Dynamics during MIK injection 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  <a:latin typeface="Calibri (body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AB90F-A4F1-323E-3D7B-45F753293525}"/>
              </a:ext>
            </a:extLst>
          </p:cNvPr>
          <p:cNvSpPr txBox="1"/>
          <p:nvPr/>
        </p:nvSpPr>
        <p:spPr>
          <a:xfrm>
            <a:off x="1372303" y="2454389"/>
            <a:ext cx="1094915" cy="276999"/>
          </a:xfrm>
          <a:prstGeom prst="rect">
            <a:avLst/>
          </a:prstGeom>
          <a:solidFill>
            <a:srgbClr val="7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injected beam</a:t>
            </a:r>
            <a:endParaRPr lang="en-SE" sz="1200" b="1" dirty="0" err="1">
              <a:solidFill>
                <a:srgbClr val="0000FF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98148C-DC42-FFAD-D9EF-F07EA95EEF80}"/>
              </a:ext>
            </a:extLst>
          </p:cNvPr>
          <p:cNvSpPr txBox="1">
            <a:spLocks/>
          </p:cNvSpPr>
          <p:nvPr/>
        </p:nvSpPr>
        <p:spPr>
          <a:xfrm>
            <a:off x="7732395" y="689610"/>
            <a:ext cx="1245870" cy="43804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solidFill>
                  <a:srgbClr val="669900"/>
                </a:solidFill>
                <a:latin typeface="Calibri (body)"/>
              </a:rPr>
              <a:t>AT-model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7C9ED7-1623-3F32-F743-53C2E53A3A53}"/>
              </a:ext>
            </a:extLst>
          </p:cNvPr>
          <p:cNvGrpSpPr/>
          <p:nvPr/>
        </p:nvGrpSpPr>
        <p:grpSpPr>
          <a:xfrm>
            <a:off x="-6064" y="438615"/>
            <a:ext cx="9150064" cy="5959689"/>
            <a:chOff x="-6064" y="438615"/>
            <a:chExt cx="9150064" cy="595968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7E037D-90DA-C33C-20BD-FB47EFF881F7}"/>
                </a:ext>
              </a:extLst>
            </p:cNvPr>
            <p:cNvGrpSpPr/>
            <p:nvPr/>
          </p:nvGrpSpPr>
          <p:grpSpPr>
            <a:xfrm>
              <a:off x="-6064" y="438615"/>
              <a:ext cx="9150064" cy="5959689"/>
              <a:chOff x="0" y="438041"/>
              <a:chExt cx="9150064" cy="595968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06E9624-D8E0-8F3A-09C2-F9DE15BEA68D}"/>
                  </a:ext>
                </a:extLst>
              </p:cNvPr>
              <p:cNvGrpSpPr/>
              <p:nvPr/>
            </p:nvGrpSpPr>
            <p:grpSpPr>
              <a:xfrm>
                <a:off x="0" y="438041"/>
                <a:ext cx="9150064" cy="5959689"/>
                <a:chOff x="0" y="438041"/>
                <a:chExt cx="9150064" cy="5959689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FBEB0D9-367A-88E2-AD7D-A3A21AC31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3387569"/>
                  <a:ext cx="3162574" cy="3010161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3DBE76D-5ACD-3178-F000-027DE02416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1376"/>
                <a:stretch/>
              </p:blipFill>
              <p:spPr>
                <a:xfrm>
                  <a:off x="6229064" y="3470228"/>
                  <a:ext cx="2921000" cy="2914903"/>
                </a:xfrm>
                <a:prstGeom prst="rect">
                  <a:avLst/>
                </a:prstGeom>
              </p:spPr>
            </p:pic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F629187-8586-A60F-0F40-C78ACB8031D7}"/>
                    </a:ext>
                  </a:extLst>
                </p:cNvPr>
                <p:cNvGrpSpPr/>
                <p:nvPr/>
              </p:nvGrpSpPr>
              <p:grpSpPr>
                <a:xfrm>
                  <a:off x="26670" y="438041"/>
                  <a:ext cx="9109710" cy="2845751"/>
                  <a:chOff x="26670" y="438041"/>
                  <a:chExt cx="9109710" cy="2845751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9BAC2D97-FE90-EC77-7C67-B6011BA887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414" t="737" r="497"/>
                  <a:stretch/>
                </p:blipFill>
                <p:spPr>
                  <a:xfrm>
                    <a:off x="26670" y="438041"/>
                    <a:ext cx="9109710" cy="2845751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70174A0-A824-7E2F-D89D-AFB8E1D35B9B}"/>
                      </a:ext>
                    </a:extLst>
                  </p:cNvPr>
                  <p:cNvSpPr txBox="1"/>
                  <p:nvPr/>
                </p:nvSpPr>
                <p:spPr>
                  <a:xfrm>
                    <a:off x="5623779" y="2120513"/>
                    <a:ext cx="1315040" cy="276999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7FFFFF"/>
                        </a:solidFill>
                      </a:rPr>
                      <a:t>propagated beam</a:t>
                    </a:r>
                    <a:endParaRPr lang="en-SE" sz="1200" b="1" dirty="0" err="1">
                      <a:solidFill>
                        <a:srgbClr val="7FFFFF"/>
                      </a:solidFill>
                    </a:endParaRPr>
                  </a:p>
                </p:txBody>
              </p:sp>
            </p:grp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FD0FC55-32E8-F2E2-26D4-F05D77A7C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410" y="2835116"/>
                  <a:ext cx="758190" cy="635112"/>
                </a:xfrm>
                <a:prstGeom prst="line">
                  <a:avLst/>
                </a:prstGeom>
                <a:ln w="1270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CFF3A14-0A80-F4CC-94BD-CAB85AB0F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7539" y="2870974"/>
                <a:ext cx="1827181" cy="889128"/>
              </a:xfrm>
              <a:prstGeom prst="line">
                <a:avLst/>
              </a:prstGeom>
              <a:ln w="12700">
                <a:solidFill>
                  <a:srgbClr val="FF5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45CF030C-6C67-1A1D-4684-94D5584E5D88}"/>
                </a:ext>
              </a:extLst>
            </p:cNvPr>
            <p:cNvSpPr/>
            <p:nvPr/>
          </p:nvSpPr>
          <p:spPr>
            <a:xfrm rot="10800000" flipV="1">
              <a:off x="5531315" y="1227452"/>
              <a:ext cx="1401440" cy="277000"/>
            </a:xfrm>
            <a:prstGeom prst="snip2DiagRect">
              <a:avLst>
                <a:gd name="adj1" fmla="val 50000"/>
                <a:gd name="adj2" fmla="val 2408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935E31F-C5CC-E7BB-0C94-661D52FAA928}"/>
              </a:ext>
            </a:extLst>
          </p:cNvPr>
          <p:cNvSpPr txBox="1"/>
          <p:nvPr/>
        </p:nvSpPr>
        <p:spPr>
          <a:xfrm>
            <a:off x="3066490" y="3781220"/>
            <a:ext cx="316257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en-US" dirty="0">
              <a:solidFill>
                <a:srgbClr val="669900"/>
              </a:solidFill>
            </a:endParaRPr>
          </a:p>
          <a:p>
            <a:pPr algn="just"/>
            <a:r>
              <a:rPr lang="en-US" b="1" dirty="0">
                <a:solidFill>
                  <a:srgbClr val="669900"/>
                </a:solidFill>
              </a:rPr>
              <a:t>crossing @MIK </a:t>
            </a:r>
            <a:r>
              <a:rPr lang="en-US" dirty="0">
                <a:solidFill>
                  <a:srgbClr val="669900"/>
                </a:solidFill>
              </a:rPr>
              <a:t>crucially defines </a:t>
            </a:r>
            <a:r>
              <a:rPr lang="en-US" b="1" dirty="0">
                <a:solidFill>
                  <a:srgbClr val="669900"/>
                </a:solidFill>
              </a:rPr>
              <a:t>kick effectiveness</a:t>
            </a:r>
          </a:p>
          <a:p>
            <a:pPr algn="just"/>
            <a:endParaRPr lang="en-US" dirty="0">
              <a:solidFill>
                <a:srgbClr val="669900"/>
              </a:solidFill>
            </a:endParaRPr>
          </a:p>
          <a:p>
            <a:pPr algn="just"/>
            <a:r>
              <a:rPr lang="en-US" b="1" dirty="0">
                <a:solidFill>
                  <a:srgbClr val="669900"/>
                </a:solidFill>
              </a:rPr>
              <a:t>small beam size </a:t>
            </a:r>
            <a:r>
              <a:rPr lang="en-US" dirty="0">
                <a:solidFill>
                  <a:srgbClr val="669900"/>
                </a:solidFill>
              </a:rPr>
              <a:t>important to reduce kick spread</a:t>
            </a:r>
          </a:p>
          <a:p>
            <a:pPr algn="just"/>
            <a:r>
              <a:rPr lang="en-US" dirty="0">
                <a:solidFill>
                  <a:srgbClr val="669900"/>
                </a:solidFill>
              </a:rPr>
              <a:t> 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7400E58F-9D90-5F2E-9A5F-2603B6F90B61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8319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"/>
    </mc:Choice>
    <mc:Fallback>
      <p:transition spd="slow" advTm="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11</a:t>
            </a:fld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E05CAC-7C21-4630-B1FF-0E816B545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17149"/>
              </p:ext>
            </p:extLst>
          </p:nvPr>
        </p:nvGraphicFramePr>
        <p:xfrm>
          <a:off x="488551" y="733393"/>
          <a:ext cx="8166898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1229">
                  <a:extLst>
                    <a:ext uri="{9D8B030D-6E8A-4147-A177-3AD203B41FA5}">
                      <a16:colId xmlns:a16="http://schemas.microsoft.com/office/drawing/2014/main" val="3921977324"/>
                    </a:ext>
                  </a:extLst>
                </a:gridCol>
                <a:gridCol w="2645669">
                  <a:extLst>
                    <a:ext uri="{9D8B030D-6E8A-4147-A177-3AD203B41FA5}">
                      <a16:colId xmlns:a16="http://schemas.microsoft.com/office/drawing/2014/main" val="1097183611"/>
                    </a:ext>
                  </a:extLst>
                </a:gridCol>
              </a:tblGrid>
              <a:tr h="3232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baseline="0" dirty="0"/>
                        <a:t>MIK @ 3.0GeV ring main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523730"/>
                  </a:ext>
                </a:extLst>
              </a:tr>
              <a:tr h="468686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Integrated field strength</a:t>
                      </a:r>
                    </a:p>
                    <a:p>
                      <a:pPr algn="l"/>
                      <a:r>
                        <a:rPr lang="en-GB" sz="1600" baseline="0" dirty="0"/>
                        <a:t>(3.0 GeV, </a:t>
                      </a:r>
                      <a:r>
                        <a:rPr lang="en-GB" sz="1600" baseline="0" dirty="0" err="1"/>
                        <a:t>X</a:t>
                      </a:r>
                      <a:r>
                        <a:rPr lang="en-GB" sz="1600" baseline="-25000" dirty="0" err="1"/>
                        <a:t>inj</a:t>
                      </a:r>
                      <a:r>
                        <a:rPr lang="en-GB" sz="1600" baseline="0" dirty="0"/>
                        <a:t>=-4.66 mm, -1.176 mrad)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-11.7 </a:t>
                      </a:r>
                      <a:r>
                        <a:rPr lang="en-US" sz="1600" dirty="0" err="1"/>
                        <a:t>mTm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2810534"/>
                  </a:ext>
                </a:extLst>
              </a:tr>
              <a:tr h="290909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Pulse duration / Repetition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3.5 µs / up to 10Hz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890950"/>
                  </a:ext>
                </a:extLst>
              </a:tr>
              <a:tr h="290909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Pulse peak </a:t>
                      </a:r>
                      <a:r>
                        <a:rPr lang="en-US" sz="1600" baseline="0" dirty="0"/>
                        <a:t>current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 kA @</a:t>
                      </a:r>
                      <a:r>
                        <a:rPr lang="en-US" sz="1600" dirty="0" err="1"/>
                        <a:t>U</a:t>
                      </a:r>
                      <a:r>
                        <a:rPr lang="en-US" sz="1600" baseline="-25000" dirty="0" err="1"/>
                        <a:t>max</a:t>
                      </a:r>
                      <a:r>
                        <a:rPr lang="en-US" sz="1600" dirty="0"/>
                        <a:t>=15 kV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824874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23" y="3456081"/>
            <a:ext cx="4403662" cy="26433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6923" y="3706784"/>
            <a:ext cx="3722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MIK magnet/vacuum chamber installed in 3.0 GeV 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15" y="267610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/>
              <a:t>prototype</a:t>
            </a:r>
            <a:r>
              <a:rPr lang="en-GB" sz="1600" dirty="0"/>
              <a:t> installed and </a:t>
            </a:r>
            <a:r>
              <a:rPr lang="en-GB" sz="1600" b="1" dirty="0"/>
              <a:t>successfully commissioned in 3.0 GeV ring (2017)  / backup system – Dipole Kicker (BINP)</a:t>
            </a:r>
          </a:p>
          <a:p>
            <a:r>
              <a:rPr lang="en-GB" sz="1600" dirty="0"/>
              <a:t>        Chamber #1(Prototype) </a:t>
            </a:r>
          </a:p>
          <a:p>
            <a:r>
              <a:rPr lang="en-GB" sz="1600" dirty="0"/>
              <a:t>        coating </a:t>
            </a:r>
            <a:r>
              <a:rPr lang="en-GB" sz="1600" b="1" dirty="0"/>
              <a:t>thickness=0.8 µm </a:t>
            </a:r>
            <a:r>
              <a:rPr lang="en-GB" sz="1600" b="1" dirty="0">
                <a:sym typeface="Wingdings" panose="05000000000000000000" pitchFamily="2" charset="2"/>
              </a:rPr>
              <a:t> </a:t>
            </a:r>
            <a:r>
              <a:rPr lang="en-GB" sz="1600" dirty="0">
                <a:solidFill>
                  <a:srgbClr val="FF0000"/>
                </a:solidFill>
              </a:rPr>
              <a:t>max. measured    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        surface </a:t>
            </a:r>
            <a:r>
              <a:rPr lang="en-GB" sz="1600" b="1" dirty="0">
                <a:solidFill>
                  <a:srgbClr val="FF0000"/>
                </a:solidFill>
              </a:rPr>
              <a:t>temperature</a:t>
            </a:r>
            <a:r>
              <a:rPr lang="en-GB" sz="1600" dirty="0">
                <a:solidFill>
                  <a:srgbClr val="FF0000"/>
                </a:solidFill>
              </a:rPr>
              <a:t>@250 mA beam= </a:t>
            </a:r>
            <a:r>
              <a:rPr lang="en-GB" sz="1600" b="1" dirty="0">
                <a:solidFill>
                  <a:srgbClr val="FF0000"/>
                </a:solidFill>
              </a:rPr>
              <a:t>75°C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replaced by the </a:t>
            </a:r>
            <a:r>
              <a:rPr lang="en-GB" sz="1600" b="1" dirty="0"/>
              <a:t>new chamber #2(final version) </a:t>
            </a:r>
            <a:r>
              <a:rPr lang="en-GB" sz="1600" dirty="0"/>
              <a:t>in summer </a:t>
            </a:r>
            <a:r>
              <a:rPr lang="en-GB" sz="1600" b="1" dirty="0"/>
              <a:t>2019 </a:t>
            </a:r>
          </a:p>
          <a:p>
            <a:r>
              <a:rPr lang="en-GB" sz="1600" dirty="0"/>
              <a:t>        coating </a:t>
            </a:r>
            <a:r>
              <a:rPr lang="en-GB" sz="1600" b="1" dirty="0"/>
              <a:t>thickness 3.5 µm </a:t>
            </a:r>
            <a:r>
              <a:rPr lang="en-GB" sz="1600" dirty="0">
                <a:sym typeface="Wingdings" panose="05000000000000000000" pitchFamily="2" charset="2"/>
              </a:rPr>
              <a:t> </a:t>
            </a:r>
            <a:endParaRPr lang="en-GB" sz="1600" dirty="0"/>
          </a:p>
          <a:p>
            <a:r>
              <a:rPr lang="en-GB" sz="1600" dirty="0">
                <a:solidFill>
                  <a:srgbClr val="00B050"/>
                </a:solidFill>
              </a:rPr>
              <a:t>        max. measured surface temperature@ 250mA </a:t>
            </a:r>
          </a:p>
          <a:p>
            <a:r>
              <a:rPr lang="en-GB" sz="1600" dirty="0">
                <a:solidFill>
                  <a:srgbClr val="00B050"/>
                </a:solidFill>
              </a:rPr>
              <a:t>        beam =</a:t>
            </a:r>
            <a:r>
              <a:rPr lang="en-GB" sz="1600" b="1" dirty="0">
                <a:solidFill>
                  <a:srgbClr val="00B050"/>
                </a:solidFill>
              </a:rPr>
              <a:t>47°C</a:t>
            </a:r>
          </a:p>
          <a:p>
            <a:r>
              <a:rPr lang="en-GB" sz="1600" dirty="0"/>
              <a:t>        precise positioning of the copper rods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endParaRPr lang="en-GB" sz="1600" dirty="0"/>
          </a:p>
          <a:p>
            <a:r>
              <a:rPr lang="en-GB" sz="1600" dirty="0">
                <a:solidFill>
                  <a:srgbClr val="00B050"/>
                </a:solidFill>
              </a:rPr>
              <a:t>        better field quality (wider “zero” field region)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 @3.0 GeV ring: MAX IV-Soleil collaboration (2012-2017, 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176E1-A1ED-8722-72CE-A52221DFE3B2}"/>
              </a:ext>
            </a:extLst>
          </p:cNvPr>
          <p:cNvSpPr txBox="1"/>
          <p:nvPr/>
        </p:nvSpPr>
        <p:spPr>
          <a:xfrm>
            <a:off x="5499885" y="5661408"/>
            <a:ext cx="3502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10 temperature probes on sapphire chamber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CDACA2A-85B6-C341-654F-F5C46FE35120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FA6D9-55A8-9CD5-78D4-870CD8FFF247}"/>
              </a:ext>
            </a:extLst>
          </p:cNvPr>
          <p:cNvSpPr txBox="1"/>
          <p:nvPr/>
        </p:nvSpPr>
        <p:spPr>
          <a:xfrm>
            <a:off x="4686923" y="3124920"/>
            <a:ext cx="44036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Vorozhstov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MAC 11-12-2021, MAX IV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5973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"/>
    </mc:Choice>
    <mc:Fallback>
      <p:transition spd="slow" advTm="21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12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stored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beam transparency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97BF0D">
                  <a:lumMod val="20000"/>
                  <a:lumOff val="80000"/>
                </a:srgbClr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E3505-40FE-92CB-AA97-98F6195A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627"/>
            <a:ext cx="5058485" cy="4251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A6D8E-4B90-3E62-EA01-97DEBD77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49" y="2378212"/>
            <a:ext cx="3149851" cy="9739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C3FB950-3A5C-5F4D-23C7-00EBC1665CD9}"/>
              </a:ext>
            </a:extLst>
          </p:cNvPr>
          <p:cNvGrpSpPr/>
          <p:nvPr/>
        </p:nvGrpSpPr>
        <p:grpSpPr>
          <a:xfrm>
            <a:off x="2048357" y="2258993"/>
            <a:ext cx="6933711" cy="1968733"/>
            <a:chOff x="2048357" y="1761602"/>
            <a:chExt cx="6933711" cy="196873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E1DF67-966E-E616-C6FF-294721216BA5}"/>
                </a:ext>
              </a:extLst>
            </p:cNvPr>
            <p:cNvSpPr/>
            <p:nvPr/>
          </p:nvSpPr>
          <p:spPr>
            <a:xfrm>
              <a:off x="2048357" y="1761602"/>
              <a:ext cx="1453243" cy="1367760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151AAD-006A-1BE3-BAFD-913267C505FC}"/>
                </a:ext>
              </a:extLst>
            </p:cNvPr>
            <p:cNvSpPr txBox="1"/>
            <p:nvPr/>
          </p:nvSpPr>
          <p:spPr>
            <a:xfrm>
              <a:off x="4963890" y="3084004"/>
              <a:ext cx="4018178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669900"/>
                  </a:solidFill>
                </a:rPr>
                <a:t>e.g. </a:t>
              </a:r>
              <a:r>
                <a:rPr lang="en-US" b="1" dirty="0">
                  <a:solidFill>
                    <a:srgbClr val="669900"/>
                  </a:solidFill>
                </a:rPr>
                <a:t>within 433 </a:t>
              </a:r>
              <a:r>
                <a:rPr lang="en-US" b="1" dirty="0">
                  <a:solidFill>
                    <a:srgbClr val="669900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srgbClr val="669900"/>
                  </a:solidFill>
                </a:rPr>
                <a:t>m </a:t>
              </a:r>
              <a:r>
                <a:rPr lang="en-US" dirty="0">
                  <a:solidFill>
                    <a:srgbClr val="669900"/>
                  </a:solidFill>
                </a:rPr>
                <a:t>stored beam inflation </a:t>
              </a:r>
              <a:r>
                <a:rPr lang="en-US" b="1" dirty="0">
                  <a:solidFill>
                    <a:srgbClr val="669900"/>
                  </a:solidFill>
                </a:rPr>
                <a:t>less tan 10%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24C769-2B42-9E66-0E87-D5E36B41CF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6069" y="2775783"/>
              <a:ext cx="1547821" cy="630815"/>
            </a:xfrm>
            <a:prstGeom prst="line">
              <a:avLst/>
            </a:prstGeom>
            <a:ln w="19050">
              <a:solidFill>
                <a:srgbClr val="92D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80D34A-1555-5638-2EE9-D5AE2461EEB7}"/>
              </a:ext>
            </a:extLst>
          </p:cNvPr>
          <p:cNvSpPr txBox="1"/>
          <p:nvPr/>
        </p:nvSpPr>
        <p:spPr>
          <a:xfrm>
            <a:off x="4994413" y="1222513"/>
            <a:ext cx="39857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669900"/>
                </a:solidFill>
              </a:rPr>
              <a:t>Map of </a:t>
            </a:r>
            <a:r>
              <a:rPr lang="en-US" b="1" i="1" dirty="0">
                <a:solidFill>
                  <a:srgbClr val="669900"/>
                </a:solidFill>
              </a:rPr>
              <a:t>iso-inflation</a:t>
            </a:r>
            <a:r>
              <a:rPr lang="en-US" dirty="0">
                <a:solidFill>
                  <a:srgbClr val="669900"/>
                </a:solidFill>
              </a:rPr>
              <a:t> of the beam size for an </a:t>
            </a:r>
            <a:r>
              <a:rPr lang="en-US" b="1" dirty="0">
                <a:solidFill>
                  <a:srgbClr val="669900"/>
                </a:solidFill>
              </a:rPr>
              <a:t>ideal MIK </a:t>
            </a:r>
            <a:r>
              <a:rPr lang="en-US" dirty="0">
                <a:solidFill>
                  <a:srgbClr val="669900"/>
                </a:solidFill>
              </a:rPr>
              <a:t>with </a:t>
            </a:r>
            <a:r>
              <a:rPr lang="en-US" b="1" dirty="0">
                <a:solidFill>
                  <a:srgbClr val="669900"/>
                </a:solidFill>
              </a:rPr>
              <a:t>(x0, y0) position shifts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94867B7-F39A-4A56-0D6A-039EDF27958F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A230BD-135B-3282-43BB-C36DC95D917D}"/>
              </a:ext>
            </a:extLst>
          </p:cNvPr>
          <p:cNvGrpSpPr/>
          <p:nvPr/>
        </p:nvGrpSpPr>
        <p:grpSpPr>
          <a:xfrm>
            <a:off x="1868950" y="2109561"/>
            <a:ext cx="7111247" cy="4153308"/>
            <a:chOff x="1868950" y="2109561"/>
            <a:chExt cx="7111247" cy="41533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21BA16-1344-E1B3-766E-E36DCDCD2824}"/>
                </a:ext>
              </a:extLst>
            </p:cNvPr>
            <p:cNvGrpSpPr/>
            <p:nvPr/>
          </p:nvGrpSpPr>
          <p:grpSpPr>
            <a:xfrm>
              <a:off x="1868950" y="2109561"/>
              <a:ext cx="7111247" cy="3604457"/>
              <a:chOff x="1870821" y="1615328"/>
              <a:chExt cx="7111247" cy="360445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12B3B6-0F05-FA6A-4925-41748CA32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504" t="3666" r="8850" b="18100"/>
              <a:stretch/>
            </p:blipFill>
            <p:spPr>
              <a:xfrm>
                <a:off x="1870821" y="1615328"/>
                <a:ext cx="1811992" cy="164894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8316A4-7C40-92E9-2B7B-6F2134BFA55A}"/>
                  </a:ext>
                </a:extLst>
              </p:cNvPr>
              <p:cNvSpPr txBox="1"/>
              <p:nvPr/>
            </p:nvSpPr>
            <p:spPr>
              <a:xfrm>
                <a:off x="4963890" y="4296455"/>
                <a:ext cx="4018178" cy="923330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>
                    <a:solidFill>
                      <a:srgbClr val="C00000"/>
                    </a:solidFill>
                  </a:rPr>
                  <a:t>MIK octupolar field outperforms a pulse sextupole injector (originally thought [3] for MAX IV – R3)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26CF9FD-47F8-330D-6DA1-A3399A2441AE}"/>
                  </a:ext>
                </a:extLst>
              </p:cNvPr>
              <p:cNvCxnSpPr/>
              <p:nvPr/>
            </p:nvCxnSpPr>
            <p:spPr>
              <a:xfrm flipH="1" flipV="1">
                <a:off x="3076832" y="2691123"/>
                <a:ext cx="1876531" cy="2053872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4E21B-496A-4E90-B222-FC0A7F10793B}"/>
                </a:ext>
              </a:extLst>
            </p:cNvPr>
            <p:cNvSpPr txBox="1"/>
            <p:nvPr/>
          </p:nvSpPr>
          <p:spPr>
            <a:xfrm>
              <a:off x="4859079" y="5862759"/>
              <a:ext cx="4110591" cy="400110"/>
            </a:xfrm>
            <a:prstGeom prst="rect">
              <a:avLst/>
            </a:prstGeom>
            <a:solidFill>
              <a:srgbClr val="F2F2F2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/>
                <a:t>[3] S. C. </a:t>
              </a:r>
              <a:r>
                <a:rPr lang="en-US" sz="1000" dirty="0" err="1"/>
                <a:t>Leemann</a:t>
              </a:r>
              <a:r>
                <a:rPr lang="en-US" sz="1000" dirty="0"/>
                <a:t>, Pulsed sextupole injection for Sweden’s new light source MAX IV, Phys. Rev. ST Accel. Beams 15, 050705 – Published 8 May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63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"/>
    </mc:Choice>
    <mc:Fallback>
      <p:transition spd="slow" advTm="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B5C7B42-7EF7-F607-C2DB-3A5F8034310B}"/>
              </a:ext>
            </a:extLst>
          </p:cNvPr>
          <p:cNvGrpSpPr/>
          <p:nvPr/>
        </p:nvGrpSpPr>
        <p:grpSpPr>
          <a:xfrm>
            <a:off x="0" y="1062709"/>
            <a:ext cx="6914551" cy="4251610"/>
            <a:chOff x="0" y="1062709"/>
            <a:chExt cx="6914551" cy="425161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5FD3E13-6CCD-BCC9-0FF7-9FC34CC37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2709"/>
              <a:ext cx="5058485" cy="425161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E37BC29-6ED4-4D00-172F-C477BB70154A}"/>
                </a:ext>
              </a:extLst>
            </p:cNvPr>
            <p:cNvGrpSpPr/>
            <p:nvPr/>
          </p:nvGrpSpPr>
          <p:grpSpPr>
            <a:xfrm>
              <a:off x="4889976" y="1875534"/>
              <a:ext cx="2024575" cy="1981706"/>
              <a:chOff x="4889976" y="1875534"/>
              <a:chExt cx="2024575" cy="198170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97EF79A-CBC8-021B-0F1C-0AA0F50BE0D8}"/>
                  </a:ext>
                </a:extLst>
              </p:cNvPr>
              <p:cNvSpPr/>
              <p:nvPr/>
            </p:nvSpPr>
            <p:spPr>
              <a:xfrm>
                <a:off x="6773874" y="1875534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CAB4E9-C0B3-B66F-95A9-299922353F59}"/>
                  </a:ext>
                </a:extLst>
              </p:cNvPr>
              <p:cNvSpPr/>
              <p:nvPr/>
            </p:nvSpPr>
            <p:spPr>
              <a:xfrm>
                <a:off x="6547181" y="2099325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59FB839-5C54-BFE0-CB58-F82B560ADF87}"/>
                  </a:ext>
                </a:extLst>
              </p:cNvPr>
              <p:cNvSpPr/>
              <p:nvPr/>
            </p:nvSpPr>
            <p:spPr>
              <a:xfrm>
                <a:off x="4889976" y="1875745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FC1EE29-0AFC-6BB3-9A74-DF74F35B9212}"/>
                  </a:ext>
                </a:extLst>
              </p:cNvPr>
              <p:cNvSpPr/>
              <p:nvPr/>
            </p:nvSpPr>
            <p:spPr>
              <a:xfrm>
                <a:off x="5116932" y="2099840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6A82678-4B6B-D749-F99A-99399D1AEDC7}"/>
                  </a:ext>
                </a:extLst>
              </p:cNvPr>
              <p:cNvSpPr/>
              <p:nvPr/>
            </p:nvSpPr>
            <p:spPr>
              <a:xfrm>
                <a:off x="6551677" y="3503667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3836B7B-7CB3-595D-1102-7D263510D564}"/>
                  </a:ext>
                </a:extLst>
              </p:cNvPr>
              <p:cNvSpPr/>
              <p:nvPr/>
            </p:nvSpPr>
            <p:spPr>
              <a:xfrm>
                <a:off x="5121516" y="3505597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39FF0C-63F1-0459-743F-072A43604D8E}"/>
                  </a:ext>
                </a:extLst>
              </p:cNvPr>
              <p:cNvSpPr/>
              <p:nvPr/>
            </p:nvSpPr>
            <p:spPr>
              <a:xfrm>
                <a:off x="4893230" y="3729557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2F1AE59-A07B-BFE1-38D4-A1CEABDA10E7}"/>
                  </a:ext>
                </a:extLst>
              </p:cNvPr>
              <p:cNvSpPr/>
              <p:nvPr/>
            </p:nvSpPr>
            <p:spPr>
              <a:xfrm>
                <a:off x="6772486" y="3731636"/>
                <a:ext cx="140677" cy="125604"/>
              </a:xfrm>
              <a:prstGeom prst="ellipse">
                <a:avLst/>
              </a:prstGeom>
              <a:noFill/>
              <a:ln>
                <a:solidFill>
                  <a:srgbClr val="66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AAF17B6-5B00-36BB-C903-CCFBDF2F9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0895" y="1939332"/>
                <a:ext cx="0" cy="1858945"/>
              </a:xfrm>
              <a:prstGeom prst="line">
                <a:avLst/>
              </a:prstGeom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9AAE8A5-E379-8E15-F2A3-0A4BE7B09D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58862" y="2868805"/>
                <a:ext cx="1884065" cy="0"/>
              </a:xfrm>
              <a:prstGeom prst="line">
                <a:avLst/>
              </a:prstGeom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13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stored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beam transparency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97BF0D">
                  <a:lumMod val="20000"/>
                  <a:lumOff val="80000"/>
                </a:srgbClr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80D34A-1555-5638-2EE9-D5AE2461EEB7}"/>
              </a:ext>
            </a:extLst>
          </p:cNvPr>
          <p:cNvSpPr txBox="1"/>
          <p:nvPr/>
        </p:nvSpPr>
        <p:spPr>
          <a:xfrm>
            <a:off x="4961899" y="1281369"/>
            <a:ext cx="390252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9900"/>
                </a:solidFill>
              </a:rPr>
              <a:t>effect of rod </a:t>
            </a:r>
            <a:r>
              <a:rPr lang="en-US" b="1" dirty="0">
                <a:solidFill>
                  <a:srgbClr val="669900"/>
                </a:solidFill>
              </a:rPr>
              <a:t>mis-alignments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4F07C93-5872-1A84-659C-80AEF317FD83}"/>
              </a:ext>
            </a:extLst>
          </p:cNvPr>
          <p:cNvGrpSpPr/>
          <p:nvPr/>
        </p:nvGrpSpPr>
        <p:grpSpPr>
          <a:xfrm>
            <a:off x="394563" y="1047065"/>
            <a:ext cx="8620667" cy="3975295"/>
            <a:chOff x="394563" y="1047065"/>
            <a:chExt cx="8620667" cy="397529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307D3A8-754E-98B3-D05A-17E7691CDAEE}"/>
                </a:ext>
              </a:extLst>
            </p:cNvPr>
            <p:cNvGrpSpPr/>
            <p:nvPr/>
          </p:nvGrpSpPr>
          <p:grpSpPr>
            <a:xfrm>
              <a:off x="394563" y="1047065"/>
              <a:ext cx="6555778" cy="3975295"/>
              <a:chOff x="394563" y="1047065"/>
              <a:chExt cx="6555778" cy="39752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6867D15-7885-FA97-04AF-20CEC3A22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454" b="9208"/>
              <a:stretch/>
            </p:blipFill>
            <p:spPr>
              <a:xfrm>
                <a:off x="394563" y="1047065"/>
                <a:ext cx="4525645" cy="3975295"/>
              </a:xfrm>
              <a:prstGeom prst="rect">
                <a:avLst/>
              </a:prstGeom>
            </p:spPr>
          </p:pic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2473A9E-0836-D4A7-FBF9-60611E79A847}"/>
                  </a:ext>
                </a:extLst>
              </p:cNvPr>
              <p:cNvGrpSpPr/>
              <p:nvPr/>
            </p:nvGrpSpPr>
            <p:grpSpPr>
              <a:xfrm>
                <a:off x="4784230" y="1651202"/>
                <a:ext cx="2166111" cy="2446520"/>
                <a:chOff x="3990424" y="3488224"/>
                <a:chExt cx="2166111" cy="2446520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89868D0-6C6E-3E3F-7466-68B01E151F96}"/>
                    </a:ext>
                  </a:extLst>
                </p:cNvPr>
                <p:cNvSpPr/>
                <p:nvPr/>
              </p:nvSpPr>
              <p:spPr>
                <a:xfrm>
                  <a:off x="3990424" y="3488224"/>
                  <a:ext cx="2166111" cy="2446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31289A7-9744-EF21-5E45-09E32FA16F7F}"/>
                    </a:ext>
                  </a:extLst>
                </p:cNvPr>
                <p:cNvGrpSpPr/>
                <p:nvPr/>
              </p:nvGrpSpPr>
              <p:grpSpPr>
                <a:xfrm>
                  <a:off x="4104644" y="3638304"/>
                  <a:ext cx="2024575" cy="2054858"/>
                  <a:chOff x="4889976" y="1802382"/>
                  <a:chExt cx="2024575" cy="2054858"/>
                </a:xfrm>
                <a:solidFill>
                  <a:schemeClr val="bg1"/>
                </a:solidFill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3B7BC04C-31C4-EBA9-4CD6-4660D41B5308}"/>
                      </a:ext>
                    </a:extLst>
                  </p:cNvPr>
                  <p:cNvSpPr/>
                  <p:nvPr/>
                </p:nvSpPr>
                <p:spPr>
                  <a:xfrm>
                    <a:off x="6773874" y="1802382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1F3B093-4BEB-FECF-A72C-144FD8168D71}"/>
                      </a:ext>
                    </a:extLst>
                  </p:cNvPr>
                  <p:cNvSpPr/>
                  <p:nvPr/>
                </p:nvSpPr>
                <p:spPr>
                  <a:xfrm>
                    <a:off x="6547181" y="2099325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FFAE542-7A91-273A-8F0E-188650119052}"/>
                      </a:ext>
                    </a:extLst>
                  </p:cNvPr>
                  <p:cNvSpPr/>
                  <p:nvPr/>
                </p:nvSpPr>
                <p:spPr>
                  <a:xfrm>
                    <a:off x="4889976" y="1875745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F1494DEA-9367-E846-5F25-096698FB8B7C}"/>
                      </a:ext>
                    </a:extLst>
                  </p:cNvPr>
                  <p:cNvSpPr/>
                  <p:nvPr/>
                </p:nvSpPr>
                <p:spPr>
                  <a:xfrm>
                    <a:off x="5116932" y="2099840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0A7ABAB2-D721-E0B2-7FC7-F7418ECFE23B}"/>
                      </a:ext>
                    </a:extLst>
                  </p:cNvPr>
                  <p:cNvSpPr/>
                  <p:nvPr/>
                </p:nvSpPr>
                <p:spPr>
                  <a:xfrm>
                    <a:off x="6551677" y="3503667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727D9D00-98A6-12B6-95D7-12917954E21F}"/>
                      </a:ext>
                    </a:extLst>
                  </p:cNvPr>
                  <p:cNvSpPr/>
                  <p:nvPr/>
                </p:nvSpPr>
                <p:spPr>
                  <a:xfrm>
                    <a:off x="5121516" y="3505597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5FD669C6-D18B-B2A0-13DE-92AEEFA1FE8F}"/>
                      </a:ext>
                    </a:extLst>
                  </p:cNvPr>
                  <p:cNvSpPr/>
                  <p:nvPr/>
                </p:nvSpPr>
                <p:spPr>
                  <a:xfrm>
                    <a:off x="4893230" y="3729557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2FC381E-38AE-B9D0-F26E-CD95193ECADB}"/>
                      </a:ext>
                    </a:extLst>
                  </p:cNvPr>
                  <p:cNvSpPr/>
                  <p:nvPr/>
                </p:nvSpPr>
                <p:spPr>
                  <a:xfrm>
                    <a:off x="6772486" y="3731636"/>
                    <a:ext cx="140677" cy="125604"/>
                  </a:xfrm>
                  <a:prstGeom prst="ellips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E9A17748-E474-1327-953E-60B244BCA6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0895" y="1939332"/>
                    <a:ext cx="0" cy="1858945"/>
                  </a:xfrm>
                  <a:prstGeom prst="lin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A8F7F271-1E64-9C0F-6B08-28E588F3A9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958862" y="2868805"/>
                    <a:ext cx="1884065" cy="0"/>
                  </a:xfrm>
                  <a:prstGeom prst="line">
                    <a:avLst/>
                  </a:prstGeom>
                  <a:grpFill/>
                  <a:ln>
                    <a:solidFill>
                      <a:srgbClr val="66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58C9AED-9FC2-89BB-5FC1-3612F07E0986}"/>
                </a:ext>
              </a:extLst>
            </p:cNvPr>
            <p:cNvSpPr txBox="1"/>
            <p:nvPr/>
          </p:nvSpPr>
          <p:spPr>
            <a:xfrm>
              <a:off x="6813826" y="1934707"/>
              <a:ext cx="2201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b="1" dirty="0">
                  <a:solidFill>
                    <a:srgbClr val="FF0000"/>
                  </a:solidFill>
                </a:rPr>
                <a:t> = 20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dirty="0">
                  <a:solidFill>
                    <a:srgbClr val="FF0000"/>
                  </a:solidFill>
                </a:rPr>
                <a:t>m displacement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1A0110A-3AA2-AA91-E292-25D8F06C4B85}"/>
              </a:ext>
            </a:extLst>
          </p:cNvPr>
          <p:cNvGrpSpPr/>
          <p:nvPr/>
        </p:nvGrpSpPr>
        <p:grpSpPr>
          <a:xfrm>
            <a:off x="361963" y="1057299"/>
            <a:ext cx="8685925" cy="3943289"/>
            <a:chOff x="369902" y="1057799"/>
            <a:chExt cx="8685925" cy="394328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49613BC-18B0-44D6-9E14-9A48C37B9AB8}"/>
                </a:ext>
              </a:extLst>
            </p:cNvPr>
            <p:cNvGrpSpPr/>
            <p:nvPr/>
          </p:nvGrpSpPr>
          <p:grpSpPr>
            <a:xfrm>
              <a:off x="369902" y="1057799"/>
              <a:ext cx="8685925" cy="3943289"/>
              <a:chOff x="369902" y="1057799"/>
              <a:chExt cx="8685925" cy="3943289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B9C5855-69AC-1C81-C511-C058BCF320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98" b="8243"/>
              <a:stretch/>
            </p:blipFill>
            <p:spPr>
              <a:xfrm>
                <a:off x="369902" y="1057799"/>
                <a:ext cx="4632045" cy="3943289"/>
              </a:xfrm>
              <a:prstGeom prst="rect">
                <a:avLst/>
              </a:prstGeom>
            </p:spPr>
          </p:pic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6857E01-C25B-F6FD-F5B9-139C1C7B4C3D}"/>
                  </a:ext>
                </a:extLst>
              </p:cNvPr>
              <p:cNvGrpSpPr/>
              <p:nvPr/>
            </p:nvGrpSpPr>
            <p:grpSpPr>
              <a:xfrm>
                <a:off x="4784230" y="1651201"/>
                <a:ext cx="4271597" cy="2484793"/>
                <a:chOff x="4784230" y="1651201"/>
                <a:chExt cx="4271597" cy="2484793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171C163-B5C7-019C-FDF0-9FFE61A16BF8}"/>
                    </a:ext>
                  </a:extLst>
                </p:cNvPr>
                <p:cNvSpPr/>
                <p:nvPr/>
              </p:nvSpPr>
              <p:spPr>
                <a:xfrm>
                  <a:off x="4784230" y="1651201"/>
                  <a:ext cx="4271597" cy="24847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/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588476BF-5A35-22BA-D706-3B729F8F08BC}"/>
                    </a:ext>
                  </a:extLst>
                </p:cNvPr>
                <p:cNvGrpSpPr/>
                <p:nvPr/>
              </p:nvGrpSpPr>
              <p:grpSpPr>
                <a:xfrm>
                  <a:off x="4898450" y="1801282"/>
                  <a:ext cx="2083747" cy="2079082"/>
                  <a:chOff x="4898450" y="1801282"/>
                  <a:chExt cx="2083747" cy="2079082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9A2A5CAC-3E5D-5ACE-7D22-1937BA5E3470}"/>
                      </a:ext>
                    </a:extLst>
                  </p:cNvPr>
                  <p:cNvSpPr/>
                  <p:nvPr/>
                </p:nvSpPr>
                <p:spPr>
                  <a:xfrm>
                    <a:off x="6697564" y="1801282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B9662FFC-ACF5-2E1C-7DDC-D09B2219F779}"/>
                      </a:ext>
                    </a:extLst>
                  </p:cNvPr>
                  <p:cNvSpPr/>
                  <p:nvPr/>
                </p:nvSpPr>
                <p:spPr>
                  <a:xfrm>
                    <a:off x="6555655" y="2098225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B3342DA8-4F55-B352-9E48-55083B792123}"/>
                      </a:ext>
                    </a:extLst>
                  </p:cNvPr>
                  <p:cNvSpPr/>
                  <p:nvPr/>
                </p:nvSpPr>
                <p:spPr>
                  <a:xfrm>
                    <a:off x="4898450" y="1941261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dirty="0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1F8FAFEF-4EB9-4E76-08CE-F2EB38F8AC1A}"/>
                      </a:ext>
                    </a:extLst>
                  </p:cNvPr>
                  <p:cNvSpPr/>
                  <p:nvPr/>
                </p:nvSpPr>
                <p:spPr>
                  <a:xfrm>
                    <a:off x="5252573" y="2098740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3E3726AD-EFC4-F487-0F96-D4BFDD896B27}"/>
                      </a:ext>
                    </a:extLst>
                  </p:cNvPr>
                  <p:cNvSpPr/>
                  <p:nvPr/>
                </p:nvSpPr>
                <p:spPr>
                  <a:xfrm>
                    <a:off x="6505647" y="3460174"/>
                    <a:ext cx="140677" cy="12756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00600E48-7FFC-10DA-294B-199101A0895A}"/>
                      </a:ext>
                    </a:extLst>
                  </p:cNvPr>
                  <p:cNvSpPr/>
                  <p:nvPr/>
                </p:nvSpPr>
                <p:spPr>
                  <a:xfrm>
                    <a:off x="5129990" y="3425769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47FDAE68-3034-1186-9BE1-5DB6634D014A}"/>
                      </a:ext>
                    </a:extLst>
                  </p:cNvPr>
                  <p:cNvSpPr/>
                  <p:nvPr/>
                </p:nvSpPr>
                <p:spPr>
                  <a:xfrm>
                    <a:off x="4918154" y="3754760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7765CCE5-8C8B-39E0-3162-19457A3E736D}"/>
                      </a:ext>
                    </a:extLst>
                  </p:cNvPr>
                  <p:cNvSpPr/>
                  <p:nvPr/>
                </p:nvSpPr>
                <p:spPr>
                  <a:xfrm>
                    <a:off x="6841520" y="3700256"/>
                    <a:ext cx="140677" cy="1256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D23B45AB-393D-A0C7-7FF2-6DA7E61566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9369" y="1938232"/>
                    <a:ext cx="0" cy="1858945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66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31FC205-487D-2CD1-B51C-651BADC383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967336" y="2867705"/>
                    <a:ext cx="1884065" cy="0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66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8D310F3-4D02-4064-ED60-8300C033F460}"/>
                </a:ext>
              </a:extLst>
            </p:cNvPr>
            <p:cNvSpPr txBox="1"/>
            <p:nvPr/>
          </p:nvSpPr>
          <p:spPr>
            <a:xfrm>
              <a:off x="6500137" y="2701820"/>
              <a:ext cx="1832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FF0000"/>
                  </a:solidFill>
                </a:rPr>
                <a:t>20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dirty="0">
                  <a:solidFill>
                    <a:srgbClr val="FF0000"/>
                  </a:solidFill>
                </a:rPr>
                <a:t>m (</a:t>
              </a:r>
              <a:r>
                <a:rPr lang="en-US" sz="1600" dirty="0" err="1">
                  <a:solidFill>
                    <a:srgbClr val="FF0000"/>
                  </a:solidFill>
                </a:rPr>
                <a:t>x,y</a:t>
              </a:r>
              <a:r>
                <a:rPr lang="en-US" sz="1600" dirty="0">
                  <a:solidFill>
                    <a:srgbClr val="FF0000"/>
                  </a:solidFill>
                </a:rPr>
                <a:t>) </a:t>
              </a:r>
              <a:r>
                <a:rPr lang="en-US" sz="1600" b="1" dirty="0">
                  <a:solidFill>
                    <a:srgbClr val="FF0000"/>
                  </a:solidFill>
                </a:rPr>
                <a:t>RMS</a:t>
              </a:r>
            </a:p>
          </p:txBody>
        </p:sp>
      </p:grpSp>
      <p:sp>
        <p:nvSpPr>
          <p:cNvPr id="56" name="Slide Number Placeholder 2">
            <a:extLst>
              <a:ext uri="{FF2B5EF4-FFF2-40B4-BE49-F238E27FC236}">
                <a16:creationId xmlns:a16="http://schemas.microsoft.com/office/drawing/2014/main" id="{0D3B2912-BE95-249A-93CB-D7BC2711525D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272125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"/>
    </mc:Choice>
    <mc:Fallback>
      <p:transition spd="slow" advTm="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14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measured residuals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7DCDCB-C473-AC5F-B481-99D8CB09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0879"/>
            <a:ext cx="5079443" cy="4167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80D34A-1555-5638-2EE9-D5AE2461EEB7}"/>
              </a:ext>
            </a:extLst>
          </p:cNvPr>
          <p:cNvSpPr txBox="1"/>
          <p:nvPr/>
        </p:nvSpPr>
        <p:spPr>
          <a:xfrm>
            <a:off x="756225" y="3617410"/>
            <a:ext cx="3815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measured</a:t>
            </a:r>
            <a:r>
              <a:rPr lang="en-US" sz="1600" dirty="0">
                <a:solidFill>
                  <a:schemeClr val="bg1"/>
                </a:solidFill>
              </a:rPr>
              <a:t> residual perturbation map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923BA3-1099-2A2D-D69D-D109DF39FDCF}"/>
              </a:ext>
            </a:extLst>
          </p:cNvPr>
          <p:cNvSpPr txBox="1"/>
          <p:nvPr/>
        </p:nvSpPr>
        <p:spPr>
          <a:xfrm>
            <a:off x="4742822" y="591326"/>
            <a:ext cx="4340887" cy="56323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669900"/>
                </a:solidFill>
              </a:rPr>
              <a:t>Identifying </a:t>
            </a:r>
            <a:r>
              <a:rPr lang="en-US" b="1" dirty="0">
                <a:solidFill>
                  <a:srgbClr val="669900"/>
                </a:solidFill>
              </a:rPr>
              <a:t>optimal working point</a:t>
            </a:r>
          </a:p>
          <a:p>
            <a:pPr algn="just"/>
            <a:endParaRPr lang="en-US" b="1" dirty="0">
              <a:solidFill>
                <a:srgbClr val="6699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minimal</a:t>
            </a:r>
            <a:r>
              <a:rPr lang="en-US" dirty="0">
                <a:solidFill>
                  <a:srgbClr val="669900"/>
                </a:solidFill>
              </a:rPr>
              <a:t> perturbation on </a:t>
            </a:r>
            <a:r>
              <a:rPr lang="en-US" b="1" dirty="0">
                <a:solidFill>
                  <a:srgbClr val="669900"/>
                </a:solidFill>
              </a:rPr>
              <a:t>Stored</a:t>
            </a:r>
            <a:r>
              <a:rPr lang="en-US" dirty="0">
                <a:solidFill>
                  <a:srgbClr val="669900"/>
                </a:solidFill>
              </a:rPr>
              <a:t> </a:t>
            </a:r>
            <a:r>
              <a:rPr lang="en-US" b="1" dirty="0">
                <a:solidFill>
                  <a:srgbClr val="669900"/>
                </a:solidFill>
              </a:rPr>
              <a:t>Beam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scan in (X,Y) </a:t>
            </a:r>
            <a:r>
              <a:rPr lang="en-US" dirty="0">
                <a:solidFill>
                  <a:srgbClr val="669900"/>
                </a:solidFill>
              </a:rPr>
              <a:t>while pulsing </a:t>
            </a:r>
            <a:r>
              <a:rPr lang="en-US" b="1" dirty="0">
                <a:solidFill>
                  <a:srgbClr val="669900"/>
                </a:solidFill>
              </a:rPr>
              <a:t>MIK (2019 final device)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beam size </a:t>
            </a:r>
            <a:r>
              <a:rPr lang="en-US" dirty="0">
                <a:solidFill>
                  <a:srgbClr val="669900"/>
                </a:solidFill>
              </a:rPr>
              <a:t>measured by </a:t>
            </a:r>
            <a:r>
              <a:rPr lang="en-US" b="1" dirty="0">
                <a:solidFill>
                  <a:srgbClr val="669900"/>
                </a:solidFill>
              </a:rPr>
              <a:t>Diagnostic BL synchronized </a:t>
            </a:r>
            <a:r>
              <a:rPr lang="en-US" dirty="0">
                <a:solidFill>
                  <a:srgbClr val="669900"/>
                </a:solidFill>
              </a:rPr>
              <a:t>with MIK pulse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669900"/>
                </a:solidFill>
              </a:rPr>
              <a:t>camera integration time: compromise between </a:t>
            </a:r>
            <a:r>
              <a:rPr lang="en-US" b="1" dirty="0">
                <a:solidFill>
                  <a:srgbClr val="669900"/>
                </a:solidFill>
              </a:rPr>
              <a:t>fast acquisition </a:t>
            </a:r>
            <a:r>
              <a:rPr lang="en-US" dirty="0">
                <a:solidFill>
                  <a:srgbClr val="669900"/>
                </a:solidFill>
              </a:rPr>
              <a:t>and </a:t>
            </a:r>
            <a:r>
              <a:rPr lang="en-US" b="1" dirty="0">
                <a:solidFill>
                  <a:srgbClr val="669900"/>
                </a:solidFill>
              </a:rPr>
              <a:t>good S/N</a:t>
            </a:r>
          </a:p>
          <a:p>
            <a:pPr marL="285750" indent="-285750" algn="just">
              <a:buFontTx/>
              <a:buChar char="-"/>
            </a:pPr>
            <a:r>
              <a:rPr lang="en-US" b="1" dirty="0" err="1">
                <a:solidFill>
                  <a:srgbClr val="669900"/>
                </a:solidFill>
              </a:rPr>
              <a:t>TbT</a:t>
            </a:r>
            <a:r>
              <a:rPr lang="en-US" b="1" dirty="0">
                <a:solidFill>
                  <a:srgbClr val="669900"/>
                </a:solidFill>
              </a:rPr>
              <a:t> </a:t>
            </a:r>
            <a:r>
              <a:rPr lang="en-US" dirty="0">
                <a:solidFill>
                  <a:srgbClr val="669900"/>
                </a:solidFill>
              </a:rPr>
              <a:t>data from </a:t>
            </a:r>
            <a:r>
              <a:rPr lang="en-US" b="1" dirty="0">
                <a:solidFill>
                  <a:srgbClr val="669900"/>
                </a:solidFill>
              </a:rPr>
              <a:t>40 + 40 BPMs</a:t>
            </a:r>
          </a:p>
          <a:p>
            <a:pPr algn="just"/>
            <a:endParaRPr lang="en-US" b="1" dirty="0">
              <a:solidFill>
                <a:srgbClr val="669900"/>
              </a:solidFill>
            </a:endParaRPr>
          </a:p>
          <a:p>
            <a:pPr marL="285750" indent="-285750" algn="just">
              <a:buFontTx/>
              <a:buChar char="-"/>
            </a:pPr>
            <a:endParaRPr lang="en-US" b="1" dirty="0">
              <a:solidFill>
                <a:srgbClr val="669900"/>
              </a:solidFill>
            </a:endParaRPr>
          </a:p>
          <a:p>
            <a:pPr algn="just"/>
            <a:r>
              <a:rPr lang="en-US" b="1" dirty="0">
                <a:solidFill>
                  <a:srgbClr val="669900"/>
                </a:solidFill>
              </a:rPr>
              <a:t>Measurement Details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3mA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669900"/>
                </a:solidFill>
              </a:rPr>
              <a:t>bunch train (10 bunches) &lt; 100ns 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kick</a:t>
            </a:r>
            <a:r>
              <a:rPr lang="en-US" dirty="0">
                <a:solidFill>
                  <a:srgbClr val="669900"/>
                </a:solidFill>
              </a:rPr>
              <a:t> almost </a:t>
            </a:r>
            <a:r>
              <a:rPr lang="en-US" b="1" dirty="0">
                <a:solidFill>
                  <a:srgbClr val="669900"/>
                </a:solidFill>
              </a:rPr>
              <a:t>uniform within 0.1%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669900"/>
                </a:solidFill>
              </a:rPr>
              <a:t>Initial </a:t>
            </a:r>
            <a:r>
              <a:rPr lang="en-US" b="1" dirty="0">
                <a:solidFill>
                  <a:srgbClr val="669900"/>
                </a:solidFill>
              </a:rPr>
              <a:t>coarse scan </a:t>
            </a:r>
            <a:r>
              <a:rPr lang="en-US" dirty="0">
                <a:solidFill>
                  <a:srgbClr val="669900"/>
                </a:solidFill>
              </a:rPr>
              <a:t>with </a:t>
            </a:r>
            <a:r>
              <a:rPr lang="en-US" b="1" dirty="0">
                <a:solidFill>
                  <a:srgbClr val="669900"/>
                </a:solidFill>
              </a:rPr>
              <a:t>single CM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MIK re-aligned </a:t>
            </a:r>
            <a:r>
              <a:rPr lang="en-US" dirty="0">
                <a:solidFill>
                  <a:srgbClr val="669900"/>
                </a:solidFill>
              </a:rPr>
              <a:t>by </a:t>
            </a:r>
          </a:p>
          <a:p>
            <a:pPr lvl="1" algn="just"/>
            <a:r>
              <a:rPr lang="en-US" dirty="0">
                <a:solidFill>
                  <a:srgbClr val="669900"/>
                </a:solidFill>
              </a:rPr>
              <a:t>     (-600 </a:t>
            </a:r>
            <a:r>
              <a:rPr lang="en-US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669900"/>
                </a:solidFill>
              </a:rPr>
              <a:t>m, -500 </a:t>
            </a:r>
            <a:r>
              <a:rPr lang="en-US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669900"/>
                </a:solidFill>
              </a:rPr>
              <a:t>m)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finer scans </a:t>
            </a:r>
            <a:r>
              <a:rPr lang="en-US" dirty="0">
                <a:solidFill>
                  <a:srgbClr val="669900"/>
                </a:solidFill>
              </a:rPr>
              <a:t>w. closed </a:t>
            </a:r>
            <a:r>
              <a:rPr lang="en-US" b="1" dirty="0">
                <a:solidFill>
                  <a:srgbClr val="669900"/>
                </a:solidFill>
              </a:rPr>
              <a:t>bumps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B09F730-5907-8B8D-E9DC-45118F262FCF}"/>
              </a:ext>
            </a:extLst>
          </p:cNvPr>
          <p:cNvSpPr/>
          <p:nvPr/>
        </p:nvSpPr>
        <p:spPr>
          <a:xfrm>
            <a:off x="3110597" y="1113226"/>
            <a:ext cx="729343" cy="723900"/>
          </a:xfrm>
          <a:prstGeom prst="plus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35ABAB-A3E4-2165-A3CA-26697F81F741}"/>
              </a:ext>
            </a:extLst>
          </p:cNvPr>
          <p:cNvSpPr/>
          <p:nvPr/>
        </p:nvSpPr>
        <p:spPr>
          <a:xfrm>
            <a:off x="3015348" y="642257"/>
            <a:ext cx="908957" cy="32766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6AA608C-0456-E148-0A53-32956F6CFC4A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12291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"/>
    </mc:Choice>
    <mc:Fallback>
      <p:transition spd="slow" advTm="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15</a:t>
            </a:fld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B61581-2BCD-249D-5144-45FAF13B0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3"/>
          <a:stretch/>
        </p:blipFill>
        <p:spPr>
          <a:xfrm>
            <a:off x="5682060" y="3722510"/>
            <a:ext cx="3451898" cy="31354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D4EC56-A811-9D27-7FC1-3C69DE95F3FF}"/>
              </a:ext>
            </a:extLst>
          </p:cNvPr>
          <p:cNvSpPr/>
          <p:nvPr/>
        </p:nvSpPr>
        <p:spPr>
          <a:xfrm>
            <a:off x="3660442" y="4154390"/>
            <a:ext cx="1823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rgbClr val="FF0000"/>
                </a:solidFill>
              </a:rPr>
              <a:t>Vertical</a:t>
            </a:r>
            <a:r>
              <a:rPr lang="en-GB" sz="1400" b="1" dirty="0"/>
              <a:t> stored beam size change caused by pulsing the MIK, </a:t>
            </a:r>
            <a:r>
              <a:rPr lang="en-GB" sz="1400" b="1" dirty="0">
                <a:solidFill>
                  <a:srgbClr val="FF0000"/>
                </a:solidFill>
              </a:rPr>
              <a:t>𝛿𝜎</a:t>
            </a:r>
            <a:r>
              <a:rPr lang="en-GB" sz="1400" b="1" baseline="-25000" dirty="0">
                <a:solidFill>
                  <a:srgbClr val="FF0000"/>
                </a:solidFill>
              </a:rPr>
              <a:t>𝑦</a:t>
            </a:r>
            <a:r>
              <a:rPr lang="en-GB" sz="1400" b="1" dirty="0">
                <a:solidFill>
                  <a:srgbClr val="FF0000"/>
                </a:solidFill>
              </a:rPr>
              <a:t>=0.6±0.1 𝜇𝑚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B573-1DB7-511F-E685-4AA34F8B5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" y="436605"/>
            <a:ext cx="3508366" cy="317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7FF86-FF0B-EE83-AE61-CEA7446C6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38" y="436604"/>
            <a:ext cx="3386267" cy="3135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9D448-6EB1-F479-4A07-FC7F00BDF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5" y="3709152"/>
            <a:ext cx="3515721" cy="31354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C99FB-C6FA-0FE2-A55B-C969689AE7FA}"/>
              </a:ext>
            </a:extLst>
          </p:cNvPr>
          <p:cNvCxnSpPr/>
          <p:nvPr/>
        </p:nvCxnSpPr>
        <p:spPr>
          <a:xfrm>
            <a:off x="2170444" y="582805"/>
            <a:ext cx="0" cy="2572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B1528F-4704-7AB5-6EEE-FFBB4B852D0E}"/>
              </a:ext>
            </a:extLst>
          </p:cNvPr>
          <p:cNvCxnSpPr/>
          <p:nvPr/>
        </p:nvCxnSpPr>
        <p:spPr>
          <a:xfrm>
            <a:off x="2915695" y="594533"/>
            <a:ext cx="0" cy="2572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E84FB2-6635-A009-6CF7-E4CD27187A25}"/>
              </a:ext>
            </a:extLst>
          </p:cNvPr>
          <p:cNvCxnSpPr/>
          <p:nvPr/>
        </p:nvCxnSpPr>
        <p:spPr>
          <a:xfrm>
            <a:off x="2947932" y="3847580"/>
            <a:ext cx="0" cy="2572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936873-BF5C-4EEA-163A-9427100B1AB4}"/>
              </a:ext>
            </a:extLst>
          </p:cNvPr>
          <p:cNvCxnSpPr>
            <a:cxnSpLocks/>
          </p:cNvCxnSpPr>
          <p:nvPr/>
        </p:nvCxnSpPr>
        <p:spPr>
          <a:xfrm>
            <a:off x="2170444" y="5179925"/>
            <a:ext cx="0" cy="12400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C82D10-FBD8-746C-1F09-A858A8CCFDB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915695" y="984738"/>
            <a:ext cx="2821943" cy="1019611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1D1A4F-2ABC-0CF6-E0B2-BE4A292F9C72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2946516" y="5290255"/>
            <a:ext cx="2735544" cy="909159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36D5B-D652-EBBD-EC3F-E905FAF2F208}"/>
              </a:ext>
            </a:extLst>
          </p:cNvPr>
          <p:cNvSpPr/>
          <p:nvPr/>
        </p:nvSpPr>
        <p:spPr>
          <a:xfrm>
            <a:off x="2175887" y="582805"/>
            <a:ext cx="745250" cy="2572378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2675B4-C804-B43B-56FA-F6998A596112}"/>
              </a:ext>
            </a:extLst>
          </p:cNvPr>
          <p:cNvSpPr/>
          <p:nvPr/>
        </p:nvSpPr>
        <p:spPr>
          <a:xfrm>
            <a:off x="2201266" y="5179924"/>
            <a:ext cx="745250" cy="1230443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B994D6-E09D-2403-E65B-0699C8121BEE}"/>
              </a:ext>
            </a:extLst>
          </p:cNvPr>
          <p:cNvSpPr/>
          <p:nvPr/>
        </p:nvSpPr>
        <p:spPr>
          <a:xfrm>
            <a:off x="1174540" y="3592413"/>
            <a:ext cx="2793560" cy="2616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B050"/>
                </a:solidFill>
              </a:rPr>
              <a:t>slow camera acquisition: 4.4ms (2500 turns)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BF81C9-46CC-CDED-50C8-7A3965EBFD3C}"/>
              </a:ext>
            </a:extLst>
          </p:cNvPr>
          <p:cNvSpPr/>
          <p:nvPr/>
        </p:nvSpPr>
        <p:spPr>
          <a:xfrm>
            <a:off x="5370986" y="3566877"/>
            <a:ext cx="2793560" cy="2616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B050"/>
                </a:solidFill>
              </a:rPr>
              <a:t>fast camera acquisition: 0.25ms (150 turns)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151AAD-006A-1BE3-BAFD-913267C505FC}"/>
              </a:ext>
            </a:extLst>
          </p:cNvPr>
          <p:cNvSpPr txBox="1"/>
          <p:nvPr/>
        </p:nvSpPr>
        <p:spPr>
          <a:xfrm>
            <a:off x="3631927" y="924652"/>
            <a:ext cx="1880143" cy="1661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669900"/>
                </a:solidFill>
              </a:rPr>
              <a:t>“MIK transparency” </a:t>
            </a:r>
            <a:endParaRPr lang="en-US" sz="1400" dirty="0">
              <a:solidFill>
                <a:srgbClr val="669900"/>
              </a:solidFill>
            </a:endParaRPr>
          </a:p>
          <a:p>
            <a:pPr algn="just"/>
            <a:r>
              <a:rPr lang="en-US" sz="1400" dirty="0">
                <a:solidFill>
                  <a:srgbClr val="669900"/>
                </a:solidFill>
              </a:rPr>
              <a:t>beam size variation when operating the kicker</a:t>
            </a:r>
          </a:p>
          <a:p>
            <a:pPr algn="just"/>
            <a:endParaRPr lang="en-US" sz="1600" dirty="0">
              <a:solidFill>
                <a:srgbClr val="669900"/>
              </a:solidFill>
            </a:endParaRPr>
          </a:p>
          <a:p>
            <a:pPr algn="just"/>
            <a:r>
              <a:rPr lang="en-US" sz="1400" b="1" dirty="0">
                <a:solidFill>
                  <a:srgbClr val="669900"/>
                </a:solidFill>
              </a:rPr>
              <a:t>(sub)-</a:t>
            </a:r>
            <a:r>
              <a:rPr lang="en-US" sz="1400" b="1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>
                <a:solidFill>
                  <a:srgbClr val="669900"/>
                </a:solidFill>
              </a:rPr>
              <a:t>m H/V beam size variation </a:t>
            </a:r>
            <a:r>
              <a:rPr lang="en-US" sz="1400" dirty="0">
                <a:solidFill>
                  <a:srgbClr val="669900"/>
                </a:solidFill>
              </a:rPr>
              <a:t>achieved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MIK “transparency”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5BFD96C-E6C6-6559-9634-94ED779C83C7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164905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"/>
    </mc:Choice>
    <mc:Fallback>
      <p:transition spd="slow" advTm="23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16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measured damping times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80D34A-1555-5638-2EE9-D5AE2461EEB7}"/>
              </a:ext>
            </a:extLst>
          </p:cNvPr>
          <p:cNvSpPr txBox="1"/>
          <p:nvPr/>
        </p:nvSpPr>
        <p:spPr>
          <a:xfrm>
            <a:off x="4624143" y="735561"/>
            <a:ext cx="421145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669900"/>
                </a:solidFill>
              </a:rPr>
              <a:t>measured</a:t>
            </a:r>
            <a:r>
              <a:rPr lang="en-US" dirty="0">
                <a:solidFill>
                  <a:srgbClr val="669900"/>
                </a:solidFill>
              </a:rPr>
              <a:t> damping times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669900"/>
                </a:solidFill>
              </a:rPr>
              <a:t>diag. camera </a:t>
            </a:r>
            <a:r>
              <a:rPr lang="en-US" b="1" dirty="0" err="1">
                <a:solidFill>
                  <a:srgbClr val="669900"/>
                </a:solidFill>
              </a:rPr>
              <a:t>synch’d</a:t>
            </a:r>
            <a:r>
              <a:rPr lang="en-US" b="1" dirty="0">
                <a:solidFill>
                  <a:srgbClr val="669900"/>
                </a:solidFill>
              </a:rPr>
              <a:t> to acquire at given delay </a:t>
            </a:r>
            <a:r>
              <a:rPr lang="en-US" b="1" dirty="0" err="1">
                <a:solidFill>
                  <a:srgbClr val="669900"/>
                </a:solidFill>
              </a:rPr>
              <a:t>w.r.t.</a:t>
            </a:r>
            <a:r>
              <a:rPr lang="en-US" b="1" dirty="0">
                <a:solidFill>
                  <a:srgbClr val="669900"/>
                </a:solidFill>
              </a:rPr>
              <a:t> MIK pulse trigger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E3CC-2D72-9707-EEDB-0405E4E8F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98" y="530081"/>
            <a:ext cx="3565358" cy="3295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F92C4-E2C3-3DD2-096D-3DCEFE0B8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7" y="3583110"/>
            <a:ext cx="3647325" cy="3265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74893-C247-6374-48EE-78545818E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334" y="1684972"/>
            <a:ext cx="4171263" cy="812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B5F8A-548D-5B5D-3872-74035A53C5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1" t="5556" r="29227"/>
          <a:stretch/>
        </p:blipFill>
        <p:spPr>
          <a:xfrm>
            <a:off x="7458320" y="2530303"/>
            <a:ext cx="1322614" cy="15594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388C2B-CC65-0703-2BB9-D20070C9FD30}"/>
              </a:ext>
            </a:extLst>
          </p:cNvPr>
          <p:cNvSpPr/>
          <p:nvPr/>
        </p:nvSpPr>
        <p:spPr>
          <a:xfrm>
            <a:off x="4931229" y="4023057"/>
            <a:ext cx="326572" cy="1426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CE9B1-9718-2E0D-D1E8-020ECED53FE6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5257801" y="4736072"/>
            <a:ext cx="3380013" cy="2616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B33ABDC-947E-9B3B-75F2-5F451951FD0B}"/>
              </a:ext>
            </a:extLst>
          </p:cNvPr>
          <p:cNvSpPr/>
          <p:nvPr/>
        </p:nvSpPr>
        <p:spPr>
          <a:xfrm>
            <a:off x="4624143" y="4756576"/>
            <a:ext cx="911243" cy="812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6C132-902B-B64D-A605-17AC60C322E3}"/>
              </a:ext>
            </a:extLst>
          </p:cNvPr>
          <p:cNvSpPr txBox="1"/>
          <p:nvPr/>
        </p:nvSpPr>
        <p:spPr>
          <a:xfrm>
            <a:off x="7914219" y="4836508"/>
            <a:ext cx="83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15BCE4-5B84-261B-AFBF-F37B01B70D3F}"/>
              </a:ext>
            </a:extLst>
          </p:cNvPr>
          <p:cNvSpPr txBox="1"/>
          <p:nvPr/>
        </p:nvSpPr>
        <p:spPr>
          <a:xfrm>
            <a:off x="4219068" y="4678949"/>
            <a:ext cx="1740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MIK pulse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(t=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baseline="-25000" dirty="0" err="1">
                <a:solidFill>
                  <a:srgbClr val="FF0000"/>
                </a:solidFill>
                <a:latin typeface="Calibri"/>
              </a:rPr>
              <a:t>K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)</a:t>
            </a:r>
            <a:endParaRPr lang="en-SE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C2AF60-3444-EF01-70E6-77A8A22816EB}"/>
              </a:ext>
            </a:extLst>
          </p:cNvPr>
          <p:cNvCxnSpPr/>
          <p:nvPr/>
        </p:nvCxnSpPr>
        <p:spPr>
          <a:xfrm>
            <a:off x="1268186" y="735561"/>
            <a:ext cx="0" cy="25519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1C2E7-82AD-2D99-4E18-24A0E104D843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268186" y="3281184"/>
            <a:ext cx="3826329" cy="74187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FFE0DB-B991-A056-B5C7-FB5D40E92D42}"/>
              </a:ext>
            </a:extLst>
          </p:cNvPr>
          <p:cNvCxnSpPr>
            <a:cxnSpLocks/>
          </p:cNvCxnSpPr>
          <p:nvPr/>
        </p:nvCxnSpPr>
        <p:spPr>
          <a:xfrm>
            <a:off x="2977243" y="3287486"/>
            <a:ext cx="4591405" cy="145347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E705FF-6147-4C65-57F3-C2E8153DB0A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568648" y="4089799"/>
            <a:ext cx="550979" cy="6249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050B19-2A69-BF6A-48B7-5F10EC410ADD}"/>
              </a:ext>
            </a:extLst>
          </p:cNvPr>
          <p:cNvCxnSpPr>
            <a:cxnSpLocks/>
          </p:cNvCxnSpPr>
          <p:nvPr/>
        </p:nvCxnSpPr>
        <p:spPr>
          <a:xfrm>
            <a:off x="2977243" y="2635118"/>
            <a:ext cx="0" cy="65236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FA1D70-D718-F5BE-224E-EC2075E3A7DC}"/>
              </a:ext>
            </a:extLst>
          </p:cNvPr>
          <p:cNvSpPr txBox="1"/>
          <p:nvPr/>
        </p:nvSpPr>
        <p:spPr>
          <a:xfrm>
            <a:off x="2145468" y="1318189"/>
            <a:ext cx="901331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B050"/>
                </a:solidFill>
                <a:latin typeface="Symbol" panose="05050102010706020507" pitchFamily="18" charset="2"/>
              </a:rPr>
              <a:t>t</a:t>
            </a:r>
            <a:r>
              <a:rPr lang="en-US" sz="1200" baseline="-25000" dirty="0" err="1">
                <a:solidFill>
                  <a:srgbClr val="00B050"/>
                </a:solidFill>
              </a:rPr>
              <a:t>y</a:t>
            </a:r>
            <a:r>
              <a:rPr lang="en-US" sz="1200" baseline="30000" dirty="0" err="1">
                <a:solidFill>
                  <a:srgbClr val="00B050"/>
                </a:solidFill>
              </a:rPr>
              <a:t>th</a:t>
            </a:r>
            <a:r>
              <a:rPr lang="en-US" sz="1200" dirty="0">
                <a:solidFill>
                  <a:srgbClr val="00B050"/>
                </a:solidFill>
              </a:rPr>
              <a:t> = </a:t>
            </a:r>
            <a:r>
              <a:rPr lang="en-US" sz="1200" b="1" dirty="0">
                <a:solidFill>
                  <a:srgbClr val="00B050"/>
                </a:solidFill>
              </a:rPr>
              <a:t>29ms</a:t>
            </a:r>
            <a:endParaRPr lang="en-SE" sz="1200" b="1" dirty="0" err="1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9BCFA7-D201-9992-9BAC-C72EA5692269}"/>
              </a:ext>
            </a:extLst>
          </p:cNvPr>
          <p:cNvSpPr txBox="1"/>
          <p:nvPr/>
        </p:nvSpPr>
        <p:spPr>
          <a:xfrm>
            <a:off x="1896244" y="4446070"/>
            <a:ext cx="90133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1200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1200" baseline="30000" dirty="0" err="1">
                <a:solidFill>
                  <a:srgbClr val="FF0000"/>
                </a:solidFill>
              </a:rPr>
              <a:t>th</a:t>
            </a:r>
            <a:r>
              <a:rPr lang="en-US" sz="1200" dirty="0">
                <a:solidFill>
                  <a:srgbClr val="FF0000"/>
                </a:solidFill>
              </a:rPr>
              <a:t> = </a:t>
            </a:r>
            <a:r>
              <a:rPr lang="en-US" sz="1200" b="1" dirty="0">
                <a:solidFill>
                  <a:srgbClr val="FF0000"/>
                </a:solidFill>
              </a:rPr>
              <a:t>16ms</a:t>
            </a:r>
            <a:endParaRPr lang="en-SE" sz="1200" b="1" dirty="0" err="1">
              <a:solidFill>
                <a:srgbClr val="FF0000"/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75A9C7E9-004F-5919-B54A-2CB474072815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FFA288-C6B5-21A9-A0C0-D4FB854ECCEE}"/>
              </a:ext>
            </a:extLst>
          </p:cNvPr>
          <p:cNvSpPr txBox="1"/>
          <p:nvPr/>
        </p:nvSpPr>
        <p:spPr>
          <a:xfrm>
            <a:off x="6049867" y="5568905"/>
            <a:ext cx="278573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669900"/>
                </a:solidFill>
              </a:rPr>
              <a:t>NB: beam moved out of soft spot to enhance signal</a:t>
            </a:r>
          </a:p>
        </p:txBody>
      </p:sp>
    </p:spTree>
    <p:extLst>
      <p:ext uri="{BB962C8B-B14F-4D97-AF65-F5344CB8AC3E}">
        <p14:creationId xmlns:p14="http://schemas.microsoft.com/office/powerpoint/2010/main" val="32661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"/>
    </mc:Choice>
    <mc:Fallback>
      <p:transition spd="slow" advTm="2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17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injection efficiency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049B3-189F-87B6-BDAD-BF8BDC1CA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2"/>
          <a:stretch/>
        </p:blipFill>
        <p:spPr>
          <a:xfrm>
            <a:off x="1785266" y="697868"/>
            <a:ext cx="5936655" cy="43112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80D34A-1555-5638-2EE9-D5AE2461EEB7}"/>
              </a:ext>
            </a:extLst>
          </p:cNvPr>
          <p:cNvSpPr txBox="1"/>
          <p:nvPr/>
        </p:nvSpPr>
        <p:spPr>
          <a:xfrm>
            <a:off x="2448543" y="5123986"/>
            <a:ext cx="461009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669900"/>
                </a:solidFill>
              </a:rPr>
              <a:t>injection efficiency [1] between 92 and 94% (improving at larger currents)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2863AC-CF68-D7AE-77E0-638CA7975D33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423368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"/>
    </mc:Choice>
    <mc:Fallback>
      <p:transition spd="slow" advTm="2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71FB5-0E8C-678E-3343-73799DF5A1BE}"/>
              </a:ext>
            </a:extLst>
          </p:cNvPr>
          <p:cNvSpPr txBox="1"/>
          <p:nvPr/>
        </p:nvSpPr>
        <p:spPr>
          <a:xfrm>
            <a:off x="0" y="3019530"/>
            <a:ext cx="9144000" cy="461665"/>
          </a:xfrm>
          <a:prstGeom prst="rect">
            <a:avLst/>
          </a:prstGeom>
          <a:solidFill>
            <a:srgbClr val="EFFB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7BF0D"/>
                </a:solidFill>
              </a:rPr>
              <a:t>MIK @ R1 – 1.5GeV</a:t>
            </a:r>
            <a:endParaRPr lang="en-SE" sz="2400" b="1" dirty="0" err="1">
              <a:solidFill>
                <a:srgbClr val="97BF0D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CF85138-ACD5-C2B2-642A-63E8B604967D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429438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"/>
    </mc:Choice>
    <mc:Fallback>
      <p:transition spd="slow" advTm="22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0D955-091F-C3AF-17DA-294E4401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106" y="983307"/>
            <a:ext cx="5990590" cy="179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985C4-DBD4-60A0-16A1-8A9CC733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15" y="3375969"/>
            <a:ext cx="5050887" cy="19973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7D1E7-B416-E69F-8B43-0BFA03909687}"/>
              </a:ext>
            </a:extLst>
          </p:cNvPr>
          <p:cNvCxnSpPr>
            <a:cxnSpLocks/>
          </p:cNvCxnSpPr>
          <p:nvPr/>
        </p:nvCxnSpPr>
        <p:spPr>
          <a:xfrm flipV="1">
            <a:off x="1965815" y="2510941"/>
            <a:ext cx="2209855" cy="845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941748-6034-FDFA-0CA6-1E760532F490}"/>
              </a:ext>
            </a:extLst>
          </p:cNvPr>
          <p:cNvCxnSpPr/>
          <p:nvPr/>
        </p:nvCxnSpPr>
        <p:spPr>
          <a:xfrm>
            <a:off x="4299491" y="983307"/>
            <a:ext cx="0" cy="152763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5F5226-6D6C-5C90-8568-73D843489116}"/>
              </a:ext>
            </a:extLst>
          </p:cNvPr>
          <p:cNvCxnSpPr>
            <a:cxnSpLocks/>
          </p:cNvCxnSpPr>
          <p:nvPr/>
        </p:nvCxnSpPr>
        <p:spPr>
          <a:xfrm flipH="1">
            <a:off x="4233913" y="2507604"/>
            <a:ext cx="65578" cy="15463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82D568-7C3A-C847-4400-7CF0CB2344D4}"/>
              </a:ext>
            </a:extLst>
          </p:cNvPr>
          <p:cNvCxnSpPr>
            <a:cxnSpLocks/>
          </p:cNvCxnSpPr>
          <p:nvPr/>
        </p:nvCxnSpPr>
        <p:spPr>
          <a:xfrm flipH="1" flipV="1">
            <a:off x="4405379" y="2485525"/>
            <a:ext cx="2611323" cy="890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483E0D7-A924-2184-4D23-BBB099E71768}"/>
              </a:ext>
            </a:extLst>
          </p:cNvPr>
          <p:cNvSpPr txBox="1">
            <a:spLocks/>
          </p:cNvSpPr>
          <p:nvPr/>
        </p:nvSpPr>
        <p:spPr>
          <a:xfrm>
            <a:off x="0" y="-1438"/>
            <a:ext cx="9144000" cy="4380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en-GB" sz="2000" dirty="0">
                <a:solidFill>
                  <a:srgbClr val="97BF0D">
                    <a:lumMod val="20000"/>
                    <a:lumOff val="80000"/>
                  </a:srgbClr>
                </a:solidFill>
                <a:latin typeface="Calibri"/>
                <a:ea typeface="+mn-ea"/>
                <a:cs typeface="+mn-cs"/>
              </a:rPr>
              <a:t>porting the MIK injector to the 1.5 GeV ring</a:t>
            </a:r>
          </a:p>
        </p:txBody>
      </p:sp>
      <p:graphicFrame>
        <p:nvGraphicFramePr>
          <p:cNvPr id="17" name="Table 19">
            <a:extLst>
              <a:ext uri="{FF2B5EF4-FFF2-40B4-BE49-F238E27FC236}">
                <a16:creationId xmlns:a16="http://schemas.microsoft.com/office/drawing/2014/main" id="{97E716CC-2172-F3C3-F935-3219B2D7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53385"/>
              </p:ext>
            </p:extLst>
          </p:nvPr>
        </p:nvGraphicFramePr>
        <p:xfrm>
          <a:off x="1724624" y="848232"/>
          <a:ext cx="5533268" cy="4317325"/>
        </p:xfrm>
        <a:graphic>
          <a:graphicData uri="http://schemas.openxmlformats.org/drawingml/2006/table">
            <a:tbl>
              <a:tblPr firstRow="1" bandRow="1">
                <a:effectLst>
                  <a:outerShdw blurRad="177800" dist="292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697298">
                  <a:extLst>
                    <a:ext uri="{9D8B030D-6E8A-4147-A177-3AD203B41FA5}">
                      <a16:colId xmlns:a16="http://schemas.microsoft.com/office/drawing/2014/main" val="1338154627"/>
                    </a:ext>
                  </a:extLst>
                </a:gridCol>
                <a:gridCol w="1835970">
                  <a:extLst>
                    <a:ext uri="{9D8B030D-6E8A-4147-A177-3AD203B41FA5}">
                      <a16:colId xmlns:a16="http://schemas.microsoft.com/office/drawing/2014/main" val="473825038"/>
                    </a:ext>
                  </a:extLst>
                </a:gridCol>
              </a:tblGrid>
              <a:tr h="548971">
                <a:tc gridSpan="2">
                  <a:txBody>
                    <a:bodyPr/>
                    <a:lstStyle>
                      <a:lvl1pPr marL="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R1 (1.5 GeV) - MIK details</a:t>
                      </a:r>
                      <a:endParaRPr lang="en-SE" sz="3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69632"/>
                  </a:ext>
                </a:extLst>
              </a:tr>
              <a:tr h="341174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x /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 (MIK) 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6.2 / 3.8 m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0656"/>
                  </a:ext>
                </a:extLst>
              </a:tr>
              <a:tr h="457417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x /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y (ID long str.)</a:t>
                      </a:r>
                      <a:endParaRPr lang="en-SE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5.99 / 2.87 m</a:t>
                      </a:r>
                      <a:endParaRPr lang="en-SE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57346"/>
                  </a:ext>
                </a:extLst>
              </a:tr>
              <a:tr h="37775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Injected beam position @MIK (x, 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(-8.55, 0) mm</a:t>
                      </a:r>
                      <a:endParaRPr lang="en-SE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44556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</a:rPr>
                        <a:t>MIK deflection angle (1</a:t>
                      </a:r>
                      <a:r>
                        <a:rPr lang="en-US" sz="1600" b="0" i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st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</a:rPr>
                        <a:t>) – double shot </a:t>
                      </a:r>
                      <a:endParaRPr lang="en-SE" sz="12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S1: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+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2.75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S2: +2.40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mrad</a:t>
                      </a:r>
                      <a:endParaRPr lang="en-SE" sz="16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304"/>
                  </a:ext>
                </a:extLst>
              </a:tr>
              <a:tr h="335482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L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latin typeface="+mj-lt"/>
                        </a:rPr>
                        <a:t>MIK</a:t>
                      </a:r>
                      <a:endParaRPr lang="en-SE" sz="1600" b="0" i="1" baseline="-25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30 cm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78458"/>
                  </a:ext>
                </a:extLst>
              </a:tr>
              <a:tr h="335482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Nominal pulse duration (half-sine w.f.)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1.28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</a:t>
                      </a:r>
                      <a:endParaRPr kumimoji="0" lang="en-S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58602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Nominal rep. rate 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 10 Hz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19001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Integrated Field at inj. Beam position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13.7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mT.m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37367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Horiz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. / Vert. BSC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46.8 / 7.8 mm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56876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Peak current (max voltage)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+mj-lt"/>
                        </a:rPr>
                        <a:t>5kA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 (24kV)</a:t>
                      </a:r>
                      <a:endParaRPr kumimoji="0" lang="en-S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687236"/>
                  </a:ext>
                </a:extLst>
              </a:tr>
            </a:tbl>
          </a:graphicData>
        </a:graphic>
      </p:graphicFrame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2C60B89-901E-93A4-C962-06D8D832621B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1DBF0-CBC1-9DCD-4B65-641D2BDAE64B}"/>
              </a:ext>
            </a:extLst>
          </p:cNvPr>
          <p:cNvSpPr txBox="1"/>
          <p:nvPr/>
        </p:nvSpPr>
        <p:spPr>
          <a:xfrm>
            <a:off x="5711040" y="5308916"/>
            <a:ext cx="319113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139700" dist="12700" dir="14400000" sx="104000" sy="104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NB: MIK@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R1 more challenging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 @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R3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Large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peak current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Shorter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pulse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Double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kick</a:t>
            </a:r>
            <a:endParaRPr lang="en-SE" sz="1400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89A501-0D75-E986-B21B-0DD00EE148DF}"/>
              </a:ext>
            </a:extLst>
          </p:cNvPr>
          <p:cNvSpPr txBox="1"/>
          <p:nvPr/>
        </p:nvSpPr>
        <p:spPr>
          <a:xfrm>
            <a:off x="617459" y="5581585"/>
            <a:ext cx="4406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project</a:t>
            </a:r>
            <a:r>
              <a:rPr lang="en-GB" sz="1800" dirty="0">
                <a:solidFill>
                  <a:schemeClr val="tx1"/>
                </a:solidFill>
              </a:rPr>
              <a:t> to implement </a:t>
            </a:r>
            <a:r>
              <a:rPr lang="en-GB" sz="1800" b="1" dirty="0">
                <a:solidFill>
                  <a:schemeClr val="tx1"/>
                </a:solidFill>
              </a:rPr>
              <a:t>transparent injection </a:t>
            </a:r>
            <a:r>
              <a:rPr lang="en-GB" sz="1800" dirty="0">
                <a:solidFill>
                  <a:schemeClr val="tx1"/>
                </a:solidFill>
              </a:rPr>
              <a:t>into the </a:t>
            </a:r>
            <a:r>
              <a:rPr lang="en-GB" sz="1800" b="1" dirty="0">
                <a:solidFill>
                  <a:schemeClr val="tx1"/>
                </a:solidFill>
              </a:rPr>
              <a:t>1.5 GeV </a:t>
            </a:r>
            <a:r>
              <a:rPr lang="en-GB" sz="1800" dirty="0">
                <a:solidFill>
                  <a:schemeClr val="tx1"/>
                </a:solidFill>
              </a:rPr>
              <a:t>Ring started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in</a:t>
            </a:r>
            <a:r>
              <a:rPr lang="en-GB" sz="1800" b="1" dirty="0">
                <a:solidFill>
                  <a:schemeClr val="tx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59483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"/>
    </mc:Choice>
    <mc:Fallback>
      <p:transition spd="slow" advTm="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(body)"/>
              </a:rPr>
              <a:t>foreword and layout – why a Multipole Injection Kicker?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  <a:latin typeface="Calibri (body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77C97-5A2F-4A4B-B922-368017C6180F}"/>
              </a:ext>
            </a:extLst>
          </p:cNvPr>
          <p:cNvSpPr txBox="1"/>
          <p:nvPr/>
        </p:nvSpPr>
        <p:spPr>
          <a:xfrm>
            <a:off x="25121" y="943554"/>
            <a:ext cx="91435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reducing the </a:t>
            </a:r>
            <a:r>
              <a:rPr lang="en-US" b="1" dirty="0"/>
              <a:t>transient stored beam perturbation </a:t>
            </a:r>
            <a:r>
              <a:rPr lang="en-US" dirty="0"/>
              <a:t>during (frequent) top-up injections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more and more relevant when moving towards 4</a:t>
            </a:r>
            <a:r>
              <a:rPr lang="en-US" baseline="30000" dirty="0"/>
              <a:t>th</a:t>
            </a:r>
            <a:r>
              <a:rPr lang="en-US" dirty="0"/>
              <a:t> generation </a:t>
            </a:r>
            <a:r>
              <a:rPr lang="en-US" b="1" dirty="0"/>
              <a:t>low emittance machines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Engineering design by SOLEIL</a:t>
            </a:r>
            <a:r>
              <a:rPr lang="en-US" dirty="0"/>
              <a:t> (2012-2017)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Prototype installed 2017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Final version since 2019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MIK design</a:t>
            </a:r>
            <a:r>
              <a:rPr lang="en-US" dirty="0"/>
              <a:t> and </a:t>
            </a:r>
            <a:r>
              <a:rPr lang="en-US" b="1" dirty="0"/>
              <a:t>commissioning</a:t>
            </a:r>
            <a:r>
              <a:rPr lang="en-US" dirty="0"/>
              <a:t> for the </a:t>
            </a:r>
            <a:r>
              <a:rPr lang="en-US" b="1" dirty="0"/>
              <a:t>3 GeV ring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performance</a:t>
            </a:r>
            <a:r>
              <a:rPr lang="en-US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high </a:t>
            </a:r>
            <a:r>
              <a:rPr lang="en-US" b="1" dirty="0"/>
              <a:t>injection</a:t>
            </a:r>
            <a:r>
              <a:rPr lang="en-US" dirty="0"/>
              <a:t> </a:t>
            </a:r>
            <a:r>
              <a:rPr lang="en-US" b="1" dirty="0"/>
              <a:t>efficiency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high “</a:t>
            </a:r>
            <a:r>
              <a:rPr lang="en-US" b="1" dirty="0"/>
              <a:t>transparency</a:t>
            </a:r>
            <a:r>
              <a:rPr lang="en-US" dirty="0"/>
              <a:t>”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porting</a:t>
            </a:r>
            <a:r>
              <a:rPr lang="en-US" dirty="0"/>
              <a:t> the concept to the </a:t>
            </a:r>
            <a:r>
              <a:rPr lang="en-US" b="1" dirty="0"/>
              <a:t>1.5GeV ring 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beam dynamics </a:t>
            </a:r>
            <a:r>
              <a:rPr lang="en-US" dirty="0"/>
              <a:t>studies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state</a:t>
            </a:r>
            <a:r>
              <a:rPr lang="en-US" dirty="0"/>
              <a:t> of the project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28E47D1-9FDA-0C99-300B-4BFD26B74242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345023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"/>
    </mc:Choice>
    <mc:Fallback>
      <p:transition spd="slow" advTm="3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5A735B3-DC7D-2231-E7A9-60EE77147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" y="1224752"/>
            <a:ext cx="9007219" cy="3985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8CD65A-A911-3AFB-7954-AFCEF8F8BF9F}"/>
              </a:ext>
            </a:extLst>
          </p:cNvPr>
          <p:cNvSpPr txBox="1">
            <a:spLocks/>
          </p:cNvSpPr>
          <p:nvPr/>
        </p:nvSpPr>
        <p:spPr>
          <a:xfrm>
            <a:off x="0" y="-1438"/>
            <a:ext cx="9144000" cy="4380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en-GB" sz="2000" dirty="0">
                <a:solidFill>
                  <a:srgbClr val="97BF0D">
                    <a:lumMod val="20000"/>
                    <a:lumOff val="80000"/>
                  </a:srgbClr>
                </a:solidFill>
                <a:latin typeface="Calibri"/>
                <a:ea typeface="+mn-ea"/>
                <a:cs typeface="+mn-cs"/>
              </a:rPr>
              <a:t>MIK @1.5 GeV ring: injection dynamics [3]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66112-40B8-A034-36F2-E6EE04FE1C42}"/>
              </a:ext>
            </a:extLst>
          </p:cNvPr>
          <p:cNvSpPr txBox="1"/>
          <p:nvPr/>
        </p:nvSpPr>
        <p:spPr>
          <a:xfrm>
            <a:off x="6724649" y="713814"/>
            <a:ext cx="2176462" cy="369332"/>
          </a:xfrm>
          <a:prstGeom prst="rect">
            <a:avLst/>
          </a:prstGeom>
          <a:solidFill>
            <a:srgbClr val="CDFF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79CC8"/>
                </a:solidFill>
              </a:rPr>
              <a:t>Matlab</a:t>
            </a:r>
            <a:r>
              <a:rPr lang="en-US" b="1" dirty="0">
                <a:solidFill>
                  <a:srgbClr val="179CC8"/>
                </a:solidFill>
              </a:rPr>
              <a:t>-AT model</a:t>
            </a:r>
            <a:endParaRPr lang="en-SE" dirty="0">
              <a:solidFill>
                <a:srgbClr val="179CC8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36B7D18-5998-1B91-264C-6260F47C4C0D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60F7D7-96BE-73E2-6EC5-EADAB4C593D6}"/>
              </a:ext>
            </a:extLst>
          </p:cNvPr>
          <p:cNvGrpSpPr/>
          <p:nvPr/>
        </p:nvGrpSpPr>
        <p:grpSpPr>
          <a:xfrm>
            <a:off x="1235802" y="5009323"/>
            <a:ext cx="3865222" cy="1827463"/>
            <a:chOff x="1235802" y="5009323"/>
            <a:chExt cx="3865222" cy="182746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EF03180-1BE4-6A1F-1A3F-9F0B8C9E4D4F}"/>
                </a:ext>
              </a:extLst>
            </p:cNvPr>
            <p:cNvSpPr/>
            <p:nvPr/>
          </p:nvSpPr>
          <p:spPr>
            <a:xfrm>
              <a:off x="1490870" y="5009323"/>
              <a:ext cx="1683199" cy="542069"/>
            </a:xfrm>
            <a:prstGeom prst="triangle">
              <a:avLst>
                <a:gd name="adj" fmla="val 33168"/>
              </a:avLst>
            </a:prstGeom>
            <a:noFill/>
            <a:ln w="9525">
              <a:solidFill>
                <a:srgbClr val="0091C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6FBBD9-B5D7-F1A6-BD7B-75435C8AADB0}"/>
                </a:ext>
              </a:extLst>
            </p:cNvPr>
            <p:cNvGrpSpPr/>
            <p:nvPr/>
          </p:nvGrpSpPr>
          <p:grpSpPr>
            <a:xfrm>
              <a:off x="1235802" y="5540376"/>
              <a:ext cx="3865222" cy="1296410"/>
              <a:chOff x="1027076" y="5540376"/>
              <a:chExt cx="3865222" cy="12964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1FBB4E-B9BB-575D-2C80-160B3EA7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7076" y="5540376"/>
                <a:ext cx="2072586" cy="129641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520597-5F02-AF40-C4A6-78533FCDE8A5}"/>
                  </a:ext>
                </a:extLst>
              </p:cNvPr>
              <p:cNvSpPr txBox="1"/>
              <p:nvPr/>
            </p:nvSpPr>
            <p:spPr>
              <a:xfrm>
                <a:off x="2965343" y="5641845"/>
                <a:ext cx="19269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Courtesy of A.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Vorozhstov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MAC 11-12-2021, MAX IV</a:t>
                </a:r>
                <a:endParaRPr lang="en-SE"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1730CC-4B22-B8C0-5A80-F5BABCA693C7}"/>
              </a:ext>
            </a:extLst>
          </p:cNvPr>
          <p:cNvGrpSpPr/>
          <p:nvPr/>
        </p:nvGrpSpPr>
        <p:grpSpPr>
          <a:xfrm>
            <a:off x="853184" y="528463"/>
            <a:ext cx="5827951" cy="853456"/>
            <a:chOff x="853184" y="528463"/>
            <a:chExt cx="5827951" cy="85345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B21503-CC0B-4978-5D2D-FDBBCB3527FA}"/>
                </a:ext>
              </a:extLst>
            </p:cNvPr>
            <p:cNvSpPr txBox="1"/>
            <p:nvPr/>
          </p:nvSpPr>
          <p:spPr>
            <a:xfrm>
              <a:off x="2109135" y="528463"/>
              <a:ext cx="4572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[Internal Short Note on MAXIV MIK-2, Magnetic Measurement Report 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13/3/2019, Soleil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]</a:t>
              </a:r>
              <a:endParaRPr lang="en-SE" dirty="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CDEA9F6-3269-DE2F-A26F-338B9E72BD8A}"/>
                </a:ext>
              </a:extLst>
            </p:cNvPr>
            <p:cNvSpPr/>
            <p:nvPr/>
          </p:nvSpPr>
          <p:spPr>
            <a:xfrm flipV="1">
              <a:off x="939248" y="839852"/>
              <a:ext cx="1038639" cy="542067"/>
            </a:xfrm>
            <a:prstGeom prst="triangle">
              <a:avLst>
                <a:gd name="adj" fmla="val 70650"/>
              </a:avLst>
            </a:prstGeom>
            <a:noFill/>
            <a:ln w="95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975D44-EBA7-610F-FE81-3796B5D3AA79}"/>
                </a:ext>
              </a:extLst>
            </p:cNvPr>
            <p:cNvSpPr txBox="1"/>
            <p:nvPr/>
          </p:nvSpPr>
          <p:spPr>
            <a:xfrm>
              <a:off x="853184" y="548390"/>
              <a:ext cx="11913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MIK kick map</a:t>
              </a:r>
              <a:endParaRPr lang="en-SE" sz="1400" b="1" dirty="0" err="1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281264C-9219-95FA-E12A-6F28E769185E}"/>
              </a:ext>
            </a:extLst>
          </p:cNvPr>
          <p:cNvSpPr txBox="1"/>
          <p:nvPr/>
        </p:nvSpPr>
        <p:spPr>
          <a:xfrm>
            <a:off x="5163625" y="5549512"/>
            <a:ext cx="3751331" cy="553998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000" dirty="0"/>
              <a:t>[4] M. Apollonio, Å. Andersson, M. Brosi, D. K. Olsson, P. F. Tavares, A. S. </a:t>
            </a:r>
            <a:r>
              <a:rPr lang="en-US" sz="1000" dirty="0" err="1"/>
              <a:t>Vorozhstov</a:t>
            </a:r>
            <a:r>
              <a:rPr lang="en-US" sz="1000" dirty="0"/>
              <a:t>, Beam Dynamics of the Transparent Injection for the MAX IV 1.5 GeV Ring, In Proc. IPAC22, MOPOPT022</a:t>
            </a:r>
            <a:endParaRPr lang="en-SE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29367-D0C7-70CE-C6BD-4E1EC7710631}"/>
              </a:ext>
            </a:extLst>
          </p:cNvPr>
          <p:cNvSpPr txBox="1"/>
          <p:nvPr/>
        </p:nvSpPr>
        <p:spPr>
          <a:xfrm>
            <a:off x="797397" y="3532997"/>
            <a:ext cx="147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0C9CA"/>
                </a:solidFill>
              </a:rPr>
              <a:t>+2.75mrad</a:t>
            </a:r>
            <a:endParaRPr lang="en-SE" sz="1200" dirty="0" err="1">
              <a:solidFill>
                <a:srgbClr val="30C9C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3AA35-F6C5-EC4F-C508-42E1006C03AD}"/>
              </a:ext>
            </a:extLst>
          </p:cNvPr>
          <p:cNvSpPr txBox="1"/>
          <p:nvPr/>
        </p:nvSpPr>
        <p:spPr>
          <a:xfrm>
            <a:off x="2594735" y="3925998"/>
            <a:ext cx="1483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0C9CA"/>
                </a:solidFill>
              </a:rPr>
              <a:t>-0.87mrad</a:t>
            </a:r>
            <a:endParaRPr lang="en-SE" sz="1200" dirty="0" err="1">
              <a:solidFill>
                <a:srgbClr val="30C9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"/>
    </mc:Choice>
    <mc:Fallback>
      <p:transition spd="slow" advTm="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21</a:t>
            </a:fld>
            <a:endParaRPr lang="en-GB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233083C-AA99-5462-B4BD-C781EAAC0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448"/>
            <a:ext cx="9144000" cy="37330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809093-4DFE-6A5F-0502-C410798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@1.5 GeV ring:  optimisation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E8C5E-7E9B-A253-D2C6-5A863822BA66}"/>
              </a:ext>
            </a:extLst>
          </p:cNvPr>
          <p:cNvSpPr txBox="1"/>
          <p:nvPr/>
        </p:nvSpPr>
        <p:spPr>
          <a:xfrm>
            <a:off x="2659" y="465125"/>
            <a:ext cx="914134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highlight>
                  <a:srgbClr val="FFFFCC"/>
                </a:highlight>
              </a:rPr>
              <a:t>Parameter scan </a:t>
            </a:r>
            <a:r>
              <a:rPr lang="en-US" sz="1600" dirty="0"/>
              <a:t>on transfer line </a:t>
            </a:r>
            <a:r>
              <a:rPr lang="en-US" sz="1600" b="1" dirty="0"/>
              <a:t>exit angle </a:t>
            </a:r>
            <a:r>
              <a:rPr lang="en-US" sz="1600" dirty="0"/>
              <a:t>and </a:t>
            </a:r>
            <a:r>
              <a:rPr lang="en-US" sz="1600" b="1" dirty="0"/>
              <a:t>MIK peak current</a:t>
            </a:r>
            <a:r>
              <a:rPr lang="en-US" sz="1600" dirty="0"/>
              <a:t>:                                  </a:t>
            </a:r>
            <a:r>
              <a:rPr lang="en-US" sz="1600" b="1" dirty="0"/>
              <a:t>(</a:t>
            </a:r>
            <a:r>
              <a:rPr lang="en-US" sz="1600" b="1" dirty="0" err="1"/>
              <a:t>x’</a:t>
            </a:r>
            <a:r>
              <a:rPr lang="en-US" sz="1600" b="1" baseline="-25000" dirty="0" err="1"/>
              <a:t>inj</a:t>
            </a:r>
            <a:r>
              <a:rPr lang="en-US" sz="1600" b="1" dirty="0"/>
              <a:t>, </a:t>
            </a:r>
            <a:r>
              <a:rPr lang="en-US" sz="1600" b="1" dirty="0" err="1"/>
              <a:t>I</a:t>
            </a:r>
            <a:r>
              <a:rPr lang="en-US" sz="1600" b="1" baseline="-25000" dirty="0" err="1"/>
              <a:t>beam</a:t>
            </a:r>
            <a:r>
              <a:rPr lang="en-US" sz="1600" b="1" dirty="0"/>
              <a:t>) </a:t>
            </a:r>
          </a:p>
          <a:p>
            <a:pPr algn="just"/>
            <a:endParaRPr lang="en-US" sz="1000" b="1" dirty="0"/>
          </a:p>
          <a:p>
            <a:pPr algn="just"/>
            <a:r>
              <a:rPr lang="en-US" sz="1600" b="1" dirty="0"/>
              <a:t>                 </a:t>
            </a:r>
            <a:r>
              <a:rPr lang="en-US" sz="1600" b="1" dirty="0">
                <a:highlight>
                  <a:srgbClr val="FFFFCC"/>
                </a:highlight>
              </a:rPr>
              <a:t>Full optimization </a:t>
            </a:r>
            <a:r>
              <a:rPr lang="en-US" sz="1600" dirty="0"/>
              <a:t>on transfer line parameters and MIK peak current</a:t>
            </a:r>
            <a:r>
              <a:rPr lang="en-US" sz="1600" b="1" dirty="0"/>
              <a:t>:             (</a:t>
            </a:r>
            <a:r>
              <a:rPr lang="en-US" sz="1600" b="1" dirty="0" err="1"/>
              <a:t>x</a:t>
            </a:r>
            <a:r>
              <a:rPr lang="en-US" sz="1600" b="1" baseline="-25000" dirty="0" err="1"/>
              <a:t>inj</a:t>
            </a:r>
            <a:r>
              <a:rPr lang="en-US" sz="1600" b="1" dirty="0"/>
              <a:t>, x’</a:t>
            </a:r>
            <a:r>
              <a:rPr lang="en-US" sz="1600" b="1" baseline="-25000" dirty="0"/>
              <a:t> </a:t>
            </a:r>
            <a:r>
              <a:rPr lang="en-US" sz="1600" b="1" baseline="-25000" dirty="0" err="1"/>
              <a:t>inj</a:t>
            </a:r>
            <a:r>
              <a:rPr lang="en-US" sz="1600" b="1" dirty="0"/>
              <a:t>, </a:t>
            </a:r>
            <a:r>
              <a:rPr lang="en-US" sz="1600" b="1" dirty="0" err="1"/>
              <a:t>I</a:t>
            </a:r>
            <a:r>
              <a:rPr lang="en-US" sz="1600" b="1" baseline="-25000" dirty="0" err="1"/>
              <a:t>beam</a:t>
            </a:r>
            <a:r>
              <a:rPr lang="en-US" sz="1600" b="1" dirty="0"/>
              <a:t>)</a:t>
            </a:r>
          </a:p>
          <a:p>
            <a:pPr algn="just"/>
            <a:endParaRPr lang="en-US" sz="1000" b="1" dirty="0"/>
          </a:p>
          <a:p>
            <a:pPr algn="just"/>
            <a:r>
              <a:rPr lang="en-US" sz="1600" b="1" dirty="0"/>
              <a:t>                                      Courant-Snyder</a:t>
            </a:r>
            <a:r>
              <a:rPr lang="en-US" sz="1600" dirty="0"/>
              <a:t> invariant </a:t>
            </a:r>
            <a:r>
              <a:rPr lang="en-US" sz="1600" b="1" dirty="0">
                <a:highlight>
                  <a:srgbClr val="FFFFCC"/>
                </a:highlight>
              </a:rPr>
              <a:t>compression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30505FE-FC1A-0582-DDD9-540FD30E3D30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357533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"/>
    </mc:Choice>
    <mc:Fallback>
      <p:transition spd="slow" advTm="21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8A2ABAF-38AC-4416-F259-541284E6D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390"/>
            <a:ext cx="4719292" cy="2411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22</a:t>
            </a:fld>
            <a:endParaRPr lang="en-GB"/>
          </a:p>
        </p:txBody>
      </p:sp>
      <p:pic>
        <p:nvPicPr>
          <p:cNvPr id="9" name="Picture 8" descr="Bubble chart&#10;&#10;Description automatically generated with medium confidence">
            <a:extLst>
              <a:ext uri="{FF2B5EF4-FFF2-40B4-BE49-F238E27FC236}">
                <a16:creationId xmlns:a16="http://schemas.microsoft.com/office/drawing/2014/main" id="{33CC65BC-25CA-5615-D9CD-E0C6ECB97A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"/>
          <a:stretch/>
        </p:blipFill>
        <p:spPr>
          <a:xfrm>
            <a:off x="4578878" y="3480505"/>
            <a:ext cx="4462559" cy="27379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809093-4DFE-6A5F-0502-C410798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6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@1.5 GeV ring: real machine acceptance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9062E-7086-E873-6478-AC4D74746BF8}"/>
              </a:ext>
            </a:extLst>
          </p:cNvPr>
          <p:cNvSpPr txBox="1"/>
          <p:nvPr/>
        </p:nvSpPr>
        <p:spPr>
          <a:xfrm>
            <a:off x="4719292" y="821057"/>
            <a:ext cx="4322145" cy="2308324"/>
          </a:xfrm>
          <a:prstGeom prst="rect">
            <a:avLst/>
          </a:prstGeom>
          <a:solidFill>
            <a:srgbClr val="EFFBC6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Machine test </a:t>
            </a:r>
            <a:r>
              <a:rPr lang="en-US" dirty="0"/>
              <a:t>to assess </a:t>
            </a:r>
            <a:r>
              <a:rPr lang="en-US" b="1" dirty="0"/>
              <a:t>real acceptance prior to installation </a:t>
            </a:r>
            <a:r>
              <a:rPr lang="en-US" dirty="0"/>
              <a:t>of the device</a:t>
            </a:r>
          </a:p>
          <a:p>
            <a:pPr marL="342900" indent="-342900" algn="just">
              <a:buFontTx/>
              <a:buChar char="-"/>
            </a:pPr>
            <a:endParaRPr lang="en-US" b="1" dirty="0"/>
          </a:p>
          <a:p>
            <a:pPr algn="just"/>
            <a:r>
              <a:rPr lang="en-US" dirty="0"/>
              <a:t>Stored beam excited with </a:t>
            </a:r>
            <a:r>
              <a:rPr lang="en-US" b="1" dirty="0"/>
              <a:t>DK at growing voltages </a:t>
            </a:r>
            <a:r>
              <a:rPr lang="en-US" dirty="0"/>
              <a:t>(kicking angles)</a:t>
            </a:r>
          </a:p>
          <a:p>
            <a:pPr marL="342900" indent="-342900" algn="just">
              <a:buFontTx/>
              <a:buChar char="-"/>
            </a:pPr>
            <a:endParaRPr lang="en-US" b="1" dirty="0"/>
          </a:p>
          <a:p>
            <a:pPr algn="just"/>
            <a:r>
              <a:rPr lang="en-US" dirty="0"/>
              <a:t>Beam current </a:t>
            </a:r>
            <a:r>
              <a:rPr lang="en-US" b="1" dirty="0"/>
              <a:t>sudden drop </a:t>
            </a:r>
            <a:r>
              <a:rPr lang="en-US" dirty="0"/>
              <a:t>at</a:t>
            </a:r>
            <a:r>
              <a:rPr lang="en-US" b="1" dirty="0"/>
              <a:t> </a:t>
            </a:r>
            <a:r>
              <a:rPr lang="en-US" b="1" dirty="0" err="1">
                <a:latin typeface="Symbol" panose="05050102010706020507" pitchFamily="18" charset="2"/>
              </a:rPr>
              <a:t>q</a:t>
            </a:r>
            <a:r>
              <a:rPr lang="en-US" b="1" baseline="-25000" dirty="0" err="1"/>
              <a:t>DK</a:t>
            </a:r>
            <a:r>
              <a:rPr lang="en-US" b="1" dirty="0"/>
              <a:t> = 2.18 </a:t>
            </a:r>
            <a:r>
              <a:rPr lang="en-US" b="1" dirty="0" err="1"/>
              <a:t>mrad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9AFEC-7C93-A19D-EE43-B7E25D342A26}"/>
              </a:ext>
            </a:extLst>
          </p:cNvPr>
          <p:cNvSpPr txBox="1"/>
          <p:nvPr/>
        </p:nvSpPr>
        <p:spPr>
          <a:xfrm>
            <a:off x="203780" y="3231212"/>
            <a:ext cx="4375097" cy="2862322"/>
          </a:xfrm>
          <a:prstGeom prst="rect">
            <a:avLst/>
          </a:prstGeom>
          <a:solidFill>
            <a:srgbClr val="EFFBC6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Simulation </a:t>
            </a:r>
            <a:r>
              <a:rPr lang="en-US" dirty="0"/>
              <a:t>with</a:t>
            </a:r>
            <a:r>
              <a:rPr lang="en-US" b="1" dirty="0"/>
              <a:t> DK injection </a:t>
            </a:r>
            <a:r>
              <a:rPr lang="en-US" dirty="0"/>
              <a:t>predicts</a:t>
            </a:r>
            <a:r>
              <a:rPr lang="en-US" b="1" dirty="0"/>
              <a:t> injected </a:t>
            </a:r>
            <a:r>
              <a:rPr lang="en-US" dirty="0"/>
              <a:t>beam</a:t>
            </a:r>
            <a:r>
              <a:rPr lang="en-US" b="1" dirty="0"/>
              <a:t> touches septum </a:t>
            </a:r>
            <a:r>
              <a:rPr lang="en-US" dirty="0"/>
              <a:t>inner wall at about the </a:t>
            </a:r>
            <a:r>
              <a:rPr lang="en-US" b="1" dirty="0"/>
              <a:t>same kicking angle</a:t>
            </a:r>
          </a:p>
          <a:p>
            <a:pPr marL="342900" indent="-342900" algn="just">
              <a:buFontTx/>
              <a:buChar char="-"/>
            </a:pPr>
            <a:endParaRPr lang="en-US" b="1" dirty="0"/>
          </a:p>
          <a:p>
            <a:pPr algn="just"/>
            <a:r>
              <a:rPr lang="en-US" dirty="0"/>
              <a:t>This corresponds to </a:t>
            </a:r>
            <a:r>
              <a:rPr lang="en-US" b="1" dirty="0"/>
              <a:t>A = 29 </a:t>
            </a:r>
            <a:r>
              <a:rPr lang="en-US" b="1" dirty="0" err="1"/>
              <a:t>mm.mrad</a:t>
            </a:r>
            <a:r>
              <a:rPr lang="en-US" b="1" dirty="0"/>
              <a:t>, well above </a:t>
            </a:r>
            <a:r>
              <a:rPr lang="en-US" dirty="0"/>
              <a:t>the </a:t>
            </a:r>
            <a:r>
              <a:rPr lang="en-US" b="1" dirty="0"/>
              <a:t>11.5 </a:t>
            </a:r>
            <a:r>
              <a:rPr lang="en-US" b="1" dirty="0" err="1"/>
              <a:t>mm.mrad</a:t>
            </a:r>
            <a:r>
              <a:rPr lang="en-US" b="1" dirty="0"/>
              <a:t> </a:t>
            </a:r>
            <a:r>
              <a:rPr lang="en-US" dirty="0"/>
              <a:t>needed for</a:t>
            </a:r>
            <a:r>
              <a:rPr lang="en-US" b="1" dirty="0"/>
              <a:t> </a:t>
            </a:r>
            <a:r>
              <a:rPr lang="en-US" dirty="0"/>
              <a:t>solution S1 </a:t>
            </a:r>
          </a:p>
          <a:p>
            <a:pPr algn="just"/>
            <a:endParaRPr lang="en-US" b="1" u="sng" dirty="0"/>
          </a:p>
          <a:p>
            <a:pPr algn="just"/>
            <a:r>
              <a:rPr lang="en-US" b="1" i="1" u="sng" dirty="0">
                <a:solidFill>
                  <a:srgbClr val="00B050"/>
                </a:solidFill>
              </a:rPr>
              <a:t>Conclusion: no evident issue to install MIK in straight-3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BD0282B-E195-C741-3FBB-6CE718FFE667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207098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"/>
    </mc:Choice>
    <mc:Fallback>
      <p:transition spd="slow" advTm="19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09093-4DFE-6A5F-0502-C410798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CONCLUSIONS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6E2CC-17F2-7090-1EF0-6CC0D3F04EB2}"/>
              </a:ext>
            </a:extLst>
          </p:cNvPr>
          <p:cNvSpPr txBox="1"/>
          <p:nvPr/>
        </p:nvSpPr>
        <p:spPr>
          <a:xfrm>
            <a:off x="9939" y="597288"/>
            <a:ext cx="913406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R3 - MIK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MAX IV </a:t>
            </a:r>
            <a:r>
              <a:rPr lang="en-US" b="1" dirty="0"/>
              <a:t>installed</a:t>
            </a:r>
            <a:r>
              <a:rPr lang="en-US" dirty="0"/>
              <a:t> and </a:t>
            </a:r>
            <a:r>
              <a:rPr lang="en-US" b="1" dirty="0"/>
              <a:t>commissioned</a:t>
            </a:r>
            <a:r>
              <a:rPr lang="en-US" dirty="0"/>
              <a:t> a MIK prototype in 2017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Swapped (2019) with a better and fully operating a MIK (top-up period 10min)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Designed/built at SOLEIL</a:t>
            </a:r>
          </a:p>
          <a:p>
            <a:pPr marL="742950" lvl="1" indent="-285750" algn="just">
              <a:buFontTx/>
              <a:buChar char="-"/>
            </a:pPr>
            <a:r>
              <a:rPr lang="en-US" dirty="0"/>
              <a:t>pure </a:t>
            </a:r>
            <a:r>
              <a:rPr lang="en-US" b="1" dirty="0"/>
              <a:t>crystalline sapphire </a:t>
            </a:r>
            <a:r>
              <a:rPr lang="en-US" dirty="0"/>
              <a:t>chamber (Kyocera)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/>
              <a:t>machining</a:t>
            </a:r>
            <a:r>
              <a:rPr lang="en-US" dirty="0"/>
              <a:t> and </a:t>
            </a:r>
            <a:r>
              <a:rPr lang="en-US" b="1" dirty="0"/>
              <a:t>rod-positioning</a:t>
            </a:r>
            <a:r>
              <a:rPr lang="en-US" dirty="0"/>
              <a:t> crucial for field definition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 err="1"/>
              <a:t>Ti</a:t>
            </a:r>
            <a:r>
              <a:rPr lang="en-US" b="1" dirty="0"/>
              <a:t>-coating</a:t>
            </a:r>
            <a:r>
              <a:rPr lang="en-US" dirty="0"/>
              <a:t> thickness important to </a:t>
            </a:r>
            <a:r>
              <a:rPr lang="en-US" b="1" dirty="0"/>
              <a:t>reduce temperature </a:t>
            </a:r>
            <a:r>
              <a:rPr lang="en-US" dirty="0"/>
              <a:t>in operation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Injection Efficiency at large current: &gt;94% (commissioning) / &gt;90% (today)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b="1" dirty="0"/>
              <a:t>Sub-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dirty="0"/>
              <a:t> </a:t>
            </a:r>
            <a:r>
              <a:rPr lang="en-US" i="1" dirty="0"/>
              <a:t>transparency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Anecdotical feedback of </a:t>
            </a:r>
            <a:r>
              <a:rPr lang="en-US" b="1" dirty="0">
                <a:sym typeface="Wingdings" panose="05000000000000000000" pitchFamily="2" charset="2"/>
              </a:rPr>
              <a:t>good performance </a:t>
            </a:r>
            <a:r>
              <a:rPr lang="en-US" dirty="0">
                <a:sym typeface="Wingdings" panose="05000000000000000000" pitchFamily="2" charset="2"/>
              </a:rPr>
              <a:t>from beamlines</a:t>
            </a:r>
          </a:p>
          <a:p>
            <a:pPr marL="742950" lvl="1" indent="-285750" algn="just">
              <a:buFontTx/>
              <a:buChar char="-"/>
            </a:pPr>
            <a:r>
              <a:rPr lang="en-US" b="1" dirty="0">
                <a:sym typeface="Wingdings" panose="05000000000000000000" pitchFamily="2" charset="2"/>
              </a:rPr>
              <a:t>No</a:t>
            </a:r>
            <a:r>
              <a:rPr lang="en-US" dirty="0">
                <a:sym typeface="Wingdings" panose="05000000000000000000" pitchFamily="2" charset="2"/>
              </a:rPr>
              <a:t> BL using </a:t>
            </a:r>
            <a:r>
              <a:rPr lang="en-US" b="1" dirty="0">
                <a:sym typeface="Wingdings" panose="05000000000000000000" pitchFamily="2" charset="2"/>
              </a:rPr>
              <a:t>gating</a:t>
            </a:r>
            <a:r>
              <a:rPr lang="en-US" dirty="0">
                <a:sym typeface="Wingdings" panose="05000000000000000000" pitchFamily="2" charset="2"/>
              </a:rPr>
              <a:t> / no issue claimed / happy with top-up interval (</a:t>
            </a:r>
            <a:r>
              <a:rPr lang="en-US" strike="sngStrike" dirty="0">
                <a:sym typeface="Wingdings" panose="05000000000000000000" pitchFamily="2" charset="2"/>
              </a:rPr>
              <a:t>30min</a:t>
            </a:r>
            <a:r>
              <a:rPr lang="en-US" dirty="0">
                <a:sym typeface="Wingdings" panose="05000000000000000000" pitchFamily="2" charset="2"/>
              </a:rPr>
              <a:t>  10min)</a:t>
            </a:r>
            <a:endParaRPr lang="en-US" dirty="0"/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b="1" dirty="0"/>
              <a:t>R1 - MIK 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Design </a:t>
            </a:r>
            <a:r>
              <a:rPr lang="en-US" b="1" dirty="0"/>
              <a:t>closely</a:t>
            </a:r>
            <a:r>
              <a:rPr lang="en-US" dirty="0"/>
              <a:t> following </a:t>
            </a:r>
            <a:r>
              <a:rPr lang="en-US" b="1" dirty="0"/>
              <a:t>MIK @R3</a:t>
            </a:r>
            <a:r>
              <a:rPr lang="en-US" dirty="0"/>
              <a:t>, although we will operate with a </a:t>
            </a:r>
            <a:r>
              <a:rPr lang="en-US" b="1" dirty="0"/>
              <a:t>shorter pulse</a:t>
            </a:r>
          </a:p>
          <a:p>
            <a:pPr marL="742950" lvl="1" indent="-285750" algn="just">
              <a:buFontTx/>
              <a:buChar char="-"/>
            </a:pPr>
            <a:r>
              <a:rPr lang="en-US" dirty="0"/>
              <a:t>two-turn kick due to </a:t>
            </a:r>
            <a:r>
              <a:rPr lang="en-US" b="1" dirty="0"/>
              <a:t>short length of R1</a:t>
            </a:r>
          </a:p>
          <a:p>
            <a:pPr marL="285750" indent="-285750" algn="just">
              <a:buFontTx/>
              <a:buChar char="-"/>
            </a:pPr>
            <a:r>
              <a:rPr lang="en-US" b="1" dirty="0"/>
              <a:t>R3 prototype device </a:t>
            </a:r>
            <a:r>
              <a:rPr lang="en-US" dirty="0"/>
              <a:t>ready to be installed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summer shutdown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2 spare chambers considered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b="1" dirty="0"/>
              <a:t>pulser</a:t>
            </a:r>
            <a:r>
              <a:rPr lang="en-US" dirty="0"/>
              <a:t> / electronics for control may undergo some delay </a:t>
            </a:r>
          </a:p>
          <a:p>
            <a:pPr marL="285750" indent="-285750" algn="just">
              <a:buFontTx/>
              <a:buChar char="-"/>
            </a:pPr>
            <a:endParaRPr lang="en-US" b="1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A164907-3F54-618B-0BC4-847DF2C1CE9B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423059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"/>
    </mc:Choice>
    <mc:Fallback>
      <p:transition spd="slow" advTm="20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13CCF-D574-E64B-11BE-6C0EC7B560E9}"/>
              </a:ext>
            </a:extLst>
          </p:cNvPr>
          <p:cNvSpPr txBox="1"/>
          <p:nvPr/>
        </p:nvSpPr>
        <p:spPr>
          <a:xfrm>
            <a:off x="0" y="3019530"/>
            <a:ext cx="4171033" cy="461665"/>
          </a:xfrm>
          <a:prstGeom prst="rect">
            <a:avLst/>
          </a:prstGeom>
          <a:solidFill>
            <a:srgbClr val="EFFB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7BF0D"/>
                </a:solidFill>
              </a:rPr>
              <a:t>Thanks for your attention …</a:t>
            </a:r>
            <a:endParaRPr lang="en-SE" sz="2400" b="1" dirty="0" err="1">
              <a:solidFill>
                <a:srgbClr val="97BF0D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A6F37B3-079B-5C2D-8B11-D16E8F499F30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408427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"/>
    </mc:Choice>
    <mc:Fallback>
      <p:transition spd="slow" advTm="2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13CCF-D574-E64B-11BE-6C0EC7B560E9}"/>
              </a:ext>
            </a:extLst>
          </p:cNvPr>
          <p:cNvSpPr txBox="1"/>
          <p:nvPr/>
        </p:nvSpPr>
        <p:spPr>
          <a:xfrm>
            <a:off x="4958080" y="3019530"/>
            <a:ext cx="4171033" cy="461665"/>
          </a:xfrm>
          <a:prstGeom prst="rect">
            <a:avLst/>
          </a:prstGeom>
          <a:solidFill>
            <a:srgbClr val="EFFB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7BF0D"/>
                </a:solidFill>
              </a:rPr>
              <a:t>… spares</a:t>
            </a:r>
            <a:endParaRPr lang="en-SE" sz="2400" b="1" dirty="0" err="1">
              <a:solidFill>
                <a:srgbClr val="97BF0D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A6F37B3-079B-5C2D-8B11-D16E8F499F30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114767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"/>
    </mc:Choice>
    <mc:Fallback>
      <p:transition spd="slow" advTm="20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E5AE-F1B8-4111-816B-80429564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26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D78EF74-CB05-C482-BE2D-A553214E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@3.0 GeV ring: performance – control of temperatures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24C1D-BC25-27DE-024B-DC8B8EE89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604"/>
            <a:ext cx="4502598" cy="6421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6C1E9-8901-EFD4-1782-3C0BC265B4A5}"/>
              </a:ext>
            </a:extLst>
          </p:cNvPr>
          <p:cNvSpPr txBox="1"/>
          <p:nvPr/>
        </p:nvSpPr>
        <p:spPr>
          <a:xfrm>
            <a:off x="5329646" y="606481"/>
            <a:ext cx="2926532" cy="1107996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MIK ceramic </a:t>
            </a:r>
            <a:r>
              <a:rPr lang="en-US" b="1" dirty="0"/>
              <a:t>temperatures</a:t>
            </a:r>
            <a:r>
              <a:rPr lang="en-US" dirty="0"/>
              <a:t> at </a:t>
            </a:r>
            <a:r>
              <a:rPr lang="en-US" b="1" dirty="0"/>
              <a:t>250mA</a:t>
            </a:r>
            <a:r>
              <a:rPr lang="en-US" dirty="0"/>
              <a:t> </a:t>
            </a:r>
            <a:r>
              <a:rPr lang="en-US" b="1" dirty="0"/>
              <a:t>multi-bunch</a:t>
            </a:r>
            <a:r>
              <a:rPr lang="en-US" dirty="0"/>
              <a:t> mode</a:t>
            </a:r>
          </a:p>
          <a:p>
            <a:pPr algn="just"/>
            <a:endParaRPr lang="en-US" sz="1200" dirty="0"/>
          </a:p>
          <a:p>
            <a:pPr algn="ctr"/>
            <a:r>
              <a:rPr lang="en-US" i="1" dirty="0"/>
              <a:t>tolerance: 120 </a:t>
            </a:r>
            <a:r>
              <a:rPr lang="en-US" b="1" i="1" baseline="30000" dirty="0" err="1"/>
              <a:t>o</a:t>
            </a:r>
            <a:r>
              <a:rPr lang="en-US" b="1" i="1" dirty="0" err="1"/>
              <a:t>C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3DB04-03E5-C52A-8F36-DDED911F3008}"/>
              </a:ext>
            </a:extLst>
          </p:cNvPr>
          <p:cNvSpPr txBox="1"/>
          <p:nvPr/>
        </p:nvSpPr>
        <p:spPr>
          <a:xfrm>
            <a:off x="4572000" y="2326055"/>
            <a:ext cx="4441824" cy="646331"/>
          </a:xfrm>
          <a:prstGeom prst="rect">
            <a:avLst/>
          </a:prstGeom>
          <a:solidFill>
            <a:srgbClr val="DFF78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9900"/>
                </a:solidFill>
              </a:rPr>
              <a:t>Prototype 2017 </a:t>
            </a:r>
            <a:r>
              <a:rPr lang="en-US" dirty="0">
                <a:solidFill>
                  <a:srgbClr val="669900"/>
                </a:solidFill>
              </a:rPr>
              <a:t>– </a:t>
            </a:r>
            <a:r>
              <a:rPr lang="en-US" dirty="0" err="1">
                <a:solidFill>
                  <a:srgbClr val="669900"/>
                </a:solidFill>
              </a:rPr>
              <a:t>Ti</a:t>
            </a:r>
            <a:r>
              <a:rPr lang="en-US" dirty="0">
                <a:solidFill>
                  <a:srgbClr val="669900"/>
                </a:solidFill>
              </a:rPr>
              <a:t> thickness: </a:t>
            </a:r>
            <a:r>
              <a:rPr lang="en-US" b="1" dirty="0">
                <a:solidFill>
                  <a:srgbClr val="669900"/>
                </a:solidFill>
              </a:rPr>
              <a:t>0.8 </a:t>
            </a:r>
            <a:r>
              <a:rPr lang="en-US" b="1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669900"/>
                </a:solidFill>
              </a:rPr>
              <a:t>m</a:t>
            </a:r>
          </a:p>
          <a:p>
            <a:pPr algn="ctr"/>
            <a:r>
              <a:rPr lang="en-US" b="1" dirty="0">
                <a:solidFill>
                  <a:srgbClr val="669900"/>
                </a:solidFill>
              </a:rPr>
              <a:t>T = [55, 75] </a:t>
            </a:r>
            <a:r>
              <a:rPr lang="en-US" b="1" baseline="30000" dirty="0" err="1">
                <a:solidFill>
                  <a:srgbClr val="669900"/>
                </a:solidFill>
              </a:rPr>
              <a:t>o</a:t>
            </a:r>
            <a:r>
              <a:rPr lang="en-US" b="1" dirty="0" err="1">
                <a:solidFill>
                  <a:srgbClr val="669900"/>
                </a:solidFill>
              </a:rPr>
              <a:t>C</a:t>
            </a:r>
            <a:endParaRPr lang="en-US" b="1" dirty="0">
              <a:solidFill>
                <a:srgbClr val="6699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24BCF-71AD-BC80-3E43-F3CF579BC778}"/>
              </a:ext>
            </a:extLst>
          </p:cNvPr>
          <p:cNvSpPr txBox="1"/>
          <p:nvPr/>
        </p:nvSpPr>
        <p:spPr>
          <a:xfrm>
            <a:off x="4572000" y="5503288"/>
            <a:ext cx="444182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9900"/>
                </a:solidFill>
              </a:rPr>
              <a:t>Final Chamber 2019 </a:t>
            </a:r>
            <a:r>
              <a:rPr lang="en-US" dirty="0">
                <a:solidFill>
                  <a:srgbClr val="669900"/>
                </a:solidFill>
              </a:rPr>
              <a:t>– </a:t>
            </a:r>
            <a:r>
              <a:rPr lang="en-US" dirty="0" err="1">
                <a:solidFill>
                  <a:srgbClr val="669900"/>
                </a:solidFill>
              </a:rPr>
              <a:t>Ti</a:t>
            </a:r>
            <a:r>
              <a:rPr lang="en-US" dirty="0">
                <a:solidFill>
                  <a:srgbClr val="669900"/>
                </a:solidFill>
              </a:rPr>
              <a:t> thickness: </a:t>
            </a:r>
            <a:r>
              <a:rPr lang="en-US" b="1" dirty="0">
                <a:solidFill>
                  <a:srgbClr val="669900"/>
                </a:solidFill>
              </a:rPr>
              <a:t>3.5 </a:t>
            </a:r>
            <a:r>
              <a:rPr lang="en-US" b="1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669900"/>
                </a:solidFill>
              </a:rPr>
              <a:t>m</a:t>
            </a:r>
          </a:p>
          <a:p>
            <a:pPr algn="ctr"/>
            <a:r>
              <a:rPr lang="en-US" b="1" dirty="0">
                <a:solidFill>
                  <a:srgbClr val="669900"/>
                </a:solidFill>
              </a:rPr>
              <a:t>T = [35, 48] </a:t>
            </a:r>
            <a:r>
              <a:rPr lang="en-US" b="1" baseline="30000" dirty="0" err="1">
                <a:solidFill>
                  <a:srgbClr val="669900"/>
                </a:solidFill>
              </a:rPr>
              <a:t>o</a:t>
            </a:r>
            <a:r>
              <a:rPr lang="en-US" b="1" dirty="0" err="1">
                <a:solidFill>
                  <a:srgbClr val="669900"/>
                </a:solidFill>
              </a:rPr>
              <a:t>C</a:t>
            </a:r>
            <a:endParaRPr lang="en-US" b="1" dirty="0">
              <a:solidFill>
                <a:srgbClr val="6699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4CF36-8D8B-F646-9154-D37F9350B90A}"/>
              </a:ext>
            </a:extLst>
          </p:cNvPr>
          <p:cNvSpPr/>
          <p:nvPr/>
        </p:nvSpPr>
        <p:spPr>
          <a:xfrm>
            <a:off x="0" y="3175000"/>
            <a:ext cx="4502598" cy="43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DE7C7-D749-F87F-621E-3AB131F1B39A}"/>
              </a:ext>
            </a:extLst>
          </p:cNvPr>
          <p:cNvSpPr/>
          <p:nvPr/>
        </p:nvSpPr>
        <p:spPr>
          <a:xfrm>
            <a:off x="0" y="6419958"/>
            <a:ext cx="4502598" cy="43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B6DE521-175B-EEC5-F90B-448AF6820AD8}"/>
              </a:ext>
            </a:extLst>
          </p:cNvPr>
          <p:cNvSpPr/>
          <p:nvPr/>
        </p:nvSpPr>
        <p:spPr>
          <a:xfrm flipV="1">
            <a:off x="6212695" y="2972385"/>
            <a:ext cx="1178496" cy="2530901"/>
          </a:xfrm>
          <a:prstGeom prst="triangle">
            <a:avLst/>
          </a:prstGeom>
          <a:gradFill>
            <a:gsLst>
              <a:gs pos="0">
                <a:schemeClr val="bg1"/>
              </a:gs>
              <a:gs pos="100000">
                <a:srgbClr val="DFF78C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ECC9DC-FA59-DB5C-B24F-26C1BD0347E3}"/>
              </a:ext>
            </a:extLst>
          </p:cNvPr>
          <p:cNvSpPr txBox="1"/>
          <p:nvPr/>
        </p:nvSpPr>
        <p:spPr>
          <a:xfrm>
            <a:off x="4572000" y="3998013"/>
            <a:ext cx="44418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9900"/>
                </a:solidFill>
              </a:rPr>
              <a:t>analysis of effects of eddy currents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4A3AF1E-ED10-E2E3-48A6-EC38891E8A37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52974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"/>
    </mc:Choice>
    <mc:Fallback>
      <p:transition spd="slow" advTm="20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27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09093-4DFE-6A5F-0502-C410798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@1.5 GeV ring:  tune resilience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9C669-D3A9-6421-51F8-2DE902E62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35" y="2227555"/>
            <a:ext cx="6441466" cy="211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5E8626-8375-920D-DC55-534A849BE75A}"/>
              </a:ext>
            </a:extLst>
          </p:cNvPr>
          <p:cNvSpPr txBox="1"/>
          <p:nvPr/>
        </p:nvSpPr>
        <p:spPr>
          <a:xfrm>
            <a:off x="554892" y="4931561"/>
            <a:ext cx="8135549" cy="646331"/>
          </a:xfrm>
          <a:prstGeom prst="rect">
            <a:avLst/>
          </a:prstGeom>
          <a:solidFill>
            <a:srgbClr val="EFFBC6"/>
          </a:solidFill>
        </p:spPr>
        <p:txBody>
          <a:bodyPr wrap="square">
            <a:spAutoFit/>
          </a:bodyPr>
          <a:lstStyle/>
          <a:p>
            <a:pPr marL="0" marR="0" lvl="0" indent="0" algn="just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Studies show that </a:t>
            </a:r>
            <a:r>
              <a:rPr lang="en-US" b="1" dirty="0">
                <a:solidFill>
                  <a:srgbClr val="000000"/>
                </a:solidFill>
                <a:latin typeface="Calibri" panose="020F0502020204030204"/>
              </a:rPr>
              <a:t>a </a:t>
            </a:r>
            <a:r>
              <a:rPr lang="en-US" b="1" u="sng" dirty="0">
                <a:solidFill>
                  <a:srgbClr val="00B050"/>
                </a:solidFill>
                <a:latin typeface="Calibri" panose="020F0502020204030204"/>
              </a:rPr>
              <a:t>simulated i</a:t>
            </a:r>
            <a:r>
              <a:rPr lang="en-US" sz="1800" b="1" u="sng" dirty="0">
                <a:solidFill>
                  <a:srgbClr val="00B050"/>
                </a:solidFill>
                <a:latin typeface="Calibri" panose="020F0502020204030204"/>
              </a:rPr>
              <a:t>njection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/>
              </a:rPr>
              <a:t>with the MIK 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for chosen optimized solution (e.g. S1) is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/>
              </a:rPr>
              <a:t>unaffected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by horizontal tune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/>
              </a:rPr>
              <a:t>variations between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/>
              </a:rPr>
              <a:t>11.19 and 11.37</a:t>
            </a:r>
            <a:endParaRPr lang="en-US" sz="18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41C41-9B52-5930-8E03-63D9AEAF0FD2}"/>
              </a:ext>
            </a:extLst>
          </p:cNvPr>
          <p:cNvSpPr txBox="1"/>
          <p:nvPr/>
        </p:nvSpPr>
        <p:spPr>
          <a:xfrm>
            <a:off x="554893" y="1365418"/>
            <a:ext cx="8135549" cy="646331"/>
          </a:xfrm>
          <a:prstGeom prst="rect">
            <a:avLst/>
          </a:prstGeom>
          <a:solidFill>
            <a:srgbClr val="EFFBC6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 shifts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be a either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deliberate choice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  <a:r>
              <a:rPr lang="en-US" sz="1800" i="1" dirty="0">
                <a:solidFill>
                  <a:srgbClr val="000000"/>
                </a:solidFill>
              </a:rPr>
              <a:t>e.g.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result of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non completely compensated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/>
              </a:rPr>
              <a:t>variations of ID gaps.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808B20E-099F-DC3B-A730-48AD51BC08A6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16992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"/>
    </mc:Choice>
    <mc:Fallback>
      <p:transition spd="slow" advTm="24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09093-4DFE-6A5F-0502-C410798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97BF0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MIK @1.5 GeV ring:  stored beam transparency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D91FCF0-5940-6FD9-5502-8D28132F1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25"/>
            <a:ext cx="9144000" cy="4096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EDC06-67B0-C235-2506-313BA30A263A}"/>
              </a:ext>
            </a:extLst>
          </p:cNvPr>
          <p:cNvSpPr txBox="1"/>
          <p:nvPr/>
        </p:nvSpPr>
        <p:spPr>
          <a:xfrm>
            <a:off x="297837" y="605231"/>
            <a:ext cx="558567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9900"/>
                </a:solidFill>
              </a:rPr>
              <a:t>effect of rod </a:t>
            </a:r>
            <a:r>
              <a:rPr lang="en-US" b="1" dirty="0">
                <a:solidFill>
                  <a:srgbClr val="669900"/>
                </a:solidFill>
              </a:rPr>
              <a:t>mis-alignments (preliminary): one rod moved by 50</a:t>
            </a:r>
            <a:r>
              <a:rPr lang="en-US" b="1" dirty="0">
                <a:solidFill>
                  <a:srgbClr val="669900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669900"/>
                </a:solidFill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92BE8-F5B8-DB3E-78F6-C1846109DEE0}"/>
              </a:ext>
            </a:extLst>
          </p:cNvPr>
          <p:cNvSpPr txBox="1"/>
          <p:nvPr/>
        </p:nvSpPr>
        <p:spPr>
          <a:xfrm>
            <a:off x="413661" y="5687328"/>
            <a:ext cx="858926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9900"/>
                </a:solidFill>
              </a:rPr>
              <a:t>Beam inflation less pronounced than the low-emittance case</a:t>
            </a:r>
          </a:p>
          <a:p>
            <a:pPr algn="ctr"/>
            <a:r>
              <a:rPr lang="en-US" b="1" dirty="0">
                <a:solidFill>
                  <a:srgbClr val="669900"/>
                </a:solidFill>
              </a:rPr>
              <a:t>MIK @R1 less demanding in mechanical tolerance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B790F4C-D035-8A17-085B-4C295C8D7BFD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291939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"/>
    </mc:Choice>
    <mc:Fallback>
      <p:transition spd="slow" advTm="36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29</a:t>
            </a:fld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A6F37B3-079B-5C2D-8B11-D16E8F499F30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96F2A-C6F1-C3F8-A2F2-A446ABAB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6"/>
              </a:clrFrom>
              <a:clrTo>
                <a:srgbClr val="E7E7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145" y="105907"/>
            <a:ext cx="5920087" cy="649661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D62E787-6ACD-9A92-A318-8FD5BF31E413}"/>
              </a:ext>
            </a:extLst>
          </p:cNvPr>
          <p:cNvSpPr/>
          <p:nvPr/>
        </p:nvSpPr>
        <p:spPr>
          <a:xfrm>
            <a:off x="2062113" y="3846136"/>
            <a:ext cx="2656002" cy="2276573"/>
          </a:xfrm>
          <a:custGeom>
            <a:avLst/>
            <a:gdLst>
              <a:gd name="connsiteX0" fmla="*/ 0 w 2656002"/>
              <a:gd name="connsiteY0" fmla="*/ 2276573 h 2276573"/>
              <a:gd name="connsiteX1" fmla="*/ 240384 w 2656002"/>
              <a:gd name="connsiteY1" fmla="*/ 2276573 h 2276573"/>
              <a:gd name="connsiteX2" fmla="*/ 476054 w 2656002"/>
              <a:gd name="connsiteY2" fmla="*/ 1800520 h 2276573"/>
              <a:gd name="connsiteX3" fmla="*/ 685800 w 2656002"/>
              <a:gd name="connsiteY3" fmla="*/ 1800520 h 2276573"/>
              <a:gd name="connsiteX4" fmla="*/ 749431 w 2656002"/>
              <a:gd name="connsiteY4" fmla="*/ 1689755 h 2276573"/>
              <a:gd name="connsiteX5" fmla="*/ 831916 w 2656002"/>
              <a:gd name="connsiteY5" fmla="*/ 1534212 h 2276573"/>
              <a:gd name="connsiteX6" fmla="*/ 853126 w 2656002"/>
              <a:gd name="connsiteY6" fmla="*/ 1487078 h 2276573"/>
              <a:gd name="connsiteX7" fmla="*/ 867266 w 2656002"/>
              <a:gd name="connsiteY7" fmla="*/ 1472938 h 2276573"/>
              <a:gd name="connsiteX8" fmla="*/ 869623 w 2656002"/>
              <a:gd name="connsiteY8" fmla="*/ 1458798 h 2276573"/>
              <a:gd name="connsiteX9" fmla="*/ 876693 w 2656002"/>
              <a:gd name="connsiteY9" fmla="*/ 1442301 h 2276573"/>
              <a:gd name="connsiteX10" fmla="*/ 883763 w 2656002"/>
              <a:gd name="connsiteY10" fmla="*/ 1421091 h 2276573"/>
              <a:gd name="connsiteX11" fmla="*/ 890833 w 2656002"/>
              <a:gd name="connsiteY11" fmla="*/ 1381027 h 2276573"/>
              <a:gd name="connsiteX12" fmla="*/ 893190 w 2656002"/>
              <a:gd name="connsiteY12" fmla="*/ 1364530 h 2276573"/>
              <a:gd name="connsiteX13" fmla="*/ 900260 w 2656002"/>
              <a:gd name="connsiteY13" fmla="*/ 1355103 h 2276573"/>
              <a:gd name="connsiteX14" fmla="*/ 904974 w 2656002"/>
              <a:gd name="connsiteY14" fmla="*/ 1348033 h 2276573"/>
              <a:gd name="connsiteX15" fmla="*/ 907330 w 2656002"/>
              <a:gd name="connsiteY15" fmla="*/ 1333893 h 2276573"/>
              <a:gd name="connsiteX16" fmla="*/ 914400 w 2656002"/>
              <a:gd name="connsiteY16" fmla="*/ 1329179 h 2276573"/>
              <a:gd name="connsiteX17" fmla="*/ 919114 w 2656002"/>
              <a:gd name="connsiteY17" fmla="*/ 1319753 h 2276573"/>
              <a:gd name="connsiteX18" fmla="*/ 919114 w 2656002"/>
              <a:gd name="connsiteY18" fmla="*/ 1319753 h 2276573"/>
              <a:gd name="connsiteX19" fmla="*/ 1147714 w 2656002"/>
              <a:gd name="connsiteY19" fmla="*/ 1319753 h 2276573"/>
              <a:gd name="connsiteX20" fmla="*/ 1390454 w 2656002"/>
              <a:gd name="connsiteY20" fmla="*/ 822489 h 2276573"/>
              <a:gd name="connsiteX21" fmla="*/ 1562493 w 2656002"/>
              <a:gd name="connsiteY21" fmla="*/ 822489 h 2276573"/>
              <a:gd name="connsiteX22" fmla="*/ 1819374 w 2656002"/>
              <a:gd name="connsiteY22" fmla="*/ 358219 h 2276573"/>
              <a:gd name="connsiteX23" fmla="*/ 2085681 w 2656002"/>
              <a:gd name="connsiteY23" fmla="*/ 358219 h 2276573"/>
              <a:gd name="connsiteX24" fmla="*/ 2283644 w 2656002"/>
              <a:gd name="connsiteY24" fmla="*/ 0 h 2276573"/>
              <a:gd name="connsiteX25" fmla="*/ 2656002 w 2656002"/>
              <a:gd name="connsiteY25" fmla="*/ 0 h 2276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56002" h="2276573">
                <a:moveTo>
                  <a:pt x="0" y="2276573"/>
                </a:moveTo>
                <a:lnTo>
                  <a:pt x="240384" y="2276573"/>
                </a:lnTo>
                <a:lnTo>
                  <a:pt x="476054" y="1800520"/>
                </a:lnTo>
                <a:lnTo>
                  <a:pt x="685800" y="1800520"/>
                </a:lnTo>
                <a:cubicBezTo>
                  <a:pt x="697885" y="1740105"/>
                  <a:pt x="683883" y="1794321"/>
                  <a:pt x="749431" y="1689755"/>
                </a:cubicBezTo>
                <a:cubicBezTo>
                  <a:pt x="765110" y="1664742"/>
                  <a:pt x="824040" y="1557841"/>
                  <a:pt x="831916" y="1534212"/>
                </a:cubicBezTo>
                <a:cubicBezTo>
                  <a:pt x="836736" y="1519751"/>
                  <a:pt x="843766" y="1496438"/>
                  <a:pt x="853126" y="1487078"/>
                </a:cubicBezTo>
                <a:lnTo>
                  <a:pt x="867266" y="1472938"/>
                </a:lnTo>
                <a:cubicBezTo>
                  <a:pt x="868052" y="1468225"/>
                  <a:pt x="868218" y="1463365"/>
                  <a:pt x="869623" y="1458798"/>
                </a:cubicBezTo>
                <a:cubicBezTo>
                  <a:pt x="871382" y="1453080"/>
                  <a:pt x="874592" y="1447903"/>
                  <a:pt x="876693" y="1442301"/>
                </a:cubicBezTo>
                <a:cubicBezTo>
                  <a:pt x="879310" y="1435323"/>
                  <a:pt x="881406" y="1428161"/>
                  <a:pt x="883763" y="1421091"/>
                </a:cubicBezTo>
                <a:cubicBezTo>
                  <a:pt x="888767" y="1371054"/>
                  <a:pt x="882446" y="1420168"/>
                  <a:pt x="890833" y="1381027"/>
                </a:cubicBezTo>
                <a:cubicBezTo>
                  <a:pt x="891997" y="1375595"/>
                  <a:pt x="891292" y="1369750"/>
                  <a:pt x="893190" y="1364530"/>
                </a:cubicBezTo>
                <a:cubicBezTo>
                  <a:pt x="894532" y="1360839"/>
                  <a:pt x="897977" y="1358299"/>
                  <a:pt x="900260" y="1355103"/>
                </a:cubicBezTo>
                <a:cubicBezTo>
                  <a:pt x="901906" y="1352798"/>
                  <a:pt x="903403" y="1350390"/>
                  <a:pt x="904974" y="1348033"/>
                </a:cubicBezTo>
                <a:cubicBezTo>
                  <a:pt x="905759" y="1343320"/>
                  <a:pt x="905193" y="1338167"/>
                  <a:pt x="907330" y="1333893"/>
                </a:cubicBezTo>
                <a:cubicBezTo>
                  <a:pt x="908597" y="1331359"/>
                  <a:pt x="912397" y="1331182"/>
                  <a:pt x="914400" y="1329179"/>
                </a:cubicBezTo>
                <a:cubicBezTo>
                  <a:pt x="919550" y="1324029"/>
                  <a:pt x="919114" y="1324228"/>
                  <a:pt x="919114" y="1319753"/>
                </a:cubicBezTo>
                <a:lnTo>
                  <a:pt x="919114" y="1319753"/>
                </a:lnTo>
                <a:lnTo>
                  <a:pt x="1147714" y="1319753"/>
                </a:lnTo>
                <a:lnTo>
                  <a:pt x="1390454" y="822489"/>
                </a:lnTo>
                <a:lnTo>
                  <a:pt x="1562493" y="822489"/>
                </a:lnTo>
                <a:lnTo>
                  <a:pt x="1819374" y="358219"/>
                </a:lnTo>
                <a:lnTo>
                  <a:pt x="2085681" y="358219"/>
                </a:lnTo>
                <a:lnTo>
                  <a:pt x="2283644" y="0"/>
                </a:lnTo>
                <a:lnTo>
                  <a:pt x="2656002" y="0"/>
                </a:ln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9BF369-E932-C610-9FA0-4D0343C9680B}"/>
              </a:ext>
            </a:extLst>
          </p:cNvPr>
          <p:cNvCxnSpPr>
            <a:cxnSpLocks/>
          </p:cNvCxnSpPr>
          <p:nvPr/>
        </p:nvCxnSpPr>
        <p:spPr>
          <a:xfrm flipH="1">
            <a:off x="5406189" y="1482291"/>
            <a:ext cx="105878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8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4440" y="6385126"/>
            <a:ext cx="792598" cy="399958"/>
          </a:xfrm>
        </p:spPr>
        <p:txBody>
          <a:bodyPr/>
          <a:lstStyle/>
          <a:p>
            <a:fld id="{7DEA4641-8965-409F-9E6A-6189925D7DCF}" type="slidenum">
              <a:rPr lang="en-GB" smtClean="0"/>
              <a:t>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E312C1-F29C-4AD0-AE8E-2F2885AE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MAX IV complex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ACA97E30-415C-F01E-765C-0AE61638C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05219"/>
              </p:ext>
            </p:extLst>
          </p:nvPr>
        </p:nvGraphicFramePr>
        <p:xfrm>
          <a:off x="127136" y="912012"/>
          <a:ext cx="8889728" cy="5033975"/>
        </p:xfrm>
        <a:graphic>
          <a:graphicData uri="http://schemas.openxmlformats.org/drawingml/2006/table">
            <a:tbl>
              <a:tblPr firstRow="1" bandRow="1"/>
              <a:tblGrid>
                <a:gridCol w="3017031">
                  <a:extLst>
                    <a:ext uri="{9D8B030D-6E8A-4147-A177-3AD203B41FA5}">
                      <a16:colId xmlns:a16="http://schemas.microsoft.com/office/drawing/2014/main" val="1338154627"/>
                    </a:ext>
                  </a:extLst>
                </a:gridCol>
                <a:gridCol w="2769966">
                  <a:extLst>
                    <a:ext uri="{9D8B030D-6E8A-4147-A177-3AD203B41FA5}">
                      <a16:colId xmlns:a16="http://schemas.microsoft.com/office/drawing/2014/main" val="473825038"/>
                    </a:ext>
                  </a:extLst>
                </a:gridCol>
                <a:gridCol w="3102731">
                  <a:extLst>
                    <a:ext uri="{9D8B030D-6E8A-4147-A177-3AD203B41FA5}">
                      <a16:colId xmlns:a16="http://schemas.microsoft.com/office/drawing/2014/main" val="2386022467"/>
                    </a:ext>
                  </a:extLst>
                </a:gridCol>
              </a:tblGrid>
              <a:tr h="642011">
                <a:tc gridSpan="3">
                  <a:txBody>
                    <a:bodyPr/>
                    <a:lstStyle>
                      <a:lvl1pPr marL="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MAX IV SR in numbers</a:t>
                      </a:r>
                      <a:endParaRPr lang="en-SE" sz="3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sz="24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69632"/>
                  </a:ext>
                </a:extLst>
              </a:tr>
              <a:tr h="491226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Calibri (body)"/>
                        </a:rPr>
                        <a:t>ring</a:t>
                      </a:r>
                      <a:endParaRPr lang="en-SE" sz="2400" b="1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69900"/>
                          </a:solidFill>
                        </a:rPr>
                        <a:t>R3</a:t>
                      </a:r>
                      <a:endParaRPr lang="en-SE" sz="2400" b="1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R1</a:t>
                      </a:r>
                      <a:endParaRPr lang="en-SE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03208"/>
                  </a:ext>
                </a:extLst>
              </a:tr>
              <a:tr h="491226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lattice type</a:t>
                      </a:r>
                      <a:endParaRPr lang="en-SE" sz="24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669900"/>
                          </a:solidFill>
                        </a:rPr>
                        <a:t>7BA</a:t>
                      </a:r>
                      <a:r>
                        <a:rPr lang="en-US" sz="2400" dirty="0">
                          <a:solidFill>
                            <a:srgbClr val="669900"/>
                          </a:solidFill>
                        </a:rPr>
                        <a:t> – 20 achromats</a:t>
                      </a:r>
                      <a:endParaRPr lang="en-SE" sz="24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DBA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 – 12 achromats</a:t>
                      </a:r>
                      <a:endParaRPr lang="en-SE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0656"/>
                  </a:ext>
                </a:extLst>
              </a:tr>
              <a:tr h="491226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energy (GeV)</a:t>
                      </a:r>
                      <a:endParaRPr lang="en-SE" sz="24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669900"/>
                          </a:solidFill>
                        </a:rPr>
                        <a:t>3.0</a:t>
                      </a:r>
                      <a:endParaRPr lang="en-SE" sz="24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1.5</a:t>
                      </a:r>
                      <a:endParaRPr lang="en-SE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023135"/>
                  </a:ext>
                </a:extLst>
              </a:tr>
              <a:tr h="491226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L (m) / T (</a:t>
                      </a: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s</a:t>
                      </a: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)</a:t>
                      </a:r>
                      <a:endParaRPr lang="en-SE" sz="24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669900"/>
                          </a:solidFill>
                        </a:rPr>
                        <a:t>528 / 1.76</a:t>
                      </a:r>
                      <a:endParaRPr lang="en-SE" sz="2400" b="1" baseline="300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96 / 0.32</a:t>
                      </a:r>
                      <a:endParaRPr lang="en-SE" sz="2400" b="1" baseline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57346"/>
                  </a:ext>
                </a:extLst>
              </a:tr>
              <a:tr h="491226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I</a:t>
                      </a:r>
                      <a:r>
                        <a:rPr lang="en-US" sz="2400" i="0" baseline="-2500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beam</a:t>
                      </a: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 (mA)</a:t>
                      </a:r>
                      <a:endParaRPr lang="en-SE" sz="24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669900"/>
                          </a:solidFill>
                        </a:rPr>
                        <a:t>300</a:t>
                      </a:r>
                      <a:endParaRPr lang="en-SE" sz="2400" baseline="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C00000"/>
                          </a:solidFill>
                        </a:rPr>
                        <a:t>400</a:t>
                      </a:r>
                      <a:endParaRPr lang="en-SE" sz="2400" baseline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195679"/>
                  </a:ext>
                </a:extLst>
              </a:tr>
              <a:tr h="491226"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top-up interval (min)</a:t>
                      </a:r>
                      <a:endParaRPr lang="en-SE" sz="20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669900"/>
                          </a:solidFill>
                        </a:rPr>
                        <a:t>10</a:t>
                      </a:r>
                      <a:endParaRPr lang="en-SE" sz="2400" baseline="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en-SE" sz="2400" baseline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103022"/>
                  </a:ext>
                </a:extLst>
              </a:tr>
              <a:tr h="491226"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US" sz="2400" i="0" baseline="-2500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x,y</a:t>
                      </a:r>
                      <a:endParaRPr lang="en-SE" sz="2400" i="0" baseline="-250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669900"/>
                          </a:solidFill>
                        </a:rPr>
                        <a:t>44.20 / 16.28</a:t>
                      </a:r>
                      <a:endParaRPr lang="en-SE" sz="1600" baseline="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C00000"/>
                          </a:solidFill>
                        </a:rPr>
                        <a:t>11.22 / 3.15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44556"/>
                  </a:ext>
                </a:extLst>
              </a:tr>
              <a:tr h="491226"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sz="2400" i="0" baseline="-2500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x,y</a:t>
                      </a:r>
                      <a:r>
                        <a:rPr lang="en-US" sz="2400" i="0" baseline="3000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nat</a:t>
                      </a:r>
                      <a:endParaRPr lang="en-SE" sz="2400" i="0" baseline="-250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669900"/>
                          </a:solidFill>
                        </a:rPr>
                        <a:t>-49.9 / -50.0</a:t>
                      </a:r>
                      <a:endParaRPr lang="en-SE" sz="24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-24.9 / -16.6</a:t>
                      </a:r>
                      <a:endParaRPr lang="en-SE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304"/>
                  </a:ext>
                </a:extLst>
              </a:tr>
              <a:tr h="462156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2400" i="0" baseline="-25000" dirty="0">
                          <a:solidFill>
                            <a:schemeClr val="tx1"/>
                          </a:solidFill>
                          <a:latin typeface="Calibri (body)"/>
                        </a:rPr>
                        <a:t>x 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Calibri (body)"/>
                        </a:rPr>
                        <a:t>/ </a:t>
                      </a: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2400" i="0" baseline="-25000" dirty="0" err="1">
                          <a:solidFill>
                            <a:schemeClr val="tx1"/>
                          </a:solidFill>
                          <a:latin typeface="Calibri (body)"/>
                        </a:rPr>
                        <a:t>y</a:t>
                      </a:r>
                      <a:r>
                        <a:rPr lang="en-US" sz="2400" i="0" baseline="-25000" dirty="0">
                          <a:solidFill>
                            <a:schemeClr val="tx1"/>
                          </a:solidFill>
                          <a:latin typeface="Calibri (body)"/>
                        </a:rPr>
                        <a:t> </a:t>
                      </a: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Calibri (body)"/>
                        </a:rPr>
                        <a:t>(pm rad)</a:t>
                      </a:r>
                      <a:endParaRPr lang="en-SE" sz="2400" i="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669900"/>
                          </a:solidFill>
                        </a:rPr>
                        <a:t>330* / 8</a:t>
                      </a:r>
                      <a:endParaRPr lang="en-SE" sz="16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5900* / 27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7845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4A45939-0312-61A1-BB77-4B0BADB30AB5}"/>
              </a:ext>
            </a:extLst>
          </p:cNvPr>
          <p:cNvSpPr/>
          <p:nvPr/>
        </p:nvSpPr>
        <p:spPr>
          <a:xfrm>
            <a:off x="671670" y="6066672"/>
            <a:ext cx="5993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(*) bare lattice</a:t>
            </a:r>
            <a:endParaRPr lang="en-US" sz="16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07C92D6-640F-50FF-97C0-EF09368F354C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232859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"/>
    </mc:Choice>
    <mc:Fallback>
      <p:transition spd="slow" advTm="24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4</a:t>
            </a:fld>
            <a:endParaRPr lang="en-GB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D49FEADC-D234-77EF-7F54-E9F0150FAE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FEF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" y="650498"/>
            <a:ext cx="7767270" cy="5117014"/>
          </a:xfrm>
          <a:prstGeom prst="rect">
            <a:avLst/>
          </a:prstGeom>
          <a:ln>
            <a:solidFill>
              <a:srgbClr val="58892E">
                <a:alpha val="0"/>
              </a:srgbClr>
            </a:solidFill>
          </a:ln>
          <a:effectLst/>
        </p:spPr>
      </p:pic>
      <p:sp>
        <p:nvSpPr>
          <p:cNvPr id="137" name="Circle: Hollow 136">
            <a:extLst>
              <a:ext uri="{FF2B5EF4-FFF2-40B4-BE49-F238E27FC236}">
                <a16:creationId xmlns:a16="http://schemas.microsoft.com/office/drawing/2014/main" id="{1D2E9902-5CD9-661F-3377-E95EF8B0B63B}"/>
              </a:ext>
            </a:extLst>
          </p:cNvPr>
          <p:cNvSpPr/>
          <p:nvPr/>
        </p:nvSpPr>
        <p:spPr>
          <a:xfrm flipH="1">
            <a:off x="5186018" y="3829535"/>
            <a:ext cx="1072476" cy="678634"/>
          </a:xfrm>
          <a:prstGeom prst="donut">
            <a:avLst>
              <a:gd name="adj" fmla="val 15594"/>
            </a:avLst>
          </a:prstGeom>
          <a:solidFill>
            <a:srgbClr val="FF0000">
              <a:alpha val="74902"/>
            </a:srgbClr>
          </a:solidFill>
          <a:ln w="57150" cap="flat" cmpd="sng" algn="ctr">
            <a:solidFill>
              <a:srgbClr val="FF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8" name="Circle: Hollow 137">
            <a:extLst>
              <a:ext uri="{FF2B5EF4-FFF2-40B4-BE49-F238E27FC236}">
                <a16:creationId xmlns:a16="http://schemas.microsoft.com/office/drawing/2014/main" id="{01A740D0-26D1-F0D3-CF22-6FB993509F06}"/>
              </a:ext>
            </a:extLst>
          </p:cNvPr>
          <p:cNvSpPr/>
          <p:nvPr/>
        </p:nvSpPr>
        <p:spPr>
          <a:xfrm flipH="1">
            <a:off x="3585982" y="1994999"/>
            <a:ext cx="2666376" cy="1680993"/>
          </a:xfrm>
          <a:prstGeom prst="donut">
            <a:avLst>
              <a:gd name="adj" fmla="val 5504"/>
            </a:avLst>
          </a:prstGeom>
          <a:solidFill>
            <a:srgbClr val="669900">
              <a:alpha val="74902"/>
            </a:srgbClr>
          </a:solidFill>
          <a:ln w="5715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C9E73-3550-B410-FD6A-BD26D724C75B}"/>
              </a:ext>
            </a:extLst>
          </p:cNvPr>
          <p:cNvGrpSpPr/>
          <p:nvPr/>
        </p:nvGrpSpPr>
        <p:grpSpPr>
          <a:xfrm>
            <a:off x="3544487" y="2673087"/>
            <a:ext cx="683306" cy="852633"/>
            <a:chOff x="3544487" y="2673087"/>
            <a:chExt cx="683306" cy="852633"/>
          </a:xfrm>
        </p:grpSpPr>
        <p:sp>
          <p:nvSpPr>
            <p:cNvPr id="139" name="Circle: Hollow 138">
              <a:extLst>
                <a:ext uri="{FF2B5EF4-FFF2-40B4-BE49-F238E27FC236}">
                  <a16:creationId xmlns:a16="http://schemas.microsoft.com/office/drawing/2014/main" id="{58255337-49C1-9CA2-65CA-D1997E654B8A}"/>
                </a:ext>
              </a:extLst>
            </p:cNvPr>
            <p:cNvSpPr/>
            <p:nvPr/>
          </p:nvSpPr>
          <p:spPr>
            <a:xfrm flipH="1">
              <a:off x="3832583" y="3280422"/>
              <a:ext cx="171584" cy="115564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Circle: Hollow 139">
              <a:extLst>
                <a:ext uri="{FF2B5EF4-FFF2-40B4-BE49-F238E27FC236}">
                  <a16:creationId xmlns:a16="http://schemas.microsoft.com/office/drawing/2014/main" id="{A04188CE-62D5-7D83-B76A-F0F2B65DF556}"/>
                </a:ext>
              </a:extLst>
            </p:cNvPr>
            <p:cNvSpPr/>
            <p:nvPr/>
          </p:nvSpPr>
          <p:spPr>
            <a:xfrm flipH="1">
              <a:off x="4056209" y="3410156"/>
              <a:ext cx="171584" cy="115564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Circle: Hollow 140">
              <a:extLst>
                <a:ext uri="{FF2B5EF4-FFF2-40B4-BE49-F238E27FC236}">
                  <a16:creationId xmlns:a16="http://schemas.microsoft.com/office/drawing/2014/main" id="{580B79AD-9E31-DCE6-64E9-0F4BCAEF211B}"/>
                </a:ext>
              </a:extLst>
            </p:cNvPr>
            <p:cNvSpPr/>
            <p:nvPr/>
          </p:nvSpPr>
          <p:spPr>
            <a:xfrm flipH="1">
              <a:off x="3544487" y="2673087"/>
              <a:ext cx="171584" cy="115564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901C99-2376-3D35-8A39-5FD291518835}"/>
              </a:ext>
            </a:extLst>
          </p:cNvPr>
          <p:cNvGrpSpPr/>
          <p:nvPr/>
        </p:nvGrpSpPr>
        <p:grpSpPr>
          <a:xfrm>
            <a:off x="5185411" y="4085905"/>
            <a:ext cx="300869" cy="340704"/>
            <a:chOff x="5185411" y="4085905"/>
            <a:chExt cx="300869" cy="340704"/>
          </a:xfrm>
        </p:grpSpPr>
        <p:sp>
          <p:nvSpPr>
            <p:cNvPr id="147" name="Circle: Hollow 146">
              <a:extLst>
                <a:ext uri="{FF2B5EF4-FFF2-40B4-BE49-F238E27FC236}">
                  <a16:creationId xmlns:a16="http://schemas.microsoft.com/office/drawing/2014/main" id="{5DAF8F4F-A0CB-40C4-C1D0-C82EEDBC728A}"/>
                </a:ext>
              </a:extLst>
            </p:cNvPr>
            <p:cNvSpPr/>
            <p:nvPr/>
          </p:nvSpPr>
          <p:spPr>
            <a:xfrm flipH="1">
              <a:off x="5350386" y="4344933"/>
              <a:ext cx="135894" cy="81676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Circle: Hollow 147">
              <a:extLst>
                <a:ext uri="{FF2B5EF4-FFF2-40B4-BE49-F238E27FC236}">
                  <a16:creationId xmlns:a16="http://schemas.microsoft.com/office/drawing/2014/main" id="{9F99AC5B-A5EF-1E79-2AFB-46A7E8ADE25D}"/>
                </a:ext>
              </a:extLst>
            </p:cNvPr>
            <p:cNvSpPr/>
            <p:nvPr/>
          </p:nvSpPr>
          <p:spPr>
            <a:xfrm flipH="1">
              <a:off x="5190816" y="4175724"/>
              <a:ext cx="135894" cy="81676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Circle: Hollow 148">
              <a:extLst>
                <a:ext uri="{FF2B5EF4-FFF2-40B4-BE49-F238E27FC236}">
                  <a16:creationId xmlns:a16="http://schemas.microsoft.com/office/drawing/2014/main" id="{C1A236A8-90A0-E6AA-F54A-497E29280FEE}"/>
                </a:ext>
              </a:extLst>
            </p:cNvPr>
            <p:cNvSpPr/>
            <p:nvPr/>
          </p:nvSpPr>
          <p:spPr>
            <a:xfrm flipH="1">
              <a:off x="5185411" y="4085905"/>
              <a:ext cx="135894" cy="81676"/>
            </a:xfrm>
            <a:prstGeom prst="donu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5F7E71-7F90-1044-590B-EA9BE6ADC38B}"/>
              </a:ext>
            </a:extLst>
          </p:cNvPr>
          <p:cNvGrpSpPr/>
          <p:nvPr/>
        </p:nvGrpSpPr>
        <p:grpSpPr>
          <a:xfrm>
            <a:off x="4158692" y="3531264"/>
            <a:ext cx="3020910" cy="2204908"/>
            <a:chOff x="4158692" y="3531264"/>
            <a:chExt cx="3020910" cy="2204908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41C0407-E6EF-1F2E-F4F6-A3D140CFF48E}"/>
                </a:ext>
              </a:extLst>
            </p:cNvPr>
            <p:cNvCxnSpPr>
              <a:cxnSpLocks/>
            </p:cNvCxnSpPr>
            <p:nvPr/>
          </p:nvCxnSpPr>
          <p:spPr>
            <a:xfrm>
              <a:off x="4255800" y="3794473"/>
              <a:ext cx="2923802" cy="1941699"/>
            </a:xfrm>
            <a:prstGeom prst="line">
              <a:avLst/>
            </a:prstGeom>
            <a:noFill/>
            <a:ln w="76200" cap="flat" cmpd="sng" algn="ctr">
              <a:solidFill>
                <a:srgbClr val="0000FF">
                  <a:alpha val="50196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68A0B2A-1298-9193-775E-50A57660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158692" y="3531264"/>
              <a:ext cx="127137" cy="275997"/>
            </a:xfrm>
            <a:prstGeom prst="line">
              <a:avLst/>
            </a:prstGeom>
            <a:noFill/>
            <a:ln w="76200" cap="flat" cmpd="sng" algn="ctr">
              <a:solidFill>
                <a:srgbClr val="0000FF">
                  <a:alpha val="50196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BE6D195-AD64-5428-0585-F05D1B8FEE40}"/>
                </a:ext>
              </a:extLst>
            </p:cNvPr>
            <p:cNvCxnSpPr>
              <a:cxnSpLocks/>
              <a:stCxn id="147" idx="4"/>
            </p:cNvCxnSpPr>
            <p:nvPr/>
          </p:nvCxnSpPr>
          <p:spPr>
            <a:xfrm>
              <a:off x="5418333" y="4426608"/>
              <a:ext cx="118330" cy="210091"/>
            </a:xfrm>
            <a:prstGeom prst="line">
              <a:avLst/>
            </a:prstGeom>
            <a:noFill/>
            <a:ln w="76200" cap="flat" cmpd="sng" algn="ctr">
              <a:solidFill>
                <a:srgbClr val="0000FF">
                  <a:alpha val="50196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9474BAF-B082-F063-DA8E-E66763EE23E9}"/>
              </a:ext>
            </a:extLst>
          </p:cNvPr>
          <p:cNvCxnSpPr>
            <a:cxnSpLocks/>
          </p:cNvCxnSpPr>
          <p:nvPr/>
        </p:nvCxnSpPr>
        <p:spPr>
          <a:xfrm>
            <a:off x="984170" y="1856266"/>
            <a:ext cx="3291897" cy="1945634"/>
          </a:xfrm>
          <a:prstGeom prst="line">
            <a:avLst/>
          </a:prstGeom>
          <a:noFill/>
          <a:ln w="76200" cap="flat" cmpd="sng" algn="ctr">
            <a:solidFill>
              <a:srgbClr val="0000FF">
                <a:alpha val="50196"/>
              </a:srgbClr>
            </a:solidFill>
            <a:prstDash val="sysDash"/>
            <a:miter lim="800000"/>
          </a:ln>
          <a:effectLst/>
        </p:spPr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2E7FAD4-80AE-5055-3698-91044108DD70}"/>
              </a:ext>
            </a:extLst>
          </p:cNvPr>
          <p:cNvGrpSpPr/>
          <p:nvPr/>
        </p:nvGrpSpPr>
        <p:grpSpPr>
          <a:xfrm>
            <a:off x="1353649" y="203573"/>
            <a:ext cx="7005196" cy="1303019"/>
            <a:chOff x="1353649" y="203573"/>
            <a:chExt cx="7005196" cy="1303019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9A58EAB0-78EC-1B8C-8DDE-3F54C538A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3649" y="203573"/>
              <a:ext cx="7005196" cy="1303019"/>
            </a:xfrm>
            <a:prstGeom prst="rect">
              <a:avLst/>
            </a:prstGeom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A9410E9-8C33-AD58-001F-9BD014F4A278}"/>
                </a:ext>
              </a:extLst>
            </p:cNvPr>
            <p:cNvSpPr txBox="1"/>
            <p:nvPr/>
          </p:nvSpPr>
          <p:spPr>
            <a:xfrm>
              <a:off x="2502442" y="557946"/>
              <a:ext cx="385005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DK     </a:t>
              </a:r>
              <a:endParaRPr kumimoji="0" lang="en-SE" sz="1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6B256062-A33D-008A-79BE-2D1BFAFC343C}"/>
                </a:ext>
              </a:extLst>
            </p:cNvPr>
            <p:cNvSpPr txBox="1"/>
            <p:nvPr/>
          </p:nvSpPr>
          <p:spPr>
            <a:xfrm>
              <a:off x="7166237" y="805234"/>
              <a:ext cx="433132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MIK</a:t>
              </a:r>
              <a:endParaRPr kumimoji="0" lang="en-SE" sz="1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367CCE4-B364-C670-E871-B6408C115B74}"/>
                </a:ext>
              </a:extLst>
            </p:cNvPr>
            <p:cNvSpPr txBox="1"/>
            <p:nvPr/>
          </p:nvSpPr>
          <p:spPr>
            <a:xfrm>
              <a:off x="4773961" y="353324"/>
              <a:ext cx="22074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5544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669900"/>
                  </a:solidFill>
                  <a:effectLst/>
                  <a:uLnTx/>
                  <a:uFillTx/>
                </a:rPr>
                <a:t>3.0 GeV ring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E0D213-1766-6548-5AEB-606C20C8181E}"/>
              </a:ext>
            </a:extLst>
          </p:cNvPr>
          <p:cNvGrpSpPr/>
          <p:nvPr/>
        </p:nvGrpSpPr>
        <p:grpSpPr>
          <a:xfrm>
            <a:off x="925400" y="918127"/>
            <a:ext cx="6338708" cy="2543750"/>
            <a:chOff x="925400" y="918127"/>
            <a:chExt cx="6338708" cy="254375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69BE800-F80F-661B-59D2-3207C1162660}"/>
                </a:ext>
              </a:extLst>
            </p:cNvPr>
            <p:cNvGrpSpPr/>
            <p:nvPr/>
          </p:nvGrpSpPr>
          <p:grpSpPr>
            <a:xfrm>
              <a:off x="925400" y="918127"/>
              <a:ext cx="6338708" cy="2543750"/>
              <a:chOff x="925400" y="918127"/>
              <a:chExt cx="6338708" cy="254375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67A879D-3145-C84C-F31F-965B53E528C6}"/>
                  </a:ext>
                </a:extLst>
              </p:cNvPr>
              <p:cNvSpPr txBox="1"/>
              <p:nvPr/>
            </p:nvSpPr>
            <p:spPr>
              <a:xfrm>
                <a:off x="925400" y="2755305"/>
                <a:ext cx="894797" cy="36933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35077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septum</a:t>
                </a: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2A3F83A-F1B2-33D7-F6C4-9E3091897AB3}"/>
                  </a:ext>
                </a:extLst>
              </p:cNvPr>
              <p:cNvCxnSpPr>
                <a:cxnSpLocks/>
                <a:stCxn id="170" idx="0"/>
              </p:cNvCxnSpPr>
              <p:nvPr/>
            </p:nvCxnSpPr>
            <p:spPr>
              <a:xfrm flipV="1">
                <a:off x="1372799" y="1031671"/>
                <a:ext cx="580710" cy="1723634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F713EB63-0AE9-A4EA-5119-53192DB995AC}"/>
                  </a:ext>
                </a:extLst>
              </p:cNvPr>
              <p:cNvCxnSpPr>
                <a:cxnSpLocks/>
                <a:stCxn id="175" idx="0"/>
              </p:cNvCxnSpPr>
              <p:nvPr/>
            </p:nvCxnSpPr>
            <p:spPr>
              <a:xfrm flipV="1">
                <a:off x="2335367" y="918127"/>
                <a:ext cx="345354" cy="1439985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82E0DFD-D4D8-73EA-ED66-27848C083536}"/>
                  </a:ext>
                </a:extLst>
              </p:cNvPr>
              <p:cNvSpPr txBox="1"/>
              <p:nvPr/>
            </p:nvSpPr>
            <p:spPr>
              <a:xfrm>
                <a:off x="2690483" y="1748964"/>
                <a:ext cx="607194" cy="36933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35077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MIK</a:t>
                </a: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3D42824-440F-C402-DE4C-CD2C8477217A}"/>
                  </a:ext>
                </a:extLst>
              </p:cNvPr>
              <p:cNvCxnSpPr>
                <a:cxnSpLocks/>
                <a:stCxn id="173" idx="3"/>
              </p:cNvCxnSpPr>
              <p:nvPr/>
            </p:nvCxnSpPr>
            <p:spPr>
              <a:xfrm flipV="1">
                <a:off x="3297677" y="1180041"/>
                <a:ext cx="3966431" cy="753589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A8C1022-73AD-6F60-03EF-EA2F0071D454}"/>
                  </a:ext>
                </a:extLst>
              </p:cNvPr>
              <p:cNvCxnSpPr>
                <a:cxnSpLocks/>
                <a:stCxn id="173" idx="2"/>
              </p:cNvCxnSpPr>
              <p:nvPr/>
            </p:nvCxnSpPr>
            <p:spPr>
              <a:xfrm>
                <a:off x="2994080" y="2118296"/>
                <a:ext cx="633168" cy="60584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E398A8F2-DE52-F719-14D4-A688F90F075B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>
                <a:off x="1820197" y="2939971"/>
                <a:ext cx="2338495" cy="521906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41ED64F-2108-7657-E6EC-7A0475FAD37D}"/>
                  </a:ext>
                </a:extLst>
              </p:cNvPr>
              <p:cNvSpPr txBox="1"/>
              <p:nvPr/>
            </p:nvSpPr>
            <p:spPr>
              <a:xfrm>
                <a:off x="2111588" y="2358112"/>
                <a:ext cx="447558" cy="36933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35077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DK</a:t>
                </a: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63993AA-DAF0-213C-AC55-5690DBE78968}"/>
                </a:ext>
              </a:extLst>
            </p:cNvPr>
            <p:cNvCxnSpPr>
              <a:cxnSpLocks/>
              <a:stCxn id="175" idx="3"/>
            </p:cNvCxnSpPr>
            <p:nvPr/>
          </p:nvCxnSpPr>
          <p:spPr>
            <a:xfrm>
              <a:off x="2559146" y="2542778"/>
              <a:ext cx="1371966" cy="792844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07D5D08-3B8D-2991-1C2F-833A9F83ACE0}"/>
              </a:ext>
            </a:extLst>
          </p:cNvPr>
          <p:cNvGrpSpPr/>
          <p:nvPr/>
        </p:nvGrpSpPr>
        <p:grpSpPr>
          <a:xfrm>
            <a:off x="680519" y="3485952"/>
            <a:ext cx="4848160" cy="1123862"/>
            <a:chOff x="680519" y="3485952"/>
            <a:chExt cx="4848160" cy="1123862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4887F7CB-0BD6-FB9F-8A2B-72392B836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519" y="3485952"/>
              <a:ext cx="2868651" cy="1071265"/>
            </a:xfrm>
            <a:prstGeom prst="rect">
              <a:avLst/>
            </a:prstGeom>
          </p:spPr>
        </p:pic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1B82C81-8CAA-415D-7D69-C4BF1D6BC198}"/>
                </a:ext>
              </a:extLst>
            </p:cNvPr>
            <p:cNvCxnSpPr>
              <a:cxnSpLocks/>
              <a:stCxn id="183" idx="3"/>
            </p:cNvCxnSpPr>
            <p:nvPr/>
          </p:nvCxnSpPr>
          <p:spPr>
            <a:xfrm flipH="1" flipV="1">
              <a:off x="4227793" y="3629714"/>
              <a:ext cx="316339" cy="663653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DC2B576-4972-97B8-3987-44CC3BB3AB73}"/>
                </a:ext>
              </a:extLst>
            </p:cNvPr>
            <p:cNvCxnSpPr>
              <a:cxnSpLocks/>
              <a:stCxn id="183" idx="3"/>
            </p:cNvCxnSpPr>
            <p:nvPr/>
          </p:nvCxnSpPr>
          <p:spPr>
            <a:xfrm>
              <a:off x="4544132" y="4293367"/>
              <a:ext cx="984547" cy="316447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C7AFEDE-8489-F671-B72F-780A2F5F67BF}"/>
                </a:ext>
              </a:extLst>
            </p:cNvPr>
            <p:cNvSpPr txBox="1"/>
            <p:nvPr/>
          </p:nvSpPr>
          <p:spPr>
            <a:xfrm>
              <a:off x="2277165" y="4108701"/>
              <a:ext cx="2266967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Vertical Transfer Lines</a:t>
              </a:r>
              <a:endParaRPr kumimoji="0" lang="en-SE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A8C55A-A2F0-35AA-1393-D9F00CE1652A}"/>
              </a:ext>
            </a:extLst>
          </p:cNvPr>
          <p:cNvGrpSpPr/>
          <p:nvPr/>
        </p:nvGrpSpPr>
        <p:grpSpPr>
          <a:xfrm>
            <a:off x="1681737" y="5164932"/>
            <a:ext cx="5824233" cy="1684153"/>
            <a:chOff x="1681737" y="5164932"/>
            <a:chExt cx="5824233" cy="1684153"/>
          </a:xfrm>
        </p:grpSpPr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ADE6FB63-1ACB-55B7-E037-180A32468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860" r="2685"/>
            <a:stretch/>
          </p:blipFill>
          <p:spPr>
            <a:xfrm>
              <a:off x="1681737" y="5572627"/>
              <a:ext cx="5824233" cy="1276458"/>
            </a:xfrm>
            <a:prstGeom prst="snip1Rect">
              <a:avLst>
                <a:gd name="adj" fmla="val 50000"/>
              </a:avLst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583CA660-6F92-1E3D-1BFE-B00E45B2B5FF}"/>
                </a:ext>
              </a:extLst>
            </p:cNvPr>
            <p:cNvSpPr txBox="1"/>
            <p:nvPr/>
          </p:nvSpPr>
          <p:spPr>
            <a:xfrm>
              <a:off x="3490117" y="5164932"/>
              <a:ext cx="22074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5544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53736"/>
                  </a:solidFill>
                  <a:effectLst/>
                  <a:uLnTx/>
                  <a:uFillTx/>
                </a:rPr>
                <a:t>1.5 GeV ring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ACC94463-1B16-568A-DB44-77A3349AE5F5}"/>
                </a:ext>
              </a:extLst>
            </p:cNvPr>
            <p:cNvSpPr txBox="1"/>
            <p:nvPr/>
          </p:nvSpPr>
          <p:spPr>
            <a:xfrm>
              <a:off x="6750998" y="5817849"/>
              <a:ext cx="406084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DK     </a:t>
              </a:r>
              <a:endParaRPr kumimoji="0" lang="en-SE" sz="1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198114-CF4D-65CC-78BB-FE153B9B1E38}"/>
                </a:ext>
              </a:extLst>
            </p:cNvPr>
            <p:cNvSpPr/>
            <p:nvPr/>
          </p:nvSpPr>
          <p:spPr>
            <a:xfrm>
              <a:off x="6854190" y="6052640"/>
              <a:ext cx="142483" cy="14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14E6A8-EA32-5A36-BC3D-D4C1F6DFA230}"/>
              </a:ext>
            </a:extLst>
          </p:cNvPr>
          <p:cNvGrpSpPr/>
          <p:nvPr/>
        </p:nvGrpSpPr>
        <p:grpSpPr>
          <a:xfrm>
            <a:off x="2403351" y="4216568"/>
            <a:ext cx="4367928" cy="1985696"/>
            <a:chOff x="2403351" y="4216568"/>
            <a:chExt cx="4367928" cy="1985696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855495E5-7FC7-B909-A338-DBAD20820D81}"/>
                </a:ext>
              </a:extLst>
            </p:cNvPr>
            <p:cNvSpPr txBox="1"/>
            <p:nvPr/>
          </p:nvSpPr>
          <p:spPr>
            <a:xfrm>
              <a:off x="2509108" y="4597817"/>
              <a:ext cx="894797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septum</a:t>
              </a:r>
              <a:endParaRPr kumimoji="0" lang="en-SE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6D8FE0A-CF7B-CA98-E7D1-630FC465BC03}"/>
                </a:ext>
              </a:extLst>
            </p:cNvPr>
            <p:cNvCxnSpPr>
              <a:cxnSpLocks/>
              <a:endCxn id="196" idx="2"/>
            </p:cNvCxnSpPr>
            <p:nvPr/>
          </p:nvCxnSpPr>
          <p:spPr>
            <a:xfrm flipV="1">
              <a:off x="2403351" y="4967149"/>
              <a:ext cx="553156" cy="123511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CA176EE-2E2A-E4EF-C026-432177F8EE8B}"/>
                </a:ext>
              </a:extLst>
            </p:cNvPr>
            <p:cNvSpPr txBox="1"/>
            <p:nvPr/>
          </p:nvSpPr>
          <p:spPr>
            <a:xfrm>
              <a:off x="6323721" y="4232986"/>
              <a:ext cx="447558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DK</a:t>
              </a:r>
              <a:endParaRPr kumimoji="0" lang="en-SE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5C73076-622B-1437-5961-9F20C1E42C21}"/>
                </a:ext>
              </a:extLst>
            </p:cNvPr>
            <p:cNvCxnSpPr>
              <a:cxnSpLocks/>
              <a:stCxn id="198" idx="2"/>
            </p:cNvCxnSpPr>
            <p:nvPr/>
          </p:nvCxnSpPr>
          <p:spPr>
            <a:xfrm>
              <a:off x="6547500" y="4602318"/>
              <a:ext cx="149223" cy="1586894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CEE8278-2DB1-EC14-272E-A93F08ABEDD0}"/>
                </a:ext>
              </a:extLst>
            </p:cNvPr>
            <p:cNvCxnSpPr>
              <a:cxnSpLocks/>
              <a:endCxn id="198" idx="1"/>
            </p:cNvCxnSpPr>
            <p:nvPr/>
          </p:nvCxnSpPr>
          <p:spPr>
            <a:xfrm>
              <a:off x="5238438" y="4216568"/>
              <a:ext cx="1085283" cy="201084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9374E88-36FC-7BC6-BEE1-079F4EAF30FC}"/>
                </a:ext>
              </a:extLst>
            </p:cNvPr>
            <p:cNvCxnSpPr>
              <a:cxnSpLocks/>
              <a:stCxn id="196" idx="3"/>
            </p:cNvCxnSpPr>
            <p:nvPr/>
          </p:nvCxnSpPr>
          <p:spPr>
            <a:xfrm flipV="1">
              <a:off x="3403905" y="4390443"/>
              <a:ext cx="2012825" cy="39204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1B88C2C-22D4-6A51-8650-4FDFF4A306C4}"/>
              </a:ext>
            </a:extLst>
          </p:cNvPr>
          <p:cNvGrpSpPr/>
          <p:nvPr/>
        </p:nvGrpSpPr>
        <p:grpSpPr>
          <a:xfrm>
            <a:off x="5249296" y="3742539"/>
            <a:ext cx="2637892" cy="2697645"/>
            <a:chOff x="5249296" y="3742539"/>
            <a:chExt cx="2637892" cy="26976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5813E2-68A5-6DEC-01BE-4A0AAC8F402A}"/>
                </a:ext>
              </a:extLst>
            </p:cNvPr>
            <p:cNvGrpSpPr/>
            <p:nvPr/>
          </p:nvGrpSpPr>
          <p:grpSpPr>
            <a:xfrm>
              <a:off x="6884108" y="5979969"/>
              <a:ext cx="621862" cy="460215"/>
              <a:chOff x="6871555" y="5999665"/>
              <a:chExt cx="621862" cy="460215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C98C17A8-615B-C452-EA48-AC7313BAC305}"/>
                  </a:ext>
                </a:extLst>
              </p:cNvPr>
              <p:cNvSpPr txBox="1"/>
              <p:nvPr/>
            </p:nvSpPr>
            <p:spPr>
              <a:xfrm>
                <a:off x="6986746" y="5999665"/>
                <a:ext cx="506671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5077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MIK </a:t>
                </a:r>
                <a:r>
                  <a: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kumimoji="0" lang="en-SE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2E435EA-E14A-3B2D-26A5-A37F7EE77F6F}"/>
                  </a:ext>
                </a:extLst>
              </p:cNvPr>
              <p:cNvSpPr/>
              <p:nvPr/>
            </p:nvSpPr>
            <p:spPr>
              <a:xfrm rot="1810021">
                <a:off x="6871555" y="6211542"/>
                <a:ext cx="85574" cy="248338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35077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690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C21981D-9861-AFF4-41AC-7EDDE3CBE470}"/>
                </a:ext>
              </a:extLst>
            </p:cNvPr>
            <p:cNvSpPr txBox="1"/>
            <p:nvPr/>
          </p:nvSpPr>
          <p:spPr>
            <a:xfrm>
              <a:off x="6872167" y="3742539"/>
              <a:ext cx="1015021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35077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new MIK</a:t>
              </a:r>
              <a:endParaRPr kumimoji="0" lang="en-SE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581697E-7B71-0D9A-0211-5DFCED8A4E7E}"/>
                </a:ext>
              </a:extLst>
            </p:cNvPr>
            <p:cNvCxnSpPr>
              <a:cxnSpLocks/>
              <a:stCxn id="202" idx="2"/>
            </p:cNvCxnSpPr>
            <p:nvPr/>
          </p:nvCxnSpPr>
          <p:spPr>
            <a:xfrm flipH="1">
              <a:off x="6970915" y="4111871"/>
              <a:ext cx="408763" cy="209915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4A4581E-53E9-C5E2-CB43-896DC1079128}"/>
                </a:ext>
              </a:extLst>
            </p:cNvPr>
            <p:cNvCxnSpPr>
              <a:cxnSpLocks/>
              <a:stCxn id="202" idx="1"/>
            </p:cNvCxnSpPr>
            <p:nvPr/>
          </p:nvCxnSpPr>
          <p:spPr>
            <a:xfrm flipH="1">
              <a:off x="5249296" y="3927205"/>
              <a:ext cx="1622871" cy="19238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3E312C1-F29C-4AD0-AE8E-2F2885AE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MAX IV complex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50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1"/>
    </mc:Choice>
    <mc:Fallback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5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E312C1-F29C-4AD0-AE8E-2F2885AE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MAX IV complex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3B993310-FBA2-A7FD-81DB-5F1445501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17449"/>
              </p:ext>
            </p:extLst>
          </p:nvPr>
        </p:nvGraphicFramePr>
        <p:xfrm>
          <a:off x="156466" y="653481"/>
          <a:ext cx="8873230" cy="5551038"/>
        </p:xfrm>
        <a:graphic>
          <a:graphicData uri="http://schemas.openxmlformats.org/drawingml/2006/table">
            <a:tbl>
              <a:tblPr firstRow="1" bandRow="1"/>
              <a:tblGrid>
                <a:gridCol w="2942100">
                  <a:extLst>
                    <a:ext uri="{9D8B030D-6E8A-4147-A177-3AD203B41FA5}">
                      <a16:colId xmlns:a16="http://schemas.microsoft.com/office/drawing/2014/main" val="1338154627"/>
                    </a:ext>
                  </a:extLst>
                </a:gridCol>
                <a:gridCol w="2952452">
                  <a:extLst>
                    <a:ext uri="{9D8B030D-6E8A-4147-A177-3AD203B41FA5}">
                      <a16:colId xmlns:a16="http://schemas.microsoft.com/office/drawing/2014/main" val="473825038"/>
                    </a:ext>
                  </a:extLst>
                </a:gridCol>
                <a:gridCol w="2978678">
                  <a:extLst>
                    <a:ext uri="{9D8B030D-6E8A-4147-A177-3AD203B41FA5}">
                      <a16:colId xmlns:a16="http://schemas.microsoft.com/office/drawing/2014/main" val="2386022467"/>
                    </a:ext>
                  </a:extLst>
                </a:gridCol>
              </a:tblGrid>
              <a:tr h="634243">
                <a:tc gridSpan="3">
                  <a:txBody>
                    <a:bodyPr/>
                    <a:lstStyle>
                      <a:lvl1pPr marL="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Storage Ring INJECTION </a:t>
                      </a:r>
                      <a:endParaRPr lang="en-SE" sz="3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sz="24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69632"/>
                  </a:ext>
                </a:extLst>
              </a:tr>
              <a:tr h="457141">
                <a:tc>
                  <a:txBody>
                    <a:bodyPr/>
                    <a:lstStyle/>
                    <a:p>
                      <a:pPr algn="ctr"/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69900"/>
                          </a:solidFill>
                        </a:rPr>
                        <a:t>R3 – 3.0 GeV</a:t>
                      </a:r>
                      <a:endParaRPr lang="en-SE" sz="1600" b="1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R1 – 1.5 GeV</a:t>
                      </a:r>
                      <a:endParaRPr lang="en-SE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03208"/>
                  </a:ext>
                </a:extLst>
              </a:tr>
              <a:tr h="457141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Septum inner / outer wall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669900"/>
                          </a:solidFill>
                        </a:rPr>
                        <a:t>-10.0mm / -12.5mm</a:t>
                      </a:r>
                      <a:endParaRPr lang="en-SE" sz="16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-13.5mm / -16.0mm</a:t>
                      </a:r>
                      <a:endParaRPr lang="en-SE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0656"/>
                  </a:ext>
                </a:extLst>
              </a:tr>
              <a:tr h="457141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Vertical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Extraction Septum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bending angle</a:t>
                      </a:r>
                      <a:endParaRPr lang="en-SE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669900"/>
                          </a:solidFill>
                        </a:rPr>
                        <a:t>5</a:t>
                      </a:r>
                      <a:r>
                        <a:rPr lang="en-US" sz="1600" baseline="30000" dirty="0">
                          <a:solidFill>
                            <a:srgbClr val="669900"/>
                          </a:solidFill>
                        </a:rPr>
                        <a:t>o</a:t>
                      </a:r>
                      <a:endParaRPr lang="en-SE" sz="1600" baseline="300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1600" baseline="30000" dirty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SE" sz="1600" baseline="30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57346"/>
                  </a:ext>
                </a:extLst>
              </a:tr>
              <a:tr h="6946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Injection Point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(end of septum magnetic field)</a:t>
                      </a:r>
                      <a:endParaRPr lang="en-SE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669900"/>
                          </a:solidFill>
                        </a:rPr>
                        <a:t>1.90m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rgbClr val="669900"/>
                          </a:solidFill>
                        </a:rPr>
                        <a:t> (from injection straight mid-point)</a:t>
                      </a:r>
                      <a:endParaRPr lang="en-SE" sz="1200" baseline="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C00000"/>
                          </a:solidFill>
                        </a:rPr>
                        <a:t>1.25m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rgbClr val="C00000"/>
                          </a:solidFill>
                        </a:rPr>
                        <a:t> (from injection straight mid-point)</a:t>
                      </a:r>
                      <a:endParaRPr lang="en-SE" sz="1200" baseline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44556"/>
                  </a:ext>
                </a:extLst>
              </a:tr>
              <a:tr h="457141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+mj-lt"/>
                        </a:rPr>
                        <a:t>Nominal Injection position</a:t>
                      </a:r>
                    </a:p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  <a:latin typeface="+mj-lt"/>
                        </a:rPr>
                        <a:t> (horizontal plane)</a:t>
                      </a:r>
                      <a:endParaRPr lang="en-SE" sz="12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669900"/>
                          </a:solidFill>
                        </a:rPr>
                        <a:t>-13.5mm</a:t>
                      </a:r>
                      <a:endParaRPr lang="en-SE" sz="16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-17.0mm</a:t>
                      </a:r>
                      <a:endParaRPr lang="en-SE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304"/>
                  </a:ext>
                </a:extLst>
              </a:tr>
              <a:tr h="815455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Present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Injection Kicker</a:t>
                      </a:r>
                      <a:endParaRPr lang="en-SE" sz="16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669900"/>
                          </a:solidFill>
                        </a:rPr>
                        <a:t>Multipole Injection Kicker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669900"/>
                          </a:solidFill>
                        </a:rPr>
                        <a:t>(28.3m from </a:t>
                      </a:r>
                      <a:r>
                        <a:rPr lang="en-US" sz="1200" baseline="0" dirty="0">
                          <a:solidFill>
                            <a:srgbClr val="669900"/>
                          </a:solidFill>
                        </a:rPr>
                        <a:t>injection straight mid-point</a:t>
                      </a:r>
                      <a:r>
                        <a:rPr lang="en-US" sz="1200" dirty="0">
                          <a:solidFill>
                            <a:srgbClr val="669900"/>
                          </a:solidFill>
                        </a:rPr>
                        <a:t>)</a:t>
                      </a:r>
                      <a:endParaRPr lang="en-SE" sz="12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Dipole Kicker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(14.8m from injection straight mid-point)</a:t>
                      </a:r>
                      <a:endParaRPr kumimoji="0" lang="en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78458"/>
                  </a:ext>
                </a:extLst>
              </a:tr>
              <a:tr h="694647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Complementary device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Dipole Kicker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(5.04m from injection straight mid-point)</a:t>
                      </a:r>
                      <a:endParaRPr kumimoji="0" lang="en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58602"/>
                  </a:ext>
                </a:extLst>
              </a:tr>
              <a:tr h="69464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Future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 Injection Kicker</a:t>
                      </a:r>
                      <a:endParaRPr lang="en-SE" sz="16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669900"/>
                          </a:solidFill>
                        </a:rPr>
                        <a:t>-</a:t>
                      </a:r>
                      <a:endParaRPr lang="en-SE" sz="1600" dirty="0">
                        <a:solidFill>
                          <a:srgbClr val="66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Multipole Injection Kicker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(15.7m from injection straight mid-point)</a:t>
                      </a:r>
                      <a:endParaRPr kumimoji="0" lang="en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33447"/>
                  </a:ext>
                </a:extLst>
              </a:tr>
            </a:tbl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32D1AC-9BAE-0273-202F-DD8758B183A7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9046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"/>
    </mc:Choice>
    <mc:Fallback>
      <p:transition spd="slow" advTm="10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2A9B68-E7E6-43E6-9F2A-6D90B17E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735" y="1767811"/>
            <a:ext cx="3609975" cy="3162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6</a:t>
            </a:fld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156426" y="614600"/>
            <a:ext cx="8884805" cy="1454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b="1" dirty="0"/>
              <a:t>top-up injection [1] </a:t>
            </a:r>
            <a:r>
              <a:rPr lang="en-GB" sz="1500" dirty="0"/>
              <a:t>of the e-beam into the storage ring </a:t>
            </a:r>
            <a:r>
              <a:rPr lang="en-GB" sz="1500" b="1" dirty="0">
                <a:solidFill>
                  <a:srgbClr val="FF9900"/>
                </a:solidFill>
              </a:rPr>
              <a:t>without disturbance on stored beam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b="1" dirty="0"/>
              <a:t>8 copper rods [2] </a:t>
            </a:r>
            <a:r>
              <a:rPr lang="en-GB" sz="1500" dirty="0"/>
              <a:t>form the octupole field with</a:t>
            </a:r>
            <a:r>
              <a:rPr lang="en-GB" sz="1500" b="1" dirty="0"/>
              <a:t> </a:t>
            </a:r>
            <a:r>
              <a:rPr lang="en-GB" sz="1500" b="1" dirty="0">
                <a:solidFill>
                  <a:srgbClr val="FF9900"/>
                </a:solidFill>
              </a:rPr>
              <a:t>“zero” field region </a:t>
            </a:r>
            <a:r>
              <a:rPr lang="en-GB" sz="1500" dirty="0"/>
              <a:t>at the position of the stored beam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/>
              <a:t>precisely machined </a:t>
            </a:r>
            <a:r>
              <a:rPr lang="en-GB" sz="1500" b="1" dirty="0">
                <a:solidFill>
                  <a:srgbClr val="FF9900"/>
                </a:solidFill>
              </a:rPr>
              <a:t>monocrystal sapphire ceramic chamber </a:t>
            </a:r>
            <a:r>
              <a:rPr lang="en-GB" sz="1500" dirty="0"/>
              <a:t>to insure the accurate copper rods positioning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b="1" dirty="0"/>
              <a:t>titanium coating </a:t>
            </a:r>
            <a:r>
              <a:rPr lang="en-GB" sz="1500" dirty="0"/>
              <a:t>of few </a:t>
            </a:r>
            <a:r>
              <a:rPr lang="el-GR" sz="1500" dirty="0"/>
              <a:t>μ</a:t>
            </a:r>
            <a:r>
              <a:rPr lang="en-GB" sz="1500" dirty="0"/>
              <a:t>m-thick inner surface of the vacuum chamber (image current)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b="1" dirty="0">
                <a:solidFill>
                  <a:srgbClr val="FF9900"/>
                </a:solidFill>
              </a:rPr>
              <a:t>few </a:t>
            </a:r>
            <a:r>
              <a:rPr lang="el-GR" sz="1500" b="1" dirty="0">
                <a:solidFill>
                  <a:srgbClr val="FF9900"/>
                </a:solidFill>
              </a:rPr>
              <a:t>μ</a:t>
            </a:r>
            <a:r>
              <a:rPr lang="en-GB" sz="1500" b="1" dirty="0">
                <a:solidFill>
                  <a:srgbClr val="FF9900"/>
                </a:solidFill>
              </a:rPr>
              <a:t>s</a:t>
            </a:r>
            <a:r>
              <a:rPr lang="en-GB" sz="1500" dirty="0"/>
              <a:t>, half sine signal, generated by </a:t>
            </a:r>
            <a:r>
              <a:rPr lang="en-GB" sz="1500" b="1" dirty="0"/>
              <a:t>pulser</a:t>
            </a:r>
            <a:r>
              <a:rPr lang="en-GB" sz="1500" dirty="0"/>
              <a:t> with repetition rate of up to </a:t>
            </a:r>
            <a:r>
              <a:rPr lang="en-GB" sz="1500" b="1" dirty="0">
                <a:solidFill>
                  <a:srgbClr val="FF9900"/>
                </a:solidFill>
              </a:rPr>
              <a:t>10 Hz</a:t>
            </a:r>
            <a:r>
              <a:rPr lang="en-GB" sz="1500" dirty="0"/>
              <a:t>.</a:t>
            </a:r>
          </a:p>
          <a:p>
            <a:endParaRPr lang="en-GB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93D75-CC61-4703-8AB5-1A45E9E4CB70}"/>
              </a:ext>
            </a:extLst>
          </p:cNvPr>
          <p:cNvSpPr txBox="1"/>
          <p:nvPr/>
        </p:nvSpPr>
        <p:spPr>
          <a:xfrm>
            <a:off x="5719561" y="5028076"/>
            <a:ext cx="2502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 cross-section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showing the copper rods positions 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61A00-B65D-4B5D-B18C-DC96E3E52042}"/>
              </a:ext>
            </a:extLst>
          </p:cNvPr>
          <p:cNvSpPr txBox="1"/>
          <p:nvPr/>
        </p:nvSpPr>
        <p:spPr>
          <a:xfrm>
            <a:off x="710778" y="5001784"/>
            <a:ext cx="4032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Integrated magnetic field distribution, expressed as a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deflection angle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3.0 GeV e-beam</a:t>
            </a: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8FD052-593C-63C9-9AC6-BF68976A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78" y="1984854"/>
            <a:ext cx="3788950" cy="308112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AF43839-A362-940E-3C84-9ACFCBAE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(body)"/>
              </a:rPr>
              <a:t>MIK main characteristics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  <a:latin typeface="Calibri (body)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F59C6C2-01F8-9CDB-B4FF-902B65E42C5A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473B6-847A-59D7-4EC1-BDFA7B4327FD}"/>
              </a:ext>
            </a:extLst>
          </p:cNvPr>
          <p:cNvSpPr txBox="1"/>
          <p:nvPr/>
        </p:nvSpPr>
        <p:spPr>
          <a:xfrm>
            <a:off x="0" y="6132055"/>
            <a:ext cx="9144000" cy="400110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[2] T</a:t>
            </a:r>
            <a:r>
              <a:rPr lang="en-SE" sz="1000" dirty="0"/>
              <a:t>. Atkinson, M. </a:t>
            </a:r>
            <a:r>
              <a:rPr lang="en-SE" sz="1000" dirty="0" err="1"/>
              <a:t>Dirsat</a:t>
            </a:r>
            <a:r>
              <a:rPr lang="en-SE" sz="1000" dirty="0"/>
              <a:t>, O. Dressler, P. </a:t>
            </a:r>
            <a:r>
              <a:rPr lang="en-SE" sz="1000" dirty="0" err="1"/>
              <a:t>Kuske</a:t>
            </a:r>
            <a:r>
              <a:rPr lang="en-SE" sz="1000" dirty="0"/>
              <a:t>, H. </a:t>
            </a:r>
            <a:r>
              <a:rPr lang="en-SE" sz="1000" dirty="0" err="1"/>
              <a:t>Rast</a:t>
            </a:r>
            <a:r>
              <a:rPr lang="en-SE" sz="1000" dirty="0"/>
              <a:t>, Development of a non-linear kicker system to facilitate a new injection scheme for the </a:t>
            </a:r>
            <a:r>
              <a:rPr lang="en-US" sz="1000" dirty="0"/>
              <a:t>Bessy-II</a:t>
            </a:r>
            <a:r>
              <a:rPr lang="en-SE" sz="1000" dirty="0"/>
              <a:t> storage</a:t>
            </a:r>
            <a:r>
              <a:rPr lang="en-US" sz="1000" dirty="0"/>
              <a:t> </a:t>
            </a:r>
            <a:r>
              <a:rPr lang="en-SE" sz="1000" dirty="0"/>
              <a:t>ring, in: </a:t>
            </a:r>
            <a:endParaRPr lang="en-US" sz="1000" dirty="0"/>
          </a:p>
          <a:p>
            <a:r>
              <a:rPr lang="en-SE" sz="1000" dirty="0"/>
              <a:t>IPAC 2011 - 2nd International Particle Accelerator Conference, ISBN:9789290833666, 2011, pp. 3394–3396.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A5DE03-4C99-9046-A8F4-BD8D1FEDF220}"/>
              </a:ext>
            </a:extLst>
          </p:cNvPr>
          <p:cNvSpPr/>
          <p:nvPr/>
        </p:nvSpPr>
        <p:spPr>
          <a:xfrm>
            <a:off x="0" y="5591908"/>
            <a:ext cx="9144000" cy="56034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[1] Patrick Alexandre, Rachid Ben El 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Fekih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, Antoine 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Letrésor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, Serge 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Thoraud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, José da Silva Castro, François Bouvet, Jonas Breunlin, Åke Andersson, and Pedro Fernandes Tavares, </a:t>
            </a:r>
            <a:r>
              <a:rPr lang="en-US" sz="1000" dirty="0"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Transparent top-up injection into a fourth-generation storage ring</a:t>
            </a:r>
            <a:r>
              <a:rPr lang="en-US" sz="1000" dirty="0">
                <a:latin typeface="Calibri" panose="020F0502020204030204" pitchFamily="34" charset="0"/>
              </a:rPr>
              <a:t>,</a:t>
            </a:r>
          </a:p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Nuclear Inst. and Methods in Physics Research, A 986, 164739 (2021).</a:t>
            </a:r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1C28FC-9B67-119C-8348-E8761C4C9CD1}"/>
              </a:ext>
            </a:extLst>
          </p:cNvPr>
          <p:cNvSpPr/>
          <p:nvPr/>
        </p:nvSpPr>
        <p:spPr>
          <a:xfrm>
            <a:off x="6687879" y="3083442"/>
            <a:ext cx="594595" cy="568842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DC39AB-D23F-FEB0-194E-F41CC2E18A69}"/>
              </a:ext>
            </a:extLst>
          </p:cNvPr>
          <p:cNvSpPr/>
          <p:nvPr/>
        </p:nvSpPr>
        <p:spPr>
          <a:xfrm>
            <a:off x="6557296" y="2932872"/>
            <a:ext cx="844531" cy="846005"/>
          </a:xfrm>
          <a:prstGeom prst="rect">
            <a:avLst/>
          </a:prstGeom>
          <a:noFill/>
          <a:ln w="9525">
            <a:solidFill>
              <a:srgbClr val="1C88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AACA0-5A86-0F76-FECF-1E8B9E04F685}"/>
              </a:ext>
            </a:extLst>
          </p:cNvPr>
          <p:cNvSpPr txBox="1"/>
          <p:nvPr/>
        </p:nvSpPr>
        <p:spPr>
          <a:xfrm>
            <a:off x="6818537" y="3701846"/>
            <a:ext cx="331112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>
                <a:solidFill>
                  <a:srgbClr val="1C8875"/>
                </a:solidFill>
              </a:rPr>
              <a:t>20mm</a:t>
            </a:r>
            <a:endParaRPr lang="en-SE" sz="400" dirty="0" err="1">
              <a:solidFill>
                <a:srgbClr val="1C887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8319AA-146D-AD43-16A5-AF4B8CEAF0A2}"/>
              </a:ext>
            </a:extLst>
          </p:cNvPr>
          <p:cNvSpPr txBox="1"/>
          <p:nvPr/>
        </p:nvSpPr>
        <p:spPr>
          <a:xfrm>
            <a:off x="6814687" y="3566673"/>
            <a:ext cx="331111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>
                <a:solidFill>
                  <a:srgbClr val="FF0000"/>
                </a:solidFill>
              </a:rPr>
              <a:t>14mm</a:t>
            </a:r>
            <a:endParaRPr lang="en-SE" sz="400" dirty="0" err="1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BE45A2-A3F4-1487-B5DC-18920D2714B5}"/>
              </a:ext>
            </a:extLst>
          </p:cNvPr>
          <p:cNvCxnSpPr/>
          <p:nvPr/>
        </p:nvCxnSpPr>
        <p:spPr>
          <a:xfrm>
            <a:off x="5988839" y="3367863"/>
            <a:ext cx="0" cy="76137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AD3207-6D9B-138C-EC99-5669C89F0659}"/>
              </a:ext>
            </a:extLst>
          </p:cNvPr>
          <p:cNvCxnSpPr>
            <a:cxnSpLocks/>
          </p:cNvCxnSpPr>
          <p:nvPr/>
        </p:nvCxnSpPr>
        <p:spPr>
          <a:xfrm flipH="1">
            <a:off x="7956243" y="3367863"/>
            <a:ext cx="9977" cy="75559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4D49AC-2A18-518D-18A6-2E9A1AFF4468}"/>
              </a:ext>
            </a:extLst>
          </p:cNvPr>
          <p:cNvCxnSpPr>
            <a:cxnSpLocks/>
          </p:cNvCxnSpPr>
          <p:nvPr/>
        </p:nvCxnSpPr>
        <p:spPr>
          <a:xfrm>
            <a:off x="5988839" y="4123462"/>
            <a:ext cx="1967404" cy="0"/>
          </a:xfrm>
          <a:prstGeom prst="line">
            <a:avLst/>
          </a:prstGeom>
          <a:ln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50731B-09E3-8802-3DFF-B54EF1AA18FC}"/>
              </a:ext>
            </a:extLst>
          </p:cNvPr>
          <p:cNvSpPr txBox="1"/>
          <p:nvPr/>
        </p:nvSpPr>
        <p:spPr>
          <a:xfrm>
            <a:off x="6793792" y="4049904"/>
            <a:ext cx="371538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/>
              <a:t>46.8mm</a:t>
            </a:r>
            <a:endParaRPr lang="en-SE" sz="400" dirty="0" err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E4C7F9-4658-C68B-DBC0-D41421D2AF31}"/>
              </a:ext>
            </a:extLst>
          </p:cNvPr>
          <p:cNvCxnSpPr>
            <a:cxnSpLocks/>
          </p:cNvCxnSpPr>
          <p:nvPr/>
        </p:nvCxnSpPr>
        <p:spPr>
          <a:xfrm flipH="1">
            <a:off x="5140710" y="3528621"/>
            <a:ext cx="1021384" cy="1089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F6DC89-3296-6002-CCF4-ADE8B617B812}"/>
              </a:ext>
            </a:extLst>
          </p:cNvPr>
          <p:cNvCxnSpPr>
            <a:cxnSpLocks/>
          </p:cNvCxnSpPr>
          <p:nvPr/>
        </p:nvCxnSpPr>
        <p:spPr>
          <a:xfrm flipH="1">
            <a:off x="5139110" y="3193982"/>
            <a:ext cx="1021384" cy="1089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80F60B-F3BA-B4C0-2306-55E74CFFE15E}"/>
              </a:ext>
            </a:extLst>
          </p:cNvPr>
          <p:cNvCxnSpPr>
            <a:cxnSpLocks/>
          </p:cNvCxnSpPr>
          <p:nvPr/>
        </p:nvCxnSpPr>
        <p:spPr>
          <a:xfrm>
            <a:off x="5139110" y="3204874"/>
            <a:ext cx="0" cy="346848"/>
          </a:xfrm>
          <a:prstGeom prst="line">
            <a:avLst/>
          </a:prstGeom>
          <a:ln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CC0982-254D-0728-A92D-C4A9A499A16F}"/>
              </a:ext>
            </a:extLst>
          </p:cNvPr>
          <p:cNvSpPr txBox="1"/>
          <p:nvPr/>
        </p:nvSpPr>
        <p:spPr>
          <a:xfrm>
            <a:off x="4954511" y="3299520"/>
            <a:ext cx="371538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/>
              <a:t>7.8mm</a:t>
            </a:r>
            <a:endParaRPr lang="en-SE" sz="400" dirty="0" err="1"/>
          </a:p>
        </p:txBody>
      </p:sp>
      <p:graphicFrame>
        <p:nvGraphicFramePr>
          <p:cNvPr id="11" name="Table 19">
            <a:extLst>
              <a:ext uri="{FF2B5EF4-FFF2-40B4-BE49-F238E27FC236}">
                <a16:creationId xmlns:a16="http://schemas.microsoft.com/office/drawing/2014/main" id="{62829EDB-BC23-C048-20B0-368AE594F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135049"/>
              </p:ext>
            </p:extLst>
          </p:nvPr>
        </p:nvGraphicFramePr>
        <p:xfrm>
          <a:off x="1805366" y="1255256"/>
          <a:ext cx="5533268" cy="4073687"/>
        </p:xfrm>
        <a:graphic>
          <a:graphicData uri="http://schemas.openxmlformats.org/drawingml/2006/table">
            <a:tbl>
              <a:tblPr firstRow="1" bandRow="1">
                <a:effectLst>
                  <a:outerShdw blurRad="177800" dist="292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697298">
                  <a:extLst>
                    <a:ext uri="{9D8B030D-6E8A-4147-A177-3AD203B41FA5}">
                      <a16:colId xmlns:a16="http://schemas.microsoft.com/office/drawing/2014/main" val="1338154627"/>
                    </a:ext>
                  </a:extLst>
                </a:gridCol>
                <a:gridCol w="1835970">
                  <a:extLst>
                    <a:ext uri="{9D8B030D-6E8A-4147-A177-3AD203B41FA5}">
                      <a16:colId xmlns:a16="http://schemas.microsoft.com/office/drawing/2014/main" val="473825038"/>
                    </a:ext>
                  </a:extLst>
                </a:gridCol>
              </a:tblGrid>
              <a:tr h="548971">
                <a:tc gridSpan="2">
                  <a:txBody>
                    <a:bodyPr/>
                    <a:lstStyle>
                      <a:lvl1pPr marL="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 (3GeV) - MIK details</a:t>
                      </a:r>
                      <a:endParaRPr lang="en-SE" sz="3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69632"/>
                  </a:ext>
                </a:extLst>
              </a:tr>
              <a:tr h="341174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x /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 (MIK) 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9.4 / 3.8 m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0656"/>
                  </a:ext>
                </a:extLst>
              </a:tr>
              <a:tr h="457417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x /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y (ID long str.)</a:t>
                      </a:r>
                      <a:endParaRPr lang="en-SE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 / 2 m</a:t>
                      </a:r>
                      <a:endParaRPr lang="en-SE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57346"/>
                  </a:ext>
                </a:extLst>
              </a:tr>
              <a:tr h="37775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Injected beam position @MIK (x, 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(-4.665, 0) mm</a:t>
                      </a:r>
                      <a:endParaRPr lang="en-SE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44556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</a:rPr>
                        <a:t>MIK deflection angle</a:t>
                      </a:r>
                      <a:endParaRPr lang="en-SE" sz="12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-1.176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endParaRPr lang="en-S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304"/>
                  </a:ext>
                </a:extLst>
              </a:tr>
              <a:tr h="335482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L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latin typeface="+mj-lt"/>
                        </a:rPr>
                        <a:t>MIK</a:t>
                      </a:r>
                      <a:endParaRPr lang="en-SE" sz="1600" b="0" i="1" baseline="-25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30 cm</a:t>
                      </a:r>
                      <a:endParaRPr lang="en-S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78458"/>
                  </a:ext>
                </a:extLst>
              </a:tr>
              <a:tr h="335482"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Nominal pulse duration (half-sine w.f.)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513743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302748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4541230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605497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7568717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9082461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0596204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2109948" algn="l" defTabSz="3027487" rtl="0" eaLnBrk="1" latinLnBrk="0" hangingPunct="1">
                        <a:defRPr sz="596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3.5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</a:t>
                      </a:r>
                      <a:endParaRPr kumimoji="0" lang="en-S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58602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Nominal rep. rate 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 10 Hz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19001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Integrated Field at inj. Beam position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11.7 x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mT.m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37367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Horiz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. / Vert. BSC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46.8 / 7.8 mm</a:t>
                      </a:r>
                      <a:endParaRPr kumimoji="0" lang="en-S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56876"/>
                  </a:ext>
                </a:extLst>
              </a:tr>
              <a:tr h="3354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Peak current (max voltage)</a:t>
                      </a:r>
                      <a:endParaRPr lang="en-SE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7kA (15kV)</a:t>
                      </a:r>
                      <a:endParaRPr kumimoji="0" lang="en-S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687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13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"/>
    </mc:Choice>
    <mc:Fallback>
      <p:transition spd="slow" advTm="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03C199-2593-1424-B37F-E6559181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9504"/>
            <a:ext cx="9144000" cy="24376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32BFCE-8571-A4E7-A4D6-FE09E325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(body)"/>
              </a:rPr>
              <a:t>Horizontal Beam Dynamics during MIK injection 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  <a:latin typeface="Calibri (body)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43BEF57-00EA-D316-EA39-28B0E4B1E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0"/>
          <a:stretch/>
        </p:blipFill>
        <p:spPr>
          <a:xfrm>
            <a:off x="0" y="936578"/>
            <a:ext cx="9144000" cy="28293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7088DF-44D0-DE60-8329-40B1779F60CA}"/>
              </a:ext>
            </a:extLst>
          </p:cNvPr>
          <p:cNvCxnSpPr>
            <a:cxnSpLocks/>
          </p:cNvCxnSpPr>
          <p:nvPr/>
        </p:nvCxnSpPr>
        <p:spPr>
          <a:xfrm>
            <a:off x="4964430" y="943507"/>
            <a:ext cx="0" cy="25354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7D3DCF-1F25-4F6F-DF37-DF0B0F039D2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884420" y="812944"/>
            <a:ext cx="1478820" cy="363716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DE4280D-E0D0-CD2F-B62A-AA730A9DD3CD}"/>
              </a:ext>
            </a:extLst>
          </p:cNvPr>
          <p:cNvSpPr/>
          <p:nvPr/>
        </p:nvSpPr>
        <p:spPr>
          <a:xfrm>
            <a:off x="4884420" y="2158897"/>
            <a:ext cx="156210" cy="13716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353F0-E68E-5F6A-4B29-B2B686EDA43C}"/>
              </a:ext>
            </a:extLst>
          </p:cNvPr>
          <p:cNvSpPr txBox="1"/>
          <p:nvPr/>
        </p:nvSpPr>
        <p:spPr>
          <a:xfrm>
            <a:off x="6363240" y="443612"/>
            <a:ext cx="25864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669900"/>
                </a:solidFill>
                <a:latin typeface="Calibri (body)"/>
              </a:rPr>
              <a:t>LINAC emittance @ R3 injection </a:t>
            </a:r>
          </a:p>
          <a:p>
            <a:r>
              <a:rPr lang="en-US" sz="14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 err="1">
                <a:solidFill>
                  <a:srgbClr val="0000FF"/>
                </a:solidFill>
              </a:rPr>
              <a:t>X</a:t>
            </a:r>
            <a:r>
              <a:rPr lang="en-US" sz="1400" b="1" dirty="0">
                <a:solidFill>
                  <a:srgbClr val="0000FF"/>
                </a:solidFill>
              </a:rPr>
              <a:t> = 1.7 nm / </a:t>
            </a:r>
            <a:r>
              <a:rPr lang="en-US" sz="14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1400" b="1" baseline="-25000" dirty="0" err="1">
                <a:solidFill>
                  <a:srgbClr val="0000FF"/>
                </a:solidFill>
              </a:rPr>
              <a:t>X</a:t>
            </a:r>
            <a:r>
              <a:rPr lang="en-US" sz="1400" b="1" dirty="0">
                <a:solidFill>
                  <a:srgbClr val="0000FF"/>
                </a:solidFill>
              </a:rPr>
              <a:t> = 9.2m</a:t>
            </a:r>
            <a:endParaRPr lang="en-US" sz="1400" b="1" dirty="0">
              <a:solidFill>
                <a:srgbClr val="0000FF"/>
              </a:solidFill>
              <a:latin typeface="Symbol" panose="05050102010706020507" pitchFamily="18" charset="2"/>
            </a:endParaRPr>
          </a:p>
          <a:p>
            <a:r>
              <a:rPr lang="en-US" sz="1400" b="1" dirty="0" err="1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solidFill>
                  <a:srgbClr val="0000FF"/>
                </a:solidFill>
                <a:highlight>
                  <a:srgbClr val="FFFF00"/>
                </a:highlight>
              </a:rPr>
              <a:t>X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</a:rPr>
              <a:t> = 125 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</a:rPr>
              <a:t>m</a:t>
            </a:r>
            <a:endParaRPr lang="en-SE" sz="1400" b="1" dirty="0" err="1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48476E-14D9-6AE2-478E-0246E3004A12}"/>
              </a:ext>
            </a:extLst>
          </p:cNvPr>
          <p:cNvCxnSpPr>
            <a:cxnSpLocks/>
          </p:cNvCxnSpPr>
          <p:nvPr/>
        </p:nvCxnSpPr>
        <p:spPr>
          <a:xfrm>
            <a:off x="6112121" y="4046764"/>
            <a:ext cx="0" cy="25354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18AB7C-0961-7F07-F196-7826E4AFEE39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030930" y="4272067"/>
            <a:ext cx="503956" cy="232010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59302D1-B4EA-C120-F669-9600350D85E3}"/>
              </a:ext>
            </a:extLst>
          </p:cNvPr>
          <p:cNvSpPr/>
          <p:nvPr/>
        </p:nvSpPr>
        <p:spPr>
          <a:xfrm>
            <a:off x="6042384" y="5292976"/>
            <a:ext cx="156210" cy="13716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9D743C-0C84-CBAE-B1C5-B2B082463AD0}"/>
              </a:ext>
            </a:extLst>
          </p:cNvPr>
          <p:cNvSpPr txBox="1"/>
          <p:nvPr/>
        </p:nvSpPr>
        <p:spPr>
          <a:xfrm>
            <a:off x="6534886" y="3902735"/>
            <a:ext cx="25864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 (body)"/>
              </a:rPr>
              <a:t>LINAC emittance @ R1 injection </a:t>
            </a:r>
          </a:p>
          <a:p>
            <a:r>
              <a:rPr lang="en-US" sz="14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 err="1">
                <a:solidFill>
                  <a:srgbClr val="0000FF"/>
                </a:solidFill>
              </a:rPr>
              <a:t>X</a:t>
            </a:r>
            <a:r>
              <a:rPr lang="en-US" sz="1400" b="1" dirty="0">
                <a:solidFill>
                  <a:srgbClr val="0000FF"/>
                </a:solidFill>
              </a:rPr>
              <a:t> = 3.4 nm  /  </a:t>
            </a:r>
            <a:r>
              <a:rPr lang="en-US" sz="14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1400" b="1" baseline="-25000" dirty="0" err="1">
                <a:solidFill>
                  <a:srgbClr val="0000FF"/>
                </a:solidFill>
              </a:rPr>
              <a:t>X</a:t>
            </a:r>
            <a:r>
              <a:rPr lang="en-US" sz="1400" b="1" dirty="0">
                <a:solidFill>
                  <a:srgbClr val="0000FF"/>
                </a:solidFill>
              </a:rPr>
              <a:t> = 6.2m</a:t>
            </a:r>
            <a:endParaRPr lang="en-US" sz="1400" b="1" dirty="0">
              <a:solidFill>
                <a:srgbClr val="0000FF"/>
              </a:solidFill>
              <a:latin typeface="Symbol" panose="05050102010706020507" pitchFamily="18" charset="2"/>
            </a:endParaRPr>
          </a:p>
          <a:p>
            <a:r>
              <a:rPr lang="en-US" sz="1400" b="1" dirty="0" err="1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solidFill>
                  <a:srgbClr val="0000FF"/>
                </a:solidFill>
                <a:highlight>
                  <a:srgbClr val="FFFF00"/>
                </a:highlight>
              </a:rPr>
              <a:t>X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</a:rPr>
              <a:t> = 145 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sz="1400" b="1" dirty="0">
                <a:solidFill>
                  <a:srgbClr val="0000FF"/>
                </a:solidFill>
                <a:highlight>
                  <a:srgbClr val="FFFF00"/>
                </a:highlight>
              </a:rPr>
              <a:t>m</a:t>
            </a:r>
            <a:endParaRPr lang="en-SE" sz="1400" b="1" dirty="0" err="1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DADC5-7203-5057-C089-C3C87756B0E2}"/>
              </a:ext>
            </a:extLst>
          </p:cNvPr>
          <p:cNvSpPr txBox="1"/>
          <p:nvPr/>
        </p:nvSpPr>
        <p:spPr>
          <a:xfrm>
            <a:off x="390525" y="5672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669900"/>
                </a:solidFill>
                <a:latin typeface="Calibri (body)"/>
              </a:rPr>
              <a:t>Twiss Parameters of 3GeV 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5FA4A1-D0AC-047D-9763-CFA9E104CA18}"/>
              </a:ext>
            </a:extLst>
          </p:cNvPr>
          <p:cNvSpPr txBox="1"/>
          <p:nvPr/>
        </p:nvSpPr>
        <p:spPr>
          <a:xfrm>
            <a:off x="317202" y="39140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669900"/>
                </a:solidFill>
                <a:latin typeface="Calibri (body)"/>
              </a:rPr>
              <a:t>Twiss Parameters of 1.5GeV ring</a:t>
            </a:r>
          </a:p>
        </p:txBody>
      </p:sp>
    </p:spTree>
    <p:extLst>
      <p:ext uri="{BB962C8B-B14F-4D97-AF65-F5344CB8AC3E}">
        <p14:creationId xmlns:p14="http://schemas.microsoft.com/office/powerpoint/2010/main" val="48305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"/>
    </mc:Choice>
    <mc:Fallback>
      <p:transition spd="slow" advTm="6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8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F43839-A362-940E-3C84-9ACFCBAE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8042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(body)"/>
              </a:rPr>
              <a:t>MIK main characteristics – SOLEIL measurements</a:t>
            </a:r>
            <a:endParaRPr lang="en-GB" sz="2000" b="1" dirty="0">
              <a:solidFill>
                <a:schemeClr val="tx2">
                  <a:lumMod val="20000"/>
                  <a:lumOff val="80000"/>
                </a:schemeClr>
              </a:solidFill>
              <a:latin typeface="Calibri (body)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id="{497C9BE5-5183-DB48-9656-9F6CE8E98AE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489"/>
            <a:ext cx="8884508" cy="207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E0BD92-913F-DF7B-7874-49276C1259C8}"/>
              </a:ext>
            </a:extLst>
          </p:cNvPr>
          <p:cNvSpPr/>
          <p:nvPr/>
        </p:nvSpPr>
        <p:spPr>
          <a:xfrm>
            <a:off x="2697892" y="1840112"/>
            <a:ext cx="770238" cy="185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5EC9E4-122F-D52C-3DD5-4BC7CD380136}"/>
              </a:ext>
            </a:extLst>
          </p:cNvPr>
          <p:cNvSpPr txBox="1"/>
          <p:nvPr/>
        </p:nvSpPr>
        <p:spPr>
          <a:xfrm>
            <a:off x="0" y="2608943"/>
            <a:ext cx="888450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2D measured map of the integrated field                 </a:t>
            </a:r>
            <a:r>
              <a:rPr lang="en-US" sz="1200" dirty="0"/>
              <a:t>[Internal Short Note on MAXIV MIK-2, Magnetic Measurement Report  </a:t>
            </a:r>
            <a:r>
              <a:rPr lang="en-US" sz="1200" b="1" dirty="0"/>
              <a:t>13/3/2019, Soleil</a:t>
            </a:r>
            <a:r>
              <a:rPr lang="en-US" sz="1200" dirty="0"/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AF5F4-3952-7190-B152-627D57372B1F}"/>
              </a:ext>
            </a:extLst>
          </p:cNvPr>
          <p:cNvSpPr txBox="1"/>
          <p:nvPr/>
        </p:nvSpPr>
        <p:spPr>
          <a:xfrm>
            <a:off x="-1" y="3023280"/>
            <a:ext cx="3419475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MIK introduced as a </a:t>
            </a:r>
            <a:r>
              <a:rPr lang="en-US" sz="2000" b="1" dirty="0" err="1">
                <a:solidFill>
                  <a:schemeClr val="bg1"/>
                </a:solidFill>
              </a:rPr>
              <a:t>KickMap</a:t>
            </a:r>
            <a:r>
              <a:rPr lang="en-US" sz="2000" b="1" dirty="0">
                <a:solidFill>
                  <a:schemeClr val="bg1"/>
                </a:solidFill>
              </a:rPr>
              <a:t> in the AT model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8AE71-1A2B-D660-F77E-C1F7EBD4D8FE}"/>
              </a:ext>
            </a:extLst>
          </p:cNvPr>
          <p:cNvSpPr txBox="1"/>
          <p:nvPr/>
        </p:nvSpPr>
        <p:spPr>
          <a:xfrm>
            <a:off x="601314" y="5347456"/>
            <a:ext cx="281816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 beam crossing at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-8.55mm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reduced beam rigidity, MIK@R1 imparts a kick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-2.75mrad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 peak current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2.3kA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5A7D99-4F2E-4A62-7361-E8A6F99F0249}"/>
              </a:ext>
            </a:extLst>
          </p:cNvPr>
          <p:cNvSpPr txBox="1"/>
          <p:nvPr/>
        </p:nvSpPr>
        <p:spPr>
          <a:xfrm>
            <a:off x="601314" y="3967441"/>
            <a:ext cx="2818160" cy="646331"/>
          </a:xfrm>
          <a:prstGeom prst="rect">
            <a:avLst/>
          </a:prstGeom>
          <a:solidFill>
            <a:srgbClr val="FFE699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 beam crossing at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-4.665mm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MIK@R3 imparts a kick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1.17mrad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 corresponds a current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7kA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91E26-67FD-CB17-325C-E51536D6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940" y="2988556"/>
            <a:ext cx="4650941" cy="33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"/>
    </mc:Choice>
    <mc:Fallback>
      <p:transition spd="slow" advTm="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EFFA7-37BE-41F9-9F90-8C421F68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641-8965-409F-9E6A-6189925D7DCF}" type="slidenum">
              <a:rPr lang="en-GB" smtClean="0"/>
              <a:t>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71FB5-0E8C-678E-3343-73799DF5A1BE}"/>
              </a:ext>
            </a:extLst>
          </p:cNvPr>
          <p:cNvSpPr txBox="1"/>
          <p:nvPr/>
        </p:nvSpPr>
        <p:spPr>
          <a:xfrm>
            <a:off x="0" y="3019530"/>
            <a:ext cx="9144000" cy="461665"/>
          </a:xfrm>
          <a:prstGeom prst="rect">
            <a:avLst/>
          </a:prstGeom>
          <a:solidFill>
            <a:srgbClr val="EFFB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7BF0D"/>
                </a:solidFill>
              </a:rPr>
              <a:t>MIK @ R3 – 3GeV</a:t>
            </a:r>
            <a:endParaRPr lang="en-SE" sz="2400" b="1" dirty="0" err="1">
              <a:solidFill>
                <a:srgbClr val="97BF0D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C3380C-15D1-9C29-6780-46E9854AE11F}"/>
              </a:ext>
            </a:extLst>
          </p:cNvPr>
          <p:cNvSpPr txBox="1">
            <a:spLocks/>
          </p:cNvSpPr>
          <p:nvPr/>
        </p:nvSpPr>
        <p:spPr>
          <a:xfrm>
            <a:off x="2248209" y="6419958"/>
            <a:ext cx="4647582" cy="399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M. Apollonio, LEL-III, ALBA, Barcelona, 2022</a:t>
            </a:r>
          </a:p>
        </p:txBody>
      </p:sp>
    </p:spTree>
    <p:extLst>
      <p:ext uri="{BB962C8B-B14F-4D97-AF65-F5344CB8AC3E}">
        <p14:creationId xmlns:p14="http://schemas.microsoft.com/office/powerpoint/2010/main" val="304645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"/>
    </mc:Choice>
    <mc:Fallback>
      <p:transition spd="slow" advTm="22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|0.2|0.1"/>
</p:tagLst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404040"/>
      </a:hlink>
      <a:folHlink>
        <a:srgbClr val="808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MAX4 template</Template>
  <TotalTime>26150</TotalTime>
  <Words>2495</Words>
  <Application>Microsoft Office PowerPoint</Application>
  <PresentationFormat>On-screen Show (4:3)</PresentationFormat>
  <Paragraphs>385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(body)</vt:lpstr>
      <vt:lpstr>Symbol</vt:lpstr>
      <vt:lpstr>Times New Roman</vt:lpstr>
      <vt:lpstr>Wingdings</vt:lpstr>
      <vt:lpstr>Office-tema</vt:lpstr>
      <vt:lpstr>MIK performance at the MAX IV 3 GeV ring  and beam dynamics of a MIK  for the MAX IV 1.5 GeV ring</vt:lpstr>
      <vt:lpstr>foreword and layout – why a Multipole Injection Kicker?</vt:lpstr>
      <vt:lpstr>MAX IV complex</vt:lpstr>
      <vt:lpstr>MAX IV complex</vt:lpstr>
      <vt:lpstr>MAX IV complex</vt:lpstr>
      <vt:lpstr>MIK main characteristics</vt:lpstr>
      <vt:lpstr>Horizontal Beam Dynamics during MIK injection </vt:lpstr>
      <vt:lpstr>MIK main characteristics – SOLEIL measurements</vt:lpstr>
      <vt:lpstr>PowerPoint Presentation</vt:lpstr>
      <vt:lpstr>Horizontal Beam Dynamics during MIK injection </vt:lpstr>
      <vt:lpstr>MIK @3.0 GeV ring: MAX IV-Soleil collaboration (2012-2017, 2019)</vt:lpstr>
      <vt:lpstr>MIK @3.0 GeV ring: performance – stored beam transparency</vt:lpstr>
      <vt:lpstr>MIK @3.0 GeV ring: performance – stored beam transparency</vt:lpstr>
      <vt:lpstr>MIK @3.0 GeV ring: performance – measured residuals</vt:lpstr>
      <vt:lpstr>MIK @3.0 GeV ring: performance – MIK “transparency”</vt:lpstr>
      <vt:lpstr>MIK @3.0 GeV ring: performance – measured damping times</vt:lpstr>
      <vt:lpstr>MIK @3.0 GeV ring: performance – injection efficiency</vt:lpstr>
      <vt:lpstr>PowerPoint Presentation</vt:lpstr>
      <vt:lpstr>PowerPoint Presentation</vt:lpstr>
      <vt:lpstr>PowerPoint Presentation</vt:lpstr>
      <vt:lpstr>MIK @1.5 GeV ring:  optimisation</vt:lpstr>
      <vt:lpstr>MIK @1.5 GeV ring: real machine acceptance</vt:lpstr>
      <vt:lpstr>CONCLUSIONS  </vt:lpstr>
      <vt:lpstr>PowerPoint Presentation</vt:lpstr>
      <vt:lpstr>PowerPoint Presentation</vt:lpstr>
      <vt:lpstr>MIK @3.0 GeV ring: performance – control of temperatures</vt:lpstr>
      <vt:lpstr>MIK @1.5 GeV ring:  tune resilience</vt:lpstr>
      <vt:lpstr>MIK @1.5 GeV ring:  stored beam transparency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Transparent Injection in the 1.5 GeV ring Status on project</dc:title>
  <dc:creator>Alexey Vorozhtsov</dc:creator>
  <cp:lastModifiedBy>Marco Apollonio</cp:lastModifiedBy>
  <cp:revision>183</cp:revision>
  <dcterms:created xsi:type="dcterms:W3CDTF">2021-11-14T10:48:44Z</dcterms:created>
  <dcterms:modified xsi:type="dcterms:W3CDTF">2022-06-28T23:15:20Z</dcterms:modified>
</cp:coreProperties>
</file>