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3"/>
          </a:solidFill>
        </a:fill>
      </a:tcStyle>
    </a:wholeTbl>
    <a:band2H>
      <a:tcTxStyle b="def" i="def"/>
      <a:tcStyle>
        <a:tcBdr/>
        <a:fill>
          <a:solidFill>
            <a:srgbClr val="E6EFF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6"/>
          </a:solidFill>
        </a:fill>
      </a:tcStyle>
    </a:wholeTbl>
    <a:band2H>
      <a:tcTxStyle b="def" i="def"/>
      <a:tcStyle>
        <a:tcBdr/>
        <a:fill>
          <a:solidFill>
            <a:srgbClr val="E6E8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5"/>
          </a:solidFill>
        </a:fill>
      </a:tcStyle>
    </a:wholeTbl>
    <a:band2H>
      <a:tcTxStyle b="def" i="def"/>
      <a:tcStyle>
        <a:tcBdr/>
        <a:fill>
          <a:solidFill>
            <a:srgbClr val="E7E9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Arial"/>
      </a:defRPr>
    </a:lvl1pPr>
    <a:lvl2pPr indent="228600" defTabSz="1828800" latinLnBrk="0">
      <a:defRPr sz="2400">
        <a:latin typeface="+mn-lt"/>
        <a:ea typeface="+mn-ea"/>
        <a:cs typeface="+mn-cs"/>
        <a:sym typeface="Arial"/>
      </a:defRPr>
    </a:lvl2pPr>
    <a:lvl3pPr indent="457200" defTabSz="1828800" latinLnBrk="0">
      <a:defRPr sz="2400">
        <a:latin typeface="+mn-lt"/>
        <a:ea typeface="+mn-ea"/>
        <a:cs typeface="+mn-cs"/>
        <a:sym typeface="Arial"/>
      </a:defRPr>
    </a:lvl3pPr>
    <a:lvl4pPr indent="685800" defTabSz="1828800" latinLnBrk="0">
      <a:defRPr sz="2400">
        <a:latin typeface="+mn-lt"/>
        <a:ea typeface="+mn-ea"/>
        <a:cs typeface="+mn-cs"/>
        <a:sym typeface="Arial"/>
      </a:defRPr>
    </a:lvl4pPr>
    <a:lvl5pPr indent="914400" defTabSz="1828800" latinLnBrk="0">
      <a:defRPr sz="2400">
        <a:latin typeface="+mn-lt"/>
        <a:ea typeface="+mn-ea"/>
        <a:cs typeface="+mn-cs"/>
        <a:sym typeface="Arial"/>
      </a:defRPr>
    </a:lvl5pPr>
    <a:lvl6pPr indent="1143000" defTabSz="1828800" latinLnBrk="0">
      <a:defRPr sz="2400">
        <a:latin typeface="+mn-lt"/>
        <a:ea typeface="+mn-ea"/>
        <a:cs typeface="+mn-cs"/>
        <a:sym typeface="Arial"/>
      </a:defRPr>
    </a:lvl6pPr>
    <a:lvl7pPr indent="1371600" defTabSz="1828800" latinLnBrk="0">
      <a:defRPr sz="2400">
        <a:latin typeface="+mn-lt"/>
        <a:ea typeface="+mn-ea"/>
        <a:cs typeface="+mn-cs"/>
        <a:sym typeface="Arial"/>
      </a:defRPr>
    </a:lvl7pPr>
    <a:lvl8pPr indent="1600200" defTabSz="1828800" latinLnBrk="0">
      <a:defRPr sz="2400">
        <a:latin typeface="+mn-lt"/>
        <a:ea typeface="+mn-ea"/>
        <a:cs typeface="+mn-cs"/>
        <a:sym typeface="Arial"/>
      </a:defRPr>
    </a:lvl8pPr>
    <a:lvl9pPr indent="1828800" defTabSz="1828800" latinLnBrk="0">
      <a:defRPr sz="2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815975" y="699222"/>
            <a:ext cx="22752051" cy="37105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815974" y="4670028"/>
            <a:ext cx="22752051" cy="30515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457200"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 marL="0" indent="914400">
              <a:buSzTx/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1371600">
              <a:buSzTx/>
              <a:buFontTx/>
              <a:buNone/>
              <a:defRPr b="1">
                <a:solidFill>
                  <a:schemeClr val="accent2"/>
                </a:solidFill>
              </a:defRPr>
            </a:lvl4pPr>
            <a:lvl5pPr marL="0" indent="1828800">
              <a:buSzTx/>
              <a:buFontTx/>
              <a:buNone/>
              <a:defRPr b="1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Textplatzhalter 11"/>
          <p:cNvSpPr/>
          <p:nvPr>
            <p:ph type="body" sz="quarter" idx="21"/>
          </p:nvPr>
        </p:nvSpPr>
        <p:spPr>
          <a:xfrm>
            <a:off x="828791" y="8193560"/>
            <a:ext cx="22739100" cy="140074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</a:p>
        </p:txBody>
      </p:sp>
      <p:pic>
        <p:nvPicPr>
          <p:cNvPr id="14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66063" y="11339683"/>
            <a:ext cx="1587501" cy="1588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afik 6" descr="Grafik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736" y="12523827"/>
            <a:ext cx="4336964" cy="32123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Text and 2 Pictures B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113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" name="Body Level One…"/>
          <p:cNvSpPr txBox="1"/>
          <p:nvPr>
            <p:ph type="body" sz="quarter" idx="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Textplatzhalter 6"/>
          <p:cNvSpPr/>
          <p:nvPr>
            <p:ph type="body" sz="half" idx="21"/>
          </p:nvPr>
        </p:nvSpPr>
        <p:spPr>
          <a:xfrm>
            <a:off x="815975" y="2812854"/>
            <a:ext cx="15049501" cy="490874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17" name="Textplatzhalter 6"/>
          <p:cNvSpPr/>
          <p:nvPr>
            <p:ph type="body" sz="half" idx="22"/>
          </p:nvPr>
        </p:nvSpPr>
        <p:spPr>
          <a:xfrm>
            <a:off x="815975" y="7927065"/>
            <a:ext cx="15049501" cy="490874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18" name="Bildplatzhalter 6"/>
          <p:cNvSpPr/>
          <p:nvPr>
            <p:ph type="pic" sz="quarter" idx="23"/>
          </p:nvPr>
        </p:nvSpPr>
        <p:spPr>
          <a:xfrm>
            <a:off x="16151221" y="2898777"/>
            <a:ext cx="7416804" cy="482282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9" name="Bildplatzhalter 6"/>
          <p:cNvSpPr/>
          <p:nvPr>
            <p:ph type="pic" sz="quarter" idx="24"/>
          </p:nvPr>
        </p:nvSpPr>
        <p:spPr>
          <a:xfrm>
            <a:off x="16151223" y="8010525"/>
            <a:ext cx="7416803" cy="482528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Text and 2 Objects B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127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platzhalter 6"/>
          <p:cNvSpPr/>
          <p:nvPr>
            <p:ph type="body" sz="half" idx="21"/>
          </p:nvPr>
        </p:nvSpPr>
        <p:spPr>
          <a:xfrm>
            <a:off x="815975" y="2812854"/>
            <a:ext cx="15049501" cy="490874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31" name="Textplatzhalter 6"/>
          <p:cNvSpPr/>
          <p:nvPr>
            <p:ph type="body" sz="half" idx="22"/>
          </p:nvPr>
        </p:nvSpPr>
        <p:spPr>
          <a:xfrm>
            <a:off x="815975" y="7927065"/>
            <a:ext cx="15049501" cy="490874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Text and 4 Pictur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139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1" name="Body Level One…"/>
          <p:cNvSpPr txBox="1"/>
          <p:nvPr>
            <p:ph type="body" sz="quarter" idx="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Textplatzhalter 6"/>
          <p:cNvSpPr/>
          <p:nvPr>
            <p:ph type="body" sz="quarter" idx="21"/>
          </p:nvPr>
        </p:nvSpPr>
        <p:spPr>
          <a:xfrm>
            <a:off x="815978" y="2812854"/>
            <a:ext cx="7416801" cy="490874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43" name="Textplatzhalter 6"/>
          <p:cNvSpPr/>
          <p:nvPr>
            <p:ph type="body" sz="quarter" idx="22"/>
          </p:nvPr>
        </p:nvSpPr>
        <p:spPr>
          <a:xfrm>
            <a:off x="815978" y="7927065"/>
            <a:ext cx="7416801" cy="490874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44" name="Bildplatzhalter 6"/>
          <p:cNvSpPr/>
          <p:nvPr>
            <p:ph type="pic" sz="quarter" idx="23"/>
          </p:nvPr>
        </p:nvSpPr>
        <p:spPr>
          <a:xfrm>
            <a:off x="8518524" y="2898777"/>
            <a:ext cx="7346951" cy="482282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45" name="Bildplatzhalter 6"/>
          <p:cNvSpPr/>
          <p:nvPr>
            <p:ph type="pic" sz="quarter" idx="24"/>
          </p:nvPr>
        </p:nvSpPr>
        <p:spPr>
          <a:xfrm>
            <a:off x="8518525" y="8010525"/>
            <a:ext cx="7346951" cy="482528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46" name="Bildplatzhalter 6"/>
          <p:cNvSpPr/>
          <p:nvPr>
            <p:ph type="pic" sz="quarter" idx="25"/>
          </p:nvPr>
        </p:nvSpPr>
        <p:spPr>
          <a:xfrm>
            <a:off x="16151221" y="2898777"/>
            <a:ext cx="7416804" cy="482282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47" name="Bildplatzhalter 6"/>
          <p:cNvSpPr/>
          <p:nvPr>
            <p:ph type="pic" sz="quarter" idx="26"/>
          </p:nvPr>
        </p:nvSpPr>
        <p:spPr>
          <a:xfrm>
            <a:off x="16151223" y="8010525"/>
            <a:ext cx="7416803" cy="482528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Pictu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155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sz="quarter" idx="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Bildplatzhalter 6"/>
          <p:cNvSpPr/>
          <p:nvPr>
            <p:ph type="pic" idx="21"/>
          </p:nvPr>
        </p:nvSpPr>
        <p:spPr>
          <a:xfrm>
            <a:off x="815978" y="2898777"/>
            <a:ext cx="22752049" cy="99345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2 Pictur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166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sz="quarter" idx="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Bildplatzhalter 6"/>
          <p:cNvSpPr/>
          <p:nvPr>
            <p:ph type="pic" sz="half" idx="21"/>
          </p:nvPr>
        </p:nvSpPr>
        <p:spPr>
          <a:xfrm>
            <a:off x="815978" y="2898777"/>
            <a:ext cx="11233148" cy="99345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70" name="Bildplatzhalter 6"/>
          <p:cNvSpPr/>
          <p:nvPr>
            <p:ph type="pic" sz="half" idx="22"/>
          </p:nvPr>
        </p:nvSpPr>
        <p:spPr>
          <a:xfrm>
            <a:off x="12334874" y="2898777"/>
            <a:ext cx="11233151" cy="99345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2 Pictures B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178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0" name="Body Level One…"/>
          <p:cNvSpPr txBox="1"/>
          <p:nvPr>
            <p:ph type="body" sz="quarter" idx="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Bildplatzhalter 6"/>
          <p:cNvSpPr/>
          <p:nvPr>
            <p:ph type="pic" sz="half" idx="21"/>
          </p:nvPr>
        </p:nvSpPr>
        <p:spPr>
          <a:xfrm>
            <a:off x="815978" y="2898777"/>
            <a:ext cx="7416798" cy="99345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2" name="Bildplatzhalter 6"/>
          <p:cNvSpPr/>
          <p:nvPr>
            <p:ph type="pic" idx="22"/>
          </p:nvPr>
        </p:nvSpPr>
        <p:spPr>
          <a:xfrm>
            <a:off x="8518525" y="2898777"/>
            <a:ext cx="15049500" cy="99345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190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2" name="Body Level One…"/>
          <p:cNvSpPr txBox="1"/>
          <p:nvPr>
            <p:ph type="body" sz="quarter" idx="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200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ac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558" y="9174591"/>
            <a:ext cx="1197651" cy="370237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Rechteck 4"/>
          <p:cNvSpPr txBox="1"/>
          <p:nvPr/>
        </p:nvSpPr>
        <p:spPr>
          <a:xfrm>
            <a:off x="790576" y="7960262"/>
            <a:ext cx="9144001" cy="5184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0000"/>
              </a:lnSpc>
              <a:defRPr b="1"/>
            </a:lvl1pPr>
          </a:lstStyle>
          <a:p>
            <a:pPr/>
            <a:r>
              <a:t>Contact</a:t>
            </a:r>
          </a:p>
        </p:txBody>
      </p:sp>
      <p:sp>
        <p:nvSpPr>
          <p:cNvPr id="209" name="Rechteck 5"/>
          <p:cNvSpPr txBox="1"/>
          <p:nvPr/>
        </p:nvSpPr>
        <p:spPr>
          <a:xfrm>
            <a:off x="790576" y="9033478"/>
            <a:ext cx="5401096" cy="242970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tabLst>
                <a:tab pos="1422400" algn="l"/>
              </a:tabLst>
            </a:pPr>
            <a:r>
              <a:t>	Deutsches </a:t>
            </a:r>
          </a:p>
          <a:p>
            <a:pPr>
              <a:lnSpc>
                <a:spcPct val="120000"/>
              </a:lnSpc>
            </a:pPr>
            <a:r>
              <a:t>Elektronen-Synchrotron</a:t>
            </a:r>
          </a:p>
          <a:p>
            <a:pPr>
              <a:lnSpc>
                <a:spcPct val="120000"/>
              </a:lnSpc>
            </a:pPr>
          </a:p>
          <a:p>
            <a:pPr>
              <a:lnSpc>
                <a:spcPct val="120000"/>
              </a:lnSpc>
            </a:pPr>
            <a:r>
              <a:t>www.desy.de</a:t>
            </a:r>
          </a:p>
        </p:txBody>
      </p:sp>
      <p:sp>
        <p:nvSpPr>
          <p:cNvPr id="210" name="Body Level One…"/>
          <p:cNvSpPr txBox="1"/>
          <p:nvPr>
            <p:ph type="body" sz="quarter" idx="1"/>
          </p:nvPr>
        </p:nvSpPr>
        <p:spPr>
          <a:xfrm>
            <a:off x="7199782" y="9033478"/>
            <a:ext cx="10297643" cy="379987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</a:lvl1pPr>
            <a:lvl2pPr marL="0" indent="361950">
              <a:lnSpc>
                <a:spcPct val="120000"/>
              </a:lnSpc>
              <a:spcBef>
                <a:spcPts val="0"/>
              </a:spcBef>
              <a:buSzTx/>
              <a:buFontTx/>
              <a:buNone/>
            </a:lvl2pPr>
            <a:lvl3pPr>
              <a:lnSpc>
                <a:spcPct val="120000"/>
              </a:lnSpc>
              <a:spcBef>
                <a:spcPts val="0"/>
              </a:spcBef>
              <a:buFontTx/>
            </a:lvl3pPr>
            <a:lvl4pPr>
              <a:lnSpc>
                <a:spcPct val="120000"/>
              </a:lnSpc>
              <a:spcBef>
                <a:spcPts val="0"/>
              </a:spcBef>
              <a:buFontTx/>
            </a:lvl4pPr>
            <a:lvl5pPr>
              <a:lnSpc>
                <a:spcPct val="120000"/>
              </a:lnSpc>
              <a:spcBef>
                <a:spcPts val="0"/>
              </a:spcBef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2 Conten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219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" name="Body Level One…"/>
          <p:cNvSpPr txBox="1"/>
          <p:nvPr>
            <p:ph type="body" sz="half" idx="1"/>
          </p:nvPr>
        </p:nvSpPr>
        <p:spPr>
          <a:xfrm>
            <a:off x="815975" y="2812854"/>
            <a:ext cx="11233151" cy="100204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Textplatzhalter 7"/>
          <p:cNvSpPr/>
          <p:nvPr>
            <p:ph type="body" sz="quarter" idx="2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pPr>
          </a:p>
        </p:txBody>
      </p:sp>
      <p:sp>
        <p:nvSpPr>
          <p:cNvPr id="223" name="Fußzeilenplatzhalter 2"/>
          <p:cNvSpPr txBox="1"/>
          <p:nvPr/>
        </p:nvSpPr>
        <p:spPr>
          <a:xfrm>
            <a:off x="1583156" y="13161599"/>
            <a:ext cx="19897874" cy="2837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| Status of Correction Chain | Thorsten Hellert, 01.10.21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(with Picture)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6"/>
          <p:cNvSpPr/>
          <p:nvPr>
            <p:ph type="pic" idx="21"/>
          </p:nvPr>
        </p:nvSpPr>
        <p:spPr>
          <a:xfrm>
            <a:off x="4" y="2"/>
            <a:ext cx="24383994" cy="685800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815975" y="699223"/>
            <a:ext cx="22752051" cy="219955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815974" y="4670028"/>
            <a:ext cx="22752051" cy="17786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457200"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 marL="0" indent="914400">
              <a:buSzTx/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1371600">
              <a:buSzTx/>
              <a:buFontTx/>
              <a:buNone/>
              <a:defRPr b="1">
                <a:solidFill>
                  <a:schemeClr val="accent2"/>
                </a:solidFill>
              </a:defRPr>
            </a:lvl4pPr>
            <a:lvl5pPr marL="0" indent="1828800">
              <a:buSzTx/>
              <a:buFontTx/>
              <a:buNone/>
              <a:defRPr b="1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Textplatzhalter 11"/>
          <p:cNvSpPr/>
          <p:nvPr>
            <p:ph type="body" sz="quarter" idx="22"/>
          </p:nvPr>
        </p:nvSpPr>
        <p:spPr>
          <a:xfrm>
            <a:off x="828792" y="8193560"/>
            <a:ext cx="22739096" cy="140074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</a:p>
        </p:txBody>
      </p:sp>
      <p:pic>
        <p:nvPicPr>
          <p:cNvPr id="27" name="Grafik 7" descr="Grafik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736" y="12523827"/>
            <a:ext cx="4336964" cy="321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rafik 9" descr="Grafik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6063" y="11339683"/>
            <a:ext cx="1587501" cy="158838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vider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vider whi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53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" name="Body Level One…"/>
          <p:cNvSpPr txBox="1"/>
          <p:nvPr>
            <p:ph type="body" idx="1"/>
          </p:nvPr>
        </p:nvSpPr>
        <p:spPr>
          <a:xfrm>
            <a:off x="815974" y="2812854"/>
            <a:ext cx="22752051" cy="100204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platzhalter 7"/>
          <p:cNvSpPr/>
          <p:nvPr>
            <p:ph type="body" sz="quarter" idx="21"/>
          </p:nvPr>
        </p:nvSpPr>
        <p:spPr>
          <a:xfrm>
            <a:off x="815975" y="1635000"/>
            <a:ext cx="22752050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2 Conten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23628016" y="13069454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64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sz="half" idx="1"/>
          </p:nvPr>
        </p:nvSpPr>
        <p:spPr>
          <a:xfrm>
            <a:off x="815975" y="2812854"/>
            <a:ext cx="11233151" cy="100204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platzhalter 7"/>
          <p:cNvSpPr/>
          <p:nvPr>
            <p:ph type="body" sz="quarter" idx="2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pPr>
          </a:p>
        </p:txBody>
      </p:sp>
      <p:sp>
        <p:nvSpPr>
          <p:cNvPr id="68" name="Fußzeilenplatzhalter 2"/>
          <p:cNvSpPr txBox="1"/>
          <p:nvPr/>
        </p:nvSpPr>
        <p:spPr>
          <a:xfrm>
            <a:off x="1247254" y="13193131"/>
            <a:ext cx="19897875" cy="2837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000"/>
            </a:pPr>
            <a:r>
              <a:t>T. Hellert | SC Toolkit | 3</a:t>
            </a:r>
            <a:r>
              <a:rPr baseline="31999"/>
              <a:t>rd</a:t>
            </a:r>
            <a:r>
              <a:t> Workshop on Low Emittance Lattice Design | 27.06.22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3 Conten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76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" name="Body Level One…"/>
          <p:cNvSpPr txBox="1"/>
          <p:nvPr>
            <p:ph type="body" sz="half" idx="1"/>
          </p:nvPr>
        </p:nvSpPr>
        <p:spPr>
          <a:xfrm>
            <a:off x="815978" y="2812854"/>
            <a:ext cx="7416801" cy="100204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Textplatzhalter 7"/>
          <p:cNvSpPr/>
          <p:nvPr>
            <p:ph type="body" sz="quarter" idx="2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Text and 2 Pictur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87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Textplatzhalter 6"/>
          <p:cNvSpPr/>
          <p:nvPr>
            <p:ph type="body" sz="quarter" idx="21"/>
          </p:nvPr>
        </p:nvSpPr>
        <p:spPr>
          <a:xfrm>
            <a:off x="815975" y="2812854"/>
            <a:ext cx="11233151" cy="490874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91" name="Textplatzhalter 6"/>
          <p:cNvSpPr/>
          <p:nvPr>
            <p:ph type="body" sz="quarter" idx="22"/>
          </p:nvPr>
        </p:nvSpPr>
        <p:spPr>
          <a:xfrm>
            <a:off x="815975" y="7927065"/>
            <a:ext cx="11233151" cy="490874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92" name="Bildplatzhalter 6"/>
          <p:cNvSpPr/>
          <p:nvPr>
            <p:ph type="pic" sz="quarter" idx="23"/>
          </p:nvPr>
        </p:nvSpPr>
        <p:spPr>
          <a:xfrm>
            <a:off x="12334874" y="2898777"/>
            <a:ext cx="11233153" cy="482282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3" name="Bildplatzhalter 6"/>
          <p:cNvSpPr/>
          <p:nvPr>
            <p:ph type="pic" sz="quarter" idx="24"/>
          </p:nvPr>
        </p:nvSpPr>
        <p:spPr>
          <a:xfrm>
            <a:off x="12334875" y="8010525"/>
            <a:ext cx="11233154" cy="482528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Text and 2 Objec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/>
          <p:nvPr>
            <p:ph type="sldNum" sz="quarter" idx="2"/>
          </p:nvPr>
        </p:nvSpPr>
        <p:spPr>
          <a:xfrm>
            <a:off x="21697055" y="13161599"/>
            <a:ext cx="521247" cy="518444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36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101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23" y="13228037"/>
            <a:ext cx="651106" cy="201279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le Text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sz="quarter" idx="1"/>
          </p:nvPr>
        </p:nvSpPr>
        <p:spPr>
          <a:xfrm>
            <a:off x="815974" y="1635000"/>
            <a:ext cx="22752051" cy="7585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Textplatzhalter 6"/>
          <p:cNvSpPr/>
          <p:nvPr>
            <p:ph type="body" sz="quarter" idx="21"/>
          </p:nvPr>
        </p:nvSpPr>
        <p:spPr>
          <a:xfrm>
            <a:off x="815975" y="2812854"/>
            <a:ext cx="11233151" cy="490874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05" name="Textplatzhalter 6"/>
          <p:cNvSpPr/>
          <p:nvPr>
            <p:ph type="body" sz="quarter" idx="22"/>
          </p:nvPr>
        </p:nvSpPr>
        <p:spPr>
          <a:xfrm>
            <a:off x="815975" y="7927065"/>
            <a:ext cx="11233151" cy="490874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15975" y="699220"/>
            <a:ext cx="22752051" cy="7022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723900" marR="0" indent="-723900" algn="l" defTabSz="18288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 typeface="Arial"/>
        <a:buChar char="•"/>
        <a:tabLst>
          <a:tab pos="711200" algn="l"/>
        </a:tabLst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962025" marR="0" indent="-600075" algn="l" defTabSz="18288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 typeface="Arial"/>
        <a:buChar char="•"/>
        <a:tabLst>
          <a:tab pos="711200" algn="l"/>
        </a:tabLst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28725" marR="0" indent="-600075" algn="l" defTabSz="18288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 typeface="Arial"/>
        <a:buChar char="•"/>
        <a:tabLst>
          <a:tab pos="711200" algn="l"/>
        </a:tabLst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495425" marR="0" indent="-600075" algn="l" defTabSz="18288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 typeface="Arial"/>
        <a:buChar char="•"/>
        <a:tabLst>
          <a:tab pos="711200" algn="l"/>
        </a:tabLst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1783556" marR="0" indent="-621506" algn="l" defTabSz="18288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 typeface="Arial"/>
        <a:buChar char="•"/>
        <a:tabLst>
          <a:tab pos="711200" algn="l"/>
        </a:tabLst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743200" marR="0" indent="-457200" algn="l" defTabSz="18288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 typeface="Arial"/>
        <a:buChar char="•"/>
        <a:tabLst>
          <a:tab pos="711200" algn="l"/>
        </a:tabLst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200400" marR="0" indent="-457200" algn="l" defTabSz="18288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 typeface="Arial"/>
        <a:buChar char="•"/>
        <a:tabLst>
          <a:tab pos="711200" algn="l"/>
        </a:tabLst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657600" marR="0" indent="-457200" algn="l" defTabSz="18288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 typeface="Arial"/>
        <a:buChar char="•"/>
        <a:tabLst>
          <a:tab pos="711200" algn="l"/>
        </a:tabLst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114800" marR="0" indent="-457200" algn="l" defTabSz="18288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 typeface="Arial"/>
        <a:buChar char="•"/>
        <a:tabLst>
          <a:tab pos="711200" algn="l"/>
        </a:tabLst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hyperlink" Target="https://doi.org/10.1103/PhysRevAccelBeams.22.100702" TargetMode="External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2.jpeg"/><Relationship Id="rId7" Type="http://schemas.openxmlformats.org/officeDocument/2006/relationships/image" Target="../media/image44.png"/><Relationship Id="rId8" Type="http://schemas.openxmlformats.org/officeDocument/2006/relationships/image" Target="../media/image11.png"/><Relationship Id="rId9" Type="http://schemas.openxmlformats.org/officeDocument/2006/relationships/image" Target="../media/image4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Bildplatzhalter 6"/>
          <p:cNvGrpSpPr/>
          <p:nvPr/>
        </p:nvGrpSpPr>
        <p:grpSpPr>
          <a:xfrm>
            <a:off x="8" y="8"/>
            <a:ext cx="24383994" cy="6857998"/>
            <a:chOff x="4" y="4"/>
            <a:chExt cx="24383993" cy="6857997"/>
          </a:xfrm>
        </p:grpSpPr>
        <p:sp>
          <p:nvSpPr>
            <p:cNvPr id="232" name="Rectangle"/>
            <p:cNvSpPr/>
            <p:nvPr/>
          </p:nvSpPr>
          <p:spPr>
            <a:xfrm>
              <a:off x="4" y="4"/>
              <a:ext cx="24383994" cy="685799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pic>
          <p:nvPicPr>
            <p:cNvPr id="233" name="image4.jpeg" descr="image4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" y="4"/>
              <a:ext cx="24383994" cy="6857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5" name="Titel 1"/>
          <p:cNvSpPr txBox="1"/>
          <p:nvPr>
            <p:ph type="title"/>
          </p:nvPr>
        </p:nvSpPr>
        <p:spPr>
          <a:xfrm>
            <a:off x="822452" y="4830720"/>
            <a:ext cx="22739096" cy="2199555"/>
          </a:xfrm>
          <a:prstGeom prst="rect">
            <a:avLst/>
          </a:prstGeom>
        </p:spPr>
        <p:txBody>
          <a:bodyPr/>
          <a:lstStyle>
            <a:lvl1pPr defTabSz="1700783">
              <a:defRPr sz="10044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 - A Toolkit for Simulated Commissioning </a:t>
            </a:r>
          </a:p>
        </p:txBody>
      </p:sp>
      <p:sp>
        <p:nvSpPr>
          <p:cNvPr id="236" name="Textplatzhalter 3"/>
          <p:cNvSpPr/>
          <p:nvPr>
            <p:ph type="body" idx="22"/>
          </p:nvPr>
        </p:nvSpPr>
        <p:spPr>
          <a:xfrm>
            <a:off x="864000" y="8207999"/>
            <a:ext cx="22739096" cy="14007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 defTabSz="1517903">
              <a:spcBef>
                <a:spcPts val="0"/>
              </a:spcBef>
              <a:buSzTx/>
              <a:buFontTx/>
              <a:buNone/>
              <a:tabLst>
                <a:tab pos="584200" algn="l"/>
              </a:tabLst>
              <a:defRPr sz="2988">
                <a:latin typeface="Calibri"/>
                <a:ea typeface="Calibri"/>
                <a:cs typeface="Calibri"/>
                <a:sym typeface="Calibri"/>
              </a:defRPr>
            </a:pPr>
            <a:r>
              <a:t>Thorsten Hellert</a:t>
            </a:r>
            <a:br/>
            <a:r>
              <a:t>LEL 2022 – 3</a:t>
            </a:r>
            <a:r>
              <a:rPr baseline="31999"/>
              <a:t>rd</a:t>
            </a:r>
            <a:r>
              <a:t> Workshop on Low Emittance Lattice Design </a:t>
            </a:r>
          </a:p>
          <a:p>
            <a:pPr marL="0" indent="0" defTabSz="1517903">
              <a:spcBef>
                <a:spcPts val="0"/>
              </a:spcBef>
              <a:buSzTx/>
              <a:buFontTx/>
              <a:buNone/>
              <a:tabLst>
                <a:tab pos="584200" algn="l"/>
              </a:tabLst>
              <a:defRPr sz="2988">
                <a:latin typeface="Calibri"/>
                <a:ea typeface="Calibri"/>
                <a:cs typeface="Calibri"/>
                <a:sym typeface="Calibri"/>
              </a:defRPr>
            </a:pPr>
            <a:r>
              <a:t>ALBA, Barcelona, 27.06.22</a:t>
            </a:r>
          </a:p>
        </p:txBody>
      </p:sp>
      <p:pic>
        <p:nvPicPr>
          <p:cNvPr id="237" name="Grafik 5" descr="Grafik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779" y="1079999"/>
            <a:ext cx="4687367" cy="14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feld 13"/>
          <p:cNvSpPr txBox="1"/>
          <p:nvPr>
            <p:ph type="sldNum" sz="quarter" idx="2"/>
          </p:nvPr>
        </p:nvSpPr>
        <p:spPr>
          <a:xfrm>
            <a:off x="23272798" y="13161599"/>
            <a:ext cx="295226" cy="2837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r">
              <a:defRPr b="1" sz="2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09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Realistic Workflow of Toolkit Important</a:t>
            </a:r>
          </a:p>
        </p:txBody>
      </p:sp>
      <p:pic>
        <p:nvPicPr>
          <p:cNvPr id="310" name="Image" descr="Image"/>
          <p:cNvPicPr>
            <a:picLocks noChangeAspect="0"/>
          </p:cNvPicPr>
          <p:nvPr/>
        </p:nvPicPr>
        <p:blipFill>
          <a:blip r:embed="rId2">
            <a:alphaModFix amt="50910"/>
            <a:extLst/>
          </a:blip>
          <a:srcRect l="0" t="0" r="28983" b="0"/>
          <a:stretch>
            <a:fillRect/>
          </a:stretch>
        </p:blipFill>
        <p:spPr>
          <a:xfrm>
            <a:off x="18681732" y="3530945"/>
            <a:ext cx="3945137" cy="4422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3">
            <a:alphaModFix amt="60242"/>
            <a:extLst/>
          </a:blip>
          <a:srcRect l="4770" t="3140" r="35752" b="3140"/>
          <a:stretch>
            <a:fillRect/>
          </a:stretch>
        </p:blipFill>
        <p:spPr>
          <a:xfrm>
            <a:off x="2200878" y="3525785"/>
            <a:ext cx="3949130" cy="4432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28253" y="4611224"/>
            <a:ext cx="3150889" cy="1745883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Rounded Rectangle"/>
          <p:cNvSpPr/>
          <p:nvPr/>
        </p:nvSpPr>
        <p:spPr>
          <a:xfrm>
            <a:off x="10902859" y="4776527"/>
            <a:ext cx="2976990" cy="615772"/>
          </a:xfrm>
          <a:prstGeom prst="roundRect">
            <a:avLst>
              <a:gd name="adj" fmla="val 41614"/>
            </a:avLst>
          </a:prstGeom>
          <a:solidFill>
            <a:srgbClr val="1DB100"/>
          </a:solidFill>
          <a:ln w="12700">
            <a:miter lim="400000"/>
          </a:ln>
        </p:spPr>
        <p:txBody>
          <a:bodyPr lIns="98777" tIns="98777" rIns="98777" bIns="98777" anchor="ctr"/>
          <a:lstStyle/>
          <a:p>
            <a:pPr algn="r" defTabSz="1135944">
              <a:defRPr i="1"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14" name="Aux. Structures"/>
          <p:cNvSpPr/>
          <p:nvPr/>
        </p:nvSpPr>
        <p:spPr>
          <a:xfrm>
            <a:off x="10924622" y="5501591"/>
            <a:ext cx="3008070" cy="690214"/>
          </a:xfrm>
          <a:prstGeom prst="roundRect">
            <a:avLst>
              <a:gd name="adj" fmla="val 37126"/>
            </a:avLst>
          </a:prstGeom>
          <a:solidFill>
            <a:srgbClr val="1DB1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8777" tIns="98777" rIns="98777" bIns="98777" anchor="ctr"/>
          <a:lstStyle>
            <a:lvl1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Aux. Structures</a:t>
            </a:r>
          </a:p>
        </p:txBody>
      </p:sp>
      <p:sp>
        <p:nvSpPr>
          <p:cNvPr id="315" name="Rectangle"/>
          <p:cNvSpPr/>
          <p:nvPr/>
        </p:nvSpPr>
        <p:spPr>
          <a:xfrm>
            <a:off x="10830291" y="4613602"/>
            <a:ext cx="3171331" cy="1741127"/>
          </a:xfrm>
          <a:prstGeom prst="rect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88900" tIns="88900" rIns="88900" bIns="88900" anchor="ctr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316" name="Machine state"/>
          <p:cNvSpPr txBox="1"/>
          <p:nvPr/>
        </p:nvSpPr>
        <p:spPr>
          <a:xfrm>
            <a:off x="11244089" y="2675965"/>
            <a:ext cx="2343735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Machine state</a:t>
            </a:r>
          </a:p>
        </p:txBody>
      </p:sp>
      <p:sp>
        <p:nvSpPr>
          <p:cNvPr id="317" name="Rounded Rectangle"/>
          <p:cNvSpPr/>
          <p:nvPr/>
        </p:nvSpPr>
        <p:spPr>
          <a:xfrm>
            <a:off x="10683779" y="8961824"/>
            <a:ext cx="3633294" cy="3462012"/>
          </a:xfrm>
          <a:prstGeom prst="roundRect">
            <a:avLst>
              <a:gd name="adj" fmla="val 13963"/>
            </a:avLst>
          </a:prstGeom>
          <a:solidFill>
            <a:srgbClr val="80BBC0"/>
          </a:solidFill>
          <a:ln w="12700">
            <a:miter lim="400000"/>
          </a:ln>
        </p:spPr>
        <p:txBody>
          <a:bodyPr lIns="98777" tIns="98777" rIns="98777" bIns="98777" anchor="ctr"/>
          <a:lstStyle/>
          <a:p>
            <a: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8" name="Auxiliary structures"/>
          <p:cNvSpPr txBox="1"/>
          <p:nvPr/>
        </p:nvSpPr>
        <p:spPr>
          <a:xfrm>
            <a:off x="10882788" y="9067851"/>
            <a:ext cx="3235276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Auxiliary structures</a:t>
            </a:r>
          </a:p>
        </p:txBody>
      </p:sp>
      <p:sp>
        <p:nvSpPr>
          <p:cNvPr id="319" name="Diagnostic errors"/>
          <p:cNvSpPr txBox="1"/>
          <p:nvPr/>
        </p:nvSpPr>
        <p:spPr>
          <a:xfrm>
            <a:off x="10758711" y="9761005"/>
            <a:ext cx="3315749" cy="5495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Diagnostic errors</a:t>
            </a:r>
          </a:p>
        </p:txBody>
      </p:sp>
      <p:sp>
        <p:nvSpPr>
          <p:cNvPr id="320" name="Injected beam trajectory"/>
          <p:cNvSpPr txBox="1"/>
          <p:nvPr/>
        </p:nvSpPr>
        <p:spPr>
          <a:xfrm>
            <a:off x="10760956" y="10308499"/>
            <a:ext cx="3419089" cy="9305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Injected beam trajectory</a:t>
            </a:r>
          </a:p>
        </p:txBody>
      </p:sp>
      <p:sp>
        <p:nvSpPr>
          <p:cNvPr id="321" name="Injection pattern"/>
          <p:cNvSpPr txBox="1"/>
          <p:nvPr/>
        </p:nvSpPr>
        <p:spPr>
          <a:xfrm>
            <a:off x="10794351" y="11216363"/>
            <a:ext cx="3419089" cy="5495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Injection pattern</a:t>
            </a:r>
          </a:p>
        </p:txBody>
      </p:sp>
      <p:grpSp>
        <p:nvGrpSpPr>
          <p:cNvPr id="334" name="Group"/>
          <p:cNvGrpSpPr/>
          <p:nvPr/>
        </p:nvGrpSpPr>
        <p:grpSpPr>
          <a:xfrm>
            <a:off x="2087000" y="2675965"/>
            <a:ext cx="8550911" cy="9747871"/>
            <a:chOff x="0" y="0"/>
            <a:chExt cx="8550910" cy="9747869"/>
          </a:xfrm>
        </p:grpSpPr>
        <p:sp>
          <p:nvSpPr>
            <p:cNvPr id="322" name="Set CM to setpoint"/>
            <p:cNvSpPr/>
            <p:nvPr/>
          </p:nvSpPr>
          <p:spPr>
            <a:xfrm>
              <a:off x="200878" y="1011353"/>
              <a:ext cx="3793932" cy="862200"/>
            </a:xfrm>
            <a:prstGeom prst="roundRect">
              <a:avLst>
                <a:gd name="adj" fmla="val 33260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Set CM to setpoint</a:t>
              </a:r>
            </a:p>
          </p:txBody>
        </p:sp>
        <p:sp>
          <p:nvSpPr>
            <p:cNvPr id="323" name="Set Quad to setpoint"/>
            <p:cNvSpPr/>
            <p:nvPr/>
          </p:nvSpPr>
          <p:spPr>
            <a:xfrm>
              <a:off x="198145" y="1971112"/>
              <a:ext cx="3799397" cy="862200"/>
            </a:xfrm>
            <a:prstGeom prst="roundRect">
              <a:avLst>
                <a:gd name="adj" fmla="val 33260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Set Quad to setpoint</a:t>
              </a:r>
            </a:p>
          </p:txBody>
        </p:sp>
        <p:sp>
          <p:nvSpPr>
            <p:cNvPr id="324" name="Set Sext to setpoint"/>
            <p:cNvSpPr/>
            <p:nvPr/>
          </p:nvSpPr>
          <p:spPr>
            <a:xfrm>
              <a:off x="197852" y="2933124"/>
              <a:ext cx="3799984" cy="857692"/>
            </a:xfrm>
            <a:prstGeom prst="roundRect">
              <a:avLst>
                <a:gd name="adj" fmla="val 35435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Set Sext to setpoint</a:t>
              </a:r>
            </a:p>
          </p:txBody>
        </p:sp>
        <p:sp>
          <p:nvSpPr>
            <p:cNvPr id="325" name="Injection pattern"/>
            <p:cNvSpPr/>
            <p:nvPr/>
          </p:nvSpPr>
          <p:spPr>
            <a:xfrm>
              <a:off x="196633" y="4228152"/>
              <a:ext cx="3802421" cy="857692"/>
            </a:xfrm>
            <a:prstGeom prst="roundRect">
              <a:avLst>
                <a:gd name="adj" fmla="val 35435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Injection pattern</a:t>
              </a:r>
            </a:p>
          </p:txBody>
        </p:sp>
        <p:sp>
          <p:nvSpPr>
            <p:cNvPr id="326" name="Rectangle"/>
            <p:cNvSpPr/>
            <p:nvPr/>
          </p:nvSpPr>
          <p:spPr>
            <a:xfrm>
              <a:off x="101202" y="836737"/>
              <a:ext cx="3981948" cy="4435578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88900" tIns="88900" rIns="88900" bIns="88900" numCol="1" anchor="ctr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327" name="Machine manipulation"/>
            <p:cNvSpPr txBox="1"/>
            <p:nvPr/>
          </p:nvSpPr>
          <p:spPr>
            <a:xfrm>
              <a:off x="314887" y="0"/>
              <a:ext cx="3554578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sz="2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Machine manipulation</a:t>
              </a:r>
            </a:p>
          </p:txBody>
        </p:sp>
        <p:sp>
          <p:nvSpPr>
            <p:cNvPr id="328" name="Rounded Rectangle"/>
            <p:cNvSpPr/>
            <p:nvPr/>
          </p:nvSpPr>
          <p:spPr>
            <a:xfrm>
              <a:off x="0" y="6285858"/>
              <a:ext cx="4032748" cy="3462012"/>
            </a:xfrm>
            <a:prstGeom prst="roundRect">
              <a:avLst>
                <a:gd name="adj" fmla="val 13963"/>
              </a:avLst>
            </a:prstGeom>
            <a:solidFill>
              <a:srgbClr val="80BBC0"/>
            </a:solidFill>
            <a:ln w="12700" cap="flat">
              <a:noFill/>
              <a:miter lim="400000"/>
            </a:ln>
            <a:effectLst/>
          </p:spPr>
          <p:txBody>
            <a:bodyPr wrap="square" lIns="98777" tIns="98777" rIns="98777" bIns="98777" numCol="1" anchor="ctr">
              <a:noAutofit/>
            </a:bodyPr>
            <a:lstStyle/>
            <a:p>
              <a: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29" name="Set Quad to setpoint"/>
            <p:cNvSpPr txBox="1"/>
            <p:nvPr/>
          </p:nvSpPr>
          <p:spPr>
            <a:xfrm>
              <a:off x="313202" y="6391885"/>
              <a:ext cx="3431744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b="1" sz="2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Set Quad to setpoint</a:t>
              </a:r>
            </a:p>
          </p:txBody>
        </p:sp>
        <p:sp>
          <p:nvSpPr>
            <p:cNvPr id="330" name="Compensates bending angle difference by setting horizontal CM"/>
            <p:cNvSpPr txBox="1"/>
            <p:nvPr/>
          </p:nvSpPr>
          <p:spPr>
            <a:xfrm>
              <a:off x="100332" y="7085039"/>
              <a:ext cx="3899948" cy="13115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marL="228600" indent="-228600" algn="ctr" defTabSz="1135944">
                <a:buSzPct val="100000"/>
                <a:buChar char="‣"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Compensates bending angle difference by setting horizontal CM</a:t>
              </a:r>
            </a:p>
          </p:txBody>
        </p:sp>
        <p:sp>
          <p:nvSpPr>
            <p:cNvPr id="331" name="Checks for CM range (clipping)"/>
            <p:cNvSpPr txBox="1"/>
            <p:nvPr/>
          </p:nvSpPr>
          <p:spPr>
            <a:xfrm>
              <a:off x="100332" y="8428400"/>
              <a:ext cx="3899948" cy="9305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marL="228600" indent="-228600" algn="ctr" defTabSz="1135944">
                <a:buSzPct val="100000"/>
                <a:buChar char="‣"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Checks for CM range (clipping) </a:t>
              </a:r>
            </a:p>
          </p:txBody>
        </p:sp>
        <p:sp>
          <p:nvSpPr>
            <p:cNvPr id="377" name="Connection Line"/>
            <p:cNvSpPr/>
            <p:nvPr/>
          </p:nvSpPr>
          <p:spPr>
            <a:xfrm>
              <a:off x="4613910" y="3219450"/>
              <a:ext cx="3937001" cy="1466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E04E39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  <p:sp>
          <p:nvSpPr>
            <p:cNvPr id="333" name="Line"/>
            <p:cNvSpPr/>
            <p:nvPr/>
          </p:nvSpPr>
          <p:spPr>
            <a:xfrm>
              <a:off x="4083195" y="4676035"/>
              <a:ext cx="534552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</p:grpSp>
      <p:grpSp>
        <p:nvGrpSpPr>
          <p:cNvPr id="348" name="Group"/>
          <p:cNvGrpSpPr/>
          <p:nvPr/>
        </p:nvGrpSpPr>
        <p:grpSpPr>
          <a:xfrm>
            <a:off x="6133110" y="2675965"/>
            <a:ext cx="4533111" cy="9747871"/>
            <a:chOff x="0" y="0"/>
            <a:chExt cx="4533110" cy="9747869"/>
          </a:xfrm>
        </p:grpSpPr>
        <p:sp>
          <p:nvSpPr>
            <p:cNvPr id="335" name="PolynomA PolynomB"/>
            <p:cNvSpPr/>
            <p:nvPr/>
          </p:nvSpPr>
          <p:spPr>
            <a:xfrm>
              <a:off x="1085412" y="1864302"/>
              <a:ext cx="2158090" cy="1075819"/>
            </a:xfrm>
            <a:prstGeom prst="roundRect">
              <a:avLst>
                <a:gd name="adj" fmla="val 24986"/>
              </a:avLst>
            </a:prstGeom>
            <a:solidFill>
              <a:srgbClr val="1DB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/>
            <a:p>
              <a:pPr algn="ctr" defTabSz="1135944">
                <a:defRPr i="1" sz="26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PolynomA</a:t>
              </a:r>
              <a:br/>
              <a:r>
                <a:t>PolynomB</a:t>
              </a:r>
            </a:p>
          </p:txBody>
        </p:sp>
        <p:sp>
          <p:nvSpPr>
            <p:cNvPr id="336" name="Magnetic fields"/>
            <p:cNvSpPr txBox="1"/>
            <p:nvPr/>
          </p:nvSpPr>
          <p:spPr>
            <a:xfrm>
              <a:off x="1056165" y="0"/>
              <a:ext cx="2521383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sz="2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Magnetic fields</a:t>
              </a:r>
            </a:p>
          </p:txBody>
        </p:sp>
        <p:grpSp>
          <p:nvGrpSpPr>
            <p:cNvPr id="342" name="Group"/>
            <p:cNvGrpSpPr/>
            <p:nvPr/>
          </p:nvGrpSpPr>
          <p:grpSpPr>
            <a:xfrm>
              <a:off x="-1" y="1432563"/>
              <a:ext cx="857585" cy="1924649"/>
              <a:chOff x="0" y="0"/>
              <a:chExt cx="857583" cy="1924647"/>
            </a:xfrm>
          </p:grpSpPr>
          <p:sp>
            <p:nvSpPr>
              <p:cNvPr id="337" name="Line"/>
              <p:cNvSpPr/>
              <p:nvPr/>
            </p:nvSpPr>
            <p:spPr>
              <a:xfrm>
                <a:off x="323033" y="969648"/>
                <a:ext cx="534551" cy="1"/>
              </a:xfrm>
              <a:prstGeom prst="line">
                <a:avLst/>
              </a:prstGeom>
              <a:noFill/>
              <a:ln w="38100" cap="flat">
                <a:solidFill>
                  <a:srgbClr val="E04E39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635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88900" tIns="88900" rIns="88900" bIns="88900" numCol="1" anchor="t">
                <a:noAutofit/>
              </a:bodyPr>
              <a:lstStyle/>
              <a:p>
                <a:pPr defTabSz="1778000">
                  <a:defRPr sz="3400">
                    <a:solidFill>
                      <a:srgbClr val="00395A"/>
                    </a:solidFill>
                    <a:latin typeface="Lato"/>
                    <a:ea typeface="Lato"/>
                    <a:cs typeface="Lato"/>
                    <a:sym typeface="Lato"/>
                  </a:defRPr>
                </a:pPr>
              </a:p>
            </p:txBody>
          </p:sp>
          <p:sp>
            <p:nvSpPr>
              <p:cNvPr id="338" name="Line"/>
              <p:cNvSpPr/>
              <p:nvPr/>
            </p:nvSpPr>
            <p:spPr>
              <a:xfrm>
                <a:off x="0" y="22974"/>
                <a:ext cx="375676" cy="1"/>
              </a:xfrm>
              <a:prstGeom prst="line">
                <a:avLst/>
              </a:prstGeom>
              <a:noFill/>
              <a:ln w="38100" cap="flat">
                <a:solidFill>
                  <a:srgbClr val="E04E39"/>
                </a:solidFill>
                <a:prstDash val="solid"/>
                <a:round/>
              </a:ln>
              <a:effectLst>
                <a:outerShdw sx="100000" sy="100000" kx="0" ky="0" algn="b" rotWithShape="0" blurRad="635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88900" tIns="88900" rIns="88900" bIns="88900" numCol="1" anchor="t">
                <a:noAutofit/>
              </a:bodyPr>
              <a:lstStyle/>
              <a:p>
                <a:pPr defTabSz="1778000">
                  <a:defRPr sz="3400">
                    <a:solidFill>
                      <a:srgbClr val="00395A"/>
                    </a:solidFill>
                    <a:latin typeface="Lato"/>
                    <a:ea typeface="Lato"/>
                    <a:cs typeface="Lato"/>
                    <a:sym typeface="Lato"/>
                  </a:defRPr>
                </a:pPr>
              </a:p>
            </p:txBody>
          </p:sp>
          <p:sp>
            <p:nvSpPr>
              <p:cNvPr id="339" name="Line"/>
              <p:cNvSpPr/>
              <p:nvPr/>
            </p:nvSpPr>
            <p:spPr>
              <a:xfrm>
                <a:off x="0" y="969648"/>
                <a:ext cx="375676" cy="1"/>
              </a:xfrm>
              <a:prstGeom prst="line">
                <a:avLst/>
              </a:prstGeom>
              <a:noFill/>
              <a:ln w="38100" cap="flat">
                <a:solidFill>
                  <a:srgbClr val="E04E39"/>
                </a:solidFill>
                <a:prstDash val="solid"/>
                <a:round/>
              </a:ln>
              <a:effectLst>
                <a:outerShdw sx="100000" sy="100000" kx="0" ky="0" algn="b" rotWithShape="0" blurRad="635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88900" tIns="88900" rIns="88900" bIns="88900" numCol="1" anchor="t">
                <a:noAutofit/>
              </a:bodyPr>
              <a:lstStyle/>
              <a:p>
                <a:pPr defTabSz="1778000">
                  <a:defRPr sz="3400">
                    <a:solidFill>
                      <a:srgbClr val="00395A"/>
                    </a:solidFill>
                    <a:latin typeface="Lato"/>
                    <a:ea typeface="Lato"/>
                    <a:cs typeface="Lato"/>
                    <a:sym typeface="Lato"/>
                  </a:defRPr>
                </a:pPr>
              </a:p>
            </p:txBody>
          </p:sp>
          <p:sp>
            <p:nvSpPr>
              <p:cNvPr id="340" name="Line"/>
              <p:cNvSpPr/>
              <p:nvPr/>
            </p:nvSpPr>
            <p:spPr>
              <a:xfrm>
                <a:off x="0" y="1916321"/>
                <a:ext cx="375676" cy="1"/>
              </a:xfrm>
              <a:prstGeom prst="line">
                <a:avLst/>
              </a:prstGeom>
              <a:noFill/>
              <a:ln w="38100" cap="flat">
                <a:solidFill>
                  <a:srgbClr val="E04E39"/>
                </a:solidFill>
                <a:prstDash val="solid"/>
                <a:round/>
              </a:ln>
              <a:effectLst>
                <a:outerShdw sx="100000" sy="100000" kx="0" ky="0" algn="b" rotWithShape="0" blurRad="635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88900" tIns="88900" rIns="88900" bIns="88900" numCol="1" anchor="t">
                <a:noAutofit/>
              </a:bodyPr>
              <a:lstStyle/>
              <a:p>
                <a:pPr defTabSz="1778000">
                  <a:defRPr sz="3400">
                    <a:solidFill>
                      <a:srgbClr val="00395A"/>
                    </a:solidFill>
                    <a:latin typeface="Lato"/>
                    <a:ea typeface="Lato"/>
                    <a:cs typeface="Lato"/>
                    <a:sym typeface="Lato"/>
                  </a:defRPr>
                </a:pPr>
              </a:p>
            </p:txBody>
          </p:sp>
          <p:sp>
            <p:nvSpPr>
              <p:cNvPr id="341" name="Line"/>
              <p:cNvSpPr/>
              <p:nvPr/>
            </p:nvSpPr>
            <p:spPr>
              <a:xfrm flipH="1">
                <a:off x="356625" y="0"/>
                <a:ext cx="1" cy="1924648"/>
              </a:xfrm>
              <a:prstGeom prst="line">
                <a:avLst/>
              </a:prstGeom>
              <a:noFill/>
              <a:ln w="38100" cap="flat">
                <a:solidFill>
                  <a:srgbClr val="E04E39"/>
                </a:solidFill>
                <a:prstDash val="solid"/>
                <a:round/>
              </a:ln>
              <a:effectLst>
                <a:outerShdw sx="100000" sy="100000" kx="0" ky="0" algn="b" rotWithShape="0" blurRad="635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88900" tIns="88900" rIns="88900" bIns="88900" numCol="1" anchor="t">
                <a:noAutofit/>
              </a:bodyPr>
              <a:lstStyle/>
              <a:p>
                <a:pPr defTabSz="1778000">
                  <a:defRPr sz="3400">
                    <a:solidFill>
                      <a:srgbClr val="00395A"/>
                    </a:solidFill>
                    <a:latin typeface="Lato"/>
                    <a:ea typeface="Lato"/>
                    <a:cs typeface="Lato"/>
                    <a:sym typeface="Lato"/>
                  </a:defRPr>
                </a:pPr>
              </a:p>
            </p:txBody>
          </p:sp>
        </p:grpSp>
        <p:sp>
          <p:nvSpPr>
            <p:cNvPr id="343" name="Rounded Rectangle"/>
            <p:cNvSpPr/>
            <p:nvPr/>
          </p:nvSpPr>
          <p:spPr>
            <a:xfrm>
              <a:off x="535847" y="6285858"/>
              <a:ext cx="3633294" cy="3462012"/>
            </a:xfrm>
            <a:prstGeom prst="roundRect">
              <a:avLst>
                <a:gd name="adj" fmla="val 13963"/>
              </a:avLst>
            </a:prstGeom>
            <a:solidFill>
              <a:srgbClr val="80BBC0"/>
            </a:solidFill>
            <a:ln w="12700" cap="flat">
              <a:noFill/>
              <a:miter lim="400000"/>
            </a:ln>
            <a:effectLst/>
          </p:spPr>
          <p:txBody>
            <a:bodyPr wrap="square" lIns="98777" tIns="98777" rIns="98777" bIns="98777" numCol="1" anchor="ctr">
              <a:noAutofit/>
            </a:bodyPr>
            <a:lstStyle/>
            <a:p>
              <a: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4" name="Calculate fields"/>
            <p:cNvSpPr txBox="1"/>
            <p:nvPr/>
          </p:nvSpPr>
          <p:spPr>
            <a:xfrm>
              <a:off x="1040952" y="6391885"/>
              <a:ext cx="2623085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b="1" sz="2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Calculate fields</a:t>
              </a:r>
            </a:p>
          </p:txBody>
        </p:sp>
        <p:sp>
          <p:nvSpPr>
            <p:cNvPr id="345" name="Calibration errors of all components"/>
            <p:cNvSpPr txBox="1"/>
            <p:nvPr/>
          </p:nvSpPr>
          <p:spPr>
            <a:xfrm>
              <a:off x="610779" y="7085039"/>
              <a:ext cx="3315749" cy="9305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marL="228600" indent="-228600" algn="ctr" defTabSz="1135944">
                <a:buSzPct val="100000"/>
                <a:buChar char="‣"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Calibration errors of all components</a:t>
              </a:r>
            </a:p>
          </p:txBody>
        </p:sp>
        <p:sp>
          <p:nvSpPr>
            <p:cNvPr id="346" name="Includes dipole kick from bending angle (set-point &amp; roll)"/>
            <p:cNvSpPr txBox="1"/>
            <p:nvPr/>
          </p:nvSpPr>
          <p:spPr>
            <a:xfrm>
              <a:off x="617550" y="8047400"/>
              <a:ext cx="3419089" cy="13115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marL="228600" indent="-228600" algn="ctr" defTabSz="1135944">
                <a:buSzPct val="100000"/>
                <a:buChar char="‣"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Includes dipole kick from bending angle (set-point &amp; roll)</a:t>
              </a:r>
            </a:p>
          </p:txBody>
        </p:sp>
        <p:sp>
          <p:nvSpPr>
            <p:cNvPr id="347" name="Line"/>
            <p:cNvSpPr/>
            <p:nvPr/>
          </p:nvSpPr>
          <p:spPr>
            <a:xfrm>
              <a:off x="3407572" y="2402211"/>
              <a:ext cx="1125539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</p:grpSp>
      <p:grpSp>
        <p:nvGrpSpPr>
          <p:cNvPr id="356" name="Group"/>
          <p:cNvGrpSpPr/>
          <p:nvPr/>
        </p:nvGrpSpPr>
        <p:grpSpPr>
          <a:xfrm>
            <a:off x="14141175" y="2675965"/>
            <a:ext cx="4196063" cy="9747871"/>
            <a:chOff x="0" y="0"/>
            <a:chExt cx="4196061" cy="9747869"/>
          </a:xfrm>
        </p:grpSpPr>
        <p:sp>
          <p:nvSpPr>
            <p:cNvPr id="349" name="Get BPM reading"/>
            <p:cNvSpPr/>
            <p:nvPr/>
          </p:nvSpPr>
          <p:spPr>
            <a:xfrm>
              <a:off x="1265090" y="2259188"/>
              <a:ext cx="2256162" cy="1098024"/>
            </a:xfrm>
            <a:prstGeom prst="roundRect">
              <a:avLst>
                <a:gd name="adj" fmla="val 23643"/>
              </a:avLst>
            </a:prstGeom>
            <a:solidFill>
              <a:srgbClr val="EAA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Get BPM reading</a:t>
              </a:r>
            </a:p>
          </p:txBody>
        </p:sp>
        <p:sp>
          <p:nvSpPr>
            <p:cNvPr id="350" name="Beam reading"/>
            <p:cNvSpPr txBox="1"/>
            <p:nvPr/>
          </p:nvSpPr>
          <p:spPr>
            <a:xfrm>
              <a:off x="1236492" y="0"/>
              <a:ext cx="2313357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sz="2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Beam reading</a:t>
              </a:r>
            </a:p>
          </p:txBody>
        </p:sp>
        <p:sp>
          <p:nvSpPr>
            <p:cNvPr id="351" name="Line"/>
            <p:cNvSpPr/>
            <p:nvPr/>
          </p:nvSpPr>
          <p:spPr>
            <a:xfrm>
              <a:off x="0" y="2808199"/>
              <a:ext cx="1125538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352" name="Rounded Rectangle"/>
            <p:cNvSpPr/>
            <p:nvPr/>
          </p:nvSpPr>
          <p:spPr>
            <a:xfrm>
              <a:off x="562768" y="6285858"/>
              <a:ext cx="3633294" cy="3462012"/>
            </a:xfrm>
            <a:prstGeom prst="roundRect">
              <a:avLst>
                <a:gd name="adj" fmla="val 13963"/>
              </a:avLst>
            </a:prstGeom>
            <a:solidFill>
              <a:srgbClr val="80BBC0"/>
            </a:solidFill>
            <a:ln w="12700" cap="flat">
              <a:noFill/>
              <a:miter lim="400000"/>
            </a:ln>
            <a:effectLst/>
          </p:spPr>
          <p:txBody>
            <a:bodyPr wrap="square" lIns="98777" tIns="98777" rIns="98777" bIns="98777" numCol="1" anchor="ctr">
              <a:noAutofit/>
            </a:bodyPr>
            <a:lstStyle/>
            <a:p>
              <a: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3" name="Get BPM reading"/>
            <p:cNvSpPr txBox="1"/>
            <p:nvPr/>
          </p:nvSpPr>
          <p:spPr>
            <a:xfrm>
              <a:off x="945039" y="6391885"/>
              <a:ext cx="2868754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b="1" sz="2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Get BPM reading</a:t>
              </a:r>
            </a:p>
          </p:txBody>
        </p:sp>
        <p:sp>
          <p:nvSpPr>
            <p:cNvPr id="354" name="Performs tracking including aperture"/>
            <p:cNvSpPr txBox="1"/>
            <p:nvPr/>
          </p:nvSpPr>
          <p:spPr>
            <a:xfrm>
              <a:off x="637700" y="7085039"/>
              <a:ext cx="3315749" cy="9305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marL="228600" indent="-228600" algn="ctr" defTabSz="1135944">
                <a:buSzPct val="100000"/>
                <a:buChar char="‣"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Performs tracking including aperture</a:t>
              </a:r>
            </a:p>
          </p:txBody>
        </p:sp>
        <p:sp>
          <p:nvSpPr>
            <p:cNvPr id="355" name="Gets BPM signal from ensemble of particle trajectories"/>
            <p:cNvSpPr txBox="1"/>
            <p:nvPr/>
          </p:nvSpPr>
          <p:spPr>
            <a:xfrm>
              <a:off x="637700" y="8134162"/>
              <a:ext cx="3419089" cy="13115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marL="228600" indent="-228600" algn="ctr" defTabSz="1135944">
                <a:buSzPct val="100000"/>
                <a:buChar char="‣"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Gets BPM signal from ensemble of particle trajectories</a:t>
              </a:r>
            </a:p>
          </p:txBody>
        </p:sp>
      </p:grpSp>
      <p:grpSp>
        <p:nvGrpSpPr>
          <p:cNvPr id="370" name="Group"/>
          <p:cNvGrpSpPr/>
          <p:nvPr/>
        </p:nvGrpSpPr>
        <p:grpSpPr>
          <a:xfrm>
            <a:off x="4180007" y="2675965"/>
            <a:ext cx="18463705" cy="9735171"/>
            <a:chOff x="0" y="0"/>
            <a:chExt cx="18463703" cy="9735169"/>
          </a:xfrm>
        </p:grpSpPr>
        <p:sp>
          <p:nvSpPr>
            <p:cNvPr id="378" name="Connection Line"/>
            <p:cNvSpPr/>
            <p:nvPr/>
          </p:nvSpPr>
          <p:spPr>
            <a:xfrm>
              <a:off x="0" y="5322570"/>
              <a:ext cx="16468090" cy="393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508"/>
                  </a:lnTo>
                </a:path>
              </a:pathLst>
            </a:custGeom>
            <a:noFill/>
            <a:ln w="38100" cap="flat">
              <a:solidFill>
                <a:srgbClr val="E04E39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  <p:sp>
          <p:nvSpPr>
            <p:cNvPr id="358" name="High level scripts"/>
            <p:cNvSpPr txBox="1"/>
            <p:nvPr/>
          </p:nvSpPr>
          <p:spPr>
            <a:xfrm>
              <a:off x="15068236" y="0"/>
              <a:ext cx="2808987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sz="2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High level scripts</a:t>
              </a:r>
            </a:p>
          </p:txBody>
        </p:sp>
        <p:sp>
          <p:nvSpPr>
            <p:cNvPr id="359" name="Get response matrix"/>
            <p:cNvSpPr/>
            <p:nvPr/>
          </p:nvSpPr>
          <p:spPr>
            <a:xfrm>
              <a:off x="14581432" y="1011353"/>
              <a:ext cx="3793932" cy="862200"/>
            </a:xfrm>
            <a:prstGeom prst="roundRect">
              <a:avLst>
                <a:gd name="adj" fmla="val 33260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Get response matrix</a:t>
              </a:r>
            </a:p>
          </p:txBody>
        </p:sp>
        <p:sp>
          <p:nvSpPr>
            <p:cNvPr id="360" name="Trajectory correction"/>
            <p:cNvSpPr/>
            <p:nvPr/>
          </p:nvSpPr>
          <p:spPr>
            <a:xfrm>
              <a:off x="14578699" y="1971112"/>
              <a:ext cx="3799397" cy="862200"/>
            </a:xfrm>
            <a:prstGeom prst="roundRect">
              <a:avLst>
                <a:gd name="adj" fmla="val 33260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Trajectory correction</a:t>
              </a:r>
            </a:p>
          </p:txBody>
        </p:sp>
        <p:sp>
          <p:nvSpPr>
            <p:cNvPr id="361" name="BBA"/>
            <p:cNvSpPr/>
            <p:nvPr/>
          </p:nvSpPr>
          <p:spPr>
            <a:xfrm>
              <a:off x="14578406" y="2933124"/>
              <a:ext cx="3799984" cy="857692"/>
            </a:xfrm>
            <a:prstGeom prst="roundRect">
              <a:avLst>
                <a:gd name="adj" fmla="val 35435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BBA</a:t>
              </a:r>
            </a:p>
          </p:txBody>
        </p:sp>
        <p:sp>
          <p:nvSpPr>
            <p:cNvPr id="362" name="RF commissioning"/>
            <p:cNvSpPr/>
            <p:nvPr/>
          </p:nvSpPr>
          <p:spPr>
            <a:xfrm>
              <a:off x="14577187" y="4228152"/>
              <a:ext cx="3802421" cy="857692"/>
            </a:xfrm>
            <a:prstGeom prst="roundRect">
              <a:avLst>
                <a:gd name="adj" fmla="val 35435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RF commissioning</a:t>
              </a:r>
            </a:p>
          </p:txBody>
        </p:sp>
        <p:sp>
          <p:nvSpPr>
            <p:cNvPr id="363" name="Rectangle"/>
            <p:cNvSpPr/>
            <p:nvPr/>
          </p:nvSpPr>
          <p:spPr>
            <a:xfrm>
              <a:off x="14481756" y="836737"/>
              <a:ext cx="3981949" cy="4435578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88900" tIns="88900" rIns="88900" bIns="88900" numCol="1" anchor="ctr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364" name="…"/>
            <p:cNvSpPr txBox="1"/>
            <p:nvPr/>
          </p:nvSpPr>
          <p:spPr>
            <a:xfrm>
              <a:off x="16161579" y="3543613"/>
              <a:ext cx="622301" cy="6985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…</a:t>
              </a:r>
            </a:p>
          </p:txBody>
        </p:sp>
        <p:sp>
          <p:nvSpPr>
            <p:cNvPr id="365" name="Rounded Rectangle"/>
            <p:cNvSpPr/>
            <p:nvPr/>
          </p:nvSpPr>
          <p:spPr>
            <a:xfrm>
              <a:off x="14714937" y="6273158"/>
              <a:ext cx="3633294" cy="3462012"/>
            </a:xfrm>
            <a:prstGeom prst="roundRect">
              <a:avLst>
                <a:gd name="adj" fmla="val 13963"/>
              </a:avLst>
            </a:prstGeom>
            <a:solidFill>
              <a:srgbClr val="80BBC0"/>
            </a:solidFill>
            <a:ln w="12700" cap="flat">
              <a:noFill/>
              <a:miter lim="400000"/>
            </a:ln>
            <a:effectLst/>
          </p:spPr>
          <p:txBody>
            <a:bodyPr wrap="square" lIns="98777" tIns="98777" rIns="98777" bIns="98777" numCol="1" anchor="ctr">
              <a:noAutofit/>
            </a:bodyPr>
            <a:lstStyle/>
            <a:p>
              <a: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6" name="High level"/>
            <p:cNvSpPr txBox="1"/>
            <p:nvPr/>
          </p:nvSpPr>
          <p:spPr>
            <a:xfrm>
              <a:off x="15666143" y="6379185"/>
              <a:ext cx="1730884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b="1" sz="2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High level</a:t>
              </a:r>
            </a:p>
          </p:txBody>
        </p:sp>
        <p:sp>
          <p:nvSpPr>
            <p:cNvPr id="367" name="High level functions use only BPM and setpoints as input"/>
            <p:cNvSpPr txBox="1"/>
            <p:nvPr/>
          </p:nvSpPr>
          <p:spPr>
            <a:xfrm>
              <a:off x="14789869" y="7072339"/>
              <a:ext cx="3315748" cy="13115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marL="228600" indent="-228600" algn="ctr" defTabSz="1135944">
                <a:buSzPct val="100000"/>
                <a:buChar char="‣"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High level functions use only BPM and setpoints as input</a:t>
              </a:r>
            </a:p>
          </p:txBody>
        </p:sp>
        <p:sp>
          <p:nvSpPr>
            <p:cNvPr id="368" name="High level functions write only setpoints"/>
            <p:cNvSpPr txBox="1"/>
            <p:nvPr/>
          </p:nvSpPr>
          <p:spPr>
            <a:xfrm>
              <a:off x="14789869" y="8428400"/>
              <a:ext cx="3419089" cy="9305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marL="228600" indent="-228600" algn="ctr" defTabSz="1135944">
                <a:buSzPct val="100000"/>
                <a:buChar char="‣"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High level functions write only setpoints</a:t>
              </a:r>
            </a:p>
          </p:txBody>
        </p:sp>
        <p:sp>
          <p:nvSpPr>
            <p:cNvPr id="369" name="Line"/>
            <p:cNvSpPr/>
            <p:nvPr/>
          </p:nvSpPr>
          <p:spPr>
            <a:xfrm>
              <a:off x="13621974" y="2808199"/>
              <a:ext cx="720230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</p:grpSp>
      <p:grpSp>
        <p:nvGrpSpPr>
          <p:cNvPr id="375" name="Group"/>
          <p:cNvGrpSpPr/>
          <p:nvPr/>
        </p:nvGrpSpPr>
        <p:grpSpPr>
          <a:xfrm>
            <a:off x="8217337" y="3498088"/>
            <a:ext cx="8289291" cy="1009651"/>
            <a:chOff x="0" y="0"/>
            <a:chExt cx="8289289" cy="1009650"/>
          </a:xfrm>
        </p:grpSpPr>
        <p:sp>
          <p:nvSpPr>
            <p:cNvPr id="371" name="Error model"/>
            <p:cNvSpPr/>
            <p:nvPr/>
          </p:nvSpPr>
          <p:spPr>
            <a:xfrm>
              <a:off x="3098203" y="0"/>
              <a:ext cx="2194651" cy="690213"/>
            </a:xfrm>
            <a:prstGeom prst="roundRect">
              <a:avLst>
                <a:gd name="adj" fmla="val 37126"/>
              </a:avLst>
            </a:prstGeom>
            <a:solidFill>
              <a:srgbClr val="1DB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Error model</a:t>
              </a:r>
            </a:p>
          </p:txBody>
        </p:sp>
        <p:sp>
          <p:nvSpPr>
            <p:cNvPr id="379" name="Connection Line"/>
            <p:cNvSpPr/>
            <p:nvPr/>
          </p:nvSpPr>
          <p:spPr>
            <a:xfrm>
              <a:off x="0" y="351790"/>
              <a:ext cx="2938780" cy="627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E04E39"/>
              </a:solidFill>
              <a:prstDash val="solid"/>
              <a:round/>
              <a:head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  <p:sp>
          <p:nvSpPr>
            <p:cNvPr id="380" name="Connection Line"/>
            <p:cNvSpPr/>
            <p:nvPr/>
          </p:nvSpPr>
          <p:spPr>
            <a:xfrm>
              <a:off x="5453380" y="349250"/>
              <a:ext cx="2835911" cy="629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noFill/>
            <a:ln w="38100" cap="flat">
              <a:solidFill>
                <a:srgbClr val="E04E39"/>
              </a:solidFill>
              <a:prstDash val="solid"/>
              <a:round/>
              <a:head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  <p:sp>
          <p:nvSpPr>
            <p:cNvPr id="381" name="Connection Line"/>
            <p:cNvSpPr/>
            <p:nvPr/>
          </p:nvSpPr>
          <p:spPr>
            <a:xfrm>
              <a:off x="4184650" y="711200"/>
              <a:ext cx="2541" cy="298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E04E39"/>
              </a:solidFill>
              <a:prstDash val="solid"/>
              <a:round/>
              <a:head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</p:grpSp>
      <p:sp>
        <p:nvSpPr>
          <p:cNvPr id="376" name="RING"/>
          <p:cNvSpPr txBox="1"/>
          <p:nvPr/>
        </p:nvSpPr>
        <p:spPr>
          <a:xfrm>
            <a:off x="11889463" y="4797102"/>
            <a:ext cx="1003783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RING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" grpId="2"/>
      <p:bldP build="whole" bldLvl="1" animBg="1" rev="0" advAuto="0" spid="356" grpId="4"/>
      <p:bldP build="whole" bldLvl="1" animBg="1" rev="0" advAuto="0" spid="310" grpId="6"/>
      <p:bldP build="whole" bldLvl="1" animBg="1" rev="0" advAuto="0" spid="375" grpId="7"/>
      <p:bldP build="whole" bldLvl="1" animBg="1" rev="0" advAuto="0" spid="348" grpId="3"/>
      <p:bldP build="whole" bldLvl="1" animBg="1" rev="0" advAuto="0" spid="334" grpId="1"/>
      <p:bldP build="whole" bldLvl="1" animBg="1" rev="0" advAuto="0" spid="370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Large Numbers of Error Sources Included</a:t>
            </a:r>
          </a:p>
        </p:txBody>
      </p:sp>
      <p:sp>
        <p:nvSpPr>
          <p:cNvPr id="384" name="Textplatzhalter 3"/>
          <p:cNvSpPr txBox="1"/>
          <p:nvPr>
            <p:ph type="body" sz="half" idx="1"/>
          </p:nvPr>
        </p:nvSpPr>
        <p:spPr>
          <a:xfrm>
            <a:off x="384178" y="2736654"/>
            <a:ext cx="7732780" cy="9494242"/>
          </a:xfrm>
          <a:prstGeom prst="rect">
            <a:avLst/>
          </a:prstGeom>
        </p:spPr>
        <p:txBody>
          <a:bodyPr/>
          <a:lstStyle/>
          <a:p>
            <a:pPr marL="504998" indent="-504998" defTabSz="1645919">
              <a:lnSpc>
                <a:spcPct val="120000"/>
              </a:lnSpc>
              <a:spcBef>
                <a:spcPts val="0"/>
              </a:spcBef>
              <a:tabLst>
                <a:tab pos="635000" algn="l"/>
              </a:tabLst>
              <a:defRPr b="1" sz="3239"/>
            </a:pPr>
            <a:r>
              <a:t>Diagnostic errors</a:t>
            </a: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BPM offset         </a:t>
            </a: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BPM cal. error  </a:t>
            </a: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BPM noise (TbT/CO)   </a:t>
            </a: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BPM roll             </a:t>
            </a:r>
            <a:endParaRPr>
              <a:solidFill>
                <a:srgbClr val="E04E38"/>
              </a:solidFill>
            </a:endParaRP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CM cal. error    </a:t>
            </a: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CM roll </a:t>
            </a: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CM / skew-quad limits   </a:t>
            </a:r>
          </a:p>
          <a:p>
            <a:pPr marL="504998" indent="-504998" defTabSz="1645919">
              <a:lnSpc>
                <a:spcPct val="120000"/>
              </a:lnSpc>
              <a:spcBef>
                <a:spcPts val="0"/>
              </a:spcBef>
              <a:tabLst>
                <a:tab pos="635000" algn="l"/>
              </a:tabLst>
              <a:defRPr b="1" sz="3239"/>
            </a:pPr>
            <a:r>
              <a:t>Support Structure</a:t>
            </a: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Rafts, Plinths, Sections </a:t>
            </a: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Roll &amp; Offsets</a:t>
            </a: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Pitch &amp; Jaw</a:t>
            </a:r>
          </a:p>
          <a:p>
            <a:pPr marL="504998" indent="-504998" defTabSz="1645919">
              <a:lnSpc>
                <a:spcPct val="120000"/>
              </a:lnSpc>
              <a:spcBef>
                <a:spcPts val="0"/>
              </a:spcBef>
              <a:tabLst>
                <a:tab pos="635000" algn="l"/>
              </a:tabLst>
              <a:defRPr b="1" sz="3239"/>
            </a:pPr>
            <a:r>
              <a:t>Circumference</a:t>
            </a:r>
          </a:p>
          <a:p>
            <a:pPr marL="504998" indent="-504998" defTabSz="1645919">
              <a:lnSpc>
                <a:spcPct val="120000"/>
              </a:lnSpc>
              <a:spcBef>
                <a:spcPts val="0"/>
              </a:spcBef>
              <a:tabLst>
                <a:tab pos="635000" algn="l"/>
              </a:tabLst>
              <a:defRPr b="1" sz="3239"/>
            </a:pPr>
            <a:r>
              <a:t>Higher Order Multipoles</a:t>
            </a: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Systematic for arbitrary coil excitations</a:t>
            </a:r>
          </a:p>
          <a:p>
            <a:pPr lvl="1" marL="1033886" indent="-622406" defTabSz="1645919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39"/>
            </a:pPr>
            <a:r>
              <a:t>Random</a:t>
            </a:r>
          </a:p>
        </p:txBody>
      </p:sp>
      <p:sp>
        <p:nvSpPr>
          <p:cNvPr id="385" name="Textplatzhalter 3"/>
          <p:cNvSpPr txBox="1"/>
          <p:nvPr/>
        </p:nvSpPr>
        <p:spPr>
          <a:xfrm>
            <a:off x="6911068" y="2736654"/>
            <a:ext cx="7732781" cy="949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marL="561108" indent="-561108" defTabSz="1828800">
              <a:lnSpc>
                <a:spcPct val="120000"/>
              </a:lnSpc>
              <a:buSzPct val="100000"/>
              <a:buFont typeface="Arial"/>
              <a:buChar char="•"/>
              <a:tabLst>
                <a:tab pos="711200" algn="l"/>
              </a:tabLst>
              <a:defRPr b="1"/>
            </a:pPr>
            <a:r>
              <a:t>Magnets</a:t>
            </a:r>
          </a:p>
          <a:p>
            <a:pPr lvl="1" marL="1148763" indent="-691563" defTabSz="1828800">
              <a:lnSpc>
                <a:spcPct val="120000"/>
              </a:lnSpc>
              <a:buSzPct val="100000"/>
              <a:buFont typeface="Arial"/>
              <a:buChar char="–"/>
              <a:tabLst>
                <a:tab pos="711200" algn="l"/>
              </a:tabLst>
            </a:pPr>
            <a:r>
              <a:t>Offset (x/y/z)</a:t>
            </a:r>
          </a:p>
          <a:p>
            <a:pPr lvl="1" marL="1148763" indent="-691563" defTabSz="1828800">
              <a:lnSpc>
                <a:spcPct val="120000"/>
              </a:lnSpc>
              <a:buSzPct val="100000"/>
              <a:buFont typeface="Arial"/>
              <a:buChar char="–"/>
              <a:tabLst>
                <a:tab pos="711200" algn="l"/>
              </a:tabLst>
            </a:pPr>
            <a:r>
              <a:t>Roll, pitch, jaw</a:t>
            </a:r>
          </a:p>
          <a:p>
            <a:pPr lvl="1" marL="1148763" indent="-691563" defTabSz="1828800">
              <a:lnSpc>
                <a:spcPct val="120000"/>
              </a:lnSpc>
              <a:buSzPct val="100000"/>
              <a:buFont typeface="Arial"/>
              <a:buChar char="–"/>
              <a:tabLst>
                <a:tab pos="711200" algn="l"/>
              </a:tabLst>
            </a:pPr>
            <a:r>
              <a:t>Strength</a:t>
            </a:r>
          </a:p>
          <a:p>
            <a:pPr lvl="1" marL="1148763" indent="-691563" defTabSz="1828800">
              <a:lnSpc>
                <a:spcPct val="120000"/>
              </a:lnSpc>
              <a:buSzPct val="100000"/>
              <a:buFont typeface="Arial"/>
              <a:buChar char="–"/>
              <a:tabLst>
                <a:tab pos="711200" algn="l"/>
              </a:tabLst>
            </a:pPr>
            <a:r>
              <a:t>Calibration</a:t>
            </a:r>
          </a:p>
          <a:p>
            <a:pPr marL="561109" indent="-561109" defTabSz="1828800">
              <a:lnSpc>
                <a:spcPct val="120000"/>
              </a:lnSpc>
              <a:buSzPct val="100000"/>
              <a:buFont typeface="Arial"/>
              <a:buChar char="•"/>
              <a:tabLst>
                <a:tab pos="711200" algn="l"/>
              </a:tabLst>
              <a:defRPr b="1"/>
            </a:pPr>
            <a:r>
              <a:t>RF Errors</a:t>
            </a:r>
          </a:p>
          <a:p>
            <a:pPr lvl="1" marL="1148763" indent="-691563" defTabSz="1828800">
              <a:lnSpc>
                <a:spcPct val="120000"/>
              </a:lnSpc>
              <a:buSzPct val="100000"/>
              <a:buFont typeface="Arial"/>
              <a:buChar char="–"/>
              <a:tabLst>
                <a:tab pos="711200" algn="l"/>
              </a:tabLst>
            </a:pPr>
            <a:r>
              <a:t>Phase</a:t>
            </a:r>
          </a:p>
          <a:p>
            <a:pPr lvl="1" marL="1148763" indent="-691563" defTabSz="1828800">
              <a:lnSpc>
                <a:spcPct val="120000"/>
              </a:lnSpc>
              <a:buSzPct val="100000"/>
              <a:buFont typeface="Arial"/>
              <a:buChar char="–"/>
              <a:tabLst>
                <a:tab pos="711200" algn="l"/>
              </a:tabLst>
            </a:pPr>
            <a:r>
              <a:t>Frequency</a:t>
            </a:r>
          </a:p>
          <a:p>
            <a:pPr lvl="1" marL="1148763" indent="-691563" defTabSz="1828800">
              <a:lnSpc>
                <a:spcPct val="120000"/>
              </a:lnSpc>
              <a:buSzPct val="100000"/>
              <a:buFont typeface="Arial"/>
              <a:buChar char="–"/>
              <a:tabLst>
                <a:tab pos="711200" algn="l"/>
              </a:tabLst>
            </a:pPr>
            <a:r>
              <a:t>Voltage</a:t>
            </a:r>
          </a:p>
          <a:p>
            <a:pPr marL="561108" indent="-561108" defTabSz="1828800">
              <a:lnSpc>
                <a:spcPct val="120000"/>
              </a:lnSpc>
              <a:buSzPct val="100000"/>
              <a:buFont typeface="Arial"/>
              <a:buChar char="•"/>
              <a:tabLst>
                <a:tab pos="711200" algn="l"/>
              </a:tabLst>
              <a:defRPr b="1"/>
            </a:pPr>
            <a:r>
              <a:t>Injection</a:t>
            </a:r>
          </a:p>
          <a:p>
            <a:pPr lvl="1" marL="1148763" indent="-691563" defTabSz="1828800">
              <a:lnSpc>
                <a:spcPct val="120000"/>
              </a:lnSpc>
              <a:buSzPct val="100000"/>
              <a:buFont typeface="Arial"/>
              <a:buChar char="–"/>
              <a:tabLst>
                <a:tab pos="711200" algn="l"/>
              </a:tabLst>
            </a:pPr>
            <a:r>
              <a:t>Static</a:t>
            </a:r>
          </a:p>
          <a:p>
            <a:pPr lvl="1" marL="1148763" indent="-691563" defTabSz="1828800">
              <a:lnSpc>
                <a:spcPct val="120000"/>
              </a:lnSpc>
              <a:buSzPct val="100000"/>
              <a:buFont typeface="Arial"/>
              <a:buChar char="–"/>
              <a:tabLst>
                <a:tab pos="711200" algn="l"/>
              </a:tabLst>
            </a:pPr>
            <a:r>
              <a:t>Shot-by-shot jitter</a:t>
            </a:r>
          </a:p>
        </p:txBody>
      </p:sp>
      <p:grpSp>
        <p:nvGrpSpPr>
          <p:cNvPr id="443" name="Group"/>
          <p:cNvGrpSpPr/>
          <p:nvPr/>
        </p:nvGrpSpPr>
        <p:grpSpPr>
          <a:xfrm>
            <a:off x="11555023" y="2135817"/>
            <a:ext cx="12483575" cy="10696008"/>
            <a:chOff x="0" y="0"/>
            <a:chExt cx="12483574" cy="10696007"/>
          </a:xfrm>
        </p:grpSpPr>
        <p:sp>
          <p:nvSpPr>
            <p:cNvPr id="386" name="Magnets"/>
            <p:cNvSpPr txBox="1"/>
            <p:nvPr/>
          </p:nvSpPr>
          <p:spPr>
            <a:xfrm>
              <a:off x="4188208" y="0"/>
              <a:ext cx="2450543" cy="5484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>
              <a:lvl1pPr algn="ctr" defTabSz="940525">
                <a:defRPr sz="28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Magnets</a:t>
              </a:r>
            </a:p>
          </p:txBody>
        </p:sp>
        <p:sp>
          <p:nvSpPr>
            <p:cNvPr id="387" name="Rectangle"/>
            <p:cNvSpPr/>
            <p:nvPr/>
          </p:nvSpPr>
          <p:spPr>
            <a:xfrm rot="20103900">
              <a:off x="3452470" y="2341399"/>
              <a:ext cx="192579" cy="663136"/>
            </a:xfrm>
            <a:prstGeom prst="rect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8" name="Rectangle"/>
            <p:cNvSpPr/>
            <p:nvPr/>
          </p:nvSpPr>
          <p:spPr>
            <a:xfrm rot="20199434">
              <a:off x="3100271" y="1612996"/>
              <a:ext cx="361051" cy="946889"/>
            </a:xfrm>
            <a:prstGeom prst="rect">
              <a:avLst/>
            </a:prstGeom>
            <a:solidFill>
              <a:srgbClr val="B517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9" name="Rectangle"/>
            <p:cNvSpPr/>
            <p:nvPr/>
          </p:nvSpPr>
          <p:spPr>
            <a:xfrm>
              <a:off x="5178582" y="2385254"/>
              <a:ext cx="180006" cy="694562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0" name="Rectangle"/>
            <p:cNvSpPr/>
            <p:nvPr/>
          </p:nvSpPr>
          <p:spPr>
            <a:xfrm>
              <a:off x="5728703" y="2560046"/>
              <a:ext cx="192578" cy="694562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9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303" r="41273" b="26893"/>
            <a:stretch>
              <a:fillRect/>
            </a:stretch>
          </p:blipFill>
          <p:spPr>
            <a:xfrm>
              <a:off x="889826" y="6641929"/>
              <a:ext cx="11209735" cy="405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4650"/>
                  </a:lnTo>
                  <a:lnTo>
                    <a:pt x="0" y="21600"/>
                  </a:lnTo>
                  <a:lnTo>
                    <a:pt x="1501" y="21600"/>
                  </a:lnTo>
                  <a:cubicBezTo>
                    <a:pt x="610" y="21588"/>
                    <a:pt x="43" y="21573"/>
                    <a:pt x="41" y="21556"/>
                  </a:cubicBezTo>
                  <a:cubicBezTo>
                    <a:pt x="33" y="21503"/>
                    <a:pt x="30" y="16589"/>
                    <a:pt x="34" y="10632"/>
                  </a:cubicBezTo>
                  <a:lnTo>
                    <a:pt x="41" y="0"/>
                  </a:lnTo>
                  <a:lnTo>
                    <a:pt x="0" y="0"/>
                  </a:lnTo>
                  <a:close/>
                  <a:moveTo>
                    <a:pt x="18385" y="148"/>
                  </a:moveTo>
                  <a:cubicBezTo>
                    <a:pt x="17931" y="144"/>
                    <a:pt x="17713" y="165"/>
                    <a:pt x="17725" y="218"/>
                  </a:cubicBezTo>
                  <a:cubicBezTo>
                    <a:pt x="17735" y="261"/>
                    <a:pt x="17710" y="332"/>
                    <a:pt x="17670" y="374"/>
                  </a:cubicBezTo>
                  <a:lnTo>
                    <a:pt x="17597" y="450"/>
                  </a:lnTo>
                  <a:lnTo>
                    <a:pt x="17602" y="1311"/>
                  </a:lnTo>
                  <a:cubicBezTo>
                    <a:pt x="17604" y="1785"/>
                    <a:pt x="17597" y="2233"/>
                    <a:pt x="17586" y="2307"/>
                  </a:cubicBezTo>
                  <a:cubicBezTo>
                    <a:pt x="17575" y="2381"/>
                    <a:pt x="17574" y="2524"/>
                    <a:pt x="17584" y="2624"/>
                  </a:cubicBezTo>
                  <a:cubicBezTo>
                    <a:pt x="17588" y="2677"/>
                    <a:pt x="17587" y="2728"/>
                    <a:pt x="17583" y="2776"/>
                  </a:cubicBezTo>
                  <a:cubicBezTo>
                    <a:pt x="17578" y="2825"/>
                    <a:pt x="17570" y="2869"/>
                    <a:pt x="17559" y="2901"/>
                  </a:cubicBezTo>
                  <a:cubicBezTo>
                    <a:pt x="17538" y="2966"/>
                    <a:pt x="17510" y="2986"/>
                    <a:pt x="17486" y="2922"/>
                  </a:cubicBezTo>
                  <a:cubicBezTo>
                    <a:pt x="17463" y="2858"/>
                    <a:pt x="17409" y="2080"/>
                    <a:pt x="17407" y="1785"/>
                  </a:cubicBezTo>
                  <a:cubicBezTo>
                    <a:pt x="17407" y="1760"/>
                    <a:pt x="17403" y="1735"/>
                    <a:pt x="17397" y="1713"/>
                  </a:cubicBezTo>
                  <a:cubicBezTo>
                    <a:pt x="17397" y="1712"/>
                    <a:pt x="17396" y="1711"/>
                    <a:pt x="17396" y="1711"/>
                  </a:cubicBezTo>
                  <a:cubicBezTo>
                    <a:pt x="17396" y="1710"/>
                    <a:pt x="17396" y="1707"/>
                    <a:pt x="17395" y="1706"/>
                  </a:cubicBezTo>
                  <a:cubicBezTo>
                    <a:pt x="17395" y="1705"/>
                    <a:pt x="17394" y="1705"/>
                    <a:pt x="17394" y="1704"/>
                  </a:cubicBezTo>
                  <a:cubicBezTo>
                    <a:pt x="17385" y="1676"/>
                    <a:pt x="17368" y="1653"/>
                    <a:pt x="17350" y="1628"/>
                  </a:cubicBezTo>
                  <a:cubicBezTo>
                    <a:pt x="17340" y="1613"/>
                    <a:pt x="17324" y="1601"/>
                    <a:pt x="17310" y="1588"/>
                  </a:cubicBezTo>
                  <a:cubicBezTo>
                    <a:pt x="17301" y="1580"/>
                    <a:pt x="17294" y="1570"/>
                    <a:pt x="17285" y="1563"/>
                  </a:cubicBezTo>
                  <a:cubicBezTo>
                    <a:pt x="17284" y="1562"/>
                    <a:pt x="17284" y="1563"/>
                    <a:pt x="17283" y="1563"/>
                  </a:cubicBezTo>
                  <a:cubicBezTo>
                    <a:pt x="17270" y="1552"/>
                    <a:pt x="17258" y="1540"/>
                    <a:pt x="17243" y="1531"/>
                  </a:cubicBezTo>
                  <a:cubicBezTo>
                    <a:pt x="17219" y="1517"/>
                    <a:pt x="17190" y="1507"/>
                    <a:pt x="17161" y="1497"/>
                  </a:cubicBezTo>
                  <a:cubicBezTo>
                    <a:pt x="17154" y="1494"/>
                    <a:pt x="17148" y="1491"/>
                    <a:pt x="17141" y="1489"/>
                  </a:cubicBezTo>
                  <a:cubicBezTo>
                    <a:pt x="17121" y="1482"/>
                    <a:pt x="17103" y="1473"/>
                    <a:pt x="17082" y="1467"/>
                  </a:cubicBezTo>
                  <a:cubicBezTo>
                    <a:pt x="17081" y="1467"/>
                    <a:pt x="17080" y="1468"/>
                    <a:pt x="17080" y="1467"/>
                  </a:cubicBezTo>
                  <a:cubicBezTo>
                    <a:pt x="17019" y="1454"/>
                    <a:pt x="16953" y="1444"/>
                    <a:pt x="16880" y="1444"/>
                  </a:cubicBezTo>
                  <a:cubicBezTo>
                    <a:pt x="16754" y="1444"/>
                    <a:pt x="16691" y="1452"/>
                    <a:pt x="16638" y="1470"/>
                  </a:cubicBezTo>
                  <a:cubicBezTo>
                    <a:pt x="16637" y="1470"/>
                    <a:pt x="16635" y="1469"/>
                    <a:pt x="16635" y="1470"/>
                  </a:cubicBezTo>
                  <a:cubicBezTo>
                    <a:pt x="16617" y="1475"/>
                    <a:pt x="16596" y="1480"/>
                    <a:pt x="16583" y="1489"/>
                  </a:cubicBezTo>
                  <a:cubicBezTo>
                    <a:pt x="16563" y="1502"/>
                    <a:pt x="16546" y="1517"/>
                    <a:pt x="16529" y="1539"/>
                  </a:cubicBezTo>
                  <a:cubicBezTo>
                    <a:pt x="16529" y="1540"/>
                    <a:pt x="16528" y="1539"/>
                    <a:pt x="16528" y="1539"/>
                  </a:cubicBezTo>
                  <a:cubicBezTo>
                    <a:pt x="16510" y="1564"/>
                    <a:pt x="16494" y="1597"/>
                    <a:pt x="16474" y="1639"/>
                  </a:cubicBezTo>
                  <a:cubicBezTo>
                    <a:pt x="16434" y="1724"/>
                    <a:pt x="16411" y="1778"/>
                    <a:pt x="16403" y="1827"/>
                  </a:cubicBezTo>
                  <a:cubicBezTo>
                    <a:pt x="16395" y="1876"/>
                    <a:pt x="16401" y="1917"/>
                    <a:pt x="16416" y="1983"/>
                  </a:cubicBezTo>
                  <a:cubicBezTo>
                    <a:pt x="16429" y="2043"/>
                    <a:pt x="16436" y="2086"/>
                    <a:pt x="16436" y="2129"/>
                  </a:cubicBezTo>
                  <a:cubicBezTo>
                    <a:pt x="16436" y="2173"/>
                    <a:pt x="16429" y="2215"/>
                    <a:pt x="16415" y="2269"/>
                  </a:cubicBezTo>
                  <a:cubicBezTo>
                    <a:pt x="16396" y="2342"/>
                    <a:pt x="16368" y="2486"/>
                    <a:pt x="16352" y="2588"/>
                  </a:cubicBezTo>
                  <a:cubicBezTo>
                    <a:pt x="16327" y="2749"/>
                    <a:pt x="16318" y="2759"/>
                    <a:pt x="16284" y="2664"/>
                  </a:cubicBezTo>
                  <a:cubicBezTo>
                    <a:pt x="16256" y="2586"/>
                    <a:pt x="16241" y="2303"/>
                    <a:pt x="16235" y="1660"/>
                  </a:cubicBezTo>
                  <a:cubicBezTo>
                    <a:pt x="16227" y="902"/>
                    <a:pt x="16218" y="738"/>
                    <a:pt x="16172" y="598"/>
                  </a:cubicBezTo>
                  <a:cubicBezTo>
                    <a:pt x="16142" y="508"/>
                    <a:pt x="16119" y="410"/>
                    <a:pt x="16121" y="383"/>
                  </a:cubicBezTo>
                  <a:cubicBezTo>
                    <a:pt x="16123" y="347"/>
                    <a:pt x="16122" y="318"/>
                    <a:pt x="16119" y="292"/>
                  </a:cubicBezTo>
                  <a:cubicBezTo>
                    <a:pt x="16118" y="284"/>
                    <a:pt x="16116" y="278"/>
                    <a:pt x="16115" y="271"/>
                  </a:cubicBezTo>
                  <a:cubicBezTo>
                    <a:pt x="16112" y="259"/>
                    <a:pt x="16104" y="253"/>
                    <a:pt x="16099" y="243"/>
                  </a:cubicBezTo>
                  <a:cubicBezTo>
                    <a:pt x="16093" y="232"/>
                    <a:pt x="16078" y="223"/>
                    <a:pt x="16067" y="214"/>
                  </a:cubicBezTo>
                  <a:cubicBezTo>
                    <a:pt x="16059" y="207"/>
                    <a:pt x="16054" y="198"/>
                    <a:pt x="16043" y="192"/>
                  </a:cubicBezTo>
                  <a:cubicBezTo>
                    <a:pt x="16042" y="192"/>
                    <a:pt x="16041" y="193"/>
                    <a:pt x="16041" y="192"/>
                  </a:cubicBezTo>
                  <a:cubicBezTo>
                    <a:pt x="16030" y="187"/>
                    <a:pt x="16020" y="182"/>
                    <a:pt x="16004" y="178"/>
                  </a:cubicBezTo>
                  <a:cubicBezTo>
                    <a:pt x="15965" y="167"/>
                    <a:pt x="15910" y="159"/>
                    <a:pt x="15842" y="154"/>
                  </a:cubicBezTo>
                  <a:cubicBezTo>
                    <a:pt x="15741" y="148"/>
                    <a:pt x="15613" y="149"/>
                    <a:pt x="15429" y="150"/>
                  </a:cubicBezTo>
                  <a:lnTo>
                    <a:pt x="14759" y="152"/>
                  </a:lnTo>
                  <a:lnTo>
                    <a:pt x="14707" y="349"/>
                  </a:lnTo>
                  <a:cubicBezTo>
                    <a:pt x="14664" y="509"/>
                    <a:pt x="14660" y="575"/>
                    <a:pt x="14687" y="691"/>
                  </a:cubicBezTo>
                  <a:cubicBezTo>
                    <a:pt x="14700" y="751"/>
                    <a:pt x="14705" y="789"/>
                    <a:pt x="14704" y="818"/>
                  </a:cubicBezTo>
                  <a:cubicBezTo>
                    <a:pt x="14702" y="846"/>
                    <a:pt x="14694" y="864"/>
                    <a:pt x="14677" y="882"/>
                  </a:cubicBezTo>
                  <a:cubicBezTo>
                    <a:pt x="14668" y="891"/>
                    <a:pt x="14661" y="908"/>
                    <a:pt x="14655" y="943"/>
                  </a:cubicBezTo>
                  <a:cubicBezTo>
                    <a:pt x="14650" y="979"/>
                    <a:pt x="14646" y="1031"/>
                    <a:pt x="14642" y="1108"/>
                  </a:cubicBezTo>
                  <a:cubicBezTo>
                    <a:pt x="14636" y="1262"/>
                    <a:pt x="14635" y="1517"/>
                    <a:pt x="14635" y="1937"/>
                  </a:cubicBezTo>
                  <a:cubicBezTo>
                    <a:pt x="14635" y="2664"/>
                    <a:pt x="14624" y="2986"/>
                    <a:pt x="14597" y="3087"/>
                  </a:cubicBezTo>
                  <a:cubicBezTo>
                    <a:pt x="14569" y="3196"/>
                    <a:pt x="14544" y="3213"/>
                    <a:pt x="14525" y="3153"/>
                  </a:cubicBezTo>
                  <a:cubicBezTo>
                    <a:pt x="14517" y="3123"/>
                    <a:pt x="14509" y="3073"/>
                    <a:pt x="14504" y="3007"/>
                  </a:cubicBezTo>
                  <a:cubicBezTo>
                    <a:pt x="14504" y="3006"/>
                    <a:pt x="14504" y="3005"/>
                    <a:pt x="14504" y="3005"/>
                  </a:cubicBezTo>
                  <a:cubicBezTo>
                    <a:pt x="14499" y="2937"/>
                    <a:pt x="14496" y="2855"/>
                    <a:pt x="14496" y="2753"/>
                  </a:cubicBezTo>
                  <a:cubicBezTo>
                    <a:pt x="14496" y="2532"/>
                    <a:pt x="14485" y="2325"/>
                    <a:pt x="14465" y="2144"/>
                  </a:cubicBezTo>
                  <a:cubicBezTo>
                    <a:pt x="14445" y="1964"/>
                    <a:pt x="14415" y="1810"/>
                    <a:pt x="14377" y="1694"/>
                  </a:cubicBezTo>
                  <a:cubicBezTo>
                    <a:pt x="14364" y="1653"/>
                    <a:pt x="14352" y="1622"/>
                    <a:pt x="14337" y="1599"/>
                  </a:cubicBezTo>
                  <a:cubicBezTo>
                    <a:pt x="14318" y="1570"/>
                    <a:pt x="14286" y="1557"/>
                    <a:pt x="14248" y="1546"/>
                  </a:cubicBezTo>
                  <a:cubicBezTo>
                    <a:pt x="14192" y="1528"/>
                    <a:pt x="14115" y="1520"/>
                    <a:pt x="13962" y="1520"/>
                  </a:cubicBezTo>
                  <a:cubicBezTo>
                    <a:pt x="13646" y="1520"/>
                    <a:pt x="13596" y="1540"/>
                    <a:pt x="13534" y="1675"/>
                  </a:cubicBezTo>
                  <a:cubicBezTo>
                    <a:pt x="13495" y="1759"/>
                    <a:pt x="13470" y="1827"/>
                    <a:pt x="13479" y="1827"/>
                  </a:cubicBezTo>
                  <a:cubicBezTo>
                    <a:pt x="13488" y="1827"/>
                    <a:pt x="13469" y="1974"/>
                    <a:pt x="13435" y="2153"/>
                  </a:cubicBezTo>
                  <a:cubicBezTo>
                    <a:pt x="13401" y="2332"/>
                    <a:pt x="13360" y="2461"/>
                    <a:pt x="13345" y="2440"/>
                  </a:cubicBezTo>
                  <a:cubicBezTo>
                    <a:pt x="13330" y="2419"/>
                    <a:pt x="13317" y="2177"/>
                    <a:pt x="13316" y="1903"/>
                  </a:cubicBezTo>
                  <a:cubicBezTo>
                    <a:pt x="13314" y="1629"/>
                    <a:pt x="13309" y="1381"/>
                    <a:pt x="13305" y="1349"/>
                  </a:cubicBezTo>
                  <a:cubicBezTo>
                    <a:pt x="13301" y="1317"/>
                    <a:pt x="13294" y="1258"/>
                    <a:pt x="13290" y="1216"/>
                  </a:cubicBezTo>
                  <a:cubicBezTo>
                    <a:pt x="13287" y="1174"/>
                    <a:pt x="13280" y="1131"/>
                    <a:pt x="13277" y="1121"/>
                  </a:cubicBezTo>
                  <a:cubicBezTo>
                    <a:pt x="13273" y="1110"/>
                    <a:pt x="13266" y="1027"/>
                    <a:pt x="13263" y="937"/>
                  </a:cubicBezTo>
                  <a:cubicBezTo>
                    <a:pt x="13259" y="846"/>
                    <a:pt x="13228" y="661"/>
                    <a:pt x="13193" y="524"/>
                  </a:cubicBezTo>
                  <a:lnTo>
                    <a:pt x="13129" y="275"/>
                  </a:lnTo>
                  <a:lnTo>
                    <a:pt x="12468" y="315"/>
                  </a:lnTo>
                  <a:cubicBezTo>
                    <a:pt x="12286" y="325"/>
                    <a:pt x="12162" y="330"/>
                    <a:pt x="12053" y="345"/>
                  </a:cubicBezTo>
                  <a:cubicBezTo>
                    <a:pt x="11968" y="355"/>
                    <a:pt x="11895" y="369"/>
                    <a:pt x="11844" y="398"/>
                  </a:cubicBezTo>
                  <a:cubicBezTo>
                    <a:pt x="11800" y="422"/>
                    <a:pt x="11770" y="461"/>
                    <a:pt x="11745" y="510"/>
                  </a:cubicBezTo>
                  <a:cubicBezTo>
                    <a:pt x="11727" y="543"/>
                    <a:pt x="11713" y="579"/>
                    <a:pt x="11703" y="628"/>
                  </a:cubicBezTo>
                  <a:cubicBezTo>
                    <a:pt x="11700" y="641"/>
                    <a:pt x="11698" y="658"/>
                    <a:pt x="11696" y="672"/>
                  </a:cubicBezTo>
                  <a:cubicBezTo>
                    <a:pt x="11694" y="685"/>
                    <a:pt x="11693" y="701"/>
                    <a:pt x="11691" y="715"/>
                  </a:cubicBezTo>
                  <a:cubicBezTo>
                    <a:pt x="11688" y="743"/>
                    <a:pt x="11685" y="772"/>
                    <a:pt x="11682" y="804"/>
                  </a:cubicBezTo>
                  <a:cubicBezTo>
                    <a:pt x="11678" y="856"/>
                    <a:pt x="11676" y="923"/>
                    <a:pt x="11674" y="990"/>
                  </a:cubicBezTo>
                  <a:cubicBezTo>
                    <a:pt x="11670" y="1163"/>
                    <a:pt x="11669" y="1358"/>
                    <a:pt x="11669" y="1645"/>
                  </a:cubicBezTo>
                  <a:cubicBezTo>
                    <a:pt x="11669" y="2162"/>
                    <a:pt x="11657" y="2603"/>
                    <a:pt x="11644" y="2626"/>
                  </a:cubicBezTo>
                  <a:cubicBezTo>
                    <a:pt x="11638" y="2636"/>
                    <a:pt x="11629" y="2625"/>
                    <a:pt x="11618" y="2603"/>
                  </a:cubicBezTo>
                  <a:cubicBezTo>
                    <a:pt x="11607" y="2580"/>
                    <a:pt x="11595" y="2545"/>
                    <a:pt x="11583" y="2506"/>
                  </a:cubicBezTo>
                  <a:cubicBezTo>
                    <a:pt x="11559" y="2429"/>
                    <a:pt x="11538" y="2338"/>
                    <a:pt x="11539" y="2288"/>
                  </a:cubicBezTo>
                  <a:cubicBezTo>
                    <a:pt x="11540" y="2267"/>
                    <a:pt x="11501" y="2141"/>
                    <a:pt x="11453" y="2009"/>
                  </a:cubicBezTo>
                  <a:lnTo>
                    <a:pt x="11366" y="1770"/>
                  </a:lnTo>
                  <a:lnTo>
                    <a:pt x="11005" y="1810"/>
                  </a:lnTo>
                  <a:cubicBezTo>
                    <a:pt x="10668" y="1848"/>
                    <a:pt x="10638" y="1862"/>
                    <a:pt x="10575" y="2036"/>
                  </a:cubicBezTo>
                  <a:cubicBezTo>
                    <a:pt x="10494" y="2259"/>
                    <a:pt x="10449" y="2209"/>
                    <a:pt x="10449" y="1897"/>
                  </a:cubicBezTo>
                  <a:cubicBezTo>
                    <a:pt x="10449" y="1829"/>
                    <a:pt x="10442" y="1734"/>
                    <a:pt x="10429" y="1628"/>
                  </a:cubicBezTo>
                  <a:cubicBezTo>
                    <a:pt x="10417" y="1523"/>
                    <a:pt x="10399" y="1407"/>
                    <a:pt x="10379" y="1292"/>
                  </a:cubicBezTo>
                  <a:cubicBezTo>
                    <a:pt x="10379" y="1291"/>
                    <a:pt x="10379" y="1291"/>
                    <a:pt x="10379" y="1290"/>
                  </a:cubicBezTo>
                  <a:cubicBezTo>
                    <a:pt x="10359" y="1175"/>
                    <a:pt x="10335" y="1063"/>
                    <a:pt x="10312" y="966"/>
                  </a:cubicBezTo>
                  <a:cubicBezTo>
                    <a:pt x="10289" y="870"/>
                    <a:pt x="10266" y="788"/>
                    <a:pt x="10245" y="738"/>
                  </a:cubicBezTo>
                  <a:cubicBezTo>
                    <a:pt x="10218" y="672"/>
                    <a:pt x="10194" y="636"/>
                    <a:pt x="10123" y="622"/>
                  </a:cubicBezTo>
                  <a:cubicBezTo>
                    <a:pt x="10052" y="607"/>
                    <a:pt x="9934" y="615"/>
                    <a:pt x="9720" y="632"/>
                  </a:cubicBezTo>
                  <a:cubicBezTo>
                    <a:pt x="9429" y="655"/>
                    <a:pt x="9240" y="700"/>
                    <a:pt x="9216" y="755"/>
                  </a:cubicBezTo>
                  <a:cubicBezTo>
                    <a:pt x="9194" y="806"/>
                    <a:pt x="9105" y="836"/>
                    <a:pt x="9006" y="825"/>
                  </a:cubicBezTo>
                  <a:cubicBezTo>
                    <a:pt x="8950" y="818"/>
                    <a:pt x="8907" y="820"/>
                    <a:pt x="8872" y="837"/>
                  </a:cubicBezTo>
                  <a:cubicBezTo>
                    <a:pt x="8838" y="855"/>
                    <a:pt x="8814" y="889"/>
                    <a:pt x="8797" y="947"/>
                  </a:cubicBezTo>
                  <a:cubicBezTo>
                    <a:pt x="8780" y="1005"/>
                    <a:pt x="8770" y="1085"/>
                    <a:pt x="8765" y="1201"/>
                  </a:cubicBezTo>
                  <a:cubicBezTo>
                    <a:pt x="8760" y="1317"/>
                    <a:pt x="8759" y="1467"/>
                    <a:pt x="8761" y="1658"/>
                  </a:cubicBezTo>
                  <a:cubicBezTo>
                    <a:pt x="8762" y="1811"/>
                    <a:pt x="8762" y="1954"/>
                    <a:pt x="8760" y="2064"/>
                  </a:cubicBezTo>
                  <a:cubicBezTo>
                    <a:pt x="8758" y="2175"/>
                    <a:pt x="8754" y="2249"/>
                    <a:pt x="8749" y="2263"/>
                  </a:cubicBezTo>
                  <a:cubicBezTo>
                    <a:pt x="8744" y="2276"/>
                    <a:pt x="8740" y="2372"/>
                    <a:pt x="8736" y="2516"/>
                  </a:cubicBezTo>
                  <a:cubicBezTo>
                    <a:pt x="8733" y="2661"/>
                    <a:pt x="8731" y="2852"/>
                    <a:pt x="8731" y="3060"/>
                  </a:cubicBezTo>
                  <a:cubicBezTo>
                    <a:pt x="8731" y="3476"/>
                    <a:pt x="8719" y="3831"/>
                    <a:pt x="8703" y="3857"/>
                  </a:cubicBezTo>
                  <a:cubicBezTo>
                    <a:pt x="8694" y="3873"/>
                    <a:pt x="8687" y="3904"/>
                    <a:pt x="8683" y="3946"/>
                  </a:cubicBezTo>
                  <a:cubicBezTo>
                    <a:pt x="8677" y="3999"/>
                    <a:pt x="8677" y="4068"/>
                    <a:pt x="8679" y="4132"/>
                  </a:cubicBezTo>
                  <a:cubicBezTo>
                    <a:pt x="8680" y="4148"/>
                    <a:pt x="8681" y="4163"/>
                    <a:pt x="8682" y="4178"/>
                  </a:cubicBezTo>
                  <a:cubicBezTo>
                    <a:pt x="8687" y="4239"/>
                    <a:pt x="8693" y="4298"/>
                    <a:pt x="8706" y="4320"/>
                  </a:cubicBezTo>
                  <a:cubicBezTo>
                    <a:pt x="8722" y="4349"/>
                    <a:pt x="8731" y="4474"/>
                    <a:pt x="8724" y="4597"/>
                  </a:cubicBezTo>
                  <a:cubicBezTo>
                    <a:pt x="8718" y="4720"/>
                    <a:pt x="8723" y="4838"/>
                    <a:pt x="8736" y="4859"/>
                  </a:cubicBezTo>
                  <a:cubicBezTo>
                    <a:pt x="8754" y="4891"/>
                    <a:pt x="8761" y="4967"/>
                    <a:pt x="8757" y="5050"/>
                  </a:cubicBezTo>
                  <a:cubicBezTo>
                    <a:pt x="8755" y="5091"/>
                    <a:pt x="8751" y="5134"/>
                    <a:pt x="8744" y="5172"/>
                  </a:cubicBezTo>
                  <a:cubicBezTo>
                    <a:pt x="8737" y="5211"/>
                    <a:pt x="8729" y="5245"/>
                    <a:pt x="8717" y="5272"/>
                  </a:cubicBezTo>
                  <a:cubicBezTo>
                    <a:pt x="8706" y="5298"/>
                    <a:pt x="8697" y="5327"/>
                    <a:pt x="8692" y="5354"/>
                  </a:cubicBezTo>
                  <a:cubicBezTo>
                    <a:pt x="8687" y="5381"/>
                    <a:pt x="8684" y="5405"/>
                    <a:pt x="8687" y="5420"/>
                  </a:cubicBezTo>
                  <a:cubicBezTo>
                    <a:pt x="8694" y="5449"/>
                    <a:pt x="8703" y="5639"/>
                    <a:pt x="8707" y="5838"/>
                  </a:cubicBezTo>
                  <a:cubicBezTo>
                    <a:pt x="8710" y="6038"/>
                    <a:pt x="8724" y="6217"/>
                    <a:pt x="8736" y="6238"/>
                  </a:cubicBezTo>
                  <a:cubicBezTo>
                    <a:pt x="8767" y="6291"/>
                    <a:pt x="8764" y="7216"/>
                    <a:pt x="8733" y="7306"/>
                  </a:cubicBezTo>
                  <a:cubicBezTo>
                    <a:pt x="8718" y="7346"/>
                    <a:pt x="8703" y="7482"/>
                    <a:pt x="8698" y="7608"/>
                  </a:cubicBezTo>
                  <a:cubicBezTo>
                    <a:pt x="8691" y="7786"/>
                    <a:pt x="8673" y="7843"/>
                    <a:pt x="8619" y="7864"/>
                  </a:cubicBezTo>
                  <a:cubicBezTo>
                    <a:pt x="8581" y="7879"/>
                    <a:pt x="8541" y="7940"/>
                    <a:pt x="8528" y="8001"/>
                  </a:cubicBezTo>
                  <a:cubicBezTo>
                    <a:pt x="8513" y="8076"/>
                    <a:pt x="8493" y="8089"/>
                    <a:pt x="8472" y="8039"/>
                  </a:cubicBezTo>
                  <a:cubicBezTo>
                    <a:pt x="8454" y="7999"/>
                    <a:pt x="8408" y="7955"/>
                    <a:pt x="8370" y="7940"/>
                  </a:cubicBezTo>
                  <a:cubicBezTo>
                    <a:pt x="8315" y="7919"/>
                    <a:pt x="8300" y="7864"/>
                    <a:pt x="8293" y="7663"/>
                  </a:cubicBezTo>
                  <a:cubicBezTo>
                    <a:pt x="8290" y="7594"/>
                    <a:pt x="8293" y="7505"/>
                    <a:pt x="8300" y="7416"/>
                  </a:cubicBezTo>
                  <a:cubicBezTo>
                    <a:pt x="8306" y="7327"/>
                    <a:pt x="8315" y="7241"/>
                    <a:pt x="8327" y="7175"/>
                  </a:cubicBezTo>
                  <a:cubicBezTo>
                    <a:pt x="8342" y="7094"/>
                    <a:pt x="8353" y="6941"/>
                    <a:pt x="8360" y="6743"/>
                  </a:cubicBezTo>
                  <a:cubicBezTo>
                    <a:pt x="8367" y="6547"/>
                    <a:pt x="8370" y="6308"/>
                    <a:pt x="8370" y="6050"/>
                  </a:cubicBezTo>
                  <a:cubicBezTo>
                    <a:pt x="8370" y="5533"/>
                    <a:pt x="8356" y="4946"/>
                    <a:pt x="8326" y="4506"/>
                  </a:cubicBezTo>
                  <a:cubicBezTo>
                    <a:pt x="8303" y="4148"/>
                    <a:pt x="8274" y="3683"/>
                    <a:pt x="8263" y="3472"/>
                  </a:cubicBezTo>
                  <a:cubicBezTo>
                    <a:pt x="8258" y="3378"/>
                    <a:pt x="8247" y="3270"/>
                    <a:pt x="8232" y="3159"/>
                  </a:cubicBezTo>
                  <a:cubicBezTo>
                    <a:pt x="8217" y="3049"/>
                    <a:pt x="8199" y="2940"/>
                    <a:pt x="8180" y="2844"/>
                  </a:cubicBezTo>
                  <a:cubicBezTo>
                    <a:pt x="8142" y="2652"/>
                    <a:pt x="8102" y="2519"/>
                    <a:pt x="8085" y="2567"/>
                  </a:cubicBezTo>
                  <a:cubicBezTo>
                    <a:pt x="8080" y="2580"/>
                    <a:pt x="8074" y="2579"/>
                    <a:pt x="8067" y="2565"/>
                  </a:cubicBezTo>
                  <a:cubicBezTo>
                    <a:pt x="8060" y="2552"/>
                    <a:pt x="8054" y="2527"/>
                    <a:pt x="8049" y="2491"/>
                  </a:cubicBezTo>
                  <a:cubicBezTo>
                    <a:pt x="8043" y="2450"/>
                    <a:pt x="8028" y="2419"/>
                    <a:pt x="8006" y="2398"/>
                  </a:cubicBezTo>
                  <a:cubicBezTo>
                    <a:pt x="7963" y="2355"/>
                    <a:pt x="7896" y="2351"/>
                    <a:pt x="7846" y="2389"/>
                  </a:cubicBezTo>
                  <a:cubicBezTo>
                    <a:pt x="7821" y="2409"/>
                    <a:pt x="7801" y="2438"/>
                    <a:pt x="7789" y="2478"/>
                  </a:cubicBezTo>
                  <a:cubicBezTo>
                    <a:pt x="7770" y="2541"/>
                    <a:pt x="7765" y="2593"/>
                    <a:pt x="7778" y="2595"/>
                  </a:cubicBezTo>
                  <a:cubicBezTo>
                    <a:pt x="7791" y="2596"/>
                    <a:pt x="7782" y="2643"/>
                    <a:pt x="7757" y="2696"/>
                  </a:cubicBezTo>
                  <a:cubicBezTo>
                    <a:pt x="7731" y="2749"/>
                    <a:pt x="7704" y="2926"/>
                    <a:pt x="7694" y="3091"/>
                  </a:cubicBezTo>
                  <a:cubicBezTo>
                    <a:pt x="7682" y="3302"/>
                    <a:pt x="7667" y="3420"/>
                    <a:pt x="7649" y="3453"/>
                  </a:cubicBezTo>
                  <a:cubicBezTo>
                    <a:pt x="7640" y="3471"/>
                    <a:pt x="7631" y="3466"/>
                    <a:pt x="7620" y="3440"/>
                  </a:cubicBezTo>
                  <a:cubicBezTo>
                    <a:pt x="7609" y="3415"/>
                    <a:pt x="7597" y="3369"/>
                    <a:pt x="7585" y="3303"/>
                  </a:cubicBezTo>
                  <a:cubicBezTo>
                    <a:pt x="7565" y="3200"/>
                    <a:pt x="7551" y="3124"/>
                    <a:pt x="7533" y="3066"/>
                  </a:cubicBezTo>
                  <a:cubicBezTo>
                    <a:pt x="7514" y="3009"/>
                    <a:pt x="7492" y="2971"/>
                    <a:pt x="7462" y="2950"/>
                  </a:cubicBezTo>
                  <a:cubicBezTo>
                    <a:pt x="7400" y="2908"/>
                    <a:pt x="7299" y="2930"/>
                    <a:pt x="7104" y="2977"/>
                  </a:cubicBezTo>
                  <a:cubicBezTo>
                    <a:pt x="6931" y="3020"/>
                    <a:pt x="6842" y="3043"/>
                    <a:pt x="6787" y="3085"/>
                  </a:cubicBezTo>
                  <a:cubicBezTo>
                    <a:pt x="6759" y="3106"/>
                    <a:pt x="6740" y="3131"/>
                    <a:pt x="6723" y="3165"/>
                  </a:cubicBezTo>
                  <a:cubicBezTo>
                    <a:pt x="6706" y="3200"/>
                    <a:pt x="6692" y="3246"/>
                    <a:pt x="6674" y="3303"/>
                  </a:cubicBezTo>
                  <a:cubicBezTo>
                    <a:pt x="6655" y="3362"/>
                    <a:pt x="6639" y="3404"/>
                    <a:pt x="6625" y="3434"/>
                  </a:cubicBezTo>
                  <a:cubicBezTo>
                    <a:pt x="6611" y="3464"/>
                    <a:pt x="6599" y="3482"/>
                    <a:pt x="6589" y="3483"/>
                  </a:cubicBezTo>
                  <a:cubicBezTo>
                    <a:pt x="6579" y="3483"/>
                    <a:pt x="6572" y="3471"/>
                    <a:pt x="6566" y="3442"/>
                  </a:cubicBezTo>
                  <a:cubicBezTo>
                    <a:pt x="6560" y="3414"/>
                    <a:pt x="6555" y="3373"/>
                    <a:pt x="6552" y="3313"/>
                  </a:cubicBezTo>
                  <a:cubicBezTo>
                    <a:pt x="6549" y="3248"/>
                    <a:pt x="6517" y="3075"/>
                    <a:pt x="6481" y="2931"/>
                  </a:cubicBezTo>
                  <a:cubicBezTo>
                    <a:pt x="6419" y="2678"/>
                    <a:pt x="6411" y="2669"/>
                    <a:pt x="6236" y="2669"/>
                  </a:cubicBezTo>
                  <a:cubicBezTo>
                    <a:pt x="6176" y="2668"/>
                    <a:pt x="6123" y="2680"/>
                    <a:pt x="6078" y="2702"/>
                  </a:cubicBezTo>
                  <a:cubicBezTo>
                    <a:pt x="6033" y="2725"/>
                    <a:pt x="5995" y="2760"/>
                    <a:pt x="5962" y="2808"/>
                  </a:cubicBezTo>
                  <a:cubicBezTo>
                    <a:pt x="5929" y="2857"/>
                    <a:pt x="5901" y="2920"/>
                    <a:pt x="5878" y="2998"/>
                  </a:cubicBezTo>
                  <a:cubicBezTo>
                    <a:pt x="5855" y="3077"/>
                    <a:pt x="5836" y="3170"/>
                    <a:pt x="5820" y="3282"/>
                  </a:cubicBezTo>
                  <a:cubicBezTo>
                    <a:pt x="5807" y="3374"/>
                    <a:pt x="5792" y="3460"/>
                    <a:pt x="5779" y="3525"/>
                  </a:cubicBezTo>
                  <a:cubicBezTo>
                    <a:pt x="5779" y="3525"/>
                    <a:pt x="5779" y="3527"/>
                    <a:pt x="5779" y="3527"/>
                  </a:cubicBezTo>
                  <a:cubicBezTo>
                    <a:pt x="5766" y="3591"/>
                    <a:pt x="5754" y="3637"/>
                    <a:pt x="5747" y="3643"/>
                  </a:cubicBezTo>
                  <a:cubicBezTo>
                    <a:pt x="5733" y="3656"/>
                    <a:pt x="5687" y="3569"/>
                    <a:pt x="5646" y="3451"/>
                  </a:cubicBezTo>
                  <a:cubicBezTo>
                    <a:pt x="5573" y="3240"/>
                    <a:pt x="5568" y="3238"/>
                    <a:pt x="5371" y="3299"/>
                  </a:cubicBezTo>
                  <a:cubicBezTo>
                    <a:pt x="5260" y="3333"/>
                    <a:pt x="5105" y="3359"/>
                    <a:pt x="5025" y="3356"/>
                  </a:cubicBezTo>
                  <a:cubicBezTo>
                    <a:pt x="4915" y="3352"/>
                    <a:pt x="4869" y="3387"/>
                    <a:pt x="4834" y="3500"/>
                  </a:cubicBezTo>
                  <a:cubicBezTo>
                    <a:pt x="4793" y="3631"/>
                    <a:pt x="4781" y="3635"/>
                    <a:pt x="4716" y="3542"/>
                  </a:cubicBezTo>
                  <a:cubicBezTo>
                    <a:pt x="4676" y="3484"/>
                    <a:pt x="4643" y="3409"/>
                    <a:pt x="4643" y="3377"/>
                  </a:cubicBezTo>
                  <a:cubicBezTo>
                    <a:pt x="4643" y="3345"/>
                    <a:pt x="4620" y="3252"/>
                    <a:pt x="4594" y="3168"/>
                  </a:cubicBezTo>
                  <a:cubicBezTo>
                    <a:pt x="4567" y="3083"/>
                    <a:pt x="4506" y="2883"/>
                    <a:pt x="4456" y="2724"/>
                  </a:cubicBezTo>
                  <a:lnTo>
                    <a:pt x="4365" y="2436"/>
                  </a:lnTo>
                  <a:lnTo>
                    <a:pt x="3987" y="2504"/>
                  </a:lnTo>
                  <a:lnTo>
                    <a:pt x="3607" y="2571"/>
                  </a:lnTo>
                  <a:lnTo>
                    <a:pt x="3522" y="2829"/>
                  </a:lnTo>
                  <a:cubicBezTo>
                    <a:pt x="3491" y="2926"/>
                    <a:pt x="3469" y="3008"/>
                    <a:pt x="3456" y="3094"/>
                  </a:cubicBezTo>
                  <a:cubicBezTo>
                    <a:pt x="3443" y="3179"/>
                    <a:pt x="3437" y="3268"/>
                    <a:pt x="3437" y="3377"/>
                  </a:cubicBezTo>
                  <a:cubicBezTo>
                    <a:pt x="3437" y="3450"/>
                    <a:pt x="3433" y="3511"/>
                    <a:pt x="3428" y="3563"/>
                  </a:cubicBezTo>
                  <a:cubicBezTo>
                    <a:pt x="3427" y="3564"/>
                    <a:pt x="3427" y="3564"/>
                    <a:pt x="3427" y="3565"/>
                  </a:cubicBezTo>
                  <a:cubicBezTo>
                    <a:pt x="3425" y="3586"/>
                    <a:pt x="3422" y="3601"/>
                    <a:pt x="3419" y="3618"/>
                  </a:cubicBezTo>
                  <a:cubicBezTo>
                    <a:pt x="3414" y="3647"/>
                    <a:pt x="3408" y="3671"/>
                    <a:pt x="3402" y="3690"/>
                  </a:cubicBezTo>
                  <a:cubicBezTo>
                    <a:pt x="3401" y="3691"/>
                    <a:pt x="3401" y="3691"/>
                    <a:pt x="3401" y="3692"/>
                  </a:cubicBezTo>
                  <a:cubicBezTo>
                    <a:pt x="3398" y="3700"/>
                    <a:pt x="3395" y="3712"/>
                    <a:pt x="3392" y="3717"/>
                  </a:cubicBezTo>
                  <a:cubicBezTo>
                    <a:pt x="3380" y="3736"/>
                    <a:pt x="3368" y="3743"/>
                    <a:pt x="3355" y="3732"/>
                  </a:cubicBezTo>
                  <a:cubicBezTo>
                    <a:pt x="3340" y="3719"/>
                    <a:pt x="3324" y="3688"/>
                    <a:pt x="3310" y="3633"/>
                  </a:cubicBezTo>
                  <a:cubicBezTo>
                    <a:pt x="3299" y="3592"/>
                    <a:pt x="3286" y="3566"/>
                    <a:pt x="3271" y="3552"/>
                  </a:cubicBezTo>
                  <a:cubicBezTo>
                    <a:pt x="3255" y="3538"/>
                    <a:pt x="3237" y="3535"/>
                    <a:pt x="3220" y="3546"/>
                  </a:cubicBezTo>
                  <a:cubicBezTo>
                    <a:pt x="3203" y="3557"/>
                    <a:pt x="3186" y="3582"/>
                    <a:pt x="3171" y="3616"/>
                  </a:cubicBezTo>
                  <a:cubicBezTo>
                    <a:pt x="3155" y="3649"/>
                    <a:pt x="3141" y="3693"/>
                    <a:pt x="3131" y="3747"/>
                  </a:cubicBezTo>
                  <a:cubicBezTo>
                    <a:pt x="3123" y="3788"/>
                    <a:pt x="3114" y="3824"/>
                    <a:pt x="3104" y="3851"/>
                  </a:cubicBezTo>
                  <a:cubicBezTo>
                    <a:pt x="3094" y="3879"/>
                    <a:pt x="3085" y="3895"/>
                    <a:pt x="3078" y="3895"/>
                  </a:cubicBezTo>
                  <a:cubicBezTo>
                    <a:pt x="3061" y="3895"/>
                    <a:pt x="3009" y="3809"/>
                    <a:pt x="2956" y="3711"/>
                  </a:cubicBezTo>
                  <a:cubicBezTo>
                    <a:pt x="2955" y="3710"/>
                    <a:pt x="2955" y="3710"/>
                    <a:pt x="2955" y="3709"/>
                  </a:cubicBezTo>
                  <a:cubicBezTo>
                    <a:pt x="2919" y="3644"/>
                    <a:pt x="2887" y="3584"/>
                    <a:pt x="2862" y="3525"/>
                  </a:cubicBezTo>
                  <a:cubicBezTo>
                    <a:pt x="2841" y="3477"/>
                    <a:pt x="2827" y="3439"/>
                    <a:pt x="2827" y="3421"/>
                  </a:cubicBezTo>
                  <a:cubicBezTo>
                    <a:pt x="2827" y="3387"/>
                    <a:pt x="2768" y="3359"/>
                    <a:pt x="2696" y="3360"/>
                  </a:cubicBezTo>
                  <a:cubicBezTo>
                    <a:pt x="2651" y="3361"/>
                    <a:pt x="2622" y="3371"/>
                    <a:pt x="2597" y="3390"/>
                  </a:cubicBezTo>
                  <a:cubicBezTo>
                    <a:pt x="2578" y="3404"/>
                    <a:pt x="2562" y="3428"/>
                    <a:pt x="2546" y="3466"/>
                  </a:cubicBezTo>
                  <a:cubicBezTo>
                    <a:pt x="2545" y="3466"/>
                    <a:pt x="2545" y="3467"/>
                    <a:pt x="2545" y="3468"/>
                  </a:cubicBezTo>
                  <a:cubicBezTo>
                    <a:pt x="2544" y="3471"/>
                    <a:pt x="2542" y="3475"/>
                    <a:pt x="2540" y="3478"/>
                  </a:cubicBezTo>
                  <a:cubicBezTo>
                    <a:pt x="2540" y="3479"/>
                    <a:pt x="2540" y="3480"/>
                    <a:pt x="2540" y="3481"/>
                  </a:cubicBezTo>
                  <a:cubicBezTo>
                    <a:pt x="2523" y="3523"/>
                    <a:pt x="2505" y="3580"/>
                    <a:pt x="2483" y="3662"/>
                  </a:cubicBezTo>
                  <a:lnTo>
                    <a:pt x="2404" y="3961"/>
                  </a:lnTo>
                  <a:lnTo>
                    <a:pt x="2325" y="3798"/>
                  </a:lnTo>
                  <a:cubicBezTo>
                    <a:pt x="2281" y="3709"/>
                    <a:pt x="2245" y="3610"/>
                    <a:pt x="2245" y="3580"/>
                  </a:cubicBezTo>
                  <a:cubicBezTo>
                    <a:pt x="2245" y="3565"/>
                    <a:pt x="2224" y="3551"/>
                    <a:pt x="2190" y="3540"/>
                  </a:cubicBezTo>
                  <a:cubicBezTo>
                    <a:pt x="2156" y="3529"/>
                    <a:pt x="2110" y="3522"/>
                    <a:pt x="2059" y="3521"/>
                  </a:cubicBezTo>
                  <a:cubicBezTo>
                    <a:pt x="2009" y="3520"/>
                    <a:pt x="1966" y="3524"/>
                    <a:pt x="1929" y="3538"/>
                  </a:cubicBezTo>
                  <a:cubicBezTo>
                    <a:pt x="1892" y="3551"/>
                    <a:pt x="1859" y="3573"/>
                    <a:pt x="1830" y="3605"/>
                  </a:cubicBezTo>
                  <a:cubicBezTo>
                    <a:pt x="1772" y="3670"/>
                    <a:pt x="1726" y="3779"/>
                    <a:pt x="1673" y="3950"/>
                  </a:cubicBezTo>
                  <a:cubicBezTo>
                    <a:pt x="1656" y="4005"/>
                    <a:pt x="1635" y="4050"/>
                    <a:pt x="1613" y="4085"/>
                  </a:cubicBezTo>
                  <a:cubicBezTo>
                    <a:pt x="1591" y="4121"/>
                    <a:pt x="1568" y="4146"/>
                    <a:pt x="1546" y="4159"/>
                  </a:cubicBezTo>
                  <a:cubicBezTo>
                    <a:pt x="1501" y="4185"/>
                    <a:pt x="1462" y="4162"/>
                    <a:pt x="1451" y="4079"/>
                  </a:cubicBezTo>
                  <a:cubicBezTo>
                    <a:pt x="1447" y="4049"/>
                    <a:pt x="1437" y="4023"/>
                    <a:pt x="1425" y="4003"/>
                  </a:cubicBezTo>
                  <a:cubicBezTo>
                    <a:pt x="1414" y="3983"/>
                    <a:pt x="1402" y="3971"/>
                    <a:pt x="1389" y="3971"/>
                  </a:cubicBezTo>
                  <a:cubicBezTo>
                    <a:pt x="1364" y="3971"/>
                    <a:pt x="1335" y="4012"/>
                    <a:pt x="1305" y="4075"/>
                  </a:cubicBezTo>
                  <a:cubicBezTo>
                    <a:pt x="1247" y="4201"/>
                    <a:pt x="1188" y="4423"/>
                    <a:pt x="1162" y="4610"/>
                  </a:cubicBezTo>
                  <a:cubicBezTo>
                    <a:pt x="1150" y="4703"/>
                    <a:pt x="1146" y="4786"/>
                    <a:pt x="1154" y="4847"/>
                  </a:cubicBezTo>
                  <a:cubicBezTo>
                    <a:pt x="1163" y="4913"/>
                    <a:pt x="1149" y="5052"/>
                    <a:pt x="1125" y="5155"/>
                  </a:cubicBezTo>
                  <a:cubicBezTo>
                    <a:pt x="1112" y="5212"/>
                    <a:pt x="1101" y="5345"/>
                    <a:pt x="1094" y="5515"/>
                  </a:cubicBezTo>
                  <a:cubicBezTo>
                    <a:pt x="1078" y="5854"/>
                    <a:pt x="1074" y="6337"/>
                    <a:pt x="1084" y="6642"/>
                  </a:cubicBezTo>
                  <a:cubicBezTo>
                    <a:pt x="1087" y="6718"/>
                    <a:pt x="1091" y="6781"/>
                    <a:pt x="1095" y="6830"/>
                  </a:cubicBezTo>
                  <a:cubicBezTo>
                    <a:pt x="1100" y="6880"/>
                    <a:pt x="1105" y="6912"/>
                    <a:pt x="1111" y="6923"/>
                  </a:cubicBezTo>
                  <a:cubicBezTo>
                    <a:pt x="1128" y="6952"/>
                    <a:pt x="1135" y="7068"/>
                    <a:pt x="1127" y="7181"/>
                  </a:cubicBezTo>
                  <a:cubicBezTo>
                    <a:pt x="1123" y="7238"/>
                    <a:pt x="1122" y="7320"/>
                    <a:pt x="1123" y="7411"/>
                  </a:cubicBezTo>
                  <a:cubicBezTo>
                    <a:pt x="1123" y="7412"/>
                    <a:pt x="1123" y="7415"/>
                    <a:pt x="1123" y="7416"/>
                  </a:cubicBezTo>
                  <a:cubicBezTo>
                    <a:pt x="1125" y="7506"/>
                    <a:pt x="1130" y="7603"/>
                    <a:pt x="1136" y="7684"/>
                  </a:cubicBezTo>
                  <a:cubicBezTo>
                    <a:pt x="1152" y="7876"/>
                    <a:pt x="1152" y="8017"/>
                    <a:pt x="1133" y="8078"/>
                  </a:cubicBezTo>
                  <a:cubicBezTo>
                    <a:pt x="1118" y="8129"/>
                    <a:pt x="1106" y="8304"/>
                    <a:pt x="1109" y="8464"/>
                  </a:cubicBezTo>
                  <a:cubicBezTo>
                    <a:pt x="1112" y="8625"/>
                    <a:pt x="1111" y="8790"/>
                    <a:pt x="1108" y="8832"/>
                  </a:cubicBezTo>
                  <a:cubicBezTo>
                    <a:pt x="1105" y="8875"/>
                    <a:pt x="1100" y="8960"/>
                    <a:pt x="1098" y="9023"/>
                  </a:cubicBezTo>
                  <a:cubicBezTo>
                    <a:pt x="1096" y="9093"/>
                    <a:pt x="1066" y="9139"/>
                    <a:pt x="1019" y="9141"/>
                  </a:cubicBezTo>
                  <a:cubicBezTo>
                    <a:pt x="978" y="9143"/>
                    <a:pt x="915" y="9222"/>
                    <a:pt x="879" y="9315"/>
                  </a:cubicBezTo>
                  <a:cubicBezTo>
                    <a:pt x="844" y="9407"/>
                    <a:pt x="789" y="9484"/>
                    <a:pt x="757" y="9484"/>
                  </a:cubicBezTo>
                  <a:cubicBezTo>
                    <a:pt x="717" y="9484"/>
                    <a:pt x="668" y="9548"/>
                    <a:pt x="635" y="9627"/>
                  </a:cubicBezTo>
                  <a:cubicBezTo>
                    <a:pt x="601" y="9707"/>
                    <a:pt x="582" y="9800"/>
                    <a:pt x="596" y="9862"/>
                  </a:cubicBezTo>
                  <a:cubicBezTo>
                    <a:pt x="608" y="9917"/>
                    <a:pt x="615" y="10242"/>
                    <a:pt x="612" y="10585"/>
                  </a:cubicBezTo>
                  <a:cubicBezTo>
                    <a:pt x="610" y="10762"/>
                    <a:pt x="610" y="10905"/>
                    <a:pt x="614" y="11025"/>
                  </a:cubicBezTo>
                  <a:cubicBezTo>
                    <a:pt x="621" y="11267"/>
                    <a:pt x="642" y="11422"/>
                    <a:pt x="692" y="11600"/>
                  </a:cubicBezTo>
                  <a:cubicBezTo>
                    <a:pt x="717" y="11689"/>
                    <a:pt x="748" y="11785"/>
                    <a:pt x="789" y="11899"/>
                  </a:cubicBezTo>
                  <a:cubicBezTo>
                    <a:pt x="860" y="12096"/>
                    <a:pt x="921" y="12322"/>
                    <a:pt x="959" y="12514"/>
                  </a:cubicBezTo>
                  <a:cubicBezTo>
                    <a:pt x="978" y="12610"/>
                    <a:pt x="990" y="12695"/>
                    <a:pt x="996" y="12765"/>
                  </a:cubicBezTo>
                  <a:cubicBezTo>
                    <a:pt x="1001" y="12836"/>
                    <a:pt x="1000" y="12891"/>
                    <a:pt x="990" y="12920"/>
                  </a:cubicBezTo>
                  <a:cubicBezTo>
                    <a:pt x="973" y="12966"/>
                    <a:pt x="897" y="13002"/>
                    <a:pt x="823" y="13002"/>
                  </a:cubicBezTo>
                  <a:cubicBezTo>
                    <a:pt x="744" y="13002"/>
                    <a:pt x="653" y="13058"/>
                    <a:pt x="604" y="13136"/>
                  </a:cubicBezTo>
                  <a:lnTo>
                    <a:pt x="520" y="13273"/>
                  </a:lnTo>
                  <a:lnTo>
                    <a:pt x="540" y="15242"/>
                  </a:lnTo>
                  <a:cubicBezTo>
                    <a:pt x="549" y="16181"/>
                    <a:pt x="555" y="16674"/>
                    <a:pt x="551" y="16937"/>
                  </a:cubicBezTo>
                  <a:cubicBezTo>
                    <a:pt x="549" y="17072"/>
                    <a:pt x="544" y="17143"/>
                    <a:pt x="537" y="17187"/>
                  </a:cubicBezTo>
                  <a:cubicBezTo>
                    <a:pt x="530" y="17229"/>
                    <a:pt x="521" y="17246"/>
                    <a:pt x="509" y="17257"/>
                  </a:cubicBezTo>
                  <a:cubicBezTo>
                    <a:pt x="451" y="17308"/>
                    <a:pt x="417" y="17349"/>
                    <a:pt x="398" y="17420"/>
                  </a:cubicBezTo>
                  <a:cubicBezTo>
                    <a:pt x="379" y="17491"/>
                    <a:pt x="375" y="17591"/>
                    <a:pt x="375" y="17760"/>
                  </a:cubicBezTo>
                  <a:cubicBezTo>
                    <a:pt x="377" y="18037"/>
                    <a:pt x="399" y="18175"/>
                    <a:pt x="500" y="18544"/>
                  </a:cubicBezTo>
                  <a:cubicBezTo>
                    <a:pt x="568" y="18791"/>
                    <a:pt x="636" y="19047"/>
                    <a:pt x="652" y="19111"/>
                  </a:cubicBezTo>
                  <a:cubicBezTo>
                    <a:pt x="679" y="19228"/>
                    <a:pt x="742" y="19437"/>
                    <a:pt x="819" y="19669"/>
                  </a:cubicBezTo>
                  <a:cubicBezTo>
                    <a:pt x="841" y="19736"/>
                    <a:pt x="859" y="19821"/>
                    <a:pt x="860" y="19860"/>
                  </a:cubicBezTo>
                  <a:cubicBezTo>
                    <a:pt x="860" y="19898"/>
                    <a:pt x="923" y="20116"/>
                    <a:pt x="999" y="20344"/>
                  </a:cubicBezTo>
                  <a:cubicBezTo>
                    <a:pt x="1037" y="20458"/>
                    <a:pt x="1071" y="20571"/>
                    <a:pt x="1096" y="20663"/>
                  </a:cubicBezTo>
                  <a:cubicBezTo>
                    <a:pt x="1096" y="20664"/>
                    <a:pt x="1096" y="20667"/>
                    <a:pt x="1096" y="20667"/>
                  </a:cubicBezTo>
                  <a:cubicBezTo>
                    <a:pt x="1120" y="20758"/>
                    <a:pt x="1136" y="20828"/>
                    <a:pt x="1136" y="20854"/>
                  </a:cubicBezTo>
                  <a:cubicBezTo>
                    <a:pt x="1136" y="20883"/>
                    <a:pt x="1141" y="20912"/>
                    <a:pt x="1149" y="20940"/>
                  </a:cubicBezTo>
                  <a:cubicBezTo>
                    <a:pt x="1158" y="20976"/>
                    <a:pt x="1174" y="21010"/>
                    <a:pt x="1192" y="21042"/>
                  </a:cubicBezTo>
                  <a:cubicBezTo>
                    <a:pt x="1217" y="21085"/>
                    <a:pt x="1246" y="21125"/>
                    <a:pt x="1279" y="21152"/>
                  </a:cubicBezTo>
                  <a:cubicBezTo>
                    <a:pt x="1316" y="21182"/>
                    <a:pt x="1354" y="21197"/>
                    <a:pt x="1386" y="21194"/>
                  </a:cubicBezTo>
                  <a:cubicBezTo>
                    <a:pt x="1389" y="21194"/>
                    <a:pt x="1390" y="21192"/>
                    <a:pt x="1393" y="21192"/>
                  </a:cubicBezTo>
                  <a:cubicBezTo>
                    <a:pt x="1406" y="21189"/>
                    <a:pt x="1418" y="21183"/>
                    <a:pt x="1428" y="21173"/>
                  </a:cubicBezTo>
                  <a:cubicBezTo>
                    <a:pt x="1428" y="21172"/>
                    <a:pt x="1429" y="21171"/>
                    <a:pt x="1429" y="21171"/>
                  </a:cubicBezTo>
                  <a:cubicBezTo>
                    <a:pt x="1440" y="21158"/>
                    <a:pt x="1449" y="21142"/>
                    <a:pt x="1455" y="21118"/>
                  </a:cubicBezTo>
                  <a:cubicBezTo>
                    <a:pt x="1465" y="21073"/>
                    <a:pt x="1613" y="21043"/>
                    <a:pt x="1817" y="21048"/>
                  </a:cubicBezTo>
                  <a:cubicBezTo>
                    <a:pt x="2045" y="21053"/>
                    <a:pt x="2176" y="21027"/>
                    <a:pt x="2202" y="20968"/>
                  </a:cubicBezTo>
                  <a:cubicBezTo>
                    <a:pt x="2218" y="20931"/>
                    <a:pt x="2358" y="20891"/>
                    <a:pt x="2547" y="20860"/>
                  </a:cubicBezTo>
                  <a:cubicBezTo>
                    <a:pt x="2736" y="20829"/>
                    <a:pt x="2974" y="20806"/>
                    <a:pt x="3187" y="20805"/>
                  </a:cubicBezTo>
                  <a:cubicBezTo>
                    <a:pt x="3338" y="20804"/>
                    <a:pt x="3872" y="20626"/>
                    <a:pt x="3899" y="20568"/>
                  </a:cubicBezTo>
                  <a:cubicBezTo>
                    <a:pt x="3919" y="20524"/>
                    <a:pt x="3937" y="20529"/>
                    <a:pt x="3948" y="20579"/>
                  </a:cubicBezTo>
                  <a:cubicBezTo>
                    <a:pt x="3954" y="20606"/>
                    <a:pt x="3969" y="20625"/>
                    <a:pt x="3987" y="20638"/>
                  </a:cubicBezTo>
                  <a:cubicBezTo>
                    <a:pt x="4022" y="20664"/>
                    <a:pt x="4073" y="20662"/>
                    <a:pt x="4108" y="20634"/>
                  </a:cubicBezTo>
                  <a:cubicBezTo>
                    <a:pt x="4126" y="20619"/>
                    <a:pt x="4140" y="20597"/>
                    <a:pt x="4146" y="20570"/>
                  </a:cubicBezTo>
                  <a:cubicBezTo>
                    <a:pt x="4160" y="20511"/>
                    <a:pt x="4233" y="20500"/>
                    <a:pt x="4381" y="20534"/>
                  </a:cubicBezTo>
                  <a:cubicBezTo>
                    <a:pt x="4505" y="20563"/>
                    <a:pt x="4604" y="20553"/>
                    <a:pt x="4613" y="20513"/>
                  </a:cubicBezTo>
                  <a:cubicBezTo>
                    <a:pt x="4622" y="20474"/>
                    <a:pt x="4678" y="20461"/>
                    <a:pt x="4739" y="20484"/>
                  </a:cubicBezTo>
                  <a:cubicBezTo>
                    <a:pt x="4806" y="20508"/>
                    <a:pt x="4866" y="20488"/>
                    <a:pt x="4890" y="20433"/>
                  </a:cubicBezTo>
                  <a:cubicBezTo>
                    <a:pt x="4916" y="20372"/>
                    <a:pt x="5094" y="20330"/>
                    <a:pt x="5411" y="20308"/>
                  </a:cubicBezTo>
                  <a:cubicBezTo>
                    <a:pt x="5674" y="20290"/>
                    <a:pt x="5952" y="20263"/>
                    <a:pt x="6028" y="20249"/>
                  </a:cubicBezTo>
                  <a:cubicBezTo>
                    <a:pt x="6105" y="20234"/>
                    <a:pt x="6416" y="20180"/>
                    <a:pt x="6721" y="20128"/>
                  </a:cubicBezTo>
                  <a:cubicBezTo>
                    <a:pt x="7026" y="20076"/>
                    <a:pt x="7295" y="20014"/>
                    <a:pt x="7318" y="19991"/>
                  </a:cubicBezTo>
                  <a:cubicBezTo>
                    <a:pt x="7341" y="19968"/>
                    <a:pt x="7405" y="19957"/>
                    <a:pt x="7461" y="19965"/>
                  </a:cubicBezTo>
                  <a:cubicBezTo>
                    <a:pt x="7620" y="19990"/>
                    <a:pt x="7677" y="19866"/>
                    <a:pt x="7677" y="19502"/>
                  </a:cubicBezTo>
                  <a:cubicBezTo>
                    <a:pt x="7677" y="19281"/>
                    <a:pt x="7653" y="19092"/>
                    <a:pt x="7590" y="18841"/>
                  </a:cubicBezTo>
                  <a:lnTo>
                    <a:pt x="7503" y="18490"/>
                  </a:lnTo>
                  <a:lnTo>
                    <a:pt x="7520" y="16601"/>
                  </a:lnTo>
                  <a:lnTo>
                    <a:pt x="7537" y="14711"/>
                  </a:lnTo>
                  <a:lnTo>
                    <a:pt x="7413" y="14263"/>
                  </a:lnTo>
                  <a:cubicBezTo>
                    <a:pt x="7304" y="13877"/>
                    <a:pt x="7288" y="13775"/>
                    <a:pt x="7295" y="13508"/>
                  </a:cubicBezTo>
                  <a:cubicBezTo>
                    <a:pt x="7297" y="13431"/>
                    <a:pt x="7298" y="13375"/>
                    <a:pt x="7302" y="13330"/>
                  </a:cubicBezTo>
                  <a:cubicBezTo>
                    <a:pt x="7305" y="13286"/>
                    <a:pt x="7311" y="13256"/>
                    <a:pt x="7319" y="13233"/>
                  </a:cubicBezTo>
                  <a:cubicBezTo>
                    <a:pt x="7336" y="13185"/>
                    <a:pt x="7367" y="13169"/>
                    <a:pt x="7428" y="13140"/>
                  </a:cubicBezTo>
                  <a:cubicBezTo>
                    <a:pt x="7540" y="13087"/>
                    <a:pt x="8006" y="13004"/>
                    <a:pt x="8925" y="12875"/>
                  </a:cubicBezTo>
                  <a:cubicBezTo>
                    <a:pt x="9101" y="12851"/>
                    <a:pt x="9259" y="12798"/>
                    <a:pt x="9276" y="12759"/>
                  </a:cubicBezTo>
                  <a:cubicBezTo>
                    <a:pt x="9294" y="12720"/>
                    <a:pt x="9314" y="12718"/>
                    <a:pt x="9322" y="12753"/>
                  </a:cubicBezTo>
                  <a:cubicBezTo>
                    <a:pt x="9330" y="12788"/>
                    <a:pt x="9421" y="12796"/>
                    <a:pt x="9526" y="12770"/>
                  </a:cubicBezTo>
                  <a:cubicBezTo>
                    <a:pt x="9630" y="12743"/>
                    <a:pt x="9726" y="12746"/>
                    <a:pt x="9739" y="12778"/>
                  </a:cubicBezTo>
                  <a:cubicBezTo>
                    <a:pt x="9752" y="12810"/>
                    <a:pt x="9762" y="13427"/>
                    <a:pt x="9761" y="14148"/>
                  </a:cubicBezTo>
                  <a:lnTo>
                    <a:pt x="9760" y="15459"/>
                  </a:lnTo>
                  <a:lnTo>
                    <a:pt x="9668" y="15635"/>
                  </a:lnTo>
                  <a:cubicBezTo>
                    <a:pt x="9629" y="15708"/>
                    <a:pt x="9606" y="15762"/>
                    <a:pt x="9594" y="15827"/>
                  </a:cubicBezTo>
                  <a:cubicBezTo>
                    <a:pt x="9581" y="15892"/>
                    <a:pt x="9578" y="15968"/>
                    <a:pt x="9579" y="16081"/>
                  </a:cubicBezTo>
                  <a:cubicBezTo>
                    <a:pt x="9579" y="16082"/>
                    <a:pt x="9579" y="16083"/>
                    <a:pt x="9579" y="16083"/>
                  </a:cubicBezTo>
                  <a:cubicBezTo>
                    <a:pt x="9579" y="16084"/>
                    <a:pt x="9579" y="16084"/>
                    <a:pt x="9579" y="16085"/>
                  </a:cubicBezTo>
                  <a:cubicBezTo>
                    <a:pt x="9580" y="16160"/>
                    <a:pt x="9588" y="16252"/>
                    <a:pt x="9599" y="16343"/>
                  </a:cubicBezTo>
                  <a:cubicBezTo>
                    <a:pt x="9611" y="16436"/>
                    <a:pt x="9626" y="16527"/>
                    <a:pt x="9643" y="16593"/>
                  </a:cubicBezTo>
                  <a:cubicBezTo>
                    <a:pt x="9677" y="16724"/>
                    <a:pt x="9696" y="16830"/>
                    <a:pt x="9686" y="16830"/>
                  </a:cubicBezTo>
                  <a:cubicBezTo>
                    <a:pt x="9676" y="16830"/>
                    <a:pt x="9700" y="16982"/>
                    <a:pt x="9740" y="17168"/>
                  </a:cubicBezTo>
                  <a:cubicBezTo>
                    <a:pt x="9758" y="17255"/>
                    <a:pt x="9761" y="17289"/>
                    <a:pt x="9773" y="17360"/>
                  </a:cubicBezTo>
                  <a:cubicBezTo>
                    <a:pt x="9774" y="17362"/>
                    <a:pt x="9774" y="17363"/>
                    <a:pt x="9774" y="17365"/>
                  </a:cubicBezTo>
                  <a:cubicBezTo>
                    <a:pt x="9789" y="17441"/>
                    <a:pt x="9812" y="17540"/>
                    <a:pt x="9812" y="17565"/>
                  </a:cubicBezTo>
                  <a:cubicBezTo>
                    <a:pt x="9812" y="17613"/>
                    <a:pt x="9852" y="17889"/>
                    <a:pt x="9900" y="18179"/>
                  </a:cubicBezTo>
                  <a:cubicBezTo>
                    <a:pt x="9939" y="18412"/>
                    <a:pt x="9961" y="18549"/>
                    <a:pt x="9974" y="18633"/>
                  </a:cubicBezTo>
                  <a:cubicBezTo>
                    <a:pt x="9975" y="18634"/>
                    <a:pt x="9975" y="18634"/>
                    <a:pt x="9975" y="18635"/>
                  </a:cubicBezTo>
                  <a:cubicBezTo>
                    <a:pt x="9987" y="18672"/>
                    <a:pt x="10002" y="18712"/>
                    <a:pt x="10000" y="18731"/>
                  </a:cubicBezTo>
                  <a:cubicBezTo>
                    <a:pt x="9999" y="18751"/>
                    <a:pt x="10002" y="18786"/>
                    <a:pt x="10005" y="18819"/>
                  </a:cubicBezTo>
                  <a:cubicBezTo>
                    <a:pt x="10014" y="18890"/>
                    <a:pt x="10024" y="18963"/>
                    <a:pt x="10039" y="19033"/>
                  </a:cubicBezTo>
                  <a:cubicBezTo>
                    <a:pt x="10060" y="19139"/>
                    <a:pt x="10088" y="19248"/>
                    <a:pt x="10114" y="19312"/>
                  </a:cubicBezTo>
                  <a:cubicBezTo>
                    <a:pt x="10166" y="19441"/>
                    <a:pt x="10194" y="19449"/>
                    <a:pt x="10373" y="19388"/>
                  </a:cubicBezTo>
                  <a:cubicBezTo>
                    <a:pt x="10484" y="19351"/>
                    <a:pt x="10788" y="19328"/>
                    <a:pt x="11050" y="19340"/>
                  </a:cubicBezTo>
                  <a:cubicBezTo>
                    <a:pt x="11337" y="19353"/>
                    <a:pt x="11532" y="19332"/>
                    <a:pt x="11542" y="19287"/>
                  </a:cubicBezTo>
                  <a:cubicBezTo>
                    <a:pt x="11552" y="19242"/>
                    <a:pt x="11658" y="19233"/>
                    <a:pt x="11808" y="19259"/>
                  </a:cubicBezTo>
                  <a:cubicBezTo>
                    <a:pt x="11989" y="19292"/>
                    <a:pt x="12067" y="19276"/>
                    <a:pt x="12098" y="19204"/>
                  </a:cubicBezTo>
                  <a:cubicBezTo>
                    <a:pt x="12132" y="19128"/>
                    <a:pt x="12250" y="19119"/>
                    <a:pt x="12637" y="19162"/>
                  </a:cubicBezTo>
                  <a:cubicBezTo>
                    <a:pt x="12972" y="19199"/>
                    <a:pt x="13138" y="19189"/>
                    <a:pt x="13150" y="19134"/>
                  </a:cubicBezTo>
                  <a:cubicBezTo>
                    <a:pt x="13160" y="19090"/>
                    <a:pt x="13203" y="19075"/>
                    <a:pt x="13247" y="19099"/>
                  </a:cubicBezTo>
                  <a:cubicBezTo>
                    <a:pt x="13288" y="19121"/>
                    <a:pt x="13328" y="19104"/>
                    <a:pt x="13362" y="19060"/>
                  </a:cubicBezTo>
                  <a:cubicBezTo>
                    <a:pt x="13379" y="19039"/>
                    <a:pt x="13395" y="19011"/>
                    <a:pt x="13409" y="18978"/>
                  </a:cubicBezTo>
                  <a:cubicBezTo>
                    <a:pt x="13437" y="18913"/>
                    <a:pt x="13457" y="18829"/>
                    <a:pt x="13468" y="18741"/>
                  </a:cubicBezTo>
                  <a:cubicBezTo>
                    <a:pt x="13473" y="18697"/>
                    <a:pt x="13475" y="18650"/>
                    <a:pt x="13475" y="18606"/>
                  </a:cubicBezTo>
                  <a:cubicBezTo>
                    <a:pt x="13473" y="18517"/>
                    <a:pt x="13460" y="18431"/>
                    <a:pt x="13430" y="18363"/>
                  </a:cubicBezTo>
                  <a:cubicBezTo>
                    <a:pt x="13418" y="18337"/>
                    <a:pt x="13409" y="18306"/>
                    <a:pt x="13404" y="18278"/>
                  </a:cubicBezTo>
                  <a:cubicBezTo>
                    <a:pt x="13404" y="18277"/>
                    <a:pt x="13404" y="18277"/>
                    <a:pt x="13404" y="18276"/>
                  </a:cubicBezTo>
                  <a:cubicBezTo>
                    <a:pt x="13399" y="18247"/>
                    <a:pt x="13398" y="18221"/>
                    <a:pt x="13402" y="18204"/>
                  </a:cubicBezTo>
                  <a:cubicBezTo>
                    <a:pt x="13410" y="18170"/>
                    <a:pt x="13404" y="18122"/>
                    <a:pt x="13389" y="18096"/>
                  </a:cubicBezTo>
                  <a:cubicBezTo>
                    <a:pt x="13374" y="18071"/>
                    <a:pt x="13369" y="18008"/>
                    <a:pt x="13376" y="17955"/>
                  </a:cubicBezTo>
                  <a:cubicBezTo>
                    <a:pt x="13380" y="17927"/>
                    <a:pt x="13375" y="17868"/>
                    <a:pt x="13364" y="17796"/>
                  </a:cubicBezTo>
                  <a:cubicBezTo>
                    <a:pt x="13353" y="17725"/>
                    <a:pt x="13336" y="17640"/>
                    <a:pt x="13316" y="17559"/>
                  </a:cubicBezTo>
                  <a:cubicBezTo>
                    <a:pt x="13256" y="17312"/>
                    <a:pt x="13247" y="17213"/>
                    <a:pt x="13262" y="16952"/>
                  </a:cubicBezTo>
                  <a:cubicBezTo>
                    <a:pt x="13272" y="16781"/>
                    <a:pt x="13289" y="16021"/>
                    <a:pt x="13299" y="15263"/>
                  </a:cubicBezTo>
                  <a:cubicBezTo>
                    <a:pt x="13305" y="14798"/>
                    <a:pt x="13306" y="14483"/>
                    <a:pt x="13303" y="14224"/>
                  </a:cubicBezTo>
                  <a:cubicBezTo>
                    <a:pt x="13302" y="14140"/>
                    <a:pt x="13302" y="14055"/>
                    <a:pt x="13300" y="13988"/>
                  </a:cubicBezTo>
                  <a:cubicBezTo>
                    <a:pt x="13299" y="13939"/>
                    <a:pt x="13297" y="13889"/>
                    <a:pt x="13295" y="13848"/>
                  </a:cubicBezTo>
                  <a:cubicBezTo>
                    <a:pt x="13289" y="13735"/>
                    <a:pt x="13281" y="13640"/>
                    <a:pt x="13270" y="13575"/>
                  </a:cubicBezTo>
                  <a:cubicBezTo>
                    <a:pt x="13257" y="13503"/>
                    <a:pt x="13240" y="13457"/>
                    <a:pt x="13219" y="13421"/>
                  </a:cubicBezTo>
                  <a:cubicBezTo>
                    <a:pt x="13205" y="13396"/>
                    <a:pt x="13199" y="13347"/>
                    <a:pt x="13206" y="13313"/>
                  </a:cubicBezTo>
                  <a:cubicBezTo>
                    <a:pt x="13214" y="13279"/>
                    <a:pt x="13201" y="13146"/>
                    <a:pt x="13177" y="13015"/>
                  </a:cubicBezTo>
                  <a:cubicBezTo>
                    <a:pt x="13154" y="12884"/>
                    <a:pt x="13142" y="12741"/>
                    <a:pt x="13152" y="12698"/>
                  </a:cubicBezTo>
                  <a:cubicBezTo>
                    <a:pt x="13162" y="12654"/>
                    <a:pt x="13154" y="12627"/>
                    <a:pt x="13134" y="12639"/>
                  </a:cubicBezTo>
                  <a:cubicBezTo>
                    <a:pt x="13113" y="12650"/>
                    <a:pt x="13096" y="12609"/>
                    <a:pt x="13096" y="12548"/>
                  </a:cubicBezTo>
                  <a:cubicBezTo>
                    <a:pt x="13096" y="12482"/>
                    <a:pt x="13136" y="12413"/>
                    <a:pt x="13193" y="12381"/>
                  </a:cubicBezTo>
                  <a:cubicBezTo>
                    <a:pt x="13247" y="12350"/>
                    <a:pt x="13858" y="12314"/>
                    <a:pt x="14551" y="12300"/>
                  </a:cubicBezTo>
                  <a:lnTo>
                    <a:pt x="15812" y="12275"/>
                  </a:lnTo>
                  <a:lnTo>
                    <a:pt x="15832" y="13155"/>
                  </a:lnTo>
                  <a:cubicBezTo>
                    <a:pt x="15844" y="13639"/>
                    <a:pt x="15854" y="14154"/>
                    <a:pt x="15855" y="14296"/>
                  </a:cubicBezTo>
                  <a:cubicBezTo>
                    <a:pt x="15856" y="14422"/>
                    <a:pt x="15849" y="14525"/>
                    <a:pt x="15834" y="14601"/>
                  </a:cubicBezTo>
                  <a:cubicBezTo>
                    <a:pt x="15827" y="14639"/>
                    <a:pt x="15818" y="14669"/>
                    <a:pt x="15807" y="14692"/>
                  </a:cubicBezTo>
                  <a:cubicBezTo>
                    <a:pt x="15796" y="14715"/>
                    <a:pt x="15784" y="14729"/>
                    <a:pt x="15770" y="14734"/>
                  </a:cubicBezTo>
                  <a:cubicBezTo>
                    <a:pt x="15755" y="14739"/>
                    <a:pt x="15731" y="14748"/>
                    <a:pt x="15715" y="14753"/>
                  </a:cubicBezTo>
                  <a:cubicBezTo>
                    <a:pt x="15671" y="14768"/>
                    <a:pt x="15692" y="18202"/>
                    <a:pt x="15738" y="18424"/>
                  </a:cubicBezTo>
                  <a:cubicBezTo>
                    <a:pt x="15747" y="18468"/>
                    <a:pt x="15755" y="18499"/>
                    <a:pt x="15768" y="18523"/>
                  </a:cubicBezTo>
                  <a:cubicBezTo>
                    <a:pt x="15781" y="18547"/>
                    <a:pt x="15799" y="18566"/>
                    <a:pt x="15830" y="18576"/>
                  </a:cubicBezTo>
                  <a:cubicBezTo>
                    <a:pt x="15893" y="18597"/>
                    <a:pt x="16009" y="18594"/>
                    <a:pt x="16241" y="18587"/>
                  </a:cubicBezTo>
                  <a:cubicBezTo>
                    <a:pt x="16497" y="18579"/>
                    <a:pt x="16722" y="18598"/>
                    <a:pt x="16740" y="18629"/>
                  </a:cubicBezTo>
                  <a:cubicBezTo>
                    <a:pt x="16758" y="18660"/>
                    <a:pt x="17239" y="18660"/>
                    <a:pt x="17807" y="18629"/>
                  </a:cubicBezTo>
                  <a:cubicBezTo>
                    <a:pt x="18154" y="18610"/>
                    <a:pt x="18377" y="18606"/>
                    <a:pt x="18544" y="18608"/>
                  </a:cubicBezTo>
                  <a:cubicBezTo>
                    <a:pt x="18651" y="18609"/>
                    <a:pt x="18748" y="18612"/>
                    <a:pt x="18795" y="18623"/>
                  </a:cubicBezTo>
                  <a:cubicBezTo>
                    <a:pt x="18836" y="18632"/>
                    <a:pt x="18856" y="18641"/>
                    <a:pt x="18860" y="18657"/>
                  </a:cubicBezTo>
                  <a:cubicBezTo>
                    <a:pt x="18867" y="18687"/>
                    <a:pt x="18930" y="18711"/>
                    <a:pt x="19064" y="18724"/>
                  </a:cubicBezTo>
                  <a:cubicBezTo>
                    <a:pt x="19198" y="18738"/>
                    <a:pt x="19402" y="18742"/>
                    <a:pt x="19688" y="18741"/>
                  </a:cubicBezTo>
                  <a:cubicBezTo>
                    <a:pt x="20133" y="18740"/>
                    <a:pt x="20819" y="18763"/>
                    <a:pt x="21212" y="18792"/>
                  </a:cubicBezTo>
                  <a:cubicBezTo>
                    <a:pt x="21426" y="18808"/>
                    <a:pt x="21502" y="18807"/>
                    <a:pt x="21600" y="18809"/>
                  </a:cubicBezTo>
                  <a:lnTo>
                    <a:pt x="21600" y="300"/>
                  </a:lnTo>
                  <a:lnTo>
                    <a:pt x="21336" y="311"/>
                  </a:lnTo>
                  <a:cubicBezTo>
                    <a:pt x="21109" y="319"/>
                    <a:pt x="20976" y="331"/>
                    <a:pt x="20870" y="347"/>
                  </a:cubicBezTo>
                  <a:cubicBezTo>
                    <a:pt x="20869" y="347"/>
                    <a:pt x="20869" y="347"/>
                    <a:pt x="20869" y="347"/>
                  </a:cubicBezTo>
                  <a:cubicBezTo>
                    <a:pt x="20869" y="347"/>
                    <a:pt x="20868" y="347"/>
                    <a:pt x="20867" y="347"/>
                  </a:cubicBezTo>
                  <a:cubicBezTo>
                    <a:pt x="20789" y="358"/>
                    <a:pt x="20725" y="372"/>
                    <a:pt x="20691" y="391"/>
                  </a:cubicBezTo>
                  <a:cubicBezTo>
                    <a:pt x="20664" y="406"/>
                    <a:pt x="20647" y="425"/>
                    <a:pt x="20638" y="446"/>
                  </a:cubicBezTo>
                  <a:cubicBezTo>
                    <a:pt x="20628" y="470"/>
                    <a:pt x="20620" y="494"/>
                    <a:pt x="20613" y="535"/>
                  </a:cubicBezTo>
                  <a:cubicBezTo>
                    <a:pt x="20606" y="585"/>
                    <a:pt x="20601" y="679"/>
                    <a:pt x="20598" y="789"/>
                  </a:cubicBezTo>
                  <a:cubicBezTo>
                    <a:pt x="20598" y="792"/>
                    <a:pt x="20598" y="792"/>
                    <a:pt x="20598" y="795"/>
                  </a:cubicBezTo>
                  <a:cubicBezTo>
                    <a:pt x="20594" y="955"/>
                    <a:pt x="20593" y="1167"/>
                    <a:pt x="20594" y="1554"/>
                  </a:cubicBezTo>
                  <a:cubicBezTo>
                    <a:pt x="20597" y="2105"/>
                    <a:pt x="20595" y="2580"/>
                    <a:pt x="20592" y="2611"/>
                  </a:cubicBezTo>
                  <a:cubicBezTo>
                    <a:pt x="20589" y="2643"/>
                    <a:pt x="20586" y="2709"/>
                    <a:pt x="20584" y="2757"/>
                  </a:cubicBezTo>
                  <a:cubicBezTo>
                    <a:pt x="20579" y="2885"/>
                    <a:pt x="20475" y="2972"/>
                    <a:pt x="20435" y="2882"/>
                  </a:cubicBezTo>
                  <a:cubicBezTo>
                    <a:pt x="20414" y="2836"/>
                    <a:pt x="20400" y="2620"/>
                    <a:pt x="20400" y="2349"/>
                  </a:cubicBezTo>
                  <a:cubicBezTo>
                    <a:pt x="20400" y="2151"/>
                    <a:pt x="20398" y="2032"/>
                    <a:pt x="20387" y="1943"/>
                  </a:cubicBezTo>
                  <a:cubicBezTo>
                    <a:pt x="20387" y="1943"/>
                    <a:pt x="20387" y="1942"/>
                    <a:pt x="20387" y="1941"/>
                  </a:cubicBezTo>
                  <a:cubicBezTo>
                    <a:pt x="20376" y="1852"/>
                    <a:pt x="20356" y="1794"/>
                    <a:pt x="20323" y="1713"/>
                  </a:cubicBezTo>
                  <a:cubicBezTo>
                    <a:pt x="20287" y="1625"/>
                    <a:pt x="20264" y="1577"/>
                    <a:pt x="20204" y="1552"/>
                  </a:cubicBezTo>
                  <a:cubicBezTo>
                    <a:pt x="20145" y="1527"/>
                    <a:pt x="20050" y="1526"/>
                    <a:pt x="19871" y="1525"/>
                  </a:cubicBezTo>
                  <a:cubicBezTo>
                    <a:pt x="19516" y="1522"/>
                    <a:pt x="19491" y="1531"/>
                    <a:pt x="19436" y="1694"/>
                  </a:cubicBezTo>
                  <a:cubicBezTo>
                    <a:pt x="19390" y="1829"/>
                    <a:pt x="19376" y="1978"/>
                    <a:pt x="19372" y="2387"/>
                  </a:cubicBezTo>
                  <a:cubicBezTo>
                    <a:pt x="19370" y="2548"/>
                    <a:pt x="19365" y="2676"/>
                    <a:pt x="19358" y="2772"/>
                  </a:cubicBezTo>
                  <a:cubicBezTo>
                    <a:pt x="19351" y="2859"/>
                    <a:pt x="19342" y="2911"/>
                    <a:pt x="19330" y="2948"/>
                  </a:cubicBezTo>
                  <a:cubicBezTo>
                    <a:pt x="19322" y="2973"/>
                    <a:pt x="19314" y="2996"/>
                    <a:pt x="19303" y="2998"/>
                  </a:cubicBezTo>
                  <a:cubicBezTo>
                    <a:pt x="19293" y="3001"/>
                    <a:pt x="19280" y="2985"/>
                    <a:pt x="19267" y="2967"/>
                  </a:cubicBezTo>
                  <a:cubicBezTo>
                    <a:pt x="19247" y="2939"/>
                    <a:pt x="19225" y="2898"/>
                    <a:pt x="19199" y="2825"/>
                  </a:cubicBezTo>
                  <a:cubicBezTo>
                    <a:pt x="19156" y="2707"/>
                    <a:pt x="19132" y="2590"/>
                    <a:pt x="19145" y="2567"/>
                  </a:cubicBezTo>
                  <a:cubicBezTo>
                    <a:pt x="19158" y="2545"/>
                    <a:pt x="19173" y="2073"/>
                    <a:pt x="19177" y="1518"/>
                  </a:cubicBezTo>
                  <a:cubicBezTo>
                    <a:pt x="19180" y="1166"/>
                    <a:pt x="19184" y="911"/>
                    <a:pt x="19178" y="717"/>
                  </a:cubicBezTo>
                  <a:cubicBezTo>
                    <a:pt x="19178" y="716"/>
                    <a:pt x="19178" y="715"/>
                    <a:pt x="19178" y="715"/>
                  </a:cubicBezTo>
                  <a:cubicBezTo>
                    <a:pt x="19178" y="703"/>
                    <a:pt x="19178" y="690"/>
                    <a:pt x="19177" y="679"/>
                  </a:cubicBezTo>
                  <a:cubicBezTo>
                    <a:pt x="19177" y="677"/>
                    <a:pt x="19177" y="676"/>
                    <a:pt x="19177" y="675"/>
                  </a:cubicBezTo>
                  <a:cubicBezTo>
                    <a:pt x="19174" y="584"/>
                    <a:pt x="19168" y="508"/>
                    <a:pt x="19157" y="446"/>
                  </a:cubicBezTo>
                  <a:cubicBezTo>
                    <a:pt x="19146" y="380"/>
                    <a:pt x="19129" y="327"/>
                    <a:pt x="19106" y="288"/>
                  </a:cubicBezTo>
                  <a:cubicBezTo>
                    <a:pt x="19083" y="248"/>
                    <a:pt x="19054" y="219"/>
                    <a:pt x="19016" y="199"/>
                  </a:cubicBezTo>
                  <a:cubicBezTo>
                    <a:pt x="19016" y="199"/>
                    <a:pt x="19015" y="199"/>
                    <a:pt x="19015" y="199"/>
                  </a:cubicBezTo>
                  <a:cubicBezTo>
                    <a:pt x="18977" y="178"/>
                    <a:pt x="18930" y="166"/>
                    <a:pt x="18873" y="159"/>
                  </a:cubicBezTo>
                  <a:cubicBezTo>
                    <a:pt x="18873" y="159"/>
                    <a:pt x="18872" y="159"/>
                    <a:pt x="18872" y="159"/>
                  </a:cubicBezTo>
                  <a:cubicBezTo>
                    <a:pt x="18757" y="144"/>
                    <a:pt x="18599" y="150"/>
                    <a:pt x="18385" y="14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92" name="Rectangle"/>
            <p:cNvSpPr/>
            <p:nvPr/>
          </p:nvSpPr>
          <p:spPr>
            <a:xfrm>
              <a:off x="2319105" y="3448835"/>
              <a:ext cx="192578" cy="493603"/>
            </a:xfrm>
            <a:prstGeom prst="rect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3" name="Rectangle"/>
            <p:cNvSpPr/>
            <p:nvPr/>
          </p:nvSpPr>
          <p:spPr>
            <a:xfrm>
              <a:off x="11310942" y="3786154"/>
              <a:ext cx="192578" cy="591313"/>
            </a:xfrm>
            <a:prstGeom prst="rect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4" name="Rectangle"/>
            <p:cNvSpPr/>
            <p:nvPr/>
          </p:nvSpPr>
          <p:spPr>
            <a:xfrm rot="20304630">
              <a:off x="4118073" y="2009171"/>
              <a:ext cx="192578" cy="663135"/>
            </a:xfrm>
            <a:prstGeom prst="rect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5" name="Rectangle"/>
            <p:cNvSpPr/>
            <p:nvPr/>
          </p:nvSpPr>
          <p:spPr>
            <a:xfrm rot="1658621">
              <a:off x="5980990" y="1839639"/>
              <a:ext cx="192579" cy="859792"/>
            </a:xfrm>
            <a:prstGeom prst="rect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6" name="Rectangle"/>
            <p:cNvSpPr/>
            <p:nvPr/>
          </p:nvSpPr>
          <p:spPr>
            <a:xfrm rot="1299844">
              <a:off x="6212178" y="1170541"/>
              <a:ext cx="361050" cy="946889"/>
            </a:xfrm>
            <a:prstGeom prst="rect">
              <a:avLst/>
            </a:prstGeom>
            <a:solidFill>
              <a:srgbClr val="B517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7" name="Rectangle"/>
            <p:cNvSpPr/>
            <p:nvPr/>
          </p:nvSpPr>
          <p:spPr>
            <a:xfrm rot="19969113">
              <a:off x="5011515" y="1839639"/>
              <a:ext cx="192579" cy="493603"/>
            </a:xfrm>
            <a:prstGeom prst="rect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8" name="Rectangle"/>
            <p:cNvSpPr/>
            <p:nvPr/>
          </p:nvSpPr>
          <p:spPr>
            <a:xfrm>
              <a:off x="1721937" y="3874624"/>
              <a:ext cx="961802" cy="865302"/>
            </a:xfrm>
            <a:prstGeom prst="rect">
              <a:avLst/>
            </a:prstGeom>
            <a:solidFill>
              <a:srgbClr val="98A4A1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98A4A1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9" name="Rectangle"/>
            <p:cNvSpPr/>
            <p:nvPr/>
          </p:nvSpPr>
          <p:spPr>
            <a:xfrm>
              <a:off x="5101161" y="2969744"/>
              <a:ext cx="961802" cy="865302"/>
            </a:xfrm>
            <a:prstGeom prst="rect">
              <a:avLst/>
            </a:prstGeom>
            <a:solidFill>
              <a:srgbClr val="98A4A1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98A4A1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" name="Plinths"/>
            <p:cNvSpPr txBox="1"/>
            <p:nvPr/>
          </p:nvSpPr>
          <p:spPr>
            <a:xfrm>
              <a:off x="6150485" y="5266560"/>
              <a:ext cx="1285074" cy="6103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>
              <a:lvl1pPr algn="ctr" defTabSz="940525">
                <a:defRPr sz="28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Plinths</a:t>
              </a:r>
            </a:p>
          </p:txBody>
        </p:sp>
        <p:sp>
          <p:nvSpPr>
            <p:cNvPr id="401" name="Line"/>
            <p:cNvSpPr/>
            <p:nvPr/>
          </p:nvSpPr>
          <p:spPr>
            <a:xfrm flipV="1">
              <a:off x="2303935" y="2233504"/>
              <a:ext cx="3139781" cy="1285793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2" name="Rectangle"/>
            <p:cNvSpPr/>
            <p:nvPr/>
          </p:nvSpPr>
          <p:spPr>
            <a:xfrm>
              <a:off x="9019543" y="4112467"/>
              <a:ext cx="192578" cy="265000"/>
            </a:xfrm>
            <a:prstGeom prst="rect">
              <a:avLst/>
            </a:prstGeom>
            <a:blipFill rotWithShape="1">
              <a:blip r:embed="rId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" name="Line"/>
            <p:cNvSpPr/>
            <p:nvPr/>
          </p:nvSpPr>
          <p:spPr>
            <a:xfrm>
              <a:off x="5716555" y="2494689"/>
              <a:ext cx="3484874" cy="1654449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4" name="Rectangle"/>
            <p:cNvSpPr/>
            <p:nvPr/>
          </p:nvSpPr>
          <p:spPr>
            <a:xfrm>
              <a:off x="9346102" y="4011278"/>
              <a:ext cx="192578" cy="366189"/>
            </a:xfrm>
            <a:prstGeom prst="rect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5" name="Line"/>
            <p:cNvSpPr/>
            <p:nvPr/>
          </p:nvSpPr>
          <p:spPr>
            <a:xfrm flipV="1">
              <a:off x="9325595" y="3748522"/>
              <a:ext cx="2190669" cy="259602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6" name="Rectangle"/>
            <p:cNvSpPr/>
            <p:nvPr/>
          </p:nvSpPr>
          <p:spPr>
            <a:xfrm rot="20792444">
              <a:off x="4770108" y="1094545"/>
              <a:ext cx="361050" cy="946889"/>
            </a:xfrm>
            <a:prstGeom prst="rect">
              <a:avLst/>
            </a:prstGeom>
            <a:solidFill>
              <a:srgbClr val="B517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7" name="Line"/>
            <p:cNvSpPr/>
            <p:nvPr/>
          </p:nvSpPr>
          <p:spPr>
            <a:xfrm flipV="1">
              <a:off x="7429529" y="5071044"/>
              <a:ext cx="1148025" cy="2400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8" name="Line"/>
            <p:cNvSpPr/>
            <p:nvPr/>
          </p:nvSpPr>
          <p:spPr>
            <a:xfrm flipH="1" flipV="1">
              <a:off x="6085949" y="3946079"/>
              <a:ext cx="408643" cy="1331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9" name="Rafts (Girders)"/>
            <p:cNvSpPr txBox="1"/>
            <p:nvPr/>
          </p:nvSpPr>
          <p:spPr>
            <a:xfrm>
              <a:off x="8457281" y="2532444"/>
              <a:ext cx="2790608" cy="5545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>
              <a:lvl1pPr algn="ctr" defTabSz="940525">
                <a:defRPr sz="28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Rafts (Girders)</a:t>
              </a:r>
            </a:p>
          </p:txBody>
        </p:sp>
        <p:sp>
          <p:nvSpPr>
            <p:cNvPr id="410" name="Line"/>
            <p:cNvSpPr/>
            <p:nvPr/>
          </p:nvSpPr>
          <p:spPr>
            <a:xfrm flipH="1" flipV="1">
              <a:off x="9814739" y="3130186"/>
              <a:ext cx="374213" cy="6227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1" name="Line"/>
            <p:cNvSpPr/>
            <p:nvPr/>
          </p:nvSpPr>
          <p:spPr>
            <a:xfrm flipV="1">
              <a:off x="8608465" y="3198716"/>
              <a:ext cx="222910" cy="4856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2" name="Line"/>
            <p:cNvSpPr/>
            <p:nvPr/>
          </p:nvSpPr>
          <p:spPr>
            <a:xfrm flipH="1" flipV="1">
              <a:off x="5650269" y="539046"/>
              <a:ext cx="403406" cy="4034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3" name="Line"/>
            <p:cNvSpPr/>
            <p:nvPr/>
          </p:nvSpPr>
          <p:spPr>
            <a:xfrm flipV="1">
              <a:off x="5131838" y="522171"/>
              <a:ext cx="222597" cy="5419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4" name="∆yMagnet"/>
            <p:cNvSpPr txBox="1"/>
            <p:nvPr/>
          </p:nvSpPr>
          <p:spPr>
            <a:xfrm>
              <a:off x="7123562" y="1964832"/>
              <a:ext cx="1550625" cy="5152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940525">
                <a:defRPr sz="2800">
                  <a:latin typeface="CMU Serif Roman"/>
                  <a:ea typeface="CMU Serif Roman"/>
                  <a:cs typeface="CMU Serif Roman"/>
                  <a:sym typeface="CMU Serif Roman"/>
                </a:defRPr>
              </a:pPr>
              <a:r>
                <a:t>∆y</a:t>
              </a:r>
              <a:r>
                <a:rPr baseline="-5999"/>
                <a:t>Magnet</a:t>
              </a:r>
            </a:p>
          </p:txBody>
        </p:sp>
        <p:sp>
          <p:nvSpPr>
            <p:cNvPr id="415" name="Line"/>
            <p:cNvSpPr/>
            <p:nvPr/>
          </p:nvSpPr>
          <p:spPr>
            <a:xfrm flipH="1">
              <a:off x="6031221" y="1980143"/>
              <a:ext cx="115342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6" name="Line"/>
            <p:cNvSpPr/>
            <p:nvPr/>
          </p:nvSpPr>
          <p:spPr>
            <a:xfrm flipV="1">
              <a:off x="7123563" y="1956941"/>
              <a:ext cx="1" cy="62518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7" name="Line"/>
            <p:cNvSpPr/>
            <p:nvPr/>
          </p:nvSpPr>
          <p:spPr>
            <a:xfrm flipH="1">
              <a:off x="6035680" y="2569240"/>
              <a:ext cx="114450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8" name="Rectangle"/>
            <p:cNvSpPr/>
            <p:nvPr/>
          </p:nvSpPr>
          <p:spPr>
            <a:xfrm rot="19983098">
              <a:off x="3828812" y="1379289"/>
              <a:ext cx="361051" cy="946889"/>
            </a:xfrm>
            <a:prstGeom prst="rect">
              <a:avLst/>
            </a:prstGeom>
            <a:solidFill>
              <a:srgbClr val="B517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9" name="Rectangle"/>
            <p:cNvSpPr/>
            <p:nvPr/>
          </p:nvSpPr>
          <p:spPr>
            <a:xfrm>
              <a:off x="8743677" y="4376439"/>
              <a:ext cx="3053480" cy="865301"/>
            </a:xfrm>
            <a:prstGeom prst="rect">
              <a:avLst/>
            </a:prstGeom>
            <a:solidFill>
              <a:srgbClr val="98A4A1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98A4A1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427" name="Group"/>
            <p:cNvGrpSpPr/>
            <p:nvPr/>
          </p:nvGrpSpPr>
          <p:grpSpPr>
            <a:xfrm>
              <a:off x="895638" y="290767"/>
              <a:ext cx="11376895" cy="5477286"/>
              <a:chOff x="0" y="0"/>
              <a:chExt cx="11376894" cy="5477284"/>
            </a:xfrm>
          </p:grpSpPr>
          <p:grpSp>
            <p:nvGrpSpPr>
              <p:cNvPr id="424" name="Group"/>
              <p:cNvGrpSpPr/>
              <p:nvPr/>
            </p:nvGrpSpPr>
            <p:grpSpPr>
              <a:xfrm>
                <a:off x="123934" y="0"/>
                <a:ext cx="11252961" cy="5477285"/>
                <a:chOff x="0" y="0"/>
                <a:chExt cx="11252959" cy="5477284"/>
              </a:xfrm>
            </p:grpSpPr>
            <p:sp>
              <p:nvSpPr>
                <p:cNvPr id="420" name="Line"/>
                <p:cNvSpPr/>
                <p:nvPr/>
              </p:nvSpPr>
              <p:spPr>
                <a:xfrm flipV="1">
                  <a:off x="264469" y="341997"/>
                  <a:ext cx="1" cy="496252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2251" tIns="52251" rIns="52251" bIns="52251" numCol="1" anchor="ctr">
                  <a:noAutofit/>
                </a:bodyPr>
                <a:lstStyle/>
                <a:p>
                  <a:pPr algn="ctr" defTabSz="600891"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21" name="y"/>
                <p:cNvSpPr txBox="1"/>
                <p:nvPr/>
              </p:nvSpPr>
              <p:spPr>
                <a:xfrm>
                  <a:off x="523399" y="0"/>
                  <a:ext cx="295137" cy="60521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2251" tIns="52251" rIns="52251" bIns="52251" numCol="1" anchor="ctr">
                  <a:noAutofit/>
                </a:bodyPr>
                <a:lstStyle>
                  <a:lvl1pPr algn="ctr" defTabSz="940525">
                    <a:defRPr sz="2800">
                      <a:latin typeface="CMU Serif Roman"/>
                      <a:ea typeface="CMU Serif Roman"/>
                      <a:cs typeface="CMU Serif Roman"/>
                      <a:sym typeface="CMU Serif Roman"/>
                    </a:defRPr>
                  </a:lvl1pPr>
                </a:lstStyle>
                <a:p>
                  <a:pPr/>
                  <a:r>
                    <a:t>y</a:t>
                  </a:r>
                </a:p>
              </p:txBody>
            </p:sp>
            <p:sp>
              <p:nvSpPr>
                <p:cNvPr id="422" name="Line"/>
                <p:cNvSpPr/>
                <p:nvPr/>
              </p:nvSpPr>
              <p:spPr>
                <a:xfrm>
                  <a:off x="0" y="4860097"/>
                  <a:ext cx="1104718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2251" tIns="52251" rIns="52251" bIns="52251" numCol="1" anchor="ctr">
                  <a:noAutofit/>
                </a:bodyPr>
                <a:lstStyle/>
                <a:p>
                  <a:pPr algn="ctr" defTabSz="600891"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23" name="S"/>
                <p:cNvSpPr txBox="1"/>
                <p:nvPr/>
              </p:nvSpPr>
              <p:spPr>
                <a:xfrm>
                  <a:off x="10942796" y="4945191"/>
                  <a:ext cx="310164" cy="53209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2251" tIns="52251" rIns="52251" bIns="52251" numCol="1" anchor="ctr">
                  <a:noAutofit/>
                </a:bodyPr>
                <a:lstStyle>
                  <a:lvl1pPr algn="ctr" defTabSz="940525">
                    <a:defRPr sz="2800">
                      <a:latin typeface="CMU Serif Roman"/>
                      <a:ea typeface="CMU Serif Roman"/>
                      <a:cs typeface="CMU Serif Roman"/>
                      <a:sym typeface="CMU Serif Roman"/>
                    </a:defRPr>
                  </a:lvl1pPr>
                </a:lstStyle>
                <a:p>
                  <a:pPr/>
                  <a:r>
                    <a:t>S</a:t>
                  </a:r>
                </a:p>
              </p:txBody>
            </p:sp>
          </p:grpSp>
          <p:sp>
            <p:nvSpPr>
              <p:cNvPr id="425" name="0"/>
              <p:cNvSpPr txBox="1"/>
              <p:nvPr/>
            </p:nvSpPr>
            <p:spPr>
              <a:xfrm>
                <a:off x="0" y="1924179"/>
                <a:ext cx="191075" cy="41716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2251" tIns="52251" rIns="52251" bIns="52251" numCol="1" anchor="ctr">
                <a:noAutofit/>
              </a:bodyPr>
              <a:lstStyle>
                <a:lvl1pPr algn="ctr" defTabSz="940525">
                  <a:defRPr sz="2200">
                    <a:latin typeface="CMU Serif Roman"/>
                    <a:ea typeface="CMU Serif Roman"/>
                    <a:cs typeface="CMU Serif Roman"/>
                    <a:sym typeface="CMU Serif Roman"/>
                  </a:defRPr>
                </a:lvl1pPr>
              </a:lstStyle>
              <a:p>
                <a:pPr/>
                <a:r>
                  <a:t>0</a:t>
                </a:r>
              </a:p>
            </p:txBody>
          </p:sp>
          <p:sp>
            <p:nvSpPr>
              <p:cNvPr id="426" name="Line"/>
              <p:cNvSpPr/>
              <p:nvPr/>
            </p:nvSpPr>
            <p:spPr>
              <a:xfrm flipV="1">
                <a:off x="202350" y="2360327"/>
                <a:ext cx="40667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3478" tIns="73478" rIns="73478" bIns="73478" numCol="1" anchor="ctr">
                <a:noAutofit/>
              </a:bodyPr>
              <a:lstStyle/>
              <a:p>
                <a:pPr algn="ctr" defTabSz="845003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428" name="∆yPlinth"/>
            <p:cNvSpPr txBox="1"/>
            <p:nvPr/>
          </p:nvSpPr>
          <p:spPr>
            <a:xfrm>
              <a:off x="2850872" y="3654088"/>
              <a:ext cx="1300298" cy="5128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940525">
                <a:defRPr sz="2800">
                  <a:latin typeface="CMU Serif Roman"/>
                  <a:ea typeface="CMU Serif Roman"/>
                  <a:cs typeface="CMU Serif Roman"/>
                  <a:sym typeface="CMU Serif Roman"/>
                </a:defRPr>
              </a:pPr>
              <a:r>
                <a:t>∆y</a:t>
              </a:r>
              <a:r>
                <a:rPr baseline="-5999"/>
                <a:t>Plinth</a:t>
              </a:r>
            </a:p>
          </p:txBody>
        </p:sp>
        <p:sp>
          <p:nvSpPr>
            <p:cNvPr id="429" name="Line"/>
            <p:cNvSpPr/>
            <p:nvPr/>
          </p:nvSpPr>
          <p:spPr>
            <a:xfrm flipH="1">
              <a:off x="4199351" y="3865680"/>
              <a:ext cx="155921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30" name="Line"/>
            <p:cNvSpPr/>
            <p:nvPr/>
          </p:nvSpPr>
          <p:spPr>
            <a:xfrm flipV="1">
              <a:off x="4275477" y="3862864"/>
              <a:ext cx="1" cy="38781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31" name="Line"/>
            <p:cNvSpPr/>
            <p:nvPr/>
          </p:nvSpPr>
          <p:spPr>
            <a:xfrm flipH="1">
              <a:off x="4199351" y="4244966"/>
              <a:ext cx="155921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32" name="∆yRaft"/>
            <p:cNvSpPr txBox="1"/>
            <p:nvPr/>
          </p:nvSpPr>
          <p:spPr>
            <a:xfrm>
              <a:off x="0" y="3401978"/>
              <a:ext cx="1134249" cy="5873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940525">
                <a:defRPr sz="2800">
                  <a:latin typeface="CMU Serif Roman"/>
                  <a:ea typeface="CMU Serif Roman"/>
                  <a:cs typeface="CMU Serif Roman"/>
                  <a:sym typeface="CMU Serif Roman"/>
                </a:defRPr>
              </a:pPr>
              <a:r>
                <a:t>∆y</a:t>
              </a:r>
              <a:r>
                <a:rPr baseline="-5999"/>
                <a:t>Raft</a:t>
              </a:r>
            </a:p>
          </p:txBody>
        </p:sp>
        <p:sp>
          <p:nvSpPr>
            <p:cNvPr id="433" name="Line"/>
            <p:cNvSpPr/>
            <p:nvPr/>
          </p:nvSpPr>
          <p:spPr>
            <a:xfrm flipH="1">
              <a:off x="1299361" y="3540660"/>
              <a:ext cx="90237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34" name="Line"/>
            <p:cNvSpPr/>
            <p:nvPr/>
          </p:nvSpPr>
          <p:spPr>
            <a:xfrm flipV="1">
              <a:off x="1431443" y="3527305"/>
              <a:ext cx="1" cy="33666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35" name="Line"/>
            <p:cNvSpPr/>
            <p:nvPr/>
          </p:nvSpPr>
          <p:spPr>
            <a:xfrm flipH="1">
              <a:off x="1365489" y="3862863"/>
              <a:ext cx="86179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2251" tIns="52251" rIns="52251" bIns="52251" numCol="1" anchor="ctr">
              <a:noAutofit/>
            </a:bodyPr>
            <a:lstStyle/>
            <a:p>
              <a:pPr algn="ctr" defTabSz="60089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439" name="Group"/>
            <p:cNvGrpSpPr/>
            <p:nvPr/>
          </p:nvGrpSpPr>
          <p:grpSpPr>
            <a:xfrm>
              <a:off x="1002130" y="4630642"/>
              <a:ext cx="11017355" cy="542031"/>
              <a:chOff x="0" y="0"/>
              <a:chExt cx="11017354" cy="542029"/>
            </a:xfrm>
          </p:grpSpPr>
          <p:sp>
            <p:nvSpPr>
              <p:cNvPr id="436" name="∆ySection"/>
              <p:cNvSpPr txBox="1"/>
              <p:nvPr/>
            </p:nvSpPr>
            <p:spPr>
              <a:xfrm>
                <a:off x="3881645" y="21113"/>
                <a:ext cx="1389315" cy="5209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2251" tIns="52251" rIns="52251" bIns="52251" numCol="1" anchor="ctr">
                <a:noAutofit/>
              </a:bodyPr>
              <a:lstStyle/>
              <a:p>
                <a:pPr algn="ctr" defTabSz="940525">
                  <a:defRPr sz="2800">
                    <a:latin typeface="CMU Serif Roman"/>
                    <a:ea typeface="CMU Serif Roman"/>
                    <a:cs typeface="CMU Serif Roman"/>
                    <a:sym typeface="CMU Serif Roman"/>
                  </a:defRPr>
                </a:pPr>
                <a:r>
                  <a:t>∆y</a:t>
                </a:r>
                <a:r>
                  <a:rPr baseline="-5999"/>
                  <a:t>Section</a:t>
                </a:r>
              </a:p>
            </p:txBody>
          </p:sp>
          <p:sp>
            <p:nvSpPr>
              <p:cNvPr id="437" name="Line"/>
              <p:cNvSpPr/>
              <p:nvPr/>
            </p:nvSpPr>
            <p:spPr>
              <a:xfrm flipV="1">
                <a:off x="3707081" y="4817"/>
                <a:ext cx="1" cy="52991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2251" tIns="52251" rIns="52251" bIns="52251" numCol="1" anchor="ctr">
                <a:noAutofit/>
              </a:bodyPr>
              <a:lstStyle/>
              <a:p>
                <a:pPr algn="ctr" defTabSz="600891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38" name="Line"/>
              <p:cNvSpPr/>
              <p:nvPr/>
            </p:nvSpPr>
            <p:spPr>
              <a:xfrm>
                <a:off x="0" y="0"/>
                <a:ext cx="11017355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600000" sp="600000"/>
                </a:custDash>
                <a:miter lim="400000"/>
              </a:ln>
              <a:effectLst/>
            </p:spPr>
            <p:txBody>
              <a:bodyPr wrap="square" lIns="52251" tIns="52251" rIns="52251" bIns="52251" numCol="1" anchor="ctr">
                <a:noAutofit/>
              </a:bodyPr>
              <a:lstStyle/>
              <a:p>
                <a:pPr algn="ctr" defTabSz="600891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442" name="Group"/>
            <p:cNvGrpSpPr/>
            <p:nvPr/>
          </p:nvGrpSpPr>
          <p:grpSpPr>
            <a:xfrm>
              <a:off x="8054847" y="314883"/>
              <a:ext cx="4428728" cy="548462"/>
              <a:chOff x="0" y="0"/>
              <a:chExt cx="4428726" cy="548460"/>
            </a:xfrm>
          </p:grpSpPr>
          <p:sp>
            <p:nvSpPr>
              <p:cNvPr id="440" name="Horizontal analogously"/>
              <p:cNvSpPr txBox="1"/>
              <p:nvPr/>
            </p:nvSpPr>
            <p:spPr>
              <a:xfrm>
                <a:off x="0" y="0"/>
                <a:ext cx="4428727" cy="5484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2251" tIns="52251" rIns="52251" bIns="52251" numCol="1" anchor="ctr">
                <a:noAutofit/>
              </a:bodyPr>
              <a:lstStyle>
                <a:lvl1pPr algn="ctr" defTabSz="940525">
                  <a:defRPr sz="2800">
                    <a:latin typeface="CMU Serif Roman"/>
                    <a:ea typeface="CMU Serif Roman"/>
                    <a:cs typeface="CMU Serif Roman"/>
                    <a:sym typeface="CMU Serif Roman"/>
                  </a:defRPr>
                </a:lvl1pPr>
              </a:lstStyle>
              <a:p>
                <a:pPr/>
                <a:r>
                  <a:t>Horizontal analogously</a:t>
                </a:r>
              </a:p>
            </p:txBody>
          </p:sp>
          <p:sp>
            <p:nvSpPr>
              <p:cNvPr id="441" name="Rectangle"/>
              <p:cNvSpPr/>
              <p:nvPr/>
            </p:nvSpPr>
            <p:spPr>
              <a:xfrm>
                <a:off x="337564" y="332"/>
                <a:ext cx="3759803" cy="541742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400">
                    <a:solidFill>
                      <a:srgbClr val="00395A"/>
                    </a:solidFill>
                    <a:latin typeface="Lato"/>
                    <a:ea typeface="Lato"/>
                    <a:cs typeface="Lato"/>
                    <a:sym typeface="Lato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Various Visualisation Tools for Easy R&amp;D</a:t>
            </a:r>
          </a:p>
        </p:txBody>
      </p:sp>
      <p:grpSp>
        <p:nvGrpSpPr>
          <p:cNvPr id="448" name="Group"/>
          <p:cNvGrpSpPr/>
          <p:nvPr/>
        </p:nvGrpSpPr>
        <p:grpSpPr>
          <a:xfrm>
            <a:off x="553512" y="1908832"/>
            <a:ext cx="7980068" cy="10680445"/>
            <a:chOff x="-203200" y="0"/>
            <a:chExt cx="7980067" cy="10680444"/>
          </a:xfrm>
        </p:grpSpPr>
        <p:pic>
          <p:nvPicPr>
            <p:cNvPr id="446" name="Image" descr="Imag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03200" y="631831"/>
              <a:ext cx="7980068" cy="10048614"/>
            </a:xfrm>
            <a:prstGeom prst="rect">
              <a:avLst/>
            </a:prstGeom>
            <a:effectLst>
              <a:outerShdw sx="100000" sy="100000" kx="0" ky="0" algn="b" rotWithShape="0" blurRad="101600" dist="254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447" name="Misalignments"/>
            <p:cNvSpPr txBox="1"/>
            <p:nvPr/>
          </p:nvSpPr>
          <p:spPr>
            <a:xfrm>
              <a:off x="2338121" y="0"/>
              <a:ext cx="2897426" cy="665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>
              <a:lvl1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Misalignments</a:t>
              </a:r>
            </a:p>
          </p:txBody>
        </p:sp>
      </p:grpSp>
      <p:grpSp>
        <p:nvGrpSpPr>
          <p:cNvPr id="451" name="Group"/>
          <p:cNvGrpSpPr/>
          <p:nvPr/>
        </p:nvGrpSpPr>
        <p:grpSpPr>
          <a:xfrm>
            <a:off x="15084142" y="7321525"/>
            <a:ext cx="8700934" cy="5278946"/>
            <a:chOff x="-203200" y="0"/>
            <a:chExt cx="8700932" cy="5278944"/>
          </a:xfrm>
        </p:grpSpPr>
        <p:pic>
          <p:nvPicPr>
            <p:cNvPr id="449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03200" y="689666"/>
              <a:ext cx="8700933" cy="4589279"/>
            </a:xfrm>
            <a:prstGeom prst="rect">
              <a:avLst/>
            </a:prstGeom>
            <a:effectLst>
              <a:outerShdw sx="100000" sy="100000" kx="0" ky="0" algn="b" rotWithShape="0" blurRad="101600" dist="254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450" name="Corrector Strength"/>
            <p:cNvSpPr txBox="1"/>
            <p:nvPr/>
          </p:nvSpPr>
          <p:spPr>
            <a:xfrm>
              <a:off x="1810241" y="0"/>
              <a:ext cx="4674049" cy="7239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Corrector Strength</a:t>
              </a:r>
            </a:p>
          </p:txBody>
        </p:sp>
      </p:grpSp>
      <p:grpSp>
        <p:nvGrpSpPr>
          <p:cNvPr id="454" name="Group"/>
          <p:cNvGrpSpPr/>
          <p:nvPr/>
        </p:nvGrpSpPr>
        <p:grpSpPr>
          <a:xfrm>
            <a:off x="8981754" y="1812461"/>
            <a:ext cx="14727797" cy="5256441"/>
            <a:chOff x="-203200" y="0"/>
            <a:chExt cx="14727795" cy="5256439"/>
          </a:xfrm>
        </p:grpSpPr>
        <p:pic>
          <p:nvPicPr>
            <p:cNvPr id="452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03200" y="702516"/>
              <a:ext cx="14727796" cy="4553924"/>
            </a:xfrm>
            <a:prstGeom prst="rect">
              <a:avLst/>
            </a:prstGeom>
            <a:effectLst>
              <a:outerShdw sx="100000" sy="100000" kx="0" ky="0" algn="b" rotWithShape="0" blurRad="101600" dist="254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453" name="Turn-by-turn Phase Space"/>
            <p:cNvSpPr txBox="1"/>
            <p:nvPr/>
          </p:nvSpPr>
          <p:spPr>
            <a:xfrm>
              <a:off x="3906402" y="0"/>
              <a:ext cx="6508591" cy="7236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>
              <a:lvl1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Turn-by-turn Phase Space</a:t>
              </a:r>
            </a:p>
          </p:txBody>
        </p:sp>
      </p:grpSp>
      <p:grpSp>
        <p:nvGrpSpPr>
          <p:cNvPr id="457" name="Group"/>
          <p:cNvGrpSpPr/>
          <p:nvPr/>
        </p:nvGrpSpPr>
        <p:grpSpPr>
          <a:xfrm>
            <a:off x="8988164" y="7370350"/>
            <a:ext cx="5615993" cy="5244576"/>
            <a:chOff x="-203199" y="0"/>
            <a:chExt cx="5615992" cy="5244575"/>
          </a:xfrm>
        </p:grpSpPr>
        <p:pic>
          <p:nvPicPr>
            <p:cNvPr id="455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03200" y="626385"/>
              <a:ext cx="5615993" cy="4618191"/>
            </a:xfrm>
            <a:prstGeom prst="rect">
              <a:avLst/>
            </a:prstGeom>
            <a:effectLst>
              <a:outerShdw sx="100000" sy="100000" kx="0" ky="0" algn="b" rotWithShape="0" blurRad="101600" dist="254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456" name="LOCO Status"/>
            <p:cNvSpPr txBox="1"/>
            <p:nvPr/>
          </p:nvSpPr>
          <p:spPr>
            <a:xfrm>
              <a:off x="415203" y="0"/>
              <a:ext cx="4379186" cy="5805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>
              <a:lvl1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LOCO Status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Various Visualisation Tools for Easy R&amp;D</a:t>
            </a:r>
          </a:p>
        </p:txBody>
      </p:sp>
      <p:pic>
        <p:nvPicPr>
          <p:cNvPr id="460" name="LER_WS_FirstTurn2.mp4" descr="LER_WS_FirstTurn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567006" y="3149304"/>
            <a:ext cx="13037816" cy="8265353"/>
          </a:xfrm>
          <a:prstGeom prst="rect">
            <a:avLst/>
          </a:prstGeom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</p:pic>
      <p:sp>
        <p:nvSpPr>
          <p:cNvPr id="461" name="Trajectories/Orbit and BPM Readings"/>
          <p:cNvSpPr txBox="1"/>
          <p:nvPr/>
        </p:nvSpPr>
        <p:spPr>
          <a:xfrm>
            <a:off x="12858855" y="2285025"/>
            <a:ext cx="9450119" cy="6971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algn="ctr">
              <a:defRPr sz="33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Trajectories/Orbit and BPM Readings</a:t>
            </a:r>
          </a:p>
        </p:txBody>
      </p:sp>
      <p:pic>
        <p:nvPicPr>
          <p:cNvPr id="462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7201" y="3017339"/>
            <a:ext cx="9493428" cy="9221324"/>
          </a:xfrm>
          <a:prstGeom prst="rect">
            <a:avLst/>
          </a:prstGeom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</p:pic>
      <p:sp>
        <p:nvSpPr>
          <p:cNvPr id="463" name="Lattice and Element Registration in Toolkit"/>
          <p:cNvSpPr txBox="1"/>
          <p:nvPr/>
        </p:nvSpPr>
        <p:spPr>
          <a:xfrm>
            <a:off x="854518" y="2284552"/>
            <a:ext cx="9118905" cy="6980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algn="ctr">
              <a:defRPr sz="33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Lattice and Element Registration in Toolkit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7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6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Comprehensive Source Code Documentation</a:t>
            </a:r>
          </a:p>
        </p:txBody>
      </p:sp>
      <p:pic>
        <p:nvPicPr>
          <p:cNvPr id="4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767" y="2119701"/>
            <a:ext cx="5973791" cy="79650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9" name="Group"/>
          <p:cNvGrpSpPr/>
          <p:nvPr/>
        </p:nvGrpSpPr>
        <p:grpSpPr>
          <a:xfrm>
            <a:off x="6850011" y="2011801"/>
            <a:ext cx="6867362" cy="4123005"/>
            <a:chOff x="0" y="0"/>
            <a:chExt cx="6867361" cy="4123004"/>
          </a:xfrm>
        </p:grpSpPr>
        <p:pic>
          <p:nvPicPr>
            <p:cNvPr id="467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29913" b="13811"/>
            <a:stretch>
              <a:fillRect/>
            </a:stretch>
          </p:blipFill>
          <p:spPr>
            <a:xfrm>
              <a:off x="0" y="632247"/>
              <a:ext cx="6867362" cy="3490758"/>
            </a:xfrm>
            <a:prstGeom prst="rect">
              <a:avLst/>
            </a:prstGeom>
            <a:ln w="12700" cap="flat">
              <a:solidFill>
                <a:srgbClr val="E04E39"/>
              </a:solidFill>
              <a:prstDash val="solid"/>
              <a:miter lim="400000"/>
            </a:ln>
            <a:effectLst>
              <a:outerShdw sx="100000" sy="100000" kx="0" ky="0" algn="b" rotWithShape="0" blurRad="101600" dist="254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468" name="Extensive Code Comments"/>
            <p:cNvSpPr txBox="1"/>
            <p:nvPr/>
          </p:nvSpPr>
          <p:spPr>
            <a:xfrm>
              <a:off x="14714" y="0"/>
              <a:ext cx="6838097" cy="6346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>
              <a:lvl1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Extensive Code Comments</a:t>
              </a:r>
            </a:p>
          </p:txBody>
        </p:sp>
      </p:grpSp>
      <p:grpSp>
        <p:nvGrpSpPr>
          <p:cNvPr id="472" name="Group"/>
          <p:cNvGrpSpPr/>
          <p:nvPr/>
        </p:nvGrpSpPr>
        <p:grpSpPr>
          <a:xfrm>
            <a:off x="1284669" y="10020283"/>
            <a:ext cx="3682638" cy="2479318"/>
            <a:chOff x="-180569" y="0"/>
            <a:chExt cx="3682636" cy="2479317"/>
          </a:xfrm>
        </p:grpSpPr>
        <p:pic>
          <p:nvPicPr>
            <p:cNvPr id="470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80570" y="666988"/>
              <a:ext cx="3682637" cy="1812330"/>
            </a:xfrm>
            <a:prstGeom prst="rect">
              <a:avLst/>
            </a:prstGeom>
            <a:effectLst>
              <a:outerShdw sx="100000" sy="100000" kx="0" ky="0" algn="b" rotWithShape="0" blurRad="101600" dist="254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471" name="Version Control"/>
            <p:cNvSpPr txBox="1"/>
            <p:nvPr/>
          </p:nvSpPr>
          <p:spPr>
            <a:xfrm>
              <a:off x="0" y="0"/>
              <a:ext cx="3321497" cy="6346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>
              <a:lvl1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Version Control</a:t>
              </a:r>
            </a:p>
          </p:txBody>
        </p:sp>
      </p:grpSp>
      <p:grpSp>
        <p:nvGrpSpPr>
          <p:cNvPr id="477" name="Group"/>
          <p:cNvGrpSpPr/>
          <p:nvPr/>
        </p:nvGrpSpPr>
        <p:grpSpPr>
          <a:xfrm>
            <a:off x="5067707" y="6514831"/>
            <a:ext cx="9023952" cy="5999425"/>
            <a:chOff x="0" y="0"/>
            <a:chExt cx="9023950" cy="5999424"/>
          </a:xfrm>
        </p:grpSpPr>
        <p:sp>
          <p:nvSpPr>
            <p:cNvPr id="473" name="Full ALS-U Examples (PRAB 22/100702)"/>
            <p:cNvSpPr txBox="1"/>
            <p:nvPr/>
          </p:nvSpPr>
          <p:spPr>
            <a:xfrm>
              <a:off x="0" y="0"/>
              <a:ext cx="9023951" cy="7701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/>
            <a:p>
              <a: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pPr>
              <a:r>
                <a:t>Full ALS-U Examples (PRAB </a:t>
              </a:r>
              <a:r>
                <a:rPr>
                  <a:hlinkClick r:id="rId5" invalidUrl="" action="" tgtFrame="" tooltip="" history="1" highlightClick="0" endSnd="0"/>
                </a:rPr>
                <a:t>22/100702</a:t>
              </a:r>
              <a:r>
                <a:t>)</a:t>
              </a:r>
            </a:p>
          </p:txBody>
        </p:sp>
        <p:grpSp>
          <p:nvGrpSpPr>
            <p:cNvPr id="476" name="Group"/>
            <p:cNvGrpSpPr/>
            <p:nvPr/>
          </p:nvGrpSpPr>
          <p:grpSpPr>
            <a:xfrm>
              <a:off x="549038" y="752273"/>
              <a:ext cx="8121679" cy="5247152"/>
              <a:chOff x="-203200" y="-203200"/>
              <a:chExt cx="8121677" cy="5247151"/>
            </a:xfrm>
          </p:grpSpPr>
          <p:pic>
            <p:nvPicPr>
              <p:cNvPr id="474" name="Image" descr="Image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77439" y="-203200"/>
                <a:ext cx="4141039" cy="5247152"/>
              </a:xfrm>
              <a:prstGeom prst="rect">
                <a:avLst/>
              </a:prstGeom>
              <a:effectLst>
                <a:outerShdw sx="100000" sy="100000" kx="0" ky="0" algn="b" rotWithShape="0" blurRad="101600" dist="25400" dir="5400000">
                  <a:srgbClr val="000000">
                    <a:alpha val="75000"/>
                  </a:srgbClr>
                </a:outerShdw>
              </a:effectLst>
            </p:spPr>
          </p:pic>
          <p:pic>
            <p:nvPicPr>
              <p:cNvPr id="475" name="Image" descr="Image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203200" y="-203200"/>
                <a:ext cx="4146946" cy="5247152"/>
              </a:xfrm>
              <a:prstGeom prst="rect">
                <a:avLst/>
              </a:prstGeom>
              <a:effectLst>
                <a:outerShdw sx="100000" sy="100000" kx="0" ky="0" algn="b" rotWithShape="0" blurRad="101600" dist="25400" dir="5400000">
                  <a:srgbClr val="000000">
                    <a:alpha val="75000"/>
                  </a:srgbClr>
                </a:outerShdw>
              </a:effectLst>
            </p:spPr>
          </p:pic>
        </p:grpSp>
      </p:grpSp>
      <p:grpSp>
        <p:nvGrpSpPr>
          <p:cNvPr id="480" name="Group"/>
          <p:cNvGrpSpPr/>
          <p:nvPr/>
        </p:nvGrpSpPr>
        <p:grpSpPr>
          <a:xfrm>
            <a:off x="14263732" y="1935601"/>
            <a:ext cx="9067254" cy="10578535"/>
            <a:chOff x="-203199" y="0"/>
            <a:chExt cx="9067252" cy="10578534"/>
          </a:xfrm>
        </p:grpSpPr>
        <p:pic>
          <p:nvPicPr>
            <p:cNvPr id="478" name="Image" descr="Imag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03200" y="662861"/>
              <a:ext cx="9067253" cy="9915674"/>
            </a:xfrm>
            <a:prstGeom prst="rect">
              <a:avLst/>
            </a:prstGeom>
            <a:effectLst>
              <a:outerShdw sx="100000" sy="100000" kx="0" ky="0" algn="b" rotWithShape="0" blurRad="101600" dist="254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479" name="Online Manual"/>
            <p:cNvSpPr txBox="1"/>
            <p:nvPr/>
          </p:nvSpPr>
          <p:spPr>
            <a:xfrm>
              <a:off x="911378" y="0"/>
              <a:ext cx="6838097" cy="6346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>
              <a:lvl1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Online Manual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Easy Accessibility For New Users with Full Example Scripts</a:t>
            </a:r>
          </a:p>
        </p:txBody>
      </p:sp>
      <p:pic>
        <p:nvPicPr>
          <p:cNvPr id="48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073"/>
          <a:stretch>
            <a:fillRect/>
          </a:stretch>
        </p:blipFill>
        <p:spPr>
          <a:xfrm>
            <a:off x="12429545" y="2879918"/>
            <a:ext cx="11176001" cy="316458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8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58188"/>
          <a:stretch>
            <a:fillRect/>
          </a:stretch>
        </p:blipFill>
        <p:spPr>
          <a:xfrm>
            <a:off x="778453" y="2899166"/>
            <a:ext cx="11201401" cy="314355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85" name="PRAB Paper for ALSU-AR"/>
          <p:cNvSpPr txBox="1"/>
          <p:nvPr/>
        </p:nvSpPr>
        <p:spPr>
          <a:xfrm>
            <a:off x="3815976" y="2161120"/>
            <a:ext cx="5126356" cy="71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PRAB Paper for ALSU-AR</a:t>
            </a:r>
          </a:p>
        </p:txBody>
      </p:sp>
      <p:sp>
        <p:nvSpPr>
          <p:cNvPr id="486" name="PRAB Paper for ALSU-SR (under review)"/>
          <p:cNvSpPr txBox="1"/>
          <p:nvPr/>
        </p:nvSpPr>
        <p:spPr>
          <a:xfrm>
            <a:off x="14123944" y="2161120"/>
            <a:ext cx="7787204" cy="71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PRAB Paper for ALSU-SR (under review)</a:t>
            </a:r>
          </a:p>
        </p:txBody>
      </p:sp>
      <p:pic>
        <p:nvPicPr>
          <p:cNvPr id="48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26384" b="0"/>
          <a:stretch>
            <a:fillRect/>
          </a:stretch>
        </p:blipFill>
        <p:spPr>
          <a:xfrm>
            <a:off x="9009988" y="7346912"/>
            <a:ext cx="5947400" cy="5080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88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6266" b="0"/>
          <a:stretch>
            <a:fillRect/>
          </a:stretch>
        </p:blipFill>
        <p:spPr>
          <a:xfrm>
            <a:off x="760702" y="7346912"/>
            <a:ext cx="7357995" cy="5080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89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0" r="27316" b="0"/>
          <a:stretch>
            <a:fillRect/>
          </a:stretch>
        </p:blipFill>
        <p:spPr>
          <a:xfrm>
            <a:off x="15842429" y="7346912"/>
            <a:ext cx="7761973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Line"/>
          <p:cNvSpPr/>
          <p:nvPr/>
        </p:nvSpPr>
        <p:spPr>
          <a:xfrm>
            <a:off x="3720889" y="11871342"/>
            <a:ext cx="5126356" cy="1"/>
          </a:xfrm>
          <a:prstGeom prst="line">
            <a:avLst/>
          </a:prstGeom>
          <a:ln w="63500">
            <a:solidFill>
              <a:schemeClr val="accent2"/>
            </a:solidFill>
            <a:miter/>
            <a:tailEnd type="triangle"/>
          </a:ln>
        </p:spPr>
        <p:txBody>
          <a:bodyPr tIns="91439" bIns="91439"/>
          <a:lstStyle/>
          <a:p>
            <a:pPr/>
          </a:p>
        </p:txBody>
      </p:sp>
      <p:sp>
        <p:nvSpPr>
          <p:cNvPr id="491" name="Line"/>
          <p:cNvSpPr/>
          <p:nvPr/>
        </p:nvSpPr>
        <p:spPr>
          <a:xfrm>
            <a:off x="10269458" y="9865304"/>
            <a:ext cx="5527025" cy="1"/>
          </a:xfrm>
          <a:prstGeom prst="line">
            <a:avLst/>
          </a:prstGeom>
          <a:ln w="63500">
            <a:solidFill>
              <a:schemeClr val="accent2"/>
            </a:solidFill>
            <a:miter/>
            <a:tailEnd type="triangle"/>
          </a:ln>
        </p:spPr>
        <p:txBody>
          <a:bodyPr tIns="91439" bIns="91439"/>
          <a:lstStyle/>
          <a:p>
            <a:pPr/>
          </a:p>
        </p:txBody>
      </p:sp>
      <p:sp>
        <p:nvSpPr>
          <p:cNvPr id="492" name="Toolkit Webpage"/>
          <p:cNvSpPr txBox="1"/>
          <p:nvPr/>
        </p:nvSpPr>
        <p:spPr>
          <a:xfrm>
            <a:off x="2836596" y="6697672"/>
            <a:ext cx="3206275" cy="71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Toolkit Webpage</a:t>
            </a:r>
          </a:p>
        </p:txBody>
      </p:sp>
      <p:sp>
        <p:nvSpPr>
          <p:cNvPr id="493" name="Git Repository"/>
          <p:cNvSpPr txBox="1"/>
          <p:nvPr/>
        </p:nvSpPr>
        <p:spPr>
          <a:xfrm>
            <a:off x="10691054" y="6614159"/>
            <a:ext cx="2844722" cy="71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Git Repository</a:t>
            </a:r>
          </a:p>
        </p:txBody>
      </p:sp>
      <p:sp>
        <p:nvSpPr>
          <p:cNvPr id="494" name="Annotated Scripts"/>
          <p:cNvSpPr txBox="1"/>
          <p:nvPr/>
        </p:nvSpPr>
        <p:spPr>
          <a:xfrm>
            <a:off x="18183958" y="6614159"/>
            <a:ext cx="3433684" cy="71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Annotated Scripts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Toolkit Used for Guiding Design Process at Various Machines</a:t>
            </a:r>
          </a:p>
        </p:txBody>
      </p:sp>
      <p:grpSp>
        <p:nvGrpSpPr>
          <p:cNvPr id="499" name="Group"/>
          <p:cNvGrpSpPr/>
          <p:nvPr/>
        </p:nvGrpSpPr>
        <p:grpSpPr>
          <a:xfrm>
            <a:off x="17691203" y="2228863"/>
            <a:ext cx="6770367" cy="5365692"/>
            <a:chOff x="0" y="0"/>
            <a:chExt cx="6770365" cy="5365690"/>
          </a:xfrm>
        </p:grpSpPr>
        <p:pic>
          <p:nvPicPr>
            <p:cNvPr id="49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91971" y="724102"/>
              <a:ext cx="5386423" cy="464158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98" name="PETRA-IV (T. Hellert)"/>
            <p:cNvSpPr txBox="1"/>
            <p:nvPr/>
          </p:nvSpPr>
          <p:spPr>
            <a:xfrm>
              <a:off x="0" y="0"/>
              <a:ext cx="6770366" cy="665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/>
            <a:p>
              <a: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pPr>
              <a:r>
                <a:rPr b="1"/>
                <a:t>PETRA-IV</a:t>
              </a:r>
              <a:r>
                <a:t> (</a:t>
              </a:r>
              <a:r>
                <a:rPr i="1"/>
                <a:t>T. Hellert</a:t>
              </a:r>
              <a:r>
                <a:t>)</a:t>
              </a:r>
            </a:p>
          </p:txBody>
        </p:sp>
      </p:grpSp>
      <p:grpSp>
        <p:nvGrpSpPr>
          <p:cNvPr id="502" name="Group"/>
          <p:cNvGrpSpPr/>
          <p:nvPr/>
        </p:nvGrpSpPr>
        <p:grpSpPr>
          <a:xfrm>
            <a:off x="5393883" y="2244094"/>
            <a:ext cx="6770366" cy="5287342"/>
            <a:chOff x="0" y="0"/>
            <a:chExt cx="6770365" cy="5287340"/>
          </a:xfrm>
        </p:grpSpPr>
        <p:sp>
          <p:nvSpPr>
            <p:cNvPr id="500" name="ALBA-II (Z. Marti Diaz)"/>
            <p:cNvSpPr txBox="1"/>
            <p:nvPr/>
          </p:nvSpPr>
          <p:spPr>
            <a:xfrm>
              <a:off x="0" y="0"/>
              <a:ext cx="6770366" cy="665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/>
            <a:p>
              <a: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pPr>
              <a:r>
                <a:rPr b="1"/>
                <a:t>ALBA-II </a:t>
              </a:r>
              <a:r>
                <a:t>(</a:t>
              </a:r>
              <a:r>
                <a:rPr i="1"/>
                <a:t>Z. Marti Diaz</a:t>
              </a:r>
              <a:r>
                <a:t>)</a:t>
              </a:r>
            </a:p>
          </p:txBody>
        </p:sp>
        <p:pic>
          <p:nvPicPr>
            <p:cNvPr id="501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71881" y="750272"/>
              <a:ext cx="5226603" cy="453706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01600" dist="25400" dir="54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505" name="Group"/>
          <p:cNvGrpSpPr/>
          <p:nvPr/>
        </p:nvGrpSpPr>
        <p:grpSpPr>
          <a:xfrm>
            <a:off x="5691666" y="8278634"/>
            <a:ext cx="6770367" cy="4119363"/>
            <a:chOff x="0" y="0"/>
            <a:chExt cx="6770365" cy="4119362"/>
          </a:xfrm>
        </p:grpSpPr>
        <p:sp>
          <p:nvSpPr>
            <p:cNvPr id="503" name="Elettra 2.0 (S. Dastan)"/>
            <p:cNvSpPr txBox="1"/>
            <p:nvPr/>
          </p:nvSpPr>
          <p:spPr>
            <a:xfrm>
              <a:off x="0" y="0"/>
              <a:ext cx="6770366" cy="665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/>
            <a:p>
              <a: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pPr>
              <a:r>
                <a:rPr b="1"/>
                <a:t>Elettra 2.0</a:t>
              </a:r>
              <a:r>
                <a:t> (</a:t>
              </a:r>
              <a:r>
                <a:rPr i="1"/>
                <a:t>S. Dastan</a:t>
              </a:r>
              <a:r>
                <a:t>)</a:t>
              </a:r>
            </a:p>
          </p:txBody>
        </p:sp>
        <p:pic>
          <p:nvPicPr>
            <p:cNvPr id="50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733597" y="747055"/>
              <a:ext cx="5303172" cy="337230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01600" dist="25400" dir="54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510" name="Group"/>
          <p:cNvGrpSpPr/>
          <p:nvPr/>
        </p:nvGrpSpPr>
        <p:grpSpPr>
          <a:xfrm>
            <a:off x="11733638" y="2213281"/>
            <a:ext cx="6770367" cy="5360049"/>
            <a:chOff x="0" y="0"/>
            <a:chExt cx="6770365" cy="5360048"/>
          </a:xfrm>
        </p:grpSpPr>
        <p:grpSp>
          <p:nvGrpSpPr>
            <p:cNvPr id="508" name="Group"/>
            <p:cNvGrpSpPr/>
            <p:nvPr/>
          </p:nvGrpSpPr>
          <p:grpSpPr>
            <a:xfrm>
              <a:off x="0" y="0"/>
              <a:ext cx="6770366" cy="5360049"/>
              <a:chOff x="0" y="0"/>
              <a:chExt cx="6770365" cy="5360048"/>
            </a:xfrm>
          </p:grpSpPr>
          <p:pic>
            <p:nvPicPr>
              <p:cNvPr id="506" name="Image" descr="Imag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516294" y="756653"/>
                <a:ext cx="5357190" cy="4603396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507" name="Diamond-II (D. Amorin)"/>
              <p:cNvSpPr txBox="1"/>
              <p:nvPr/>
            </p:nvSpPr>
            <p:spPr>
              <a:xfrm>
                <a:off x="0" y="0"/>
                <a:ext cx="6770366" cy="6658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8900" tIns="88900" rIns="88900" bIns="88900" numCol="1" anchor="t">
                <a:noAutofit/>
              </a:bodyPr>
              <a:lstStyle/>
              <a:p>
                <a:pPr algn="ctr">
                  <a:defRPr sz="3300">
                    <a:latin typeface="CMU Serif Roman"/>
                    <a:ea typeface="CMU Serif Roman"/>
                    <a:cs typeface="CMU Serif Roman"/>
                    <a:sym typeface="CMU Serif Roman"/>
                  </a:defRPr>
                </a:pPr>
                <a:r>
                  <a:rPr b="1"/>
                  <a:t>Diamond-II</a:t>
                </a:r>
                <a:r>
                  <a:t> (</a:t>
                </a:r>
                <a:r>
                  <a:rPr i="1"/>
                  <a:t>D. Amorin</a:t>
                </a:r>
                <a:r>
                  <a:t>)</a:t>
                </a:r>
              </a:p>
            </p:txBody>
          </p:sp>
        </p:grpSp>
        <p:sp>
          <p:nvSpPr>
            <p:cNvPr id="509" name="IPAC’21, MOPAB063"/>
            <p:cNvSpPr/>
            <p:nvPr/>
          </p:nvSpPr>
          <p:spPr>
            <a:xfrm>
              <a:off x="531689" y="780810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sz="2100"/>
              </a:lvl1pPr>
            </a:lstStyle>
            <a:p>
              <a:pPr/>
              <a:r>
                <a:t>IPAC’21, MOPAB063</a:t>
              </a:r>
            </a:p>
          </p:txBody>
        </p:sp>
      </p:grpSp>
      <p:grpSp>
        <p:nvGrpSpPr>
          <p:cNvPr id="513" name="Group"/>
          <p:cNvGrpSpPr/>
          <p:nvPr/>
        </p:nvGrpSpPr>
        <p:grpSpPr>
          <a:xfrm>
            <a:off x="11694346" y="8253234"/>
            <a:ext cx="6770367" cy="4142678"/>
            <a:chOff x="0" y="0"/>
            <a:chExt cx="6770365" cy="4142677"/>
          </a:xfrm>
        </p:grpSpPr>
        <p:sp>
          <p:nvSpPr>
            <p:cNvPr id="511" name="NSLS-II (A. Kahn)"/>
            <p:cNvSpPr txBox="1"/>
            <p:nvPr/>
          </p:nvSpPr>
          <p:spPr>
            <a:xfrm>
              <a:off x="0" y="0"/>
              <a:ext cx="6770366" cy="665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/>
            <a:p>
              <a: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pPr>
              <a:r>
                <a:rPr b="1"/>
                <a:t>NSLS-II</a:t>
              </a:r>
              <a:r>
                <a:t> (</a:t>
              </a:r>
              <a:r>
                <a:rPr i="1"/>
                <a:t>A. Kahn</a:t>
              </a:r>
              <a:r>
                <a:t>)</a:t>
              </a:r>
            </a:p>
          </p:txBody>
        </p:sp>
        <p:pic>
          <p:nvPicPr>
            <p:cNvPr id="512" name="27597213269_6d9d9ea4af_c.jpg" descr="27597213269_6d9d9ea4af_c.jpg"/>
            <p:cNvPicPr>
              <a:picLocks noChangeAspect="0"/>
            </p:cNvPicPr>
            <p:nvPr/>
          </p:nvPicPr>
          <p:blipFill>
            <a:blip r:embed="rId6">
              <a:extLst/>
            </a:blip>
            <a:srcRect l="0" t="0" r="0" b="22126"/>
            <a:stretch>
              <a:fillRect/>
            </a:stretch>
          </p:blipFill>
          <p:spPr>
            <a:xfrm>
              <a:off x="588160" y="765674"/>
              <a:ext cx="5594007" cy="337700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516" name="Group"/>
          <p:cNvGrpSpPr/>
          <p:nvPr/>
        </p:nvGrpSpPr>
        <p:grpSpPr>
          <a:xfrm>
            <a:off x="-391285" y="2240439"/>
            <a:ext cx="6770367" cy="5294652"/>
            <a:chOff x="0" y="0"/>
            <a:chExt cx="6770365" cy="5294651"/>
          </a:xfrm>
        </p:grpSpPr>
        <p:pic>
          <p:nvPicPr>
            <p:cNvPr id="51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45136" y="758051"/>
              <a:ext cx="4680094" cy="453660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8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15" name="ALS-U AR (T. Hellert)"/>
            <p:cNvSpPr txBox="1"/>
            <p:nvPr/>
          </p:nvSpPr>
          <p:spPr>
            <a:xfrm>
              <a:off x="0" y="0"/>
              <a:ext cx="6770366" cy="665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/>
            <a:p>
              <a: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pPr>
              <a:r>
                <a:rPr b="1"/>
                <a:t>ALS-U AR </a:t>
              </a:r>
              <a:r>
                <a:t>(</a:t>
              </a:r>
              <a:r>
                <a:rPr i="1"/>
                <a:t>T. Hellert</a:t>
              </a:r>
              <a:r>
                <a:t>)</a:t>
              </a:r>
            </a:p>
          </p:txBody>
        </p:sp>
      </p:grpSp>
      <p:grpSp>
        <p:nvGrpSpPr>
          <p:cNvPr id="519" name="Group"/>
          <p:cNvGrpSpPr/>
          <p:nvPr/>
        </p:nvGrpSpPr>
        <p:grpSpPr>
          <a:xfrm>
            <a:off x="-264285" y="8323770"/>
            <a:ext cx="6770367" cy="4065476"/>
            <a:chOff x="0" y="0"/>
            <a:chExt cx="6770365" cy="4065475"/>
          </a:xfrm>
        </p:grpSpPr>
        <p:sp>
          <p:nvSpPr>
            <p:cNvPr id="517" name="ALS-U SR (T. Hellert)"/>
            <p:cNvSpPr txBox="1"/>
            <p:nvPr/>
          </p:nvSpPr>
          <p:spPr>
            <a:xfrm>
              <a:off x="0" y="0"/>
              <a:ext cx="6770366" cy="665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/>
            <a:p>
              <a: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pPr>
              <a:r>
                <a:rPr b="1"/>
                <a:t>ALS-U SR </a:t>
              </a:r>
              <a:r>
                <a:t>(</a:t>
              </a:r>
              <a:r>
                <a:rPr i="1"/>
                <a:t>T. Hellert</a:t>
              </a:r>
              <a:r>
                <a:t>)</a:t>
              </a:r>
            </a:p>
          </p:txBody>
        </p:sp>
        <p:pic>
          <p:nvPicPr>
            <p:cNvPr id="518" name="fig11_BBA.png" descr="fig11_BBA.png"/>
            <p:cNvPicPr>
              <a:picLocks noChangeAspect="0"/>
            </p:cNvPicPr>
            <p:nvPr/>
          </p:nvPicPr>
          <p:blipFill>
            <a:blip r:embed="rId8">
              <a:extLst/>
            </a:blip>
            <a:srcRect l="0" t="31880" r="0" b="0"/>
            <a:stretch>
              <a:fillRect/>
            </a:stretch>
          </p:blipFill>
          <p:spPr>
            <a:xfrm>
              <a:off x="619757" y="707415"/>
              <a:ext cx="5530942" cy="335806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8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522" name="Group"/>
          <p:cNvGrpSpPr/>
          <p:nvPr/>
        </p:nvGrpSpPr>
        <p:grpSpPr>
          <a:xfrm>
            <a:off x="17780103" y="8254474"/>
            <a:ext cx="6770367" cy="4172577"/>
            <a:chOff x="0" y="0"/>
            <a:chExt cx="6770365" cy="4172575"/>
          </a:xfrm>
        </p:grpSpPr>
        <p:sp>
          <p:nvSpPr>
            <p:cNvPr id="520" name="SOLEIL Upgrade (O. Garcia)"/>
            <p:cNvSpPr txBox="1"/>
            <p:nvPr/>
          </p:nvSpPr>
          <p:spPr>
            <a:xfrm>
              <a:off x="0" y="0"/>
              <a:ext cx="6770366" cy="665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/>
            <a:p>
              <a:pPr algn="ctr">
                <a:defRPr sz="3300">
                  <a:latin typeface="CMU Serif Roman"/>
                  <a:ea typeface="CMU Serif Roman"/>
                  <a:cs typeface="CMU Serif Roman"/>
                  <a:sym typeface="CMU Serif Roman"/>
                </a:defRPr>
              </a:pPr>
              <a:r>
                <a:rPr b="1"/>
                <a:t>SOLEIL Upgrade </a:t>
              </a:r>
              <a:r>
                <a:t>(</a:t>
              </a:r>
              <a:r>
                <a:rPr i="1"/>
                <a:t>O. Garcia</a:t>
              </a:r>
              <a:r>
                <a:t>)</a:t>
              </a:r>
            </a:p>
          </p:txBody>
        </p:sp>
        <p:pic>
          <p:nvPicPr>
            <p:cNvPr id="521" name="turns.png" descr="turns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10958" y="766600"/>
              <a:ext cx="5282017" cy="3405976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01600" dist="25400" dir="5400000">
                <a:srgbClr val="000000">
                  <a:alpha val="75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roup"/>
          <p:cNvGrpSpPr/>
          <p:nvPr/>
        </p:nvGrpSpPr>
        <p:grpSpPr>
          <a:xfrm>
            <a:off x="13038290" y="1912399"/>
            <a:ext cx="10778597" cy="2424486"/>
            <a:chOff x="0" y="0"/>
            <a:chExt cx="10778595" cy="2424485"/>
          </a:xfrm>
        </p:grpSpPr>
        <p:sp>
          <p:nvSpPr>
            <p:cNvPr id="524" name="Rounded Rectangle"/>
            <p:cNvSpPr/>
            <p:nvPr/>
          </p:nvSpPr>
          <p:spPr>
            <a:xfrm>
              <a:off x="0" y="0"/>
              <a:ext cx="10778596" cy="2424486"/>
            </a:xfrm>
            <a:prstGeom prst="roundRect">
              <a:avLst>
                <a:gd name="adj" fmla="val 14545"/>
              </a:avLst>
            </a:prstGeom>
            <a:solidFill>
              <a:srgbClr val="FFFFFF"/>
            </a:solidFill>
            <a:ln w="508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25" name="T1/T2"/>
            <p:cNvSpPr/>
            <p:nvPr/>
          </p:nvSpPr>
          <p:spPr>
            <a:xfrm>
              <a:off x="1107747" y="780442"/>
              <a:ext cx="1702146" cy="1270001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25400" cap="flat">
              <a:solidFill>
                <a:srgbClr val="B0681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31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T1/T2</a:t>
              </a:r>
            </a:p>
          </p:txBody>
        </p:sp>
        <p:sp>
          <p:nvSpPr>
            <p:cNvPr id="526" name="R1/R2"/>
            <p:cNvSpPr/>
            <p:nvPr/>
          </p:nvSpPr>
          <p:spPr>
            <a:xfrm>
              <a:off x="3143254" y="780442"/>
              <a:ext cx="1702146" cy="1270001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25400" cap="flat">
              <a:solidFill>
                <a:srgbClr val="B0681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31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R1/R2</a:t>
              </a:r>
            </a:p>
          </p:txBody>
        </p:sp>
        <p:sp>
          <p:nvSpPr>
            <p:cNvPr id="527" name="PolynomA/B"/>
            <p:cNvSpPr/>
            <p:nvPr/>
          </p:nvSpPr>
          <p:spPr>
            <a:xfrm>
              <a:off x="7072185" y="780442"/>
              <a:ext cx="2845896" cy="1270001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25400" cap="flat">
              <a:solidFill>
                <a:srgbClr val="B0681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31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PolynomA/B</a:t>
              </a:r>
            </a:p>
          </p:txBody>
        </p:sp>
        <p:sp>
          <p:nvSpPr>
            <p:cNvPr id="528" name="Parameters for Tracking"/>
            <p:cNvSpPr txBox="1"/>
            <p:nvPr/>
          </p:nvSpPr>
          <p:spPr>
            <a:xfrm>
              <a:off x="3025750" y="51109"/>
              <a:ext cx="5031664" cy="6640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lvl="1" indent="228600" defTabSz="1828800">
                <a:tabLst>
                  <a:tab pos="711200" algn="l"/>
                </a:tabLst>
                <a:defRPr sz="3400"/>
              </a:pPr>
              <a:r>
                <a:t>Parameters for Tracking</a:t>
              </a:r>
            </a:p>
          </p:txBody>
        </p:sp>
        <p:sp>
          <p:nvSpPr>
            <p:cNvPr id="529" name="AT"/>
            <p:cNvSpPr txBox="1"/>
            <p:nvPr/>
          </p:nvSpPr>
          <p:spPr>
            <a:xfrm>
              <a:off x="83418" y="48371"/>
              <a:ext cx="1087664" cy="70132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lvl="1" indent="0" defTabSz="1828800">
                <a:tabLst>
                  <a:tab pos="711200" algn="l"/>
                </a:tabLst>
                <a:defRPr b="1"/>
              </a:pPr>
              <a:r>
                <a:t>AT</a:t>
              </a:r>
            </a:p>
          </p:txBody>
        </p:sp>
      </p:grpSp>
      <p:sp>
        <p:nvSpPr>
          <p:cNvPr id="531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 -&gt; ELEGANT Corrected Lattice Converter </a:t>
            </a:r>
          </a:p>
        </p:txBody>
      </p:sp>
      <p:grpSp>
        <p:nvGrpSpPr>
          <p:cNvPr id="553" name="Group"/>
          <p:cNvGrpSpPr/>
          <p:nvPr/>
        </p:nvGrpSpPr>
        <p:grpSpPr>
          <a:xfrm>
            <a:off x="13048715" y="3983887"/>
            <a:ext cx="10757749" cy="8898264"/>
            <a:chOff x="0" y="0"/>
            <a:chExt cx="10757748" cy="8898263"/>
          </a:xfrm>
        </p:grpSpPr>
        <p:sp>
          <p:nvSpPr>
            <p:cNvPr id="532" name="Rounded Rectangle"/>
            <p:cNvSpPr/>
            <p:nvPr/>
          </p:nvSpPr>
          <p:spPr>
            <a:xfrm>
              <a:off x="0" y="512473"/>
              <a:ext cx="10757749" cy="8385791"/>
            </a:xfrm>
            <a:prstGeom prst="roundRect">
              <a:avLst>
                <a:gd name="adj" fmla="val 4205"/>
              </a:avLst>
            </a:prstGeom>
            <a:solidFill>
              <a:srgbClr val="FFFFFF"/>
            </a:solidFill>
            <a:ln w="50800" cap="flat">
              <a:solidFill>
                <a:schemeClr val="accent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33" name="Line"/>
            <p:cNvSpPr/>
            <p:nvPr/>
          </p:nvSpPr>
          <p:spPr>
            <a:xfrm flipV="1">
              <a:off x="8474287" y="2318201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34" name="Line"/>
            <p:cNvSpPr/>
            <p:nvPr/>
          </p:nvSpPr>
          <p:spPr>
            <a:xfrm flipV="1">
              <a:off x="8474287" y="6255066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35" name="Line"/>
            <p:cNvSpPr/>
            <p:nvPr/>
          </p:nvSpPr>
          <p:spPr>
            <a:xfrm flipV="1">
              <a:off x="8474287" y="4299333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36" name="Line"/>
            <p:cNvSpPr/>
            <p:nvPr/>
          </p:nvSpPr>
          <p:spPr>
            <a:xfrm flipV="1">
              <a:off x="2962532" y="2305501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37" name="Line"/>
            <p:cNvSpPr/>
            <p:nvPr/>
          </p:nvSpPr>
          <p:spPr>
            <a:xfrm flipV="1">
              <a:off x="2962532" y="6242366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38" name="Line"/>
            <p:cNvSpPr/>
            <p:nvPr/>
          </p:nvSpPr>
          <p:spPr>
            <a:xfrm flipV="1">
              <a:off x="2962532" y="4286633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39" name="Line"/>
            <p:cNvSpPr/>
            <p:nvPr/>
          </p:nvSpPr>
          <p:spPr>
            <a:xfrm flipV="1">
              <a:off x="8474287" y="19171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40" name="Line"/>
            <p:cNvSpPr/>
            <p:nvPr/>
          </p:nvSpPr>
          <p:spPr>
            <a:xfrm flipV="1">
              <a:off x="2987932" y="0"/>
              <a:ext cx="1" cy="127000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41" name="Section/Plinth Offset at Girder Mount Location"/>
            <p:cNvSpPr/>
            <p:nvPr/>
          </p:nvSpPr>
          <p:spPr>
            <a:xfrm>
              <a:off x="1082932" y="6667350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Section/Plinth Offset at Girder Mount Location </a:t>
              </a:r>
            </a:p>
          </p:txBody>
        </p:sp>
        <p:sp>
          <p:nvSpPr>
            <p:cNvPr id="542" name="Girder Endpoint Offset"/>
            <p:cNvSpPr/>
            <p:nvPr/>
          </p:nvSpPr>
          <p:spPr>
            <a:xfrm>
              <a:off x="1082932" y="4715905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Girder Endpoint Offset</a:t>
              </a:r>
            </a:p>
          </p:txBody>
        </p:sp>
        <p:sp>
          <p:nvSpPr>
            <p:cNvPr id="543" name="Magnet Offset and  Roll/Pitch/Jaw"/>
            <p:cNvSpPr/>
            <p:nvPr/>
          </p:nvSpPr>
          <p:spPr>
            <a:xfrm>
              <a:off x="1082932" y="813015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500">
                  <a:solidFill>
                    <a:srgbClr val="FFFFFF"/>
                  </a:solidFill>
                </a:defRPr>
              </a:pPr>
              <a:r>
                <a:t>Magnet Offset and</a:t>
              </a:r>
              <a:br/>
              <a:r>
                <a:t> Roll/Pitch/Jaw</a:t>
              </a:r>
            </a:p>
          </p:txBody>
        </p:sp>
        <p:sp>
          <p:nvSpPr>
            <p:cNvPr id="544" name="Girder Roll/Pitch/Jaw and Offset at Magnet Location"/>
            <p:cNvSpPr/>
            <p:nvPr/>
          </p:nvSpPr>
          <p:spPr>
            <a:xfrm>
              <a:off x="1082932" y="2764460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Girder Roll/Pitch/Jaw and Offset at Magnet Location</a:t>
              </a:r>
            </a:p>
          </p:txBody>
        </p:sp>
        <p:sp>
          <p:nvSpPr>
            <p:cNvPr id="545" name="Magnet Setpoint(s)"/>
            <p:cNvSpPr/>
            <p:nvPr/>
          </p:nvSpPr>
          <p:spPr>
            <a:xfrm>
              <a:off x="6585162" y="6717218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Magnet Setpoint(s)</a:t>
              </a:r>
            </a:p>
          </p:txBody>
        </p:sp>
        <p:sp>
          <p:nvSpPr>
            <p:cNvPr id="546" name="Random Higher Order Multipoles"/>
            <p:cNvSpPr/>
            <p:nvPr/>
          </p:nvSpPr>
          <p:spPr>
            <a:xfrm>
              <a:off x="6585162" y="4715905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Random Higher Order Multipoles</a:t>
              </a:r>
            </a:p>
          </p:txBody>
        </p:sp>
        <p:sp>
          <p:nvSpPr>
            <p:cNvPr id="547" name="Sys. Higher Order Multipoles from various coil excitations"/>
            <p:cNvSpPr/>
            <p:nvPr/>
          </p:nvSpPr>
          <p:spPr>
            <a:xfrm>
              <a:off x="6585162" y="805133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Sys. Higher Order Multipoles from various coil excitations</a:t>
              </a:r>
            </a:p>
          </p:txBody>
        </p:sp>
        <p:sp>
          <p:nvSpPr>
            <p:cNvPr id="548" name="Strength and Calibration Error"/>
            <p:cNvSpPr/>
            <p:nvPr/>
          </p:nvSpPr>
          <p:spPr>
            <a:xfrm>
              <a:off x="6585162" y="2764460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Strength and Calibration Error</a:t>
              </a:r>
            </a:p>
          </p:txBody>
        </p:sp>
        <p:sp>
          <p:nvSpPr>
            <p:cNvPr id="549" name="Line"/>
            <p:cNvSpPr/>
            <p:nvPr/>
          </p:nvSpPr>
          <p:spPr>
            <a:xfrm>
              <a:off x="2957760" y="639573"/>
              <a:ext cx="5125951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50" name="Line"/>
            <p:cNvSpPr/>
            <p:nvPr/>
          </p:nvSpPr>
          <p:spPr>
            <a:xfrm flipV="1">
              <a:off x="8064607" y="20649"/>
              <a:ext cx="1" cy="65067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51" name="Parameters for Bookkeeping"/>
            <p:cNvSpPr/>
            <p:nvPr/>
          </p:nvSpPr>
          <p:spPr>
            <a:xfrm>
              <a:off x="2411519" y="8210798"/>
              <a:ext cx="621843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lvl="1" indent="228600" algn="ctr" defTabSz="1828800">
                <a:tabLst>
                  <a:tab pos="711200" algn="l"/>
                </a:tabLst>
                <a:defRPr sz="3400"/>
              </a:pPr>
              <a:r>
                <a:t>Parameters for Bookkeeping</a:t>
              </a:r>
            </a:p>
          </p:txBody>
        </p:sp>
        <p:sp>
          <p:nvSpPr>
            <p:cNvPr id="552" name="SC"/>
            <p:cNvSpPr/>
            <p:nvPr/>
          </p:nvSpPr>
          <p:spPr>
            <a:xfrm>
              <a:off x="62571" y="609600"/>
              <a:ext cx="108766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lvl="1" indent="0" defTabSz="1828800">
                <a:tabLst>
                  <a:tab pos="711200" algn="l"/>
                </a:tabLst>
                <a:defRPr b="1"/>
              </a:pPr>
              <a:r>
                <a:t>SC</a:t>
              </a:r>
            </a:p>
          </p:txBody>
        </p:sp>
      </p:grpSp>
      <p:sp>
        <p:nvSpPr>
          <p:cNvPr id="554" name="Textplatzhalter 3"/>
          <p:cNvSpPr txBox="1"/>
          <p:nvPr>
            <p:ph type="body" sz="quarter" idx="1"/>
          </p:nvPr>
        </p:nvSpPr>
        <p:spPr>
          <a:xfrm>
            <a:off x="384178" y="2355654"/>
            <a:ext cx="11983188" cy="4590192"/>
          </a:xfrm>
          <a:prstGeom prst="rect">
            <a:avLst/>
          </a:prstGeom>
        </p:spPr>
        <p:txBody>
          <a:bodyPr/>
          <a:lstStyle/>
          <a:p>
            <a:pPr marL="510609" indent="-510609" defTabSz="1664208">
              <a:lnSpc>
                <a:spcPct val="120000"/>
              </a:lnSpc>
              <a:spcBef>
                <a:spcPts val="0"/>
              </a:spcBef>
              <a:tabLst>
                <a:tab pos="635000" algn="l"/>
              </a:tabLst>
              <a:defRPr b="1" sz="3276"/>
            </a:pPr>
            <a:r>
              <a:t>AT/elegant 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SC allows for easy error model- and correction chain setup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Elegant allows for more advanced tracking studies than AT</a:t>
            </a:r>
          </a:p>
          <a:p>
            <a:pPr marL="510609" indent="-510609" defTabSz="1664208">
              <a:lnSpc>
                <a:spcPct val="120000"/>
              </a:lnSpc>
              <a:spcBef>
                <a:spcPts val="0"/>
              </a:spcBef>
              <a:tabLst>
                <a:tab pos="635000" algn="l"/>
              </a:tabLst>
              <a:defRPr b="1" sz="3276"/>
            </a:pPr>
            <a:r>
              <a:t>Corrected Lattice Converter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Set up errors and correction chain with SC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Convert final lattice to elegant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Perform e.g. collective effects studies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Converter now available on SC webpage</a:t>
            </a:r>
          </a:p>
        </p:txBody>
      </p:sp>
      <p:sp>
        <p:nvSpPr>
          <p:cNvPr id="555" name="Rectangle"/>
          <p:cNvSpPr/>
          <p:nvPr/>
        </p:nvSpPr>
        <p:spPr>
          <a:xfrm>
            <a:off x="352933" y="4015750"/>
            <a:ext cx="12273518" cy="43414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723" t="0" r="0" b="0"/>
          <a:stretch>
            <a:fillRect/>
          </a:stretch>
        </p:blipFill>
        <p:spPr>
          <a:xfrm>
            <a:off x="105372" y="7089006"/>
            <a:ext cx="12781043" cy="4615027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M. Venturini et al., ‘Particle dynamics and misaligned lattice elements’, ALS-U Tech-Note"/>
          <p:cNvSpPr txBox="1"/>
          <p:nvPr/>
        </p:nvSpPr>
        <p:spPr>
          <a:xfrm>
            <a:off x="297310" y="11808781"/>
            <a:ext cx="8901115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457200">
              <a:spcBef>
                <a:spcPts val="1200"/>
              </a:spcBef>
              <a:defRPr i="1" sz="19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M. Venturini et al., ‘Particle dynamics and misaligned lattice elements’, ALS-U Tech-Note</a:t>
            </a:r>
          </a:p>
        </p:txBody>
      </p:sp>
      <p:grpSp>
        <p:nvGrpSpPr>
          <p:cNvPr id="560" name="Group"/>
          <p:cNvGrpSpPr/>
          <p:nvPr/>
        </p:nvGrpSpPr>
        <p:grpSpPr>
          <a:xfrm>
            <a:off x="92969" y="1912399"/>
            <a:ext cx="12734032" cy="4520169"/>
            <a:chOff x="0" y="0"/>
            <a:chExt cx="12734030" cy="4520168"/>
          </a:xfrm>
        </p:grpSpPr>
        <p:pic>
          <p:nvPicPr>
            <p:cNvPr id="55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2" t="0" r="0" b="0"/>
            <a:stretch>
              <a:fillRect/>
            </a:stretch>
          </p:blipFill>
          <p:spPr>
            <a:xfrm>
              <a:off x="0" y="0"/>
              <a:ext cx="12079679" cy="4520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9" name="Square"/>
            <p:cNvSpPr/>
            <p:nvPr/>
          </p:nvSpPr>
          <p:spPr>
            <a:xfrm>
              <a:off x="11464030" y="830379"/>
              <a:ext cx="1270001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 -&gt; ELEGANT Corrected Lattice Converter </a:t>
            </a:r>
          </a:p>
        </p:txBody>
      </p:sp>
      <p:grpSp>
        <p:nvGrpSpPr>
          <p:cNvPr id="569" name="Group"/>
          <p:cNvGrpSpPr/>
          <p:nvPr/>
        </p:nvGrpSpPr>
        <p:grpSpPr>
          <a:xfrm>
            <a:off x="13027868" y="1912399"/>
            <a:ext cx="10778596" cy="2424486"/>
            <a:chOff x="0" y="0"/>
            <a:chExt cx="10778595" cy="2424485"/>
          </a:xfrm>
        </p:grpSpPr>
        <p:sp>
          <p:nvSpPr>
            <p:cNvPr id="563" name="Rounded Rectangle"/>
            <p:cNvSpPr/>
            <p:nvPr/>
          </p:nvSpPr>
          <p:spPr>
            <a:xfrm>
              <a:off x="0" y="0"/>
              <a:ext cx="10778596" cy="2424486"/>
            </a:xfrm>
            <a:prstGeom prst="roundRect">
              <a:avLst>
                <a:gd name="adj" fmla="val 14545"/>
              </a:avLst>
            </a:prstGeom>
            <a:solidFill>
              <a:srgbClr val="FFFFFF"/>
            </a:solidFill>
            <a:ln w="508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64" name="dx/dy/dz"/>
            <p:cNvSpPr/>
            <p:nvPr/>
          </p:nvSpPr>
          <p:spPr>
            <a:xfrm>
              <a:off x="1107747" y="780442"/>
              <a:ext cx="1702146" cy="1270001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25400" cap="flat">
              <a:solidFill>
                <a:srgbClr val="B0681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3100">
                  <a:solidFill>
                    <a:srgbClr val="FFFFFF"/>
                  </a:solidFill>
                </a:defRPr>
              </a:lvl1pPr>
            </a:lstStyle>
            <a:p>
              <a:pPr/>
              <a:r>
                <a:t>dx/dy/dz</a:t>
              </a:r>
            </a:p>
          </p:txBody>
        </p:sp>
        <p:sp>
          <p:nvSpPr>
            <p:cNvPr id="565" name="tilt/pitch/jaw"/>
            <p:cNvSpPr/>
            <p:nvPr/>
          </p:nvSpPr>
          <p:spPr>
            <a:xfrm>
              <a:off x="3143254" y="780442"/>
              <a:ext cx="2282772" cy="1270001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25400" cap="flat">
              <a:solidFill>
                <a:srgbClr val="B0681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31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tilt/pitch/jaw</a:t>
              </a:r>
            </a:p>
          </p:txBody>
        </p:sp>
        <p:sp>
          <p:nvSpPr>
            <p:cNvPr id="566" name="{Fn}/{Gn}"/>
            <p:cNvSpPr/>
            <p:nvPr/>
          </p:nvSpPr>
          <p:spPr>
            <a:xfrm>
              <a:off x="7072185" y="780442"/>
              <a:ext cx="2845896" cy="1270001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25400" cap="flat">
              <a:solidFill>
                <a:srgbClr val="B0681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3100">
                  <a:solidFill>
                    <a:srgbClr val="FFFFFF"/>
                  </a:solidFill>
                </a:defRPr>
              </a:lvl1pPr>
            </a:lstStyle>
            <a:p>
              <a:pPr/>
              <a:r>
                <a:t>{Fn}/{Gn}</a:t>
              </a:r>
            </a:p>
          </p:txBody>
        </p:sp>
        <p:sp>
          <p:nvSpPr>
            <p:cNvPr id="567" name="Parameters for Tracking"/>
            <p:cNvSpPr txBox="1"/>
            <p:nvPr/>
          </p:nvSpPr>
          <p:spPr>
            <a:xfrm>
              <a:off x="3025750" y="51109"/>
              <a:ext cx="5031664" cy="6640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lvl="1" indent="228600" defTabSz="1828800">
                <a:tabLst>
                  <a:tab pos="711200" algn="l"/>
                </a:tabLst>
                <a:defRPr sz="3400"/>
              </a:pPr>
              <a:r>
                <a:t>Parameters for Tracking</a:t>
              </a:r>
            </a:p>
          </p:txBody>
        </p:sp>
        <p:sp>
          <p:nvSpPr>
            <p:cNvPr id="568" name="Elegant"/>
            <p:cNvSpPr txBox="1"/>
            <p:nvPr/>
          </p:nvSpPr>
          <p:spPr>
            <a:xfrm>
              <a:off x="83418" y="48371"/>
              <a:ext cx="2027023" cy="70132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lvl="1" indent="0" defTabSz="1828800">
                <a:tabLst>
                  <a:tab pos="711200" algn="l"/>
                </a:tabLst>
                <a:defRPr b="1"/>
              </a:pPr>
              <a:r>
                <a:t>Elegant</a:t>
              </a:r>
            </a:p>
          </p:txBody>
        </p:sp>
      </p:grpSp>
      <p:grpSp>
        <p:nvGrpSpPr>
          <p:cNvPr id="591" name="Group"/>
          <p:cNvGrpSpPr/>
          <p:nvPr/>
        </p:nvGrpSpPr>
        <p:grpSpPr>
          <a:xfrm>
            <a:off x="13048715" y="3983887"/>
            <a:ext cx="10757749" cy="8898264"/>
            <a:chOff x="0" y="0"/>
            <a:chExt cx="10757748" cy="8898263"/>
          </a:xfrm>
        </p:grpSpPr>
        <p:sp>
          <p:nvSpPr>
            <p:cNvPr id="570" name="Rounded Rectangle"/>
            <p:cNvSpPr/>
            <p:nvPr/>
          </p:nvSpPr>
          <p:spPr>
            <a:xfrm>
              <a:off x="0" y="512473"/>
              <a:ext cx="10757749" cy="8385791"/>
            </a:xfrm>
            <a:prstGeom prst="roundRect">
              <a:avLst>
                <a:gd name="adj" fmla="val 4205"/>
              </a:avLst>
            </a:prstGeom>
            <a:solidFill>
              <a:srgbClr val="FFFFFF"/>
            </a:solidFill>
            <a:ln w="50800" cap="flat">
              <a:solidFill>
                <a:schemeClr val="accent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71" name="Line"/>
            <p:cNvSpPr/>
            <p:nvPr/>
          </p:nvSpPr>
          <p:spPr>
            <a:xfrm flipV="1">
              <a:off x="8474287" y="2318201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72" name="Line"/>
            <p:cNvSpPr/>
            <p:nvPr/>
          </p:nvSpPr>
          <p:spPr>
            <a:xfrm flipV="1">
              <a:off x="8474287" y="6255066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73" name="Line"/>
            <p:cNvSpPr/>
            <p:nvPr/>
          </p:nvSpPr>
          <p:spPr>
            <a:xfrm flipV="1">
              <a:off x="8474287" y="4299333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74" name="Line"/>
            <p:cNvSpPr/>
            <p:nvPr/>
          </p:nvSpPr>
          <p:spPr>
            <a:xfrm flipV="1">
              <a:off x="2962532" y="2305501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75" name="Line"/>
            <p:cNvSpPr/>
            <p:nvPr/>
          </p:nvSpPr>
          <p:spPr>
            <a:xfrm flipV="1">
              <a:off x="2962532" y="6242366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76" name="Line"/>
            <p:cNvSpPr/>
            <p:nvPr/>
          </p:nvSpPr>
          <p:spPr>
            <a:xfrm flipV="1">
              <a:off x="2962532" y="4286633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77" name="Line"/>
            <p:cNvSpPr/>
            <p:nvPr/>
          </p:nvSpPr>
          <p:spPr>
            <a:xfrm flipV="1">
              <a:off x="8474287" y="19171"/>
              <a:ext cx="1" cy="12700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78" name="Line"/>
            <p:cNvSpPr/>
            <p:nvPr/>
          </p:nvSpPr>
          <p:spPr>
            <a:xfrm flipV="1">
              <a:off x="2987932" y="0"/>
              <a:ext cx="1" cy="127000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79" name="Section/Plinth Offset at Girder Mount Location"/>
            <p:cNvSpPr/>
            <p:nvPr/>
          </p:nvSpPr>
          <p:spPr>
            <a:xfrm>
              <a:off x="1082932" y="6667350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Section/Plinth Offset at Girder Mount Location </a:t>
              </a:r>
            </a:p>
          </p:txBody>
        </p:sp>
        <p:sp>
          <p:nvSpPr>
            <p:cNvPr id="580" name="Girder Endpoint Offset"/>
            <p:cNvSpPr/>
            <p:nvPr/>
          </p:nvSpPr>
          <p:spPr>
            <a:xfrm>
              <a:off x="1082932" y="4715905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Girder Endpoint Offset</a:t>
              </a:r>
            </a:p>
          </p:txBody>
        </p:sp>
        <p:sp>
          <p:nvSpPr>
            <p:cNvPr id="581" name="Magnet Offset and  Roll/Pitch/Jaw"/>
            <p:cNvSpPr/>
            <p:nvPr/>
          </p:nvSpPr>
          <p:spPr>
            <a:xfrm>
              <a:off x="1082932" y="813015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500">
                  <a:solidFill>
                    <a:srgbClr val="FFFFFF"/>
                  </a:solidFill>
                </a:defRPr>
              </a:pPr>
              <a:r>
                <a:t>Magnet Offset and</a:t>
              </a:r>
              <a:br/>
              <a:r>
                <a:t> Roll/Pitch/Jaw</a:t>
              </a:r>
            </a:p>
          </p:txBody>
        </p:sp>
        <p:sp>
          <p:nvSpPr>
            <p:cNvPr id="582" name="Girder Roll/Pitch/Jaw and Offset at Magnet Location"/>
            <p:cNvSpPr/>
            <p:nvPr/>
          </p:nvSpPr>
          <p:spPr>
            <a:xfrm>
              <a:off x="1082932" y="2764460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Girder Roll/Pitch/Jaw and Offset at Magnet Location</a:t>
              </a:r>
            </a:p>
          </p:txBody>
        </p:sp>
        <p:sp>
          <p:nvSpPr>
            <p:cNvPr id="583" name="Magnet Setpoint(s)"/>
            <p:cNvSpPr/>
            <p:nvPr/>
          </p:nvSpPr>
          <p:spPr>
            <a:xfrm>
              <a:off x="6585162" y="6717218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Magnet Setpoint(s)</a:t>
              </a:r>
            </a:p>
          </p:txBody>
        </p:sp>
        <p:sp>
          <p:nvSpPr>
            <p:cNvPr id="584" name="Random Higher Order Multipoles"/>
            <p:cNvSpPr/>
            <p:nvPr/>
          </p:nvSpPr>
          <p:spPr>
            <a:xfrm>
              <a:off x="6585162" y="4715905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Random Higher Order Multipoles</a:t>
              </a:r>
            </a:p>
          </p:txBody>
        </p:sp>
        <p:sp>
          <p:nvSpPr>
            <p:cNvPr id="585" name="Sys. Higher Order Multipoles from various coil excitations"/>
            <p:cNvSpPr/>
            <p:nvPr/>
          </p:nvSpPr>
          <p:spPr>
            <a:xfrm>
              <a:off x="6585162" y="805133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Sys. Higher Order Multipoles from various coil excitations</a:t>
              </a:r>
            </a:p>
          </p:txBody>
        </p:sp>
        <p:sp>
          <p:nvSpPr>
            <p:cNvPr id="586" name="Strength and Calibration Error"/>
            <p:cNvSpPr/>
            <p:nvPr/>
          </p:nvSpPr>
          <p:spPr>
            <a:xfrm>
              <a:off x="6585162" y="2764460"/>
              <a:ext cx="3651251" cy="1460501"/>
            </a:xfrm>
            <a:prstGeom prst="roundRect">
              <a:avLst>
                <a:gd name="adj" fmla="val 12500"/>
              </a:avLst>
            </a:prstGeom>
            <a:solidFill>
              <a:schemeClr val="accent3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Strength and Calibration Error</a:t>
              </a:r>
            </a:p>
          </p:txBody>
        </p:sp>
        <p:sp>
          <p:nvSpPr>
            <p:cNvPr id="587" name="Line"/>
            <p:cNvSpPr/>
            <p:nvPr/>
          </p:nvSpPr>
          <p:spPr>
            <a:xfrm>
              <a:off x="2957760" y="639573"/>
              <a:ext cx="5125951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88" name="Line"/>
            <p:cNvSpPr/>
            <p:nvPr/>
          </p:nvSpPr>
          <p:spPr>
            <a:xfrm flipV="1">
              <a:off x="8064607" y="20649"/>
              <a:ext cx="1" cy="65067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89" name="Parameters for Bookkeeping"/>
            <p:cNvSpPr/>
            <p:nvPr/>
          </p:nvSpPr>
          <p:spPr>
            <a:xfrm>
              <a:off x="2411519" y="8210798"/>
              <a:ext cx="621843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lvl="1" indent="228600" algn="ctr" defTabSz="1828800">
                <a:tabLst>
                  <a:tab pos="711200" algn="l"/>
                </a:tabLst>
                <a:defRPr sz="3400"/>
              </a:pPr>
              <a:r>
                <a:t>Parameters for Bookkeeping</a:t>
              </a:r>
            </a:p>
          </p:txBody>
        </p:sp>
        <p:sp>
          <p:nvSpPr>
            <p:cNvPr id="590" name="SC"/>
            <p:cNvSpPr/>
            <p:nvPr/>
          </p:nvSpPr>
          <p:spPr>
            <a:xfrm>
              <a:off x="62571" y="609600"/>
              <a:ext cx="108766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lvl="1" indent="0" defTabSz="1828800">
                <a:tabLst>
                  <a:tab pos="711200" algn="l"/>
                </a:tabLst>
                <a:defRPr b="1"/>
              </a:pPr>
              <a:r>
                <a:t>SC</a:t>
              </a:r>
            </a:p>
          </p:txBody>
        </p:sp>
      </p:grpSp>
      <p:pic>
        <p:nvPicPr>
          <p:cNvPr id="5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61412"/>
          <a:stretch>
            <a:fillRect/>
          </a:stretch>
        </p:blipFill>
        <p:spPr>
          <a:xfrm>
            <a:off x="676604" y="7323999"/>
            <a:ext cx="11398344" cy="498576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</p:pic>
      <p:sp>
        <p:nvSpPr>
          <p:cNvPr id="593" name="G. Penn et al., MOPAB119, IPAC’21"/>
          <p:cNvSpPr txBox="1"/>
          <p:nvPr/>
        </p:nvSpPr>
        <p:spPr>
          <a:xfrm>
            <a:off x="2958760" y="12373916"/>
            <a:ext cx="6833939" cy="6980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algn="ctr">
              <a:defRPr sz="30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G. Penn et al., MOPAB119, IPAC’21</a:t>
            </a:r>
          </a:p>
        </p:txBody>
      </p:sp>
      <p:sp>
        <p:nvSpPr>
          <p:cNvPr id="594" name="Textplatzhalter 3"/>
          <p:cNvSpPr txBox="1"/>
          <p:nvPr>
            <p:ph type="body" sz="quarter" idx="1"/>
          </p:nvPr>
        </p:nvSpPr>
        <p:spPr>
          <a:xfrm>
            <a:off x="384178" y="2355654"/>
            <a:ext cx="11983188" cy="4590192"/>
          </a:xfrm>
          <a:prstGeom prst="rect">
            <a:avLst/>
          </a:prstGeom>
        </p:spPr>
        <p:txBody>
          <a:bodyPr/>
          <a:lstStyle/>
          <a:p>
            <a:pPr marL="510609" indent="-510609" defTabSz="1664208">
              <a:lnSpc>
                <a:spcPct val="120000"/>
              </a:lnSpc>
              <a:spcBef>
                <a:spcPts val="0"/>
              </a:spcBef>
              <a:tabLst>
                <a:tab pos="635000" algn="l"/>
              </a:tabLst>
              <a:defRPr b="1" sz="3276"/>
            </a:pPr>
            <a:r>
              <a:t>AT/elegant 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SC allows for easy error model- and correction chain setup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Elegant allows for more advanced tracking studies than AT</a:t>
            </a:r>
          </a:p>
          <a:p>
            <a:pPr marL="510609" indent="-510609" defTabSz="1664208">
              <a:lnSpc>
                <a:spcPct val="120000"/>
              </a:lnSpc>
              <a:spcBef>
                <a:spcPts val="0"/>
              </a:spcBef>
              <a:tabLst>
                <a:tab pos="635000" algn="l"/>
              </a:tabLst>
              <a:defRPr b="1" sz="3276"/>
            </a:pPr>
            <a:r>
              <a:t>Corrected Lattice Converter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Set up errors and correction chain with SC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Convert final lattice to elegant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Perform e.g. collective effects studies</a:t>
            </a:r>
          </a:p>
          <a:p>
            <a:pPr lvl="1" marL="1045374" indent="-629322" defTabSz="1664208">
              <a:lnSpc>
                <a:spcPct val="120000"/>
              </a:lnSpc>
              <a:spcBef>
                <a:spcPts val="0"/>
              </a:spcBef>
              <a:buChar char="–"/>
              <a:tabLst>
                <a:tab pos="635000" algn="l"/>
              </a:tabLst>
              <a:defRPr sz="3276"/>
            </a:pPr>
            <a:r>
              <a:t>Converter now available on SC webpage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97" name="Commissioning Tests Using SC and Matlab Middle Layer (MML)"/>
          <p:cNvSpPr txBox="1"/>
          <p:nvPr>
            <p:ph type="title"/>
          </p:nvPr>
        </p:nvSpPr>
        <p:spPr>
          <a:xfrm>
            <a:off x="815975" y="5661343"/>
            <a:ext cx="20942731" cy="2321517"/>
          </a:xfrm>
          <a:prstGeom prst="rect">
            <a:avLst/>
          </a:prstGeom>
        </p:spPr>
        <p:txBody>
          <a:bodyPr/>
          <a:lstStyle>
            <a:lvl1pPr defTabSz="1280159">
              <a:defRPr sz="8400"/>
            </a:lvl1pPr>
          </a:lstStyle>
          <a:p>
            <a:pPr/>
            <a:r>
              <a:t>Commissioning Tests Using SC and Matlab Middle Layer (MML)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Table of Contents</a:t>
            </a:r>
          </a:p>
        </p:txBody>
      </p:sp>
      <p:sp>
        <p:nvSpPr>
          <p:cNvPr id="240" name="Textplatzhalter 3"/>
          <p:cNvSpPr txBox="1"/>
          <p:nvPr>
            <p:ph type="body" idx="1"/>
          </p:nvPr>
        </p:nvSpPr>
        <p:spPr>
          <a:xfrm>
            <a:off x="1342053" y="2567634"/>
            <a:ext cx="16574962" cy="9973624"/>
          </a:xfrm>
          <a:prstGeom prst="rect">
            <a:avLst/>
          </a:prstGeom>
        </p:spPr>
        <p:txBody>
          <a:bodyPr lIns="88900" tIns="88900" rIns="88900" bIns="88900"/>
          <a:lstStyle/>
          <a:p>
            <a:pPr marL="654627" indent="-654627">
              <a:defRPr b="1" sz="4500"/>
            </a:pPr>
            <a:r>
              <a:t>Introduction:</a:t>
            </a:r>
          </a:p>
          <a:p>
            <a:pPr lvl="1" marL="1247557" indent="-790357">
              <a:buChar char="–"/>
              <a:defRPr sz="4000"/>
            </a:pPr>
            <a:r>
              <a:t>Sensitivity of ALS-U storage ring performance to BBA accuracy</a:t>
            </a:r>
          </a:p>
          <a:p>
            <a:pPr lvl="1" marL="1247557" indent="-790357">
              <a:buChar char="–"/>
              <a:defRPr sz="4000"/>
            </a:pPr>
            <a:r>
              <a:t>Need for realistic error modelling and correction scripts during lattice design phase</a:t>
            </a:r>
          </a:p>
          <a:p>
            <a:pPr marL="654627" indent="-654627">
              <a:defRPr b="1" sz="4500"/>
            </a:pPr>
            <a:r>
              <a:t>Toolkit Design Features</a:t>
            </a:r>
          </a:p>
          <a:p>
            <a:pPr lvl="1" marL="1247557" indent="-790357">
              <a:buChar char="–"/>
              <a:defRPr sz="4000"/>
            </a:pPr>
            <a:r>
              <a:t>Workflow</a:t>
            </a:r>
          </a:p>
          <a:p>
            <a:pPr lvl="1" marL="1247557" indent="-790357">
              <a:buChar char="–"/>
              <a:defRPr sz="4000"/>
            </a:pPr>
            <a:r>
              <a:t>Error model</a:t>
            </a:r>
          </a:p>
          <a:p>
            <a:pPr lvl="1" marL="1247557" indent="-790357">
              <a:buChar char="–"/>
              <a:defRPr sz="4000"/>
            </a:pPr>
            <a:r>
              <a:t>Documentation and examples</a:t>
            </a:r>
          </a:p>
          <a:p>
            <a:pPr marL="654627" indent="-654627">
              <a:defRPr b="1" sz="4500"/>
            </a:pPr>
            <a:r>
              <a:t>Commissioning Tests at ALS:</a:t>
            </a:r>
          </a:p>
          <a:p>
            <a:pPr lvl="1" marL="1247557" indent="-790357">
              <a:buChar char="–"/>
              <a:defRPr sz="4000"/>
            </a:pPr>
            <a:r>
              <a:t>First steps of integrating SC toolkit and Matlab Middle Layer (MML)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Motivation and Scope of SC-MML Connection</a:t>
            </a:r>
          </a:p>
        </p:txBody>
      </p:sp>
      <p:sp>
        <p:nvSpPr>
          <p:cNvPr id="600" name="Textplatzhalter 3"/>
          <p:cNvSpPr txBox="1"/>
          <p:nvPr>
            <p:ph type="body" idx="1"/>
          </p:nvPr>
        </p:nvSpPr>
        <p:spPr>
          <a:xfrm>
            <a:off x="1121808" y="2474244"/>
            <a:ext cx="21368216" cy="9846062"/>
          </a:xfrm>
          <a:prstGeom prst="rect">
            <a:avLst/>
          </a:prstGeom>
        </p:spPr>
        <p:txBody>
          <a:bodyPr lIns="91439" tIns="91439" rIns="91439" bIns="91439"/>
          <a:lstStyle/>
          <a:p>
            <a:pPr marL="334763" indent="-334763">
              <a:lnSpc>
                <a:spcPct val="100000"/>
              </a:lnSpc>
              <a:defRPr b="1" sz="3900"/>
            </a:pPr>
            <a:r>
              <a:t>Automated startup and commissioning scripts will be essential for ALS-U</a:t>
            </a:r>
          </a:p>
          <a:p>
            <a:pPr lvl="1" marL="905255" indent="-493775">
              <a:lnSpc>
                <a:spcPct val="100000"/>
              </a:lnSpc>
              <a:spcBef>
                <a:spcPts val="1800"/>
              </a:spcBef>
              <a:buChar char="–"/>
              <a:defRPr sz="3900"/>
            </a:pPr>
            <a:r>
              <a:t>Lattice too non-linear to achieve stored beam with conventional methods</a:t>
            </a:r>
          </a:p>
          <a:p>
            <a:pPr lvl="1" marL="905255" indent="-493775">
              <a:lnSpc>
                <a:spcPct val="100000"/>
              </a:lnSpc>
              <a:spcBef>
                <a:spcPts val="2200"/>
              </a:spcBef>
              <a:buChar char="–"/>
              <a:defRPr sz="3900"/>
            </a:pPr>
            <a:r>
              <a:t>Scheduled commissioning time for AR and SR very short compared to the operational complexities</a:t>
            </a:r>
          </a:p>
          <a:p>
            <a:pPr marL="334763" indent="-334763">
              <a:lnSpc>
                <a:spcPct val="100000"/>
              </a:lnSpc>
              <a:defRPr b="1" sz="3900"/>
            </a:pPr>
            <a:r>
              <a:t>SC Toolkit developed for simulated commissioning and error analysis studies</a:t>
            </a:r>
          </a:p>
          <a:p>
            <a:pPr lvl="1" marL="905255" indent="-493775">
              <a:lnSpc>
                <a:spcPct val="100000"/>
              </a:lnSpc>
              <a:spcBef>
                <a:spcPts val="1800"/>
              </a:spcBef>
              <a:buChar char="–"/>
              <a:defRPr sz="3900"/>
            </a:pPr>
            <a:r>
              <a:t>Comprehensive automated lattice correction tools to get from first injection to stored beam</a:t>
            </a:r>
          </a:p>
          <a:p>
            <a:pPr lvl="1" marL="905255" indent="-493775">
              <a:lnSpc>
                <a:spcPct val="100000"/>
              </a:lnSpc>
              <a:spcBef>
                <a:spcPts val="2200"/>
              </a:spcBef>
              <a:buChar char="–"/>
              <a:defRPr sz="3900"/>
            </a:pPr>
            <a:r>
              <a:t>Workflow mimics machine operation from the control room</a:t>
            </a:r>
          </a:p>
          <a:p>
            <a:pPr marL="334763" indent="-334763">
              <a:lnSpc>
                <a:spcPct val="100000"/>
              </a:lnSpc>
              <a:defRPr b="1" sz="3900"/>
            </a:pPr>
            <a:r>
              <a:t>Integrating SC Toolkit into the control system </a:t>
            </a:r>
          </a:p>
          <a:p>
            <a:pPr lvl="1" marL="905255" indent="-493775">
              <a:lnSpc>
                <a:spcPct val="100000"/>
              </a:lnSpc>
              <a:spcBef>
                <a:spcPts val="1800"/>
              </a:spcBef>
              <a:buChar char="–"/>
              <a:defRPr sz="3900"/>
            </a:pPr>
            <a:r>
              <a:t>ALS and ALS-U operated with MML, toolkit written in Matlab</a:t>
            </a:r>
          </a:p>
          <a:p>
            <a:pPr lvl="1" marL="905255" indent="-493775">
              <a:lnSpc>
                <a:spcPct val="100000"/>
              </a:lnSpc>
              <a:spcBef>
                <a:spcPts val="1800"/>
              </a:spcBef>
              <a:buChar char="–"/>
              <a:defRPr sz="3900"/>
            </a:pPr>
            <a:r>
              <a:t>ALS lattice very similar to ALS-U AR lattice</a:t>
            </a:r>
          </a:p>
          <a:p>
            <a:pPr lvl="1" marL="905255" indent="-493775">
              <a:lnSpc>
                <a:spcPct val="100000"/>
              </a:lnSpc>
              <a:spcBef>
                <a:spcPts val="1800"/>
              </a:spcBef>
              <a:buChar char="–"/>
              <a:defRPr sz="3900"/>
            </a:pPr>
            <a:r>
              <a:t>Experimental commissioning tests and code development at ALS underway since June ‘21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Current Development: SC-MML Connection</a:t>
            </a:r>
          </a:p>
        </p:txBody>
      </p:sp>
      <p:grpSp>
        <p:nvGrpSpPr>
          <p:cNvPr id="605" name="Group"/>
          <p:cNvGrpSpPr/>
          <p:nvPr/>
        </p:nvGrpSpPr>
        <p:grpSpPr>
          <a:xfrm>
            <a:off x="10828253" y="4611224"/>
            <a:ext cx="3173369" cy="1745883"/>
            <a:chOff x="0" y="0"/>
            <a:chExt cx="3173368" cy="1745881"/>
          </a:xfrm>
        </p:grpSpPr>
        <p:pic>
          <p:nvPicPr>
            <p:cNvPr id="603" name="Image" descr="Imag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150888" cy="1745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4" name="Rectangle"/>
            <p:cNvSpPr/>
            <p:nvPr/>
          </p:nvSpPr>
          <p:spPr>
            <a:xfrm>
              <a:off x="2037" y="2377"/>
              <a:ext cx="3171332" cy="1741128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88900" tIns="88900" rIns="88900" bIns="88900" numCol="1" anchor="ctr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</p:grpSp>
      <p:sp>
        <p:nvSpPr>
          <p:cNvPr id="606" name="Rounded Rectangle"/>
          <p:cNvSpPr/>
          <p:nvPr/>
        </p:nvSpPr>
        <p:spPr>
          <a:xfrm>
            <a:off x="10902859" y="4776527"/>
            <a:ext cx="2976990" cy="615772"/>
          </a:xfrm>
          <a:prstGeom prst="roundRect">
            <a:avLst>
              <a:gd name="adj" fmla="val 41614"/>
            </a:avLst>
          </a:prstGeom>
          <a:solidFill>
            <a:srgbClr val="1DB100"/>
          </a:solidFill>
          <a:ln w="12700">
            <a:miter lim="400000"/>
          </a:ln>
        </p:spPr>
        <p:txBody>
          <a:bodyPr lIns="98777" tIns="98777" rIns="98777" bIns="98777" anchor="ctr"/>
          <a:lstStyle/>
          <a:p>
            <a:pPr algn="r" defTabSz="1135944">
              <a:defRPr i="1"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607" name="Aux. Structures"/>
          <p:cNvSpPr/>
          <p:nvPr/>
        </p:nvSpPr>
        <p:spPr>
          <a:xfrm>
            <a:off x="10924622" y="5501591"/>
            <a:ext cx="3008070" cy="690214"/>
          </a:xfrm>
          <a:prstGeom prst="roundRect">
            <a:avLst>
              <a:gd name="adj" fmla="val 37126"/>
            </a:avLst>
          </a:prstGeom>
          <a:solidFill>
            <a:srgbClr val="1DB1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8777" tIns="98777" rIns="98777" bIns="98777" anchor="ctr"/>
          <a:lstStyle>
            <a:lvl1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Aux. Structures</a:t>
            </a:r>
          </a:p>
        </p:txBody>
      </p:sp>
      <p:sp>
        <p:nvSpPr>
          <p:cNvPr id="608" name="Machine state"/>
          <p:cNvSpPr txBox="1"/>
          <p:nvPr/>
        </p:nvSpPr>
        <p:spPr>
          <a:xfrm>
            <a:off x="11244089" y="2675965"/>
            <a:ext cx="2343735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Machine state</a:t>
            </a:r>
          </a:p>
        </p:txBody>
      </p:sp>
      <p:sp>
        <p:nvSpPr>
          <p:cNvPr id="609" name="Rounded Rectangle"/>
          <p:cNvSpPr/>
          <p:nvPr/>
        </p:nvSpPr>
        <p:spPr>
          <a:xfrm>
            <a:off x="10683779" y="8961824"/>
            <a:ext cx="3633294" cy="3462012"/>
          </a:xfrm>
          <a:prstGeom prst="roundRect">
            <a:avLst>
              <a:gd name="adj" fmla="val 13963"/>
            </a:avLst>
          </a:prstGeom>
          <a:solidFill>
            <a:srgbClr val="80BBC0"/>
          </a:solidFill>
          <a:ln w="12700">
            <a:miter lim="400000"/>
          </a:ln>
        </p:spPr>
        <p:txBody>
          <a:bodyPr lIns="98777" tIns="98777" rIns="98777" bIns="98777" anchor="ctr"/>
          <a:lstStyle/>
          <a:p>
            <a: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0" name="Auxiliary structures"/>
          <p:cNvSpPr txBox="1"/>
          <p:nvPr/>
        </p:nvSpPr>
        <p:spPr>
          <a:xfrm>
            <a:off x="10882788" y="9067851"/>
            <a:ext cx="3235276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Auxiliary structures</a:t>
            </a:r>
          </a:p>
        </p:txBody>
      </p:sp>
      <p:sp>
        <p:nvSpPr>
          <p:cNvPr id="611" name="Diagnostic errors"/>
          <p:cNvSpPr txBox="1"/>
          <p:nvPr/>
        </p:nvSpPr>
        <p:spPr>
          <a:xfrm>
            <a:off x="10758711" y="9761005"/>
            <a:ext cx="3315749" cy="5495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Diagnostic errors</a:t>
            </a:r>
          </a:p>
        </p:txBody>
      </p:sp>
      <p:sp>
        <p:nvSpPr>
          <p:cNvPr id="612" name="Injected beam trajectory"/>
          <p:cNvSpPr txBox="1"/>
          <p:nvPr/>
        </p:nvSpPr>
        <p:spPr>
          <a:xfrm>
            <a:off x="10760956" y="10308499"/>
            <a:ext cx="3419089" cy="9305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Injected beam trajectory</a:t>
            </a:r>
          </a:p>
        </p:txBody>
      </p:sp>
      <p:sp>
        <p:nvSpPr>
          <p:cNvPr id="613" name="Injection pattern"/>
          <p:cNvSpPr txBox="1"/>
          <p:nvPr/>
        </p:nvSpPr>
        <p:spPr>
          <a:xfrm>
            <a:off x="10794351" y="11216363"/>
            <a:ext cx="3419089" cy="5495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Injection pattern</a:t>
            </a:r>
          </a:p>
        </p:txBody>
      </p:sp>
      <p:sp>
        <p:nvSpPr>
          <p:cNvPr id="614" name="Rounded Rectangle"/>
          <p:cNvSpPr/>
          <p:nvPr/>
        </p:nvSpPr>
        <p:spPr>
          <a:xfrm>
            <a:off x="2087000" y="8961823"/>
            <a:ext cx="4032749" cy="3462012"/>
          </a:xfrm>
          <a:prstGeom prst="roundRect">
            <a:avLst>
              <a:gd name="adj" fmla="val 13963"/>
            </a:avLst>
          </a:prstGeom>
          <a:solidFill>
            <a:srgbClr val="80BBC0"/>
          </a:solidFill>
          <a:ln w="12700">
            <a:miter lim="400000"/>
          </a:ln>
        </p:spPr>
        <p:txBody>
          <a:bodyPr lIns="98777" tIns="98777" rIns="98777" bIns="98777" anchor="ctr"/>
          <a:lstStyle/>
          <a:p>
            <a: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5" name="Set Quad to setpoint"/>
          <p:cNvSpPr txBox="1"/>
          <p:nvPr/>
        </p:nvSpPr>
        <p:spPr>
          <a:xfrm>
            <a:off x="2400202" y="9067851"/>
            <a:ext cx="3431745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Set Quad to setpoint</a:t>
            </a:r>
          </a:p>
        </p:txBody>
      </p:sp>
      <p:sp>
        <p:nvSpPr>
          <p:cNvPr id="616" name="Compensates bending angle difference by setting horizontal CM"/>
          <p:cNvSpPr txBox="1"/>
          <p:nvPr/>
        </p:nvSpPr>
        <p:spPr>
          <a:xfrm>
            <a:off x="2187332" y="9761005"/>
            <a:ext cx="3899949" cy="13115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Compensates bending angle difference by setting horizontal CM</a:t>
            </a:r>
          </a:p>
        </p:txBody>
      </p:sp>
      <p:sp>
        <p:nvSpPr>
          <p:cNvPr id="617" name="Checks for CM range (clipping)"/>
          <p:cNvSpPr txBox="1"/>
          <p:nvPr/>
        </p:nvSpPr>
        <p:spPr>
          <a:xfrm>
            <a:off x="2187332" y="11104365"/>
            <a:ext cx="3899949" cy="9305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Checks for CM range (clipping) </a:t>
            </a:r>
          </a:p>
        </p:txBody>
      </p:sp>
      <p:sp>
        <p:nvSpPr>
          <p:cNvPr id="668" name="Connection Line"/>
          <p:cNvSpPr/>
          <p:nvPr/>
        </p:nvSpPr>
        <p:spPr>
          <a:xfrm>
            <a:off x="6926580" y="5895340"/>
            <a:ext cx="3710940" cy="1468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E04E39"/>
            </a:solidFill>
            <a:tail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619" name="Line"/>
          <p:cNvSpPr/>
          <p:nvPr/>
        </p:nvSpPr>
        <p:spPr>
          <a:xfrm>
            <a:off x="6170196" y="7352000"/>
            <a:ext cx="534551" cy="1"/>
          </a:xfrm>
          <a:prstGeom prst="line">
            <a:avLst/>
          </a:prstGeom>
          <a:ln w="38100">
            <a:solidFill>
              <a:srgbClr val="E04E39"/>
            </a:solidFill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 lIns="88900" tIns="88900" rIns="88900" bIns="88900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620" name="PolynomA PolynomB"/>
          <p:cNvSpPr/>
          <p:nvPr/>
        </p:nvSpPr>
        <p:spPr>
          <a:xfrm>
            <a:off x="7218522" y="4540268"/>
            <a:ext cx="2158090" cy="1075819"/>
          </a:xfrm>
          <a:prstGeom prst="roundRect">
            <a:avLst>
              <a:gd name="adj" fmla="val 24986"/>
            </a:avLst>
          </a:prstGeom>
          <a:solidFill>
            <a:srgbClr val="1DB1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8777" tIns="98777" rIns="98777" bIns="98777" anchor="ctr"/>
          <a:lstStyle/>
          <a:p>
            <a:pPr algn="ctr" defTabSz="1135944">
              <a:defRPr i="1"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PolynomA</a:t>
            </a:r>
            <a:br/>
            <a:r>
              <a:t>PolynomB</a:t>
            </a:r>
          </a:p>
        </p:txBody>
      </p:sp>
      <p:sp>
        <p:nvSpPr>
          <p:cNvPr id="621" name="Magnetic fields"/>
          <p:cNvSpPr txBox="1"/>
          <p:nvPr/>
        </p:nvSpPr>
        <p:spPr>
          <a:xfrm>
            <a:off x="7189275" y="2675965"/>
            <a:ext cx="2521383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Magnetic fields</a:t>
            </a:r>
          </a:p>
        </p:txBody>
      </p:sp>
      <p:grpSp>
        <p:nvGrpSpPr>
          <p:cNvPr id="627" name="Group"/>
          <p:cNvGrpSpPr/>
          <p:nvPr/>
        </p:nvGrpSpPr>
        <p:grpSpPr>
          <a:xfrm>
            <a:off x="6133110" y="4108529"/>
            <a:ext cx="857584" cy="1924648"/>
            <a:chOff x="0" y="0"/>
            <a:chExt cx="857583" cy="1924647"/>
          </a:xfrm>
        </p:grpSpPr>
        <p:sp>
          <p:nvSpPr>
            <p:cNvPr id="622" name="Line"/>
            <p:cNvSpPr/>
            <p:nvPr/>
          </p:nvSpPr>
          <p:spPr>
            <a:xfrm>
              <a:off x="323033" y="969648"/>
              <a:ext cx="534551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623" name="Line"/>
            <p:cNvSpPr/>
            <p:nvPr/>
          </p:nvSpPr>
          <p:spPr>
            <a:xfrm>
              <a:off x="0" y="22974"/>
              <a:ext cx="375676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624" name="Line"/>
            <p:cNvSpPr/>
            <p:nvPr/>
          </p:nvSpPr>
          <p:spPr>
            <a:xfrm>
              <a:off x="0" y="969648"/>
              <a:ext cx="375676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625" name="Line"/>
            <p:cNvSpPr/>
            <p:nvPr/>
          </p:nvSpPr>
          <p:spPr>
            <a:xfrm>
              <a:off x="0" y="1916321"/>
              <a:ext cx="375676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626" name="Line"/>
            <p:cNvSpPr/>
            <p:nvPr/>
          </p:nvSpPr>
          <p:spPr>
            <a:xfrm flipH="1">
              <a:off x="356625" y="0"/>
              <a:ext cx="1" cy="1924648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</p:grpSp>
      <p:sp>
        <p:nvSpPr>
          <p:cNvPr id="628" name="Rounded Rectangle"/>
          <p:cNvSpPr/>
          <p:nvPr/>
        </p:nvSpPr>
        <p:spPr>
          <a:xfrm>
            <a:off x="6668958" y="8961823"/>
            <a:ext cx="3633294" cy="3462012"/>
          </a:xfrm>
          <a:prstGeom prst="roundRect">
            <a:avLst>
              <a:gd name="adj" fmla="val 13963"/>
            </a:avLst>
          </a:prstGeom>
          <a:solidFill>
            <a:srgbClr val="80BBC0"/>
          </a:solidFill>
          <a:ln w="12700">
            <a:miter lim="400000"/>
          </a:ln>
        </p:spPr>
        <p:txBody>
          <a:bodyPr lIns="98777" tIns="98777" rIns="98777" bIns="98777" anchor="ctr"/>
          <a:lstStyle/>
          <a:p>
            <a: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29" name="Calculate fields"/>
          <p:cNvSpPr txBox="1"/>
          <p:nvPr/>
        </p:nvSpPr>
        <p:spPr>
          <a:xfrm>
            <a:off x="7174062" y="9067851"/>
            <a:ext cx="2623085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Calculate fields</a:t>
            </a:r>
          </a:p>
        </p:txBody>
      </p:sp>
      <p:sp>
        <p:nvSpPr>
          <p:cNvPr id="630" name="Calibration errors of all components"/>
          <p:cNvSpPr txBox="1"/>
          <p:nvPr/>
        </p:nvSpPr>
        <p:spPr>
          <a:xfrm>
            <a:off x="6743889" y="9761005"/>
            <a:ext cx="3315749" cy="9305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Calibration errors of all components</a:t>
            </a:r>
          </a:p>
        </p:txBody>
      </p:sp>
      <p:sp>
        <p:nvSpPr>
          <p:cNvPr id="631" name="Includes dipole kick from bending angle (set-point &amp; roll)"/>
          <p:cNvSpPr txBox="1"/>
          <p:nvPr/>
        </p:nvSpPr>
        <p:spPr>
          <a:xfrm>
            <a:off x="6750660" y="10723365"/>
            <a:ext cx="3419090" cy="13115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Includes dipole kick from bending angle (set-point &amp; roll)</a:t>
            </a:r>
          </a:p>
        </p:txBody>
      </p:sp>
      <p:sp>
        <p:nvSpPr>
          <p:cNvPr id="632" name="Line"/>
          <p:cNvSpPr/>
          <p:nvPr/>
        </p:nvSpPr>
        <p:spPr>
          <a:xfrm>
            <a:off x="9540682" y="5078177"/>
            <a:ext cx="1125539" cy="1"/>
          </a:xfrm>
          <a:prstGeom prst="line">
            <a:avLst/>
          </a:prstGeom>
          <a:ln w="38100">
            <a:solidFill>
              <a:srgbClr val="E04E39"/>
            </a:solidFill>
            <a:tail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 lIns="88900" tIns="88900" rIns="88900" bIns="88900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633" name="Get BPM reading"/>
          <p:cNvSpPr/>
          <p:nvPr/>
        </p:nvSpPr>
        <p:spPr>
          <a:xfrm>
            <a:off x="15406265" y="4935153"/>
            <a:ext cx="2256162" cy="1098024"/>
          </a:xfrm>
          <a:prstGeom prst="roundRect">
            <a:avLst>
              <a:gd name="adj" fmla="val 23643"/>
            </a:avLst>
          </a:prstGeom>
          <a:solidFill>
            <a:srgbClr val="EAA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8777" tIns="98777" rIns="98777" bIns="98777" anchor="ctr"/>
          <a:lstStyle>
            <a:lvl1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Get BPM reading</a:t>
            </a:r>
          </a:p>
        </p:txBody>
      </p:sp>
      <p:sp>
        <p:nvSpPr>
          <p:cNvPr id="634" name="Beam reading"/>
          <p:cNvSpPr txBox="1"/>
          <p:nvPr/>
        </p:nvSpPr>
        <p:spPr>
          <a:xfrm>
            <a:off x="15377667" y="2675965"/>
            <a:ext cx="2313357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Beam reading</a:t>
            </a:r>
          </a:p>
        </p:txBody>
      </p:sp>
      <p:sp>
        <p:nvSpPr>
          <p:cNvPr id="635" name="Line"/>
          <p:cNvSpPr/>
          <p:nvPr/>
        </p:nvSpPr>
        <p:spPr>
          <a:xfrm>
            <a:off x="14141175" y="5484165"/>
            <a:ext cx="1125539" cy="1"/>
          </a:xfrm>
          <a:prstGeom prst="line">
            <a:avLst/>
          </a:prstGeom>
          <a:ln w="38100">
            <a:solidFill>
              <a:srgbClr val="E04E39"/>
            </a:solidFill>
            <a:tail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 lIns="88900" tIns="88900" rIns="88900" bIns="88900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636" name="Rounded Rectangle"/>
          <p:cNvSpPr/>
          <p:nvPr/>
        </p:nvSpPr>
        <p:spPr>
          <a:xfrm>
            <a:off x="14703944" y="8961823"/>
            <a:ext cx="3633294" cy="3462012"/>
          </a:xfrm>
          <a:prstGeom prst="roundRect">
            <a:avLst>
              <a:gd name="adj" fmla="val 13963"/>
            </a:avLst>
          </a:prstGeom>
          <a:solidFill>
            <a:srgbClr val="80BBC0"/>
          </a:solidFill>
          <a:ln w="12700">
            <a:miter lim="400000"/>
          </a:ln>
        </p:spPr>
        <p:txBody>
          <a:bodyPr lIns="98777" tIns="98777" rIns="98777" bIns="98777" anchor="ctr"/>
          <a:lstStyle/>
          <a:p>
            <a: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7" name="Get BPM reading"/>
          <p:cNvSpPr txBox="1"/>
          <p:nvPr/>
        </p:nvSpPr>
        <p:spPr>
          <a:xfrm>
            <a:off x="15086215" y="9067851"/>
            <a:ext cx="2868753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Get BPM reading</a:t>
            </a:r>
          </a:p>
        </p:txBody>
      </p:sp>
      <p:sp>
        <p:nvSpPr>
          <p:cNvPr id="638" name="Performs tracking including aperture"/>
          <p:cNvSpPr txBox="1"/>
          <p:nvPr/>
        </p:nvSpPr>
        <p:spPr>
          <a:xfrm>
            <a:off x="14778876" y="9761005"/>
            <a:ext cx="3315748" cy="9305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Performs tracking including aperture</a:t>
            </a:r>
          </a:p>
        </p:txBody>
      </p:sp>
      <p:sp>
        <p:nvSpPr>
          <p:cNvPr id="639" name="Gets BPM signal from ensemble of particle trajectories"/>
          <p:cNvSpPr txBox="1"/>
          <p:nvPr/>
        </p:nvSpPr>
        <p:spPr>
          <a:xfrm>
            <a:off x="14778876" y="10810127"/>
            <a:ext cx="3419089" cy="13115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Gets BPM signal from ensemble of particle trajectories</a:t>
            </a:r>
          </a:p>
        </p:txBody>
      </p:sp>
      <p:grpSp>
        <p:nvGrpSpPr>
          <p:cNvPr id="656" name="Group"/>
          <p:cNvGrpSpPr/>
          <p:nvPr/>
        </p:nvGrpSpPr>
        <p:grpSpPr>
          <a:xfrm>
            <a:off x="2188203" y="2675965"/>
            <a:ext cx="20455509" cy="5716271"/>
            <a:chOff x="0" y="0"/>
            <a:chExt cx="20455508" cy="5716270"/>
          </a:xfrm>
        </p:grpSpPr>
        <p:pic>
          <p:nvPicPr>
            <p:cNvPr id="640" name="Image" descr="Image"/>
            <p:cNvPicPr>
              <a:picLocks noChangeAspect="0"/>
            </p:cNvPicPr>
            <p:nvPr/>
          </p:nvPicPr>
          <p:blipFill>
            <a:blip r:embed="rId3">
              <a:alphaModFix amt="50910"/>
              <a:extLst/>
            </a:blip>
            <a:srcRect l="0" t="0" r="28983" b="0"/>
            <a:stretch>
              <a:fillRect/>
            </a:stretch>
          </p:blipFill>
          <p:spPr>
            <a:xfrm>
              <a:off x="16493529" y="854979"/>
              <a:ext cx="3945137" cy="4422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Image" descr="Image"/>
            <p:cNvPicPr>
              <a:picLocks noChangeAspect="1"/>
            </p:cNvPicPr>
            <p:nvPr/>
          </p:nvPicPr>
          <p:blipFill>
            <a:blip r:embed="rId4">
              <a:alphaModFix amt="60242"/>
              <a:extLst/>
            </a:blip>
            <a:srcRect l="4770" t="3140" r="35752" b="3140"/>
            <a:stretch>
              <a:fillRect/>
            </a:stretch>
          </p:blipFill>
          <p:spPr>
            <a:xfrm>
              <a:off x="12674" y="849820"/>
              <a:ext cx="3949131" cy="4432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2" name="Set CM to setpoint"/>
            <p:cNvSpPr/>
            <p:nvPr/>
          </p:nvSpPr>
          <p:spPr>
            <a:xfrm>
              <a:off x="99675" y="1011353"/>
              <a:ext cx="3793932" cy="862200"/>
            </a:xfrm>
            <a:prstGeom prst="roundRect">
              <a:avLst>
                <a:gd name="adj" fmla="val 33260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Set CM to setpoint</a:t>
              </a:r>
            </a:p>
          </p:txBody>
        </p:sp>
        <p:sp>
          <p:nvSpPr>
            <p:cNvPr id="643" name="Set Quad to setpoint"/>
            <p:cNvSpPr/>
            <p:nvPr/>
          </p:nvSpPr>
          <p:spPr>
            <a:xfrm>
              <a:off x="96943" y="1971112"/>
              <a:ext cx="3799397" cy="862200"/>
            </a:xfrm>
            <a:prstGeom prst="roundRect">
              <a:avLst>
                <a:gd name="adj" fmla="val 33260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Set Quad to setpoint</a:t>
              </a:r>
            </a:p>
          </p:txBody>
        </p:sp>
        <p:sp>
          <p:nvSpPr>
            <p:cNvPr id="644" name="Set Sext to setpoint"/>
            <p:cNvSpPr/>
            <p:nvPr/>
          </p:nvSpPr>
          <p:spPr>
            <a:xfrm>
              <a:off x="96649" y="2933124"/>
              <a:ext cx="3799984" cy="857692"/>
            </a:xfrm>
            <a:prstGeom prst="roundRect">
              <a:avLst>
                <a:gd name="adj" fmla="val 35435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Set Sext to setpoint</a:t>
              </a:r>
            </a:p>
          </p:txBody>
        </p:sp>
        <p:sp>
          <p:nvSpPr>
            <p:cNvPr id="645" name="Injection pattern"/>
            <p:cNvSpPr/>
            <p:nvPr/>
          </p:nvSpPr>
          <p:spPr>
            <a:xfrm>
              <a:off x="95431" y="4228152"/>
              <a:ext cx="3802421" cy="857692"/>
            </a:xfrm>
            <a:prstGeom prst="roundRect">
              <a:avLst>
                <a:gd name="adj" fmla="val 35435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Injection pattern</a:t>
              </a:r>
            </a:p>
          </p:txBody>
        </p:sp>
        <p:sp>
          <p:nvSpPr>
            <p:cNvPr id="646" name="Rectangle"/>
            <p:cNvSpPr/>
            <p:nvPr/>
          </p:nvSpPr>
          <p:spPr>
            <a:xfrm>
              <a:off x="0" y="836737"/>
              <a:ext cx="3981948" cy="4435578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88900" tIns="88900" rIns="88900" bIns="88900" numCol="1" anchor="ctr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647" name="Machine manipulation"/>
            <p:cNvSpPr txBox="1"/>
            <p:nvPr/>
          </p:nvSpPr>
          <p:spPr>
            <a:xfrm>
              <a:off x="213684" y="0"/>
              <a:ext cx="3554579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sz="2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Machine manipulation</a:t>
              </a:r>
            </a:p>
          </p:txBody>
        </p:sp>
        <p:sp>
          <p:nvSpPr>
            <p:cNvPr id="669" name="Connection Line"/>
            <p:cNvSpPr/>
            <p:nvPr/>
          </p:nvSpPr>
          <p:spPr>
            <a:xfrm>
              <a:off x="1991359" y="5322570"/>
              <a:ext cx="16469361" cy="393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508"/>
                  </a:lnTo>
                </a:path>
              </a:pathLst>
            </a:custGeom>
            <a:noFill/>
            <a:ln w="38100" cap="flat">
              <a:solidFill>
                <a:srgbClr val="E04E39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  <p:sp>
          <p:nvSpPr>
            <p:cNvPr id="649" name="High level scripts"/>
            <p:cNvSpPr txBox="1"/>
            <p:nvPr/>
          </p:nvSpPr>
          <p:spPr>
            <a:xfrm>
              <a:off x="17060040" y="0"/>
              <a:ext cx="2808987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sz="2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High level scripts</a:t>
              </a:r>
            </a:p>
          </p:txBody>
        </p:sp>
        <p:sp>
          <p:nvSpPr>
            <p:cNvPr id="650" name="Get response matrix"/>
            <p:cNvSpPr/>
            <p:nvPr/>
          </p:nvSpPr>
          <p:spPr>
            <a:xfrm>
              <a:off x="16573236" y="1011353"/>
              <a:ext cx="3793932" cy="862200"/>
            </a:xfrm>
            <a:prstGeom prst="roundRect">
              <a:avLst>
                <a:gd name="adj" fmla="val 33260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Get response matrix</a:t>
              </a:r>
            </a:p>
          </p:txBody>
        </p:sp>
        <p:sp>
          <p:nvSpPr>
            <p:cNvPr id="651" name="Trajectory correction"/>
            <p:cNvSpPr/>
            <p:nvPr/>
          </p:nvSpPr>
          <p:spPr>
            <a:xfrm>
              <a:off x="16570503" y="1971112"/>
              <a:ext cx="3799397" cy="862200"/>
            </a:xfrm>
            <a:prstGeom prst="roundRect">
              <a:avLst>
                <a:gd name="adj" fmla="val 33260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Trajectory correction</a:t>
              </a:r>
            </a:p>
          </p:txBody>
        </p:sp>
        <p:sp>
          <p:nvSpPr>
            <p:cNvPr id="652" name="BBA"/>
            <p:cNvSpPr/>
            <p:nvPr/>
          </p:nvSpPr>
          <p:spPr>
            <a:xfrm>
              <a:off x="16570210" y="2933124"/>
              <a:ext cx="3799984" cy="857692"/>
            </a:xfrm>
            <a:prstGeom prst="roundRect">
              <a:avLst>
                <a:gd name="adj" fmla="val 35435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BBA</a:t>
              </a:r>
            </a:p>
          </p:txBody>
        </p:sp>
        <p:sp>
          <p:nvSpPr>
            <p:cNvPr id="653" name="RF commissioning"/>
            <p:cNvSpPr/>
            <p:nvPr/>
          </p:nvSpPr>
          <p:spPr>
            <a:xfrm>
              <a:off x="16568991" y="4228152"/>
              <a:ext cx="3802421" cy="857692"/>
            </a:xfrm>
            <a:prstGeom prst="roundRect">
              <a:avLst>
                <a:gd name="adj" fmla="val 35435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RF commissioning</a:t>
              </a:r>
            </a:p>
          </p:txBody>
        </p:sp>
        <p:sp>
          <p:nvSpPr>
            <p:cNvPr id="654" name="Rectangle"/>
            <p:cNvSpPr/>
            <p:nvPr/>
          </p:nvSpPr>
          <p:spPr>
            <a:xfrm>
              <a:off x="16473560" y="836737"/>
              <a:ext cx="3981949" cy="4435578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88900" tIns="88900" rIns="88900" bIns="88900" numCol="1" anchor="ctr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655" name="…"/>
            <p:cNvSpPr txBox="1"/>
            <p:nvPr/>
          </p:nvSpPr>
          <p:spPr>
            <a:xfrm>
              <a:off x="18153383" y="3543613"/>
              <a:ext cx="622301" cy="6985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sp>
        <p:nvSpPr>
          <p:cNvPr id="657" name="Rounded Rectangle"/>
          <p:cNvSpPr/>
          <p:nvPr/>
        </p:nvSpPr>
        <p:spPr>
          <a:xfrm>
            <a:off x="18894944" y="8949123"/>
            <a:ext cx="3633294" cy="3462012"/>
          </a:xfrm>
          <a:prstGeom prst="roundRect">
            <a:avLst>
              <a:gd name="adj" fmla="val 13963"/>
            </a:avLst>
          </a:prstGeom>
          <a:solidFill>
            <a:srgbClr val="80BBC0"/>
          </a:solidFill>
          <a:ln w="12700">
            <a:miter lim="400000"/>
          </a:ln>
        </p:spPr>
        <p:txBody>
          <a:bodyPr lIns="98777" tIns="98777" rIns="98777" bIns="98777" anchor="ctr"/>
          <a:lstStyle/>
          <a:p>
            <a: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8" name="High level"/>
          <p:cNvSpPr txBox="1"/>
          <p:nvPr/>
        </p:nvSpPr>
        <p:spPr>
          <a:xfrm>
            <a:off x="19846150" y="9055151"/>
            <a:ext cx="1730884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High level</a:t>
            </a:r>
          </a:p>
        </p:txBody>
      </p:sp>
      <p:sp>
        <p:nvSpPr>
          <p:cNvPr id="659" name="High level functions use only BPM and setpoints as input"/>
          <p:cNvSpPr txBox="1"/>
          <p:nvPr/>
        </p:nvSpPr>
        <p:spPr>
          <a:xfrm>
            <a:off x="18969876" y="9748305"/>
            <a:ext cx="3315748" cy="13115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High level functions use only BPM and setpoints as input</a:t>
            </a:r>
          </a:p>
        </p:txBody>
      </p:sp>
      <p:sp>
        <p:nvSpPr>
          <p:cNvPr id="660" name="High level functions write only setpoints"/>
          <p:cNvSpPr txBox="1"/>
          <p:nvPr/>
        </p:nvSpPr>
        <p:spPr>
          <a:xfrm>
            <a:off x="18969876" y="11104365"/>
            <a:ext cx="3419089" cy="9305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High level functions write only setpoints</a:t>
            </a:r>
          </a:p>
        </p:txBody>
      </p:sp>
      <p:sp>
        <p:nvSpPr>
          <p:cNvPr id="661" name="Line"/>
          <p:cNvSpPr/>
          <p:nvPr/>
        </p:nvSpPr>
        <p:spPr>
          <a:xfrm>
            <a:off x="17801981" y="5484165"/>
            <a:ext cx="720230" cy="1"/>
          </a:xfrm>
          <a:prstGeom prst="line">
            <a:avLst/>
          </a:prstGeom>
          <a:ln w="38100">
            <a:solidFill>
              <a:srgbClr val="E04E39"/>
            </a:solidFill>
            <a:tail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 lIns="88900" tIns="88900" rIns="88900" bIns="88900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662" name="Error model"/>
          <p:cNvSpPr/>
          <p:nvPr/>
        </p:nvSpPr>
        <p:spPr>
          <a:xfrm>
            <a:off x="11315540" y="3498088"/>
            <a:ext cx="2194651" cy="690214"/>
          </a:xfrm>
          <a:prstGeom prst="roundRect">
            <a:avLst>
              <a:gd name="adj" fmla="val 37126"/>
            </a:avLst>
          </a:prstGeom>
          <a:solidFill>
            <a:srgbClr val="1DB1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8777" tIns="98777" rIns="98777" bIns="98777" anchor="ctr"/>
          <a:lstStyle>
            <a:lvl1pPr algn="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Error model</a:t>
            </a:r>
          </a:p>
        </p:txBody>
      </p:sp>
      <p:sp>
        <p:nvSpPr>
          <p:cNvPr id="670" name="Connection Line"/>
          <p:cNvSpPr/>
          <p:nvPr/>
        </p:nvSpPr>
        <p:spPr>
          <a:xfrm>
            <a:off x="8216900" y="3849370"/>
            <a:ext cx="2938780" cy="628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E04E39"/>
            </a:solidFill>
            <a:head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671" name="Connection Line"/>
          <p:cNvSpPr/>
          <p:nvPr/>
        </p:nvSpPr>
        <p:spPr>
          <a:xfrm>
            <a:off x="13670280" y="3846829"/>
            <a:ext cx="2837181" cy="631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E04E39"/>
            </a:solidFill>
            <a:head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672" name="Connection Line"/>
          <p:cNvSpPr/>
          <p:nvPr/>
        </p:nvSpPr>
        <p:spPr>
          <a:xfrm>
            <a:off x="12402820" y="4210050"/>
            <a:ext cx="1271" cy="297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E04E39"/>
            </a:solidFill>
            <a:head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666" name="RING"/>
          <p:cNvSpPr txBox="1"/>
          <p:nvPr/>
        </p:nvSpPr>
        <p:spPr>
          <a:xfrm>
            <a:off x="11889463" y="4797102"/>
            <a:ext cx="1003783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RING</a:t>
            </a:r>
          </a:p>
        </p:txBody>
      </p:sp>
      <p:sp>
        <p:nvSpPr>
          <p:cNvPr id="667" name="Line"/>
          <p:cNvSpPr/>
          <p:nvPr/>
        </p:nvSpPr>
        <p:spPr>
          <a:xfrm>
            <a:off x="6222460" y="7338777"/>
            <a:ext cx="720230" cy="1"/>
          </a:xfrm>
          <a:prstGeom prst="line">
            <a:avLst/>
          </a:prstGeom>
          <a:ln w="38100">
            <a:solidFill>
              <a:srgbClr val="E04E39"/>
            </a:solidFill>
            <a:tail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 lIns="88900" tIns="88900" rIns="88900" bIns="88900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Current Development: SC-MML Connection</a:t>
            </a:r>
          </a:p>
        </p:txBody>
      </p:sp>
      <p:grpSp>
        <p:nvGrpSpPr>
          <p:cNvPr id="677" name="Group"/>
          <p:cNvGrpSpPr/>
          <p:nvPr/>
        </p:nvGrpSpPr>
        <p:grpSpPr>
          <a:xfrm>
            <a:off x="7127868" y="3683155"/>
            <a:ext cx="7387700" cy="4064468"/>
            <a:chOff x="0" y="0"/>
            <a:chExt cx="7387699" cy="4064467"/>
          </a:xfrm>
        </p:grpSpPr>
        <p:pic>
          <p:nvPicPr>
            <p:cNvPr id="675" name="Image" descr="Imag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335365" cy="40644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6" name="Rectangle"/>
            <p:cNvSpPr/>
            <p:nvPr/>
          </p:nvSpPr>
          <p:spPr>
            <a:xfrm>
              <a:off x="4744" y="5535"/>
              <a:ext cx="7382956" cy="4053397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88900" tIns="88900" rIns="88900" bIns="88900" numCol="1" anchor="ctr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</p:grpSp>
      <p:sp>
        <p:nvSpPr>
          <p:cNvPr id="678" name="Rounded Rectangle"/>
          <p:cNvSpPr/>
          <p:nvPr/>
        </p:nvSpPr>
        <p:spPr>
          <a:xfrm>
            <a:off x="2087000" y="8961823"/>
            <a:ext cx="4032749" cy="3462012"/>
          </a:xfrm>
          <a:prstGeom prst="roundRect">
            <a:avLst>
              <a:gd name="adj" fmla="val 13963"/>
            </a:avLst>
          </a:prstGeom>
          <a:solidFill>
            <a:srgbClr val="80BBC0"/>
          </a:solidFill>
          <a:ln w="12700">
            <a:miter lim="400000"/>
          </a:ln>
        </p:spPr>
        <p:txBody>
          <a:bodyPr lIns="98777" tIns="98777" rIns="98777" bIns="98777" anchor="ctr"/>
          <a:lstStyle/>
          <a:p>
            <a: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79" name="Set Quad to setpoint"/>
          <p:cNvSpPr txBox="1"/>
          <p:nvPr/>
        </p:nvSpPr>
        <p:spPr>
          <a:xfrm>
            <a:off x="2400202" y="9067851"/>
            <a:ext cx="3431745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Set Quad to setpoint</a:t>
            </a:r>
          </a:p>
        </p:txBody>
      </p:sp>
      <p:sp>
        <p:nvSpPr>
          <p:cNvPr id="680" name="Compensates bending angle difference by setting horizontal CM"/>
          <p:cNvSpPr txBox="1"/>
          <p:nvPr/>
        </p:nvSpPr>
        <p:spPr>
          <a:xfrm>
            <a:off x="2187332" y="9761005"/>
            <a:ext cx="3899949" cy="13115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Compensates bending angle difference by setting horizontal CM</a:t>
            </a:r>
          </a:p>
        </p:txBody>
      </p:sp>
      <p:sp>
        <p:nvSpPr>
          <p:cNvPr id="681" name="Checks for CM range (clipping)"/>
          <p:cNvSpPr txBox="1"/>
          <p:nvPr/>
        </p:nvSpPr>
        <p:spPr>
          <a:xfrm>
            <a:off x="2187332" y="11104365"/>
            <a:ext cx="3899949" cy="9305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Checks for CM range (clipping) </a:t>
            </a:r>
          </a:p>
        </p:txBody>
      </p:sp>
      <p:sp>
        <p:nvSpPr>
          <p:cNvPr id="682" name="Line"/>
          <p:cNvSpPr/>
          <p:nvPr/>
        </p:nvSpPr>
        <p:spPr>
          <a:xfrm>
            <a:off x="6170196" y="7352000"/>
            <a:ext cx="534551" cy="1"/>
          </a:xfrm>
          <a:prstGeom prst="line">
            <a:avLst/>
          </a:prstGeom>
          <a:ln w="38100">
            <a:solidFill>
              <a:srgbClr val="E04E39"/>
            </a:solidFill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 lIns="88900" tIns="88900" rIns="88900" bIns="88900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grpSp>
        <p:nvGrpSpPr>
          <p:cNvPr id="688" name="Group"/>
          <p:cNvGrpSpPr/>
          <p:nvPr/>
        </p:nvGrpSpPr>
        <p:grpSpPr>
          <a:xfrm>
            <a:off x="6133110" y="4108529"/>
            <a:ext cx="857584" cy="1924648"/>
            <a:chOff x="0" y="0"/>
            <a:chExt cx="857583" cy="1924647"/>
          </a:xfrm>
        </p:grpSpPr>
        <p:sp>
          <p:nvSpPr>
            <p:cNvPr id="683" name="Line"/>
            <p:cNvSpPr/>
            <p:nvPr/>
          </p:nvSpPr>
          <p:spPr>
            <a:xfrm>
              <a:off x="323033" y="969648"/>
              <a:ext cx="534551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684" name="Line"/>
            <p:cNvSpPr/>
            <p:nvPr/>
          </p:nvSpPr>
          <p:spPr>
            <a:xfrm>
              <a:off x="0" y="22974"/>
              <a:ext cx="375676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685" name="Line"/>
            <p:cNvSpPr/>
            <p:nvPr/>
          </p:nvSpPr>
          <p:spPr>
            <a:xfrm>
              <a:off x="0" y="969648"/>
              <a:ext cx="375676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686" name="Line"/>
            <p:cNvSpPr/>
            <p:nvPr/>
          </p:nvSpPr>
          <p:spPr>
            <a:xfrm>
              <a:off x="0" y="1916321"/>
              <a:ext cx="375676" cy="1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687" name="Line"/>
            <p:cNvSpPr/>
            <p:nvPr/>
          </p:nvSpPr>
          <p:spPr>
            <a:xfrm flipH="1">
              <a:off x="356625" y="0"/>
              <a:ext cx="1" cy="1924648"/>
            </a:xfrm>
            <a:prstGeom prst="line">
              <a:avLst/>
            </a:prstGeom>
            <a:noFill/>
            <a:ln w="38100" cap="flat">
              <a:solidFill>
                <a:srgbClr val="E04E39"/>
              </a:solidFill>
              <a:prstDash val="solid"/>
              <a:round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</p:grpSp>
      <p:sp>
        <p:nvSpPr>
          <p:cNvPr id="689" name="Get BPM reading"/>
          <p:cNvSpPr/>
          <p:nvPr/>
        </p:nvSpPr>
        <p:spPr>
          <a:xfrm>
            <a:off x="15406265" y="4935153"/>
            <a:ext cx="2256162" cy="1098024"/>
          </a:xfrm>
          <a:prstGeom prst="roundRect">
            <a:avLst>
              <a:gd name="adj" fmla="val 23643"/>
            </a:avLst>
          </a:prstGeom>
          <a:solidFill>
            <a:srgbClr val="EAA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8777" tIns="98777" rIns="98777" bIns="98777" anchor="ctr"/>
          <a:lstStyle>
            <a:lvl1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Get BPM reading</a:t>
            </a:r>
          </a:p>
        </p:txBody>
      </p:sp>
      <p:sp>
        <p:nvSpPr>
          <p:cNvPr id="690" name="Beam reading"/>
          <p:cNvSpPr txBox="1"/>
          <p:nvPr/>
        </p:nvSpPr>
        <p:spPr>
          <a:xfrm>
            <a:off x="15377667" y="2675965"/>
            <a:ext cx="2313357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Beam reading</a:t>
            </a:r>
          </a:p>
        </p:txBody>
      </p:sp>
      <p:sp>
        <p:nvSpPr>
          <p:cNvPr id="691" name="Line"/>
          <p:cNvSpPr/>
          <p:nvPr/>
        </p:nvSpPr>
        <p:spPr>
          <a:xfrm>
            <a:off x="14644413" y="5484165"/>
            <a:ext cx="622301" cy="1"/>
          </a:xfrm>
          <a:prstGeom prst="line">
            <a:avLst/>
          </a:prstGeom>
          <a:ln w="38100">
            <a:solidFill>
              <a:srgbClr val="E04E39"/>
            </a:solidFill>
            <a:tail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 lIns="88900" tIns="88900" rIns="88900" bIns="88900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692" name="Rounded Rectangle"/>
          <p:cNvSpPr/>
          <p:nvPr/>
        </p:nvSpPr>
        <p:spPr>
          <a:xfrm>
            <a:off x="14703944" y="8961823"/>
            <a:ext cx="3633294" cy="3462012"/>
          </a:xfrm>
          <a:prstGeom prst="roundRect">
            <a:avLst>
              <a:gd name="adj" fmla="val 13963"/>
            </a:avLst>
          </a:prstGeom>
          <a:solidFill>
            <a:srgbClr val="80BBC0"/>
          </a:solidFill>
          <a:ln w="12700">
            <a:miter lim="400000"/>
          </a:ln>
        </p:spPr>
        <p:txBody>
          <a:bodyPr lIns="98777" tIns="98777" rIns="98777" bIns="98777" anchor="ctr"/>
          <a:lstStyle/>
          <a:p>
            <a: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3" name="Get BPM reading"/>
          <p:cNvSpPr txBox="1"/>
          <p:nvPr/>
        </p:nvSpPr>
        <p:spPr>
          <a:xfrm>
            <a:off x="15086215" y="9067851"/>
            <a:ext cx="2868753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Get BPM reading</a:t>
            </a:r>
          </a:p>
        </p:txBody>
      </p:sp>
      <p:sp>
        <p:nvSpPr>
          <p:cNvPr id="694" name="Toolkit calls MML functions to read BPM readings"/>
          <p:cNvSpPr txBox="1"/>
          <p:nvPr/>
        </p:nvSpPr>
        <p:spPr>
          <a:xfrm>
            <a:off x="14778876" y="9761005"/>
            <a:ext cx="3315748" cy="13115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Toolkit calls MML functions to read BPM readings</a:t>
            </a:r>
          </a:p>
        </p:txBody>
      </p:sp>
      <p:grpSp>
        <p:nvGrpSpPr>
          <p:cNvPr id="711" name="Group"/>
          <p:cNvGrpSpPr/>
          <p:nvPr/>
        </p:nvGrpSpPr>
        <p:grpSpPr>
          <a:xfrm>
            <a:off x="2188203" y="2675965"/>
            <a:ext cx="20455509" cy="5716271"/>
            <a:chOff x="0" y="0"/>
            <a:chExt cx="20455508" cy="5716270"/>
          </a:xfrm>
        </p:grpSpPr>
        <p:pic>
          <p:nvPicPr>
            <p:cNvPr id="695" name="Image" descr="Image"/>
            <p:cNvPicPr>
              <a:picLocks noChangeAspect="0"/>
            </p:cNvPicPr>
            <p:nvPr/>
          </p:nvPicPr>
          <p:blipFill>
            <a:blip r:embed="rId3">
              <a:alphaModFix amt="50910"/>
              <a:extLst/>
            </a:blip>
            <a:srcRect l="0" t="0" r="28983" b="0"/>
            <a:stretch>
              <a:fillRect/>
            </a:stretch>
          </p:blipFill>
          <p:spPr>
            <a:xfrm>
              <a:off x="16493529" y="854979"/>
              <a:ext cx="3945137" cy="4422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6" name="Image" descr="Image"/>
            <p:cNvPicPr>
              <a:picLocks noChangeAspect="1"/>
            </p:cNvPicPr>
            <p:nvPr/>
          </p:nvPicPr>
          <p:blipFill>
            <a:blip r:embed="rId4">
              <a:alphaModFix amt="60242"/>
              <a:extLst/>
            </a:blip>
            <a:srcRect l="4770" t="3140" r="35752" b="3140"/>
            <a:stretch>
              <a:fillRect/>
            </a:stretch>
          </p:blipFill>
          <p:spPr>
            <a:xfrm>
              <a:off x="12674" y="849820"/>
              <a:ext cx="3949131" cy="4432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7" name="Set CM to setpoint"/>
            <p:cNvSpPr/>
            <p:nvPr/>
          </p:nvSpPr>
          <p:spPr>
            <a:xfrm>
              <a:off x="99675" y="1011353"/>
              <a:ext cx="3793932" cy="862200"/>
            </a:xfrm>
            <a:prstGeom prst="roundRect">
              <a:avLst>
                <a:gd name="adj" fmla="val 33260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Set CM to setpoint</a:t>
              </a:r>
            </a:p>
          </p:txBody>
        </p:sp>
        <p:sp>
          <p:nvSpPr>
            <p:cNvPr id="698" name="Set Quad to setpoint"/>
            <p:cNvSpPr/>
            <p:nvPr/>
          </p:nvSpPr>
          <p:spPr>
            <a:xfrm>
              <a:off x="96943" y="1971112"/>
              <a:ext cx="3799397" cy="862200"/>
            </a:xfrm>
            <a:prstGeom prst="roundRect">
              <a:avLst>
                <a:gd name="adj" fmla="val 33260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Set Quad to setpoint</a:t>
              </a:r>
            </a:p>
          </p:txBody>
        </p:sp>
        <p:sp>
          <p:nvSpPr>
            <p:cNvPr id="699" name="Set Sext to setpoint"/>
            <p:cNvSpPr/>
            <p:nvPr/>
          </p:nvSpPr>
          <p:spPr>
            <a:xfrm>
              <a:off x="96649" y="2933124"/>
              <a:ext cx="3799984" cy="857692"/>
            </a:xfrm>
            <a:prstGeom prst="roundRect">
              <a:avLst>
                <a:gd name="adj" fmla="val 35435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Set Sext to setpoint</a:t>
              </a:r>
            </a:p>
          </p:txBody>
        </p:sp>
        <p:sp>
          <p:nvSpPr>
            <p:cNvPr id="700" name="Injection pattern"/>
            <p:cNvSpPr/>
            <p:nvPr/>
          </p:nvSpPr>
          <p:spPr>
            <a:xfrm>
              <a:off x="95431" y="4228152"/>
              <a:ext cx="3802421" cy="857692"/>
            </a:xfrm>
            <a:prstGeom prst="roundRect">
              <a:avLst>
                <a:gd name="adj" fmla="val 35435"/>
              </a:avLst>
            </a:prstGeom>
            <a:solidFill>
              <a:srgbClr val="00768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Injection pattern</a:t>
              </a:r>
            </a:p>
          </p:txBody>
        </p:sp>
        <p:sp>
          <p:nvSpPr>
            <p:cNvPr id="701" name="Rectangle"/>
            <p:cNvSpPr/>
            <p:nvPr/>
          </p:nvSpPr>
          <p:spPr>
            <a:xfrm>
              <a:off x="0" y="836737"/>
              <a:ext cx="3981948" cy="4435578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88900" tIns="88900" rIns="88900" bIns="88900" numCol="1" anchor="ctr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02" name="Machine manipulation"/>
            <p:cNvSpPr txBox="1"/>
            <p:nvPr/>
          </p:nvSpPr>
          <p:spPr>
            <a:xfrm>
              <a:off x="213684" y="0"/>
              <a:ext cx="3554579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sz="2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Machine manipulation</a:t>
              </a:r>
            </a:p>
          </p:txBody>
        </p:sp>
        <p:sp>
          <p:nvSpPr>
            <p:cNvPr id="723" name="Connection Line"/>
            <p:cNvSpPr/>
            <p:nvPr/>
          </p:nvSpPr>
          <p:spPr>
            <a:xfrm>
              <a:off x="1991359" y="5322570"/>
              <a:ext cx="16469361" cy="393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508"/>
                  </a:lnTo>
                </a:path>
              </a:pathLst>
            </a:custGeom>
            <a:noFill/>
            <a:ln w="38100" cap="flat">
              <a:solidFill>
                <a:srgbClr val="E04E39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  <p:sp>
          <p:nvSpPr>
            <p:cNvPr id="704" name="High level scripts"/>
            <p:cNvSpPr txBox="1"/>
            <p:nvPr/>
          </p:nvSpPr>
          <p:spPr>
            <a:xfrm>
              <a:off x="17060040" y="0"/>
              <a:ext cx="2808987" cy="574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sz="2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High level scripts</a:t>
              </a:r>
            </a:p>
          </p:txBody>
        </p:sp>
        <p:sp>
          <p:nvSpPr>
            <p:cNvPr id="705" name="Get response matrix"/>
            <p:cNvSpPr/>
            <p:nvPr/>
          </p:nvSpPr>
          <p:spPr>
            <a:xfrm>
              <a:off x="16573236" y="1011353"/>
              <a:ext cx="3793932" cy="862200"/>
            </a:xfrm>
            <a:prstGeom prst="roundRect">
              <a:avLst>
                <a:gd name="adj" fmla="val 33260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Get response matrix</a:t>
              </a:r>
            </a:p>
          </p:txBody>
        </p:sp>
        <p:sp>
          <p:nvSpPr>
            <p:cNvPr id="706" name="Trajectory correction"/>
            <p:cNvSpPr/>
            <p:nvPr/>
          </p:nvSpPr>
          <p:spPr>
            <a:xfrm>
              <a:off x="16570503" y="1971112"/>
              <a:ext cx="3799397" cy="862200"/>
            </a:xfrm>
            <a:prstGeom prst="roundRect">
              <a:avLst>
                <a:gd name="adj" fmla="val 33260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Trajectory correction</a:t>
              </a:r>
            </a:p>
          </p:txBody>
        </p:sp>
        <p:sp>
          <p:nvSpPr>
            <p:cNvPr id="707" name="BBA"/>
            <p:cNvSpPr/>
            <p:nvPr/>
          </p:nvSpPr>
          <p:spPr>
            <a:xfrm>
              <a:off x="16570210" y="2933124"/>
              <a:ext cx="3799984" cy="857692"/>
            </a:xfrm>
            <a:prstGeom prst="roundRect">
              <a:avLst>
                <a:gd name="adj" fmla="val 35435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BBA</a:t>
              </a:r>
            </a:p>
          </p:txBody>
        </p:sp>
        <p:sp>
          <p:nvSpPr>
            <p:cNvPr id="708" name="RF commissioning"/>
            <p:cNvSpPr/>
            <p:nvPr/>
          </p:nvSpPr>
          <p:spPr>
            <a:xfrm>
              <a:off x="16568991" y="4228152"/>
              <a:ext cx="3802421" cy="857692"/>
            </a:xfrm>
            <a:prstGeom prst="roundRect">
              <a:avLst>
                <a:gd name="adj" fmla="val 35435"/>
              </a:avLst>
            </a:prstGeom>
            <a:solidFill>
              <a:srgbClr val="5D47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8777" tIns="98777" rIns="98777" bIns="98777" numCol="1" anchor="ctr">
              <a:noAutofit/>
            </a:bodyPr>
            <a:lstStyle>
              <a:lvl1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RF commissioning</a:t>
              </a:r>
            </a:p>
          </p:txBody>
        </p:sp>
        <p:sp>
          <p:nvSpPr>
            <p:cNvPr id="709" name="Rectangle"/>
            <p:cNvSpPr/>
            <p:nvPr/>
          </p:nvSpPr>
          <p:spPr>
            <a:xfrm>
              <a:off x="16473560" y="836737"/>
              <a:ext cx="3981949" cy="4435578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88900" tIns="88900" rIns="88900" bIns="88900" numCol="1" anchor="ctr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10" name="…"/>
            <p:cNvSpPr txBox="1"/>
            <p:nvPr/>
          </p:nvSpPr>
          <p:spPr>
            <a:xfrm>
              <a:off x="18153383" y="3543613"/>
              <a:ext cx="622301" cy="6985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sp>
        <p:nvSpPr>
          <p:cNvPr id="712" name="Rounded Rectangle"/>
          <p:cNvSpPr/>
          <p:nvPr/>
        </p:nvSpPr>
        <p:spPr>
          <a:xfrm>
            <a:off x="18894944" y="8949123"/>
            <a:ext cx="3633294" cy="3462012"/>
          </a:xfrm>
          <a:prstGeom prst="roundRect">
            <a:avLst>
              <a:gd name="adj" fmla="val 13963"/>
            </a:avLst>
          </a:prstGeom>
          <a:solidFill>
            <a:srgbClr val="80BBC0"/>
          </a:solidFill>
          <a:ln w="12700">
            <a:miter lim="400000"/>
          </a:ln>
        </p:spPr>
        <p:txBody>
          <a:bodyPr lIns="98777" tIns="98777" rIns="98777" bIns="98777" anchor="ctr"/>
          <a:lstStyle/>
          <a:p>
            <a:pPr algn="ctr" defTabSz="1135944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3" name="High level"/>
          <p:cNvSpPr txBox="1"/>
          <p:nvPr/>
        </p:nvSpPr>
        <p:spPr>
          <a:xfrm>
            <a:off x="19846150" y="9055151"/>
            <a:ext cx="1730884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High level</a:t>
            </a:r>
          </a:p>
        </p:txBody>
      </p:sp>
      <p:sp>
        <p:nvSpPr>
          <p:cNvPr id="714" name="High level functions use only BPM and setpoints as input"/>
          <p:cNvSpPr txBox="1"/>
          <p:nvPr/>
        </p:nvSpPr>
        <p:spPr>
          <a:xfrm>
            <a:off x="18969876" y="9748305"/>
            <a:ext cx="3315748" cy="13115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High level functions use only BPM and setpoints as input</a:t>
            </a:r>
          </a:p>
        </p:txBody>
      </p:sp>
      <p:sp>
        <p:nvSpPr>
          <p:cNvPr id="715" name="High level functions write only setpoints"/>
          <p:cNvSpPr txBox="1"/>
          <p:nvPr/>
        </p:nvSpPr>
        <p:spPr>
          <a:xfrm>
            <a:off x="18969876" y="11104365"/>
            <a:ext cx="3419089" cy="9305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marL="228600" indent="-228600" algn="ctr" defTabSz="1135944">
              <a:buSzPct val="100000"/>
              <a:buChar char="‣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High level functions write only setpoints</a:t>
            </a:r>
          </a:p>
        </p:txBody>
      </p:sp>
      <p:sp>
        <p:nvSpPr>
          <p:cNvPr id="716" name="Line"/>
          <p:cNvSpPr/>
          <p:nvPr/>
        </p:nvSpPr>
        <p:spPr>
          <a:xfrm>
            <a:off x="17801981" y="5484165"/>
            <a:ext cx="720230" cy="1"/>
          </a:xfrm>
          <a:prstGeom prst="line">
            <a:avLst/>
          </a:prstGeom>
          <a:ln w="38100">
            <a:solidFill>
              <a:srgbClr val="E04E39"/>
            </a:solidFill>
            <a:tail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 lIns="88900" tIns="88900" rIns="88900" bIns="88900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717" name="Line"/>
          <p:cNvSpPr/>
          <p:nvPr/>
        </p:nvSpPr>
        <p:spPr>
          <a:xfrm>
            <a:off x="6222460" y="7338777"/>
            <a:ext cx="720230" cy="1"/>
          </a:xfrm>
          <a:prstGeom prst="line">
            <a:avLst/>
          </a:prstGeom>
          <a:ln w="38100">
            <a:solidFill>
              <a:srgbClr val="E04E39"/>
            </a:solidFill>
            <a:tail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 lIns="88900" tIns="88900" rIns="88900" bIns="88900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718" name="Running ALS"/>
          <p:cNvSpPr txBox="1"/>
          <p:nvPr/>
        </p:nvSpPr>
        <p:spPr>
          <a:xfrm>
            <a:off x="9735702" y="2675965"/>
            <a:ext cx="2172031" cy="5746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Running ALS</a:t>
            </a:r>
          </a:p>
        </p:txBody>
      </p:sp>
      <p:grpSp>
        <p:nvGrpSpPr>
          <p:cNvPr id="722" name="Group"/>
          <p:cNvGrpSpPr/>
          <p:nvPr/>
        </p:nvGrpSpPr>
        <p:grpSpPr>
          <a:xfrm>
            <a:off x="8319958" y="8961823"/>
            <a:ext cx="4032748" cy="3462012"/>
            <a:chOff x="0" y="0"/>
            <a:chExt cx="4032747" cy="3462011"/>
          </a:xfrm>
        </p:grpSpPr>
        <p:sp>
          <p:nvSpPr>
            <p:cNvPr id="719" name="Rounded Rectangle"/>
            <p:cNvSpPr/>
            <p:nvPr/>
          </p:nvSpPr>
          <p:spPr>
            <a:xfrm>
              <a:off x="0" y="0"/>
              <a:ext cx="4032748" cy="3462012"/>
            </a:xfrm>
            <a:prstGeom prst="roundRect">
              <a:avLst>
                <a:gd name="adj" fmla="val 13963"/>
              </a:avLst>
            </a:prstGeom>
            <a:solidFill>
              <a:srgbClr val="80BBC0"/>
            </a:solidFill>
            <a:ln w="12700" cap="flat">
              <a:noFill/>
              <a:miter lim="400000"/>
            </a:ln>
            <a:effectLst/>
          </p:spPr>
          <p:txBody>
            <a:bodyPr wrap="square" lIns="98777" tIns="98777" rIns="98777" bIns="98777" numCol="1" anchor="ctr">
              <a:noAutofit/>
            </a:bodyPr>
            <a:lstStyle/>
            <a:p>
              <a:pPr algn="ctr" defTabSz="1135944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20" name="Toolkit calls MML functions to change magnet set points"/>
            <p:cNvSpPr txBox="1"/>
            <p:nvPr/>
          </p:nvSpPr>
          <p:spPr>
            <a:xfrm>
              <a:off x="100775" y="872010"/>
              <a:ext cx="3668167" cy="13115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marL="228600" indent="-228600" algn="ctr" defTabSz="1135944">
                <a:buSzPct val="100000"/>
                <a:buChar char="‣"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Toolkit calls MML functions to change magnet set points</a:t>
              </a:r>
            </a:p>
          </p:txBody>
        </p:sp>
        <p:sp>
          <p:nvSpPr>
            <p:cNvPr id="721" name="Machine manipulation"/>
            <p:cNvSpPr txBox="1"/>
            <p:nvPr/>
          </p:nvSpPr>
          <p:spPr>
            <a:xfrm>
              <a:off x="182290" y="106027"/>
              <a:ext cx="3668168" cy="57462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b="1" sz="2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Machine manipulation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Current Development: SC-MML Connection</a:t>
            </a:r>
          </a:p>
        </p:txBody>
      </p:sp>
      <p:sp>
        <p:nvSpPr>
          <p:cNvPr id="726" name="High level- and user defined scripts only call SCgetBPMreading()…"/>
          <p:cNvSpPr txBox="1"/>
          <p:nvPr/>
        </p:nvSpPr>
        <p:spPr>
          <a:xfrm>
            <a:off x="619597" y="2321315"/>
            <a:ext cx="12665427" cy="323004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/>
          <a:p>
            <a:pPr marL="655982" indent="-655982" defTabSz="1828800">
              <a:lnSpc>
                <a:spcPct val="110000"/>
              </a:lnSpc>
              <a:spcBef>
                <a:spcPts val="1400"/>
              </a:spcBef>
              <a:buSzPct val="100000"/>
              <a:buFont typeface="Arial"/>
              <a:buChar char="•"/>
              <a:tabLst>
                <a:tab pos="711200" algn="l"/>
              </a:tabLst>
              <a:defRPr sz="3200"/>
            </a:pPr>
            <a:r>
              <a:t>High level- and user defined scripts only call SCgetBPMreading()</a:t>
            </a:r>
          </a:p>
          <a:p>
            <a:pPr marL="655982" indent="-655982" defTabSz="1828800">
              <a:lnSpc>
                <a:spcPct val="110000"/>
              </a:lnSpc>
              <a:spcBef>
                <a:spcPts val="1400"/>
              </a:spcBef>
              <a:buSzPct val="100000"/>
              <a:buFont typeface="Arial"/>
              <a:buChar char="•"/>
              <a:tabLst>
                <a:tab pos="711200" algn="l"/>
              </a:tabLst>
              <a:defRPr sz="3200"/>
            </a:pPr>
            <a:r>
              <a:t>Global variable ‘</a:t>
            </a:r>
            <a:r>
              <a:rPr i="1"/>
              <a:t>isExp’</a:t>
            </a:r>
            <a:r>
              <a:t> to check if simulation or real machine</a:t>
            </a:r>
          </a:p>
          <a:p>
            <a:pPr marL="655982" indent="-655982" defTabSz="1828800">
              <a:lnSpc>
                <a:spcPct val="110000"/>
              </a:lnSpc>
              <a:spcBef>
                <a:spcPts val="1400"/>
              </a:spcBef>
              <a:buSzPct val="100000"/>
              <a:buFont typeface="Arial"/>
              <a:buChar char="•"/>
              <a:tabLst>
                <a:tab pos="711200" algn="l"/>
              </a:tabLst>
              <a:defRPr sz="3200"/>
            </a:pPr>
            <a:r>
              <a:t>User supplied function to read BPM readings at their machine</a:t>
            </a:r>
          </a:p>
          <a:p>
            <a:pPr marL="655982" indent="-655982" defTabSz="1828800">
              <a:lnSpc>
                <a:spcPct val="110000"/>
              </a:lnSpc>
              <a:spcBef>
                <a:spcPts val="1400"/>
              </a:spcBef>
              <a:buSzPct val="100000"/>
              <a:buFont typeface="Arial"/>
              <a:buChar char="•"/>
              <a:tabLst>
                <a:tab pos="711200" algn="l"/>
              </a:tabLst>
              <a:defRPr sz="3200"/>
            </a:pPr>
            <a:r>
              <a:t>All control parameters (number of turns, TBT/ORB, etc) within SC framework</a:t>
            </a:r>
          </a:p>
        </p:txBody>
      </p:sp>
      <p:grpSp>
        <p:nvGrpSpPr>
          <p:cNvPr id="729" name="Group"/>
          <p:cNvGrpSpPr/>
          <p:nvPr/>
        </p:nvGrpSpPr>
        <p:grpSpPr>
          <a:xfrm>
            <a:off x="13641970" y="2031823"/>
            <a:ext cx="10616894" cy="6774122"/>
            <a:chOff x="-215900" y="0"/>
            <a:chExt cx="10616893" cy="6774120"/>
          </a:xfrm>
        </p:grpSpPr>
        <p:pic>
          <p:nvPicPr>
            <p:cNvPr id="727" name="Image" descr="Imag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15900" y="596935"/>
              <a:ext cx="10616893" cy="6177186"/>
            </a:xfrm>
            <a:prstGeom prst="rect">
              <a:avLst/>
            </a:prstGeom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</p:pic>
        <p:sp>
          <p:nvSpPr>
            <p:cNvPr id="728" name="SCgetBPMreading (public on GitHub)"/>
            <p:cNvSpPr/>
            <p:nvPr/>
          </p:nvSpPr>
          <p:spPr>
            <a:xfrm>
              <a:off x="1255785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defTabSz="1828800">
                <a:defRPr>
                  <a:solidFill>
                    <a:srgbClr val="003859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SCgetBPMreading </a:t>
              </a:r>
              <a:r>
                <a:rPr i="1"/>
                <a:t>(public on GitHub)</a:t>
              </a:r>
            </a:p>
          </p:txBody>
        </p:sp>
      </p:grpSp>
      <p:grpSp>
        <p:nvGrpSpPr>
          <p:cNvPr id="732" name="Group"/>
          <p:cNvGrpSpPr/>
          <p:nvPr/>
        </p:nvGrpSpPr>
        <p:grpSpPr>
          <a:xfrm>
            <a:off x="13696518" y="8926482"/>
            <a:ext cx="10507801" cy="4138054"/>
            <a:chOff x="-215900" y="0"/>
            <a:chExt cx="10507800" cy="4138052"/>
          </a:xfrm>
        </p:grpSpPr>
        <p:pic>
          <p:nvPicPr>
            <p:cNvPr id="730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5900" y="662516"/>
              <a:ext cx="10507801" cy="3475537"/>
            </a:xfrm>
            <a:prstGeom prst="rect">
              <a:avLst/>
            </a:prstGeom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</p:pic>
        <p:sp>
          <p:nvSpPr>
            <p:cNvPr id="731" name="SCexp_getBPMreading (public on GitHub)"/>
            <p:cNvSpPr/>
            <p:nvPr/>
          </p:nvSpPr>
          <p:spPr>
            <a:xfrm>
              <a:off x="714793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defTabSz="1828800">
                <a:defRPr>
                  <a:solidFill>
                    <a:srgbClr val="003859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SCexp_getBPMreading </a:t>
              </a:r>
              <a:r>
                <a:rPr i="1"/>
                <a:t>(public on GitHub)</a:t>
              </a:r>
            </a:p>
          </p:txBody>
        </p:sp>
      </p:grpSp>
      <p:grpSp>
        <p:nvGrpSpPr>
          <p:cNvPr id="735" name="Group"/>
          <p:cNvGrpSpPr/>
          <p:nvPr/>
        </p:nvGrpSpPr>
        <p:grpSpPr>
          <a:xfrm>
            <a:off x="830398" y="5642575"/>
            <a:ext cx="12243825" cy="7456921"/>
            <a:chOff x="-215900" y="0"/>
            <a:chExt cx="12243824" cy="7456920"/>
          </a:xfrm>
        </p:grpSpPr>
        <p:sp>
          <p:nvSpPr>
            <p:cNvPr id="733" name="SCexp_ALS_getBPMreading (custom for ALS)"/>
            <p:cNvSpPr/>
            <p:nvPr/>
          </p:nvSpPr>
          <p:spPr>
            <a:xfrm>
              <a:off x="1305427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defTabSz="1828800">
                <a:defRPr>
                  <a:solidFill>
                    <a:srgbClr val="003859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SCexp_ALS_getBPMreading </a:t>
              </a:r>
              <a:r>
                <a:rPr i="1"/>
                <a:t>(custom for ALS)</a:t>
              </a:r>
            </a:p>
          </p:txBody>
        </p:sp>
        <p:pic>
          <p:nvPicPr>
            <p:cNvPr id="734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15900" y="741315"/>
              <a:ext cx="12243825" cy="6715607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2" grpId="2"/>
      <p:bldP build="whole" bldLvl="1" animBg="1" rev="0" advAuto="0" spid="735" grpId="3"/>
      <p:bldP build="p" bldLvl="5" animBg="1" rev="0" advAuto="0" spid="72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Successful Multi-Turn Trajectory Feedback</a:t>
            </a:r>
          </a:p>
        </p:txBody>
      </p:sp>
      <p:pic>
        <p:nvPicPr>
          <p:cNvPr id="738" name="disturbed_trajectory.png" descr="disturbed_trajectory.png"/>
          <p:cNvPicPr>
            <a:picLocks noChangeAspect="1"/>
          </p:cNvPicPr>
          <p:nvPr/>
        </p:nvPicPr>
        <p:blipFill>
          <a:blip r:embed="rId2">
            <a:extLst/>
          </a:blip>
          <a:srcRect l="4785" t="0" r="6785" b="0"/>
          <a:stretch>
            <a:fillRect/>
          </a:stretch>
        </p:blipFill>
        <p:spPr>
          <a:xfrm>
            <a:off x="56251" y="2761926"/>
            <a:ext cx="12087308" cy="1025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starting_trajectory.png" descr="starting_trajectory.png"/>
          <p:cNvPicPr>
            <a:picLocks noChangeAspect="1"/>
          </p:cNvPicPr>
          <p:nvPr/>
        </p:nvPicPr>
        <p:blipFill>
          <a:blip r:embed="rId3">
            <a:extLst/>
          </a:blip>
          <a:srcRect l="5615" t="0" r="6682" b="0"/>
          <a:stretch>
            <a:fillRect/>
          </a:stretch>
        </p:blipFill>
        <p:spPr>
          <a:xfrm>
            <a:off x="12211753" y="2761926"/>
            <a:ext cx="11987831" cy="10251679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Injection with one disturbed CM"/>
          <p:cNvSpPr txBox="1"/>
          <p:nvPr/>
        </p:nvSpPr>
        <p:spPr>
          <a:xfrm>
            <a:off x="3151115" y="2080260"/>
            <a:ext cx="6755553" cy="71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>
                <a:solidFill>
                  <a:srgbClr val="0038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Injection with one disturbed CM</a:t>
            </a:r>
          </a:p>
        </p:txBody>
      </p:sp>
      <p:sp>
        <p:nvSpPr>
          <p:cNvPr id="741" name="Injection after correction"/>
          <p:cNvSpPr txBox="1"/>
          <p:nvPr/>
        </p:nvSpPr>
        <p:spPr>
          <a:xfrm>
            <a:off x="15317716" y="2080260"/>
            <a:ext cx="5425475" cy="71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>
                <a:solidFill>
                  <a:srgbClr val="0038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Injection after correction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Summary</a:t>
            </a:r>
          </a:p>
        </p:txBody>
      </p:sp>
      <p:pic>
        <p:nvPicPr>
          <p:cNvPr id="74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87993" y="1099394"/>
            <a:ext cx="5669334" cy="2806701"/>
          </a:xfrm>
          <a:prstGeom prst="rect">
            <a:avLst/>
          </a:prstGeom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</p:pic>
      <p:pic>
        <p:nvPicPr>
          <p:cNvPr id="74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87993" y="4088603"/>
            <a:ext cx="5669334" cy="2806701"/>
          </a:xfrm>
          <a:prstGeom prst="rect">
            <a:avLst/>
          </a:prstGeom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</p:pic>
      <p:pic>
        <p:nvPicPr>
          <p:cNvPr id="74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87993" y="7077812"/>
            <a:ext cx="5669334" cy="2806701"/>
          </a:xfrm>
          <a:prstGeom prst="rect">
            <a:avLst/>
          </a:prstGeom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</p:pic>
      <p:pic>
        <p:nvPicPr>
          <p:cNvPr id="747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90559" y="10017489"/>
            <a:ext cx="5664201" cy="2800493"/>
          </a:xfrm>
          <a:prstGeom prst="rect">
            <a:avLst/>
          </a:prstGeom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</p:pic>
      <p:sp>
        <p:nvSpPr>
          <p:cNvPr id="748" name="Textplatzhalter 3"/>
          <p:cNvSpPr txBox="1"/>
          <p:nvPr>
            <p:ph type="body" idx="1"/>
          </p:nvPr>
        </p:nvSpPr>
        <p:spPr>
          <a:xfrm>
            <a:off x="740808" y="2474244"/>
            <a:ext cx="17321314" cy="10294629"/>
          </a:xfrm>
          <a:prstGeom prst="rect">
            <a:avLst/>
          </a:prstGeom>
        </p:spPr>
        <p:txBody>
          <a:bodyPr lIns="91439" tIns="91439" rIns="91439" bIns="91439"/>
          <a:lstStyle/>
          <a:p>
            <a:pPr marL="331415" indent="-331415" defTabSz="1810511">
              <a:lnSpc>
                <a:spcPct val="100000"/>
              </a:lnSpc>
              <a:spcBef>
                <a:spcPts val="1900"/>
              </a:spcBef>
              <a:tabLst>
                <a:tab pos="698500" algn="l"/>
              </a:tabLst>
              <a:defRPr b="1" sz="3959"/>
            </a:pPr>
            <a:r>
              <a:t>Commissioning simulations are essential for the design of ultra low emittance storage rings</a:t>
            </a:r>
          </a:p>
          <a:p>
            <a:pPr lvl="1" marL="896203" indent="-488838" defTabSz="1810511">
              <a:spcBef>
                <a:spcPts val="1300"/>
              </a:spcBef>
              <a:buChar char="–"/>
              <a:tabLst>
                <a:tab pos="698500" algn="l"/>
              </a:tabLst>
              <a:defRPr sz="3762"/>
            </a:pPr>
            <a:r>
              <a:t>Challenging lattice of future light sources</a:t>
            </a:r>
          </a:p>
          <a:p>
            <a:pPr lvl="1" marL="896203" indent="-488838" defTabSz="1810511">
              <a:spcBef>
                <a:spcPts val="1300"/>
              </a:spcBef>
              <a:buChar char="–"/>
              <a:tabLst>
                <a:tab pos="698500" algn="l"/>
              </a:tabLst>
              <a:defRPr sz="3762"/>
            </a:pPr>
            <a:r>
              <a:t>Tolerances studies must include commissioning process</a:t>
            </a:r>
          </a:p>
          <a:p>
            <a:pPr lvl="1" marL="896203" indent="-488838" defTabSz="1810511">
              <a:spcBef>
                <a:spcPts val="2300"/>
              </a:spcBef>
              <a:buChar char="–"/>
              <a:tabLst>
                <a:tab pos="698500" algn="l"/>
              </a:tabLst>
              <a:defRPr sz="3762"/>
            </a:pPr>
            <a:r>
              <a:t>Simulation must reflect reasonable information flow</a:t>
            </a:r>
          </a:p>
          <a:p>
            <a:pPr marL="331415" indent="-331415" defTabSz="1810511">
              <a:spcBef>
                <a:spcPts val="2300"/>
              </a:spcBef>
              <a:tabLst>
                <a:tab pos="698500" algn="l"/>
              </a:tabLst>
              <a:defRPr b="1" sz="3959"/>
            </a:pPr>
            <a:r>
              <a:t>Development of Commissioning Simulation Toolkit </a:t>
            </a:r>
          </a:p>
          <a:p>
            <a:pPr lvl="1" marL="896203" indent="-488838" defTabSz="1810511">
              <a:spcBef>
                <a:spcPts val="1300"/>
              </a:spcBef>
              <a:buChar char="–"/>
              <a:tabLst>
                <a:tab pos="698500" algn="l"/>
              </a:tabLst>
              <a:defRPr sz="3762"/>
            </a:pPr>
            <a:r>
              <a:t>High fidelity error model</a:t>
            </a:r>
          </a:p>
          <a:p>
            <a:pPr lvl="1" marL="896203" indent="-488838" defTabSz="1810511">
              <a:spcBef>
                <a:spcPts val="1300"/>
              </a:spcBef>
              <a:buChar char="–"/>
              <a:tabLst>
                <a:tab pos="698500" algn="l"/>
              </a:tabLst>
              <a:defRPr sz="3762"/>
            </a:pPr>
            <a:r>
              <a:t>Realistic workflow</a:t>
            </a:r>
          </a:p>
          <a:p>
            <a:pPr lvl="1" marL="896203" indent="-488838" defTabSz="1810511">
              <a:spcBef>
                <a:spcPts val="1300"/>
              </a:spcBef>
              <a:buChar char="–"/>
              <a:tabLst>
                <a:tab pos="698500" algn="l"/>
              </a:tabLst>
              <a:defRPr sz="3762"/>
            </a:pPr>
            <a:r>
              <a:t>Comprehensive documentation</a:t>
            </a:r>
          </a:p>
          <a:p>
            <a:pPr lvl="1" marL="896203" indent="-488838" defTabSz="1810511">
              <a:spcBef>
                <a:spcPts val="2300"/>
              </a:spcBef>
              <a:buChar char="–"/>
              <a:tabLst>
                <a:tab pos="698500" algn="l"/>
              </a:tabLst>
              <a:defRPr sz="3762"/>
            </a:pPr>
            <a:r>
              <a:t>Wide range of application demonstrated at multiple machines</a:t>
            </a:r>
          </a:p>
          <a:p>
            <a:pPr marL="331415" indent="-331415" defTabSz="1810511">
              <a:lnSpc>
                <a:spcPct val="100000"/>
              </a:lnSpc>
              <a:spcBef>
                <a:spcPts val="1900"/>
              </a:spcBef>
              <a:tabLst>
                <a:tab pos="698500" algn="l"/>
              </a:tabLst>
              <a:defRPr b="1" sz="3959"/>
            </a:pPr>
            <a:r>
              <a:t>Integrating SC Toolkit into the control system </a:t>
            </a:r>
          </a:p>
          <a:p>
            <a:pPr lvl="1" marL="896203" indent="-488838" defTabSz="1810511">
              <a:lnSpc>
                <a:spcPct val="100000"/>
              </a:lnSpc>
              <a:spcBef>
                <a:spcPts val="900"/>
              </a:spcBef>
              <a:buChar char="–"/>
              <a:tabLst>
                <a:tab pos="698500" algn="l"/>
              </a:tabLst>
              <a:defRPr sz="3762"/>
            </a:pPr>
            <a:r>
              <a:t>Automated startup and commissioning scripts needed for future light sources </a:t>
            </a:r>
          </a:p>
          <a:p>
            <a:pPr lvl="1" marL="896203" indent="-488838" defTabSz="1810511">
              <a:lnSpc>
                <a:spcPct val="100000"/>
              </a:lnSpc>
              <a:spcBef>
                <a:spcPts val="900"/>
              </a:spcBef>
              <a:buChar char="–"/>
              <a:tabLst>
                <a:tab pos="698500" algn="l"/>
              </a:tabLst>
              <a:defRPr sz="3762"/>
            </a:pPr>
            <a:r>
              <a:t>Experimental commissioning tests and code development at ALS underway</a:t>
            </a:r>
          </a:p>
        </p:txBody>
      </p:sp>
      <p:sp>
        <p:nvSpPr>
          <p:cNvPr id="749" name="https://sc.lbl.gov"/>
          <p:cNvSpPr txBox="1"/>
          <p:nvPr/>
        </p:nvSpPr>
        <p:spPr>
          <a:xfrm>
            <a:off x="19485826" y="12849358"/>
            <a:ext cx="3473669" cy="7013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/>
            <a:r>
              <a:t>https://sc.lbl.gov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Appendix: If I had more time I would work on implementing…</a:t>
            </a:r>
          </a:p>
        </p:txBody>
      </p:sp>
      <p:sp>
        <p:nvSpPr>
          <p:cNvPr id="752" name="Textplatzhalter 3"/>
          <p:cNvSpPr txBox="1"/>
          <p:nvPr>
            <p:ph type="body" idx="1"/>
          </p:nvPr>
        </p:nvSpPr>
        <p:spPr>
          <a:xfrm>
            <a:off x="1121808" y="2474244"/>
            <a:ext cx="21368216" cy="9846062"/>
          </a:xfrm>
          <a:prstGeom prst="rect">
            <a:avLst/>
          </a:prstGeom>
        </p:spPr>
        <p:txBody>
          <a:bodyPr lIns="91439" tIns="91439" rIns="91439" bIns="91439"/>
          <a:lstStyle/>
          <a:p>
            <a:pPr marL="277853" indent="-277853" defTabSz="1517903">
              <a:lnSpc>
                <a:spcPct val="100000"/>
              </a:lnSpc>
              <a:spcBef>
                <a:spcPts val="1900"/>
              </a:spcBef>
              <a:tabLst>
                <a:tab pos="584200" algn="l"/>
              </a:tabLst>
              <a:defRPr b="1" sz="3237"/>
            </a:pPr>
            <a:r>
              <a:t>Realistic Errors in Split Magnets</a:t>
            </a:r>
          </a:p>
          <a:p>
            <a:pPr lvl="1" marL="751362" indent="-409834" defTabSz="1517903">
              <a:lnSpc>
                <a:spcPct val="100000"/>
              </a:lnSpc>
              <a:spcBef>
                <a:spcPts val="1400"/>
              </a:spcBef>
              <a:buChar char="–"/>
              <a:tabLst>
                <a:tab pos="584200" algn="l"/>
              </a:tabLst>
              <a:defRPr sz="3237"/>
            </a:pPr>
            <a:r>
              <a:t>Future light sources will likely rely more and more on sophisticated longitudinal field profiles</a:t>
            </a:r>
          </a:p>
          <a:p>
            <a:pPr lvl="1" marL="751362" indent="-409834" defTabSz="1517903">
              <a:lnSpc>
                <a:spcPct val="100000"/>
              </a:lnSpc>
              <a:spcBef>
                <a:spcPts val="1400"/>
              </a:spcBef>
              <a:buChar char="–"/>
              <a:tabLst>
                <a:tab pos="584200" algn="l"/>
              </a:tabLst>
              <a:defRPr sz="3237"/>
            </a:pPr>
            <a:r>
              <a:t>Cross talk between magnets likely to increase due to space constraints</a:t>
            </a:r>
          </a:p>
          <a:p>
            <a:pPr lvl="1" marL="751362" indent="-409834" defTabSz="1517903">
              <a:lnSpc>
                <a:spcPct val="100000"/>
              </a:lnSpc>
              <a:spcBef>
                <a:spcPts val="1800"/>
              </a:spcBef>
              <a:buChar char="–"/>
              <a:tabLst>
                <a:tab pos="584200" algn="l"/>
              </a:tabLst>
              <a:defRPr sz="3237"/>
            </a:pPr>
            <a:r>
              <a:t>Currently no tracking/bookkeeping code available for arbitrary errors on arbitrary magnet slices</a:t>
            </a:r>
          </a:p>
          <a:p>
            <a:pPr marL="277853" indent="-277853" defTabSz="1517903">
              <a:lnSpc>
                <a:spcPct val="100000"/>
              </a:lnSpc>
              <a:spcBef>
                <a:spcPts val="1900"/>
              </a:spcBef>
              <a:tabLst>
                <a:tab pos="584200" algn="l"/>
              </a:tabLst>
              <a:defRPr b="1" sz="3237"/>
            </a:pPr>
            <a:r>
              <a:t>‘Non-Linear Errors’</a:t>
            </a:r>
          </a:p>
          <a:p>
            <a:pPr lvl="1" marL="751362" indent="-409834" defTabSz="1517903">
              <a:lnSpc>
                <a:spcPct val="100000"/>
              </a:lnSpc>
              <a:spcBef>
                <a:spcPts val="1400"/>
              </a:spcBef>
              <a:buChar char="–"/>
              <a:tabLst>
                <a:tab pos="584200" algn="l"/>
              </a:tabLst>
              <a:defRPr sz="3237"/>
            </a:pPr>
            <a:r>
              <a:t>BPM saturation at high amplitudes</a:t>
            </a:r>
          </a:p>
          <a:p>
            <a:pPr lvl="1" marL="751362" indent="-409834" defTabSz="1517903">
              <a:lnSpc>
                <a:spcPct val="100000"/>
              </a:lnSpc>
              <a:spcBef>
                <a:spcPts val="1800"/>
              </a:spcBef>
              <a:buChar char="–"/>
              <a:tabLst>
                <a:tab pos="584200" algn="l"/>
              </a:tabLst>
              <a:defRPr sz="3237"/>
            </a:pPr>
            <a:r>
              <a:t>Magnet saturation and hysteresis effects </a:t>
            </a:r>
          </a:p>
          <a:p>
            <a:pPr lvl="1" marL="751362" indent="-409834" defTabSz="1517903">
              <a:lnSpc>
                <a:spcPct val="100000"/>
              </a:lnSpc>
              <a:spcBef>
                <a:spcPts val="1800"/>
              </a:spcBef>
              <a:buChar char="–"/>
              <a:tabLst>
                <a:tab pos="584200" algn="l"/>
              </a:tabLst>
              <a:defRPr sz="3237"/>
            </a:pPr>
            <a:r>
              <a:t>Wrong polarity BPMs/Magnets, etc</a:t>
            </a:r>
          </a:p>
          <a:p>
            <a:pPr marL="277853" indent="-277853" defTabSz="1517903">
              <a:lnSpc>
                <a:spcPct val="100000"/>
              </a:lnSpc>
              <a:spcBef>
                <a:spcPts val="1900"/>
              </a:spcBef>
              <a:tabLst>
                <a:tab pos="584200" algn="l"/>
              </a:tabLst>
              <a:defRPr b="1" sz="3237"/>
            </a:pPr>
            <a:r>
              <a:t>Time Depending Errors</a:t>
            </a:r>
          </a:p>
          <a:p>
            <a:pPr lvl="1" marL="751362" indent="-409834" defTabSz="1517903">
              <a:lnSpc>
                <a:spcPct val="100000"/>
              </a:lnSpc>
              <a:spcBef>
                <a:spcPts val="1800"/>
              </a:spcBef>
              <a:buChar char="–"/>
              <a:tabLst>
                <a:tab pos="584200" algn="l"/>
              </a:tabLst>
              <a:defRPr sz="3237"/>
            </a:pPr>
            <a:r>
              <a:t>Toolkit already includes various types or magnet support structures and their errors</a:t>
            </a:r>
          </a:p>
          <a:p>
            <a:pPr lvl="1" marL="751362" indent="-409834" defTabSz="1517903">
              <a:lnSpc>
                <a:spcPct val="100000"/>
              </a:lnSpc>
              <a:spcBef>
                <a:spcPts val="1800"/>
              </a:spcBef>
              <a:buChar char="–"/>
              <a:tabLst>
                <a:tab pos="584200" algn="l"/>
              </a:tabLst>
              <a:defRPr sz="3237"/>
            </a:pPr>
            <a:r>
              <a:t>Including time dependent misalignment and power supply errors should be relatively easy</a:t>
            </a:r>
          </a:p>
          <a:p>
            <a:pPr marL="277853" indent="-277853" defTabSz="1517903">
              <a:lnSpc>
                <a:spcPct val="100000"/>
              </a:lnSpc>
              <a:spcBef>
                <a:spcPts val="1900"/>
              </a:spcBef>
              <a:tabLst>
                <a:tab pos="584200" algn="l"/>
              </a:tabLst>
              <a:defRPr b="1" sz="3237"/>
            </a:pPr>
            <a:r>
              <a:t>Exploring Machine Learning Options for Commissioning </a:t>
            </a:r>
          </a:p>
          <a:p>
            <a:pPr lvl="1" marL="751362" indent="-409834" defTabSz="1517903">
              <a:lnSpc>
                <a:spcPct val="100000"/>
              </a:lnSpc>
              <a:spcBef>
                <a:spcPts val="1400"/>
              </a:spcBef>
              <a:buChar char="–"/>
              <a:tabLst>
                <a:tab pos="584200" algn="l"/>
              </a:tabLst>
              <a:defRPr sz="3237"/>
            </a:pPr>
            <a:r>
              <a:t>Surrogate models to accelerate beam threading?</a:t>
            </a:r>
          </a:p>
          <a:p>
            <a:pPr lvl="1" marL="751362" indent="-409834" defTabSz="1517903">
              <a:lnSpc>
                <a:spcPct val="100000"/>
              </a:lnSpc>
              <a:spcBef>
                <a:spcPts val="1400"/>
              </a:spcBef>
              <a:buChar char="–"/>
              <a:tabLst>
                <a:tab pos="584200" algn="l"/>
              </a:tabLst>
              <a:defRPr sz="3237"/>
            </a:pPr>
            <a:r>
              <a:t>First turn optics correction?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lide Number"/>
          <p:cNvSpPr txBox="1"/>
          <p:nvPr>
            <p:ph type="sldNum" sz="quarter" idx="2"/>
          </p:nvPr>
        </p:nvSpPr>
        <p:spPr>
          <a:xfrm>
            <a:off x="23628016" y="13069454"/>
            <a:ext cx="266974" cy="5184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3" name="Introduction"/>
          <p:cNvSpPr txBox="1"/>
          <p:nvPr>
            <p:ph type="title"/>
          </p:nvPr>
        </p:nvSpPr>
        <p:spPr>
          <a:xfrm>
            <a:off x="815975" y="5661343"/>
            <a:ext cx="20942731" cy="2321517"/>
          </a:xfrm>
          <a:prstGeom prst="rect">
            <a:avLst/>
          </a:prstGeom>
        </p:spPr>
        <p:txBody>
          <a:bodyPr/>
          <a:lstStyle>
            <a:lvl1pPr>
              <a:defRPr sz="12000"/>
            </a:lvl1pPr>
          </a:lstStyle>
          <a:p>
            <a:pPr/>
            <a:r>
              <a:t>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 defTabSz="1700783">
              <a:defRPr sz="6324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Conventional Methods For Establishing Error Tolerances Don’t Work</a:t>
            </a:r>
          </a:p>
        </p:txBody>
      </p:sp>
      <p:pic>
        <p:nvPicPr>
          <p:cNvPr id="246" name="fig_uncor.png" descr="fig_uncor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3613" y="3140561"/>
            <a:ext cx="10707508" cy="8413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" name="Group"/>
          <p:cNvGrpSpPr/>
          <p:nvPr/>
        </p:nvGrpSpPr>
        <p:grpSpPr>
          <a:xfrm>
            <a:off x="375887" y="3055680"/>
            <a:ext cx="12088141" cy="8583613"/>
            <a:chOff x="0" y="0"/>
            <a:chExt cx="12088139" cy="8583611"/>
          </a:xfrm>
        </p:grpSpPr>
        <p:pic>
          <p:nvPicPr>
            <p:cNvPr id="247" name="fig04_SR_uncor.png" descr="fig04_SR_unco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4291" t="0" r="0" b="50254"/>
            <a:stretch>
              <a:fillRect/>
            </a:stretch>
          </p:blipFill>
          <p:spPr>
            <a:xfrm>
              <a:off x="6206825" y="0"/>
              <a:ext cx="5881315" cy="4085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fig04_SR_uncor.png" descr="fig04_SR_unco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3150" t="50320" r="0" b="0"/>
            <a:stretch>
              <a:fillRect/>
            </a:stretch>
          </p:blipFill>
          <p:spPr>
            <a:xfrm>
              <a:off x="6060103" y="4503546"/>
              <a:ext cx="6028037" cy="4080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fig04_SR_uncor.png" descr="fig04_SR_unco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0320" r="52399" b="0"/>
            <a:stretch>
              <a:fillRect/>
            </a:stretch>
          </p:blipFill>
          <p:spPr>
            <a:xfrm>
              <a:off x="0" y="4503546"/>
              <a:ext cx="6124729" cy="4080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fig04_SR_uncor.png" descr="fig04_SR_unco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43" t="0" r="52530" b="50254"/>
            <a:stretch>
              <a:fillRect/>
            </a:stretch>
          </p:blipFill>
          <p:spPr>
            <a:xfrm>
              <a:off x="69115" y="0"/>
              <a:ext cx="5986398" cy="4085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2" name="ALS-U Storage Ring"/>
          <p:cNvSpPr txBox="1"/>
          <p:nvPr/>
        </p:nvSpPr>
        <p:spPr>
          <a:xfrm>
            <a:off x="4085753" y="2045325"/>
            <a:ext cx="466840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1" indent="0" algn="ctr" defTabSz="1828800">
              <a:spcBef>
                <a:spcPts val="2000"/>
              </a:spcBef>
              <a:buFont typeface="Arial"/>
              <a:defRPr sz="3700" u="sng">
                <a:solidFill>
                  <a:srgbClr val="31333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ALS-U Storage Ring</a:t>
            </a:r>
          </a:p>
        </p:txBody>
      </p:sp>
      <p:sp>
        <p:nvSpPr>
          <p:cNvPr id="253" name="PETRA-IV"/>
          <p:cNvSpPr txBox="1"/>
          <p:nvPr/>
        </p:nvSpPr>
        <p:spPr>
          <a:xfrm>
            <a:off x="17400609" y="2045325"/>
            <a:ext cx="2713515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1" indent="0" algn="ctr" defTabSz="1828800">
              <a:spcBef>
                <a:spcPts val="2000"/>
              </a:spcBef>
              <a:buFont typeface="Arial"/>
              <a:defRPr sz="3700" u="sng">
                <a:solidFill>
                  <a:srgbClr val="31333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PETRA-IV</a:t>
            </a:r>
          </a:p>
        </p:txBody>
      </p:sp>
      <p:sp>
        <p:nvSpPr>
          <p:cNvPr id="254" name="Textplatzhalter 3"/>
          <p:cNvSpPr txBox="1"/>
          <p:nvPr>
            <p:ph type="body" sz="quarter" idx="1"/>
          </p:nvPr>
        </p:nvSpPr>
        <p:spPr>
          <a:xfrm>
            <a:off x="1342053" y="11869866"/>
            <a:ext cx="19156540" cy="902197"/>
          </a:xfrm>
          <a:prstGeom prst="rect">
            <a:avLst/>
          </a:prstGeom>
        </p:spPr>
        <p:txBody>
          <a:bodyPr lIns="88900" tIns="88900" rIns="88900" bIns="88900"/>
          <a:lstStyle>
            <a:lvl1pPr marL="654627" indent="-654627">
              <a:defRPr b="1" sz="4500"/>
            </a:lvl1pPr>
          </a:lstStyle>
          <a:p>
            <a:pPr/>
            <a:r>
              <a:t>Unstable lattice when including errors without correction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 defTabSz="1645919">
              <a:defRPr sz="6119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Lattice Performance Degradation due to Sextupole Offsets at ALS-U SR</a:t>
            </a:r>
          </a:p>
        </p:txBody>
      </p:sp>
      <p:sp>
        <p:nvSpPr>
          <p:cNvPr id="257" name="Textplatzhalter 3"/>
          <p:cNvSpPr txBox="1"/>
          <p:nvPr>
            <p:ph type="body" sz="half" idx="1"/>
          </p:nvPr>
        </p:nvSpPr>
        <p:spPr>
          <a:xfrm>
            <a:off x="1342053" y="2567634"/>
            <a:ext cx="8930668" cy="10204429"/>
          </a:xfrm>
          <a:prstGeom prst="rect">
            <a:avLst/>
          </a:prstGeom>
        </p:spPr>
        <p:txBody>
          <a:bodyPr lIns="88900" tIns="88900" rIns="88900" bIns="88900"/>
          <a:lstStyle/>
          <a:p>
            <a:pPr marL="471331" indent="-471331" defTabSz="1316736">
              <a:spcBef>
                <a:spcPts val="1700"/>
              </a:spcBef>
              <a:tabLst>
                <a:tab pos="508000" algn="l"/>
              </a:tabLst>
              <a:defRPr b="1" sz="3240"/>
            </a:pPr>
            <a:r>
              <a:t>Errors included in all commissioning simulations: </a:t>
            </a:r>
          </a:p>
          <a:p>
            <a:pPr lvl="1" marL="898241" indent="-569057" defTabSz="1316736">
              <a:spcBef>
                <a:spcPts val="1700"/>
              </a:spcBef>
              <a:buChar char="–"/>
              <a:tabLst>
                <a:tab pos="508000" algn="l"/>
              </a:tabLst>
              <a:defRPr sz="2880"/>
            </a:pPr>
            <a:r>
              <a:t>RF, Injection, Diagnostic</a:t>
            </a:r>
          </a:p>
          <a:p>
            <a:pPr lvl="1" marL="898241" indent="-569057" defTabSz="1316736">
              <a:spcBef>
                <a:spcPts val="1700"/>
              </a:spcBef>
              <a:buChar char="–"/>
              <a:tabLst>
                <a:tab pos="508000" algn="l"/>
              </a:tabLst>
              <a:defRPr sz="2880"/>
            </a:pPr>
            <a:r>
              <a:t>Sys. multipoles, magnet strength and roll errors</a:t>
            </a:r>
          </a:p>
          <a:p>
            <a:pPr marL="471331" indent="-471331" defTabSz="1316736">
              <a:spcBef>
                <a:spcPts val="1700"/>
              </a:spcBef>
              <a:tabLst>
                <a:tab pos="508000" algn="l"/>
              </a:tabLst>
              <a:defRPr b="1" sz="3240"/>
            </a:pPr>
            <a:r>
              <a:t>Errors varied in simulations: </a:t>
            </a:r>
          </a:p>
          <a:p>
            <a:pPr lvl="1" marL="898241" indent="-569057" defTabSz="1316736">
              <a:spcBef>
                <a:spcPts val="1700"/>
              </a:spcBef>
              <a:buChar char="–"/>
              <a:tabLst>
                <a:tab pos="508000" algn="l"/>
              </a:tabLst>
              <a:defRPr sz="2880"/>
            </a:pPr>
            <a:r>
              <a:t>Girder and magnet offset</a:t>
            </a:r>
          </a:p>
          <a:p>
            <a:pPr lvl="1" marL="898241" indent="-569057" defTabSz="1316736">
              <a:spcBef>
                <a:spcPts val="1700"/>
              </a:spcBef>
              <a:buChar char="–"/>
              <a:tabLst>
                <a:tab pos="508000" algn="l"/>
              </a:tabLst>
              <a:defRPr sz="2880"/>
            </a:pPr>
            <a:r>
              <a:t>Simulated BBA accuracy</a:t>
            </a:r>
          </a:p>
          <a:p>
            <a:pPr marL="471331" indent="-471331" defTabSz="1316736">
              <a:spcBef>
                <a:spcPts val="1700"/>
              </a:spcBef>
              <a:tabLst>
                <a:tab pos="508000" algn="l"/>
              </a:tabLst>
              <a:defRPr b="1" sz="3240"/>
            </a:pPr>
            <a:r>
              <a:t>Findings:</a:t>
            </a:r>
          </a:p>
          <a:p>
            <a:pPr lvl="1" marL="898241" indent="-569057" defTabSz="1316736">
              <a:spcBef>
                <a:spcPts val="1700"/>
              </a:spcBef>
              <a:buChar char="–"/>
              <a:tabLst>
                <a:tab pos="508000" algn="l"/>
              </a:tabLst>
              <a:defRPr sz="2880"/>
            </a:pPr>
            <a:r>
              <a:t>Correlation between pre-LOCO closed orbit deviation in sextupole magnets and post-LOCO performance</a:t>
            </a:r>
          </a:p>
          <a:p>
            <a:pPr lvl="1" marL="898241" indent="-569057" defTabSz="1316736">
              <a:spcBef>
                <a:spcPts val="1700"/>
              </a:spcBef>
              <a:buChar char="–"/>
              <a:tabLst>
                <a:tab pos="508000" algn="l"/>
              </a:tabLst>
              <a:defRPr sz="2880"/>
            </a:pPr>
            <a:r>
              <a:t>Lifetime virtually zero above COD of 50 µm rms</a:t>
            </a:r>
          </a:p>
          <a:p>
            <a:pPr marL="471331" indent="-471331" defTabSz="1316736">
              <a:spcBef>
                <a:spcPts val="1700"/>
              </a:spcBef>
              <a:tabLst>
                <a:tab pos="508000" algn="l"/>
              </a:tabLst>
              <a:defRPr b="1" sz="3240"/>
            </a:pPr>
            <a:r>
              <a:t>Conclusion:</a:t>
            </a:r>
          </a:p>
          <a:p>
            <a:pPr lvl="1" marL="898241" indent="-569057" defTabSz="1316736">
              <a:spcBef>
                <a:spcPts val="1700"/>
              </a:spcBef>
              <a:buChar char="–"/>
              <a:tabLst>
                <a:tab pos="508000" algn="l"/>
              </a:tabLst>
              <a:defRPr sz="2880"/>
            </a:pPr>
            <a:r>
              <a:t>Small COD in sextupoles crucial for lattice performance</a:t>
            </a:r>
          </a:p>
        </p:txBody>
      </p:sp>
      <p:pic>
        <p:nvPicPr>
          <p:cNvPr id="258" name="fig_BBA_COscan.png" descr="fig_BBA_COsc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7785" y="2681229"/>
            <a:ext cx="13115910" cy="9977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" name="Group"/>
          <p:cNvGrpSpPr/>
          <p:nvPr/>
        </p:nvGrpSpPr>
        <p:grpSpPr>
          <a:xfrm>
            <a:off x="13194801" y="2999126"/>
            <a:ext cx="3500442" cy="1477074"/>
            <a:chOff x="0" y="0"/>
            <a:chExt cx="3500440" cy="1477072"/>
          </a:xfrm>
        </p:grpSpPr>
        <p:sp>
          <p:nvSpPr>
            <p:cNvPr id="259" name="Different data sets"/>
            <p:cNvSpPr/>
            <p:nvPr/>
          </p:nvSpPr>
          <p:spPr>
            <a:xfrm>
              <a:off x="0" y="0"/>
              <a:ext cx="350044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3000">
                  <a:solidFill>
                    <a:srgbClr val="003859"/>
                  </a:solidFill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Different data sets</a:t>
              </a:r>
            </a:p>
          </p:txBody>
        </p:sp>
        <p:sp>
          <p:nvSpPr>
            <p:cNvPr id="260" name="Line"/>
            <p:cNvSpPr/>
            <p:nvPr/>
          </p:nvSpPr>
          <p:spPr>
            <a:xfrm flipV="1">
              <a:off x="1533224" y="629663"/>
              <a:ext cx="342821" cy="517942"/>
            </a:xfrm>
            <a:prstGeom prst="line">
              <a:avLst/>
            </a:prstGeom>
            <a:noFill/>
            <a:ln w="50800" cap="flat">
              <a:solidFill>
                <a:srgbClr val="E04E38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>
                  <a:solidFill>
                    <a:srgbClr val="003859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" name="Line"/>
            <p:cNvSpPr/>
            <p:nvPr/>
          </p:nvSpPr>
          <p:spPr>
            <a:xfrm flipV="1">
              <a:off x="2209695" y="658658"/>
              <a:ext cx="1" cy="818415"/>
            </a:xfrm>
            <a:prstGeom prst="line">
              <a:avLst/>
            </a:prstGeom>
            <a:noFill/>
            <a:ln w="50800" cap="flat">
              <a:solidFill>
                <a:srgbClr val="E04E38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>
                  <a:solidFill>
                    <a:srgbClr val="003859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Demanding BPM Offset Requirements During Commissioning </a:t>
            </a:r>
          </a:p>
        </p:txBody>
      </p:sp>
      <p:pic>
        <p:nvPicPr>
          <p:cNvPr id="265" name="fig06_BBA_failure.png" descr="fig06_BBA_failu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93035" y="7635519"/>
            <a:ext cx="12685218" cy="5331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fig05_BBA_traScan.png" descr="fig05_BBA_traSca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93035" y="2077908"/>
            <a:ext cx="12685218" cy="533134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extplatzhalter 3"/>
          <p:cNvSpPr txBox="1"/>
          <p:nvPr>
            <p:ph type="body" sz="half" idx="1"/>
          </p:nvPr>
        </p:nvSpPr>
        <p:spPr>
          <a:xfrm>
            <a:off x="1342053" y="2567634"/>
            <a:ext cx="9206324" cy="9973624"/>
          </a:xfrm>
          <a:prstGeom prst="rect">
            <a:avLst/>
          </a:prstGeom>
        </p:spPr>
        <p:txBody>
          <a:bodyPr lIns="88900" tIns="88900" rIns="88900" bIns="88900"/>
          <a:lstStyle/>
          <a:p>
            <a:pPr marL="438600" indent="-438600" defTabSz="1225296">
              <a:spcBef>
                <a:spcPts val="1600"/>
              </a:spcBef>
              <a:tabLst>
                <a:tab pos="469900" algn="l"/>
              </a:tabLst>
              <a:defRPr b="1" sz="3015"/>
            </a:pPr>
            <a:r>
              <a:t>Errors included in all commissioning simulations: </a:t>
            </a:r>
          </a:p>
          <a:p>
            <a:pPr lvl="1" marL="835863" indent="-529539" defTabSz="1225296">
              <a:spcBef>
                <a:spcPts val="1600"/>
              </a:spcBef>
              <a:buChar char="–"/>
              <a:tabLst>
                <a:tab pos="469900" algn="l"/>
              </a:tabLst>
              <a:defRPr sz="2680"/>
            </a:pPr>
            <a:r>
              <a:t>RF, Injection, Diagnostic</a:t>
            </a:r>
          </a:p>
          <a:p>
            <a:pPr lvl="1" marL="835863" indent="-529539" defTabSz="1225296">
              <a:spcBef>
                <a:spcPts val="1600"/>
              </a:spcBef>
              <a:buChar char="–"/>
              <a:tabLst>
                <a:tab pos="469900" algn="l"/>
              </a:tabLst>
              <a:defRPr sz="2680"/>
            </a:pPr>
            <a:r>
              <a:t>Sys. multipoles, magnet strength and roll errors</a:t>
            </a:r>
          </a:p>
          <a:p>
            <a:pPr lvl="1" marL="835863" indent="-529539" defTabSz="1225296">
              <a:spcBef>
                <a:spcPts val="1600"/>
              </a:spcBef>
              <a:buChar char="–"/>
              <a:tabLst>
                <a:tab pos="469900" algn="l"/>
              </a:tabLst>
              <a:defRPr sz="2680"/>
            </a:pPr>
            <a:r>
              <a:t>Magnet and Support Structure Misalignments</a:t>
            </a:r>
          </a:p>
          <a:p>
            <a:pPr marL="438600" indent="-438600" defTabSz="1225296">
              <a:spcBef>
                <a:spcPts val="1600"/>
              </a:spcBef>
              <a:tabLst>
                <a:tab pos="469900" algn="l"/>
              </a:tabLst>
              <a:defRPr b="1" sz="3015"/>
            </a:pPr>
            <a:r>
              <a:t>Errors varied in simulations: </a:t>
            </a:r>
          </a:p>
          <a:p>
            <a:pPr lvl="1" marL="835863" indent="-529539" defTabSz="1225296">
              <a:spcBef>
                <a:spcPts val="1600"/>
              </a:spcBef>
              <a:buChar char="–"/>
              <a:tabLst>
                <a:tab pos="469900" algn="l"/>
              </a:tabLst>
              <a:defRPr sz="2680"/>
            </a:pPr>
            <a:r>
              <a:t>Simulated turn-by-turn and stored beam BBA accuracy</a:t>
            </a:r>
          </a:p>
          <a:p>
            <a:pPr marL="438600" indent="-438600" defTabSz="1225296">
              <a:spcBef>
                <a:spcPts val="1600"/>
              </a:spcBef>
              <a:tabLst>
                <a:tab pos="469900" algn="l"/>
              </a:tabLst>
              <a:defRPr b="1" sz="3015"/>
            </a:pPr>
            <a:r>
              <a:t>Findings:</a:t>
            </a:r>
          </a:p>
          <a:p>
            <a:pPr lvl="1" marL="835863" indent="-529539" defTabSz="1225296">
              <a:spcBef>
                <a:spcPts val="1600"/>
              </a:spcBef>
              <a:buChar char="–"/>
              <a:tabLst>
                <a:tab pos="469900" algn="l"/>
              </a:tabLst>
              <a:defRPr sz="2680"/>
            </a:pPr>
            <a:r>
              <a:t>Achievable number of turns strongly dependent on turn-by-turn BBA accuracy, 500um rms BPM offset not feasible </a:t>
            </a:r>
          </a:p>
          <a:p>
            <a:pPr lvl="1" marL="835863" indent="-529539" defTabSz="1225296">
              <a:spcBef>
                <a:spcPts val="1600"/>
              </a:spcBef>
              <a:buChar char="–"/>
              <a:tabLst>
                <a:tab pos="469900" algn="l"/>
              </a:tabLst>
              <a:defRPr sz="2680"/>
            </a:pPr>
            <a:r>
              <a:t>Stored beam BBA accuracy &lt;35um needed to successfully perform optics correction</a:t>
            </a:r>
          </a:p>
          <a:p>
            <a:pPr marL="438600" indent="-438600" defTabSz="1225296">
              <a:spcBef>
                <a:spcPts val="1600"/>
              </a:spcBef>
              <a:tabLst>
                <a:tab pos="469900" algn="l"/>
              </a:tabLst>
              <a:defRPr b="1" sz="3015"/>
            </a:pPr>
            <a:r>
              <a:t>Conclusion:</a:t>
            </a:r>
          </a:p>
          <a:p>
            <a:pPr lvl="1" marL="835863" indent="-529539" defTabSz="1225296">
              <a:spcBef>
                <a:spcPts val="1600"/>
              </a:spcBef>
              <a:buChar char="–"/>
              <a:tabLst>
                <a:tab pos="469900" algn="l"/>
              </a:tabLst>
              <a:defRPr sz="2680"/>
            </a:pPr>
            <a:r>
              <a:t>Realistic modelling of (turn-by-turn) BBA procedure required in commissioning simulation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 defTabSz="1554480">
              <a:defRPr sz="578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Commissioning Simulation: Quadrupole Trim Coils on Sextupoles Required</a:t>
            </a:r>
          </a:p>
        </p:txBody>
      </p:sp>
      <p:pic>
        <p:nvPicPr>
          <p:cNvPr id="270" name="fig11_BBA.png" descr="fig11_BB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8060" y="1784649"/>
            <a:ext cx="13084277" cy="1142845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Initial Transmission…"/>
          <p:cNvSpPr txBox="1"/>
          <p:nvPr/>
        </p:nvSpPr>
        <p:spPr>
          <a:xfrm>
            <a:off x="1115010" y="1989862"/>
            <a:ext cx="6568892" cy="10814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 marL="194162" indent="-194162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•"/>
              <a:tabLst>
                <a:tab pos="406400" algn="l"/>
              </a:tabLst>
              <a:defRPr b="1" sz="2609"/>
            </a:pPr>
            <a:r>
              <a:t>Initial Transmission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Achieve first turn transmission 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2-turn trajectory correction </a:t>
            </a:r>
          </a:p>
          <a:p>
            <a:pPr marL="194162" indent="-194162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•"/>
              <a:tabLst>
                <a:tab pos="406400" algn="l"/>
              </a:tabLst>
              <a:defRPr b="1" sz="2609"/>
            </a:pPr>
            <a:r>
              <a:t>Multi-Turn Transmission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Trajectory based BBA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Static injection error correction</a:t>
            </a:r>
          </a:p>
          <a:p>
            <a:pPr marL="194162" indent="-194162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•"/>
              <a:tabLst>
                <a:tab pos="406400" algn="l"/>
              </a:tabLst>
              <a:defRPr b="1" sz="2609"/>
            </a:pPr>
            <a:r>
              <a:t>Sextupole Ramp-Up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In loop with 2-turn trajectory correction </a:t>
            </a:r>
          </a:p>
          <a:p>
            <a:pPr marL="194162" indent="-194162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•"/>
              <a:tabLst>
                <a:tab pos="406400" algn="l"/>
              </a:tabLst>
              <a:defRPr b="1" sz="2609"/>
            </a:pPr>
            <a:r>
              <a:t>Achieve Beam Capture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RF phase and frequency correction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Tune scan</a:t>
            </a:r>
          </a:p>
          <a:p>
            <a:pPr marL="194162" indent="-194162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•"/>
              <a:tabLst>
                <a:tab pos="406400" algn="l"/>
              </a:tabLst>
              <a:defRPr b="1" sz="2609"/>
            </a:pPr>
            <a:r>
              <a:t>Linear Optics Correction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Beam based alignment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Closed orbit correction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LOCO based optics correction</a:t>
            </a:r>
          </a:p>
          <a:p>
            <a:pPr marL="194162" indent="-194162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•"/>
              <a:tabLst>
                <a:tab pos="406400" algn="l"/>
              </a:tabLst>
              <a:defRPr b="1" sz="2609"/>
            </a:pPr>
            <a:r>
              <a:t>ID Compensation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Close IDs and include kick maps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Global optics correction</a:t>
            </a:r>
          </a:p>
          <a:p>
            <a:pPr lvl="1" marL="525048" indent="-286390" defTabSz="1060703">
              <a:lnSpc>
                <a:spcPct val="110000"/>
              </a:lnSpc>
              <a:spcBef>
                <a:spcPts val="1300"/>
              </a:spcBef>
              <a:buSzPct val="100000"/>
              <a:buFont typeface="Arial"/>
              <a:buChar char="–"/>
              <a:tabLst>
                <a:tab pos="406400" algn="l"/>
              </a:tabLst>
              <a:defRPr sz="2320"/>
            </a:pPr>
            <a:r>
              <a:t>Evaluation of lattice properties</a:t>
            </a:r>
          </a:p>
        </p:txBody>
      </p:sp>
      <p:sp>
        <p:nvSpPr>
          <p:cNvPr id="272" name="Rectangle"/>
          <p:cNvSpPr/>
          <p:nvPr/>
        </p:nvSpPr>
        <p:spPr>
          <a:xfrm>
            <a:off x="1481666" y="4362286"/>
            <a:ext cx="4834203" cy="990890"/>
          </a:xfrm>
          <a:prstGeom prst="rect">
            <a:avLst/>
          </a:prstGeom>
          <a:ln w="38100">
            <a:solidFill>
              <a:schemeClr val="accent2"/>
            </a:solidFill>
            <a:custDash>
              <a:ds d="200000" sp="200000"/>
            </a:custDash>
            <a:miter lim="400000"/>
          </a:ln>
        </p:spPr>
        <p:txBody>
          <a:bodyPr tIns="91439" bIns="91439" anchor="ctr"/>
          <a:lstStyle/>
          <a:p>
            <a:pPr defTabSz="1828800">
              <a:defRPr>
                <a:solidFill>
                  <a:srgbClr val="0038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" name="2 Iterations"/>
          <p:cNvSpPr txBox="1"/>
          <p:nvPr/>
        </p:nvSpPr>
        <p:spPr>
          <a:xfrm>
            <a:off x="7646358" y="4556741"/>
            <a:ext cx="2270673" cy="601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1" indent="0" defTabSz="1828800">
              <a:spcBef>
                <a:spcPts val="2000"/>
              </a:spcBef>
              <a:buFont typeface="Arial"/>
              <a:defRPr sz="2900">
                <a:solidFill>
                  <a:srgbClr val="31333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 Iterations</a:t>
            </a:r>
          </a:p>
        </p:txBody>
      </p:sp>
      <p:sp>
        <p:nvSpPr>
          <p:cNvPr id="274" name="Line"/>
          <p:cNvSpPr/>
          <p:nvPr/>
        </p:nvSpPr>
        <p:spPr>
          <a:xfrm flipH="1">
            <a:off x="6490394" y="4857731"/>
            <a:ext cx="994140" cy="1"/>
          </a:xfrm>
          <a:prstGeom prst="line">
            <a:avLst/>
          </a:prstGeom>
          <a:ln w="38100">
            <a:solidFill>
              <a:schemeClr val="accent2"/>
            </a:solidFill>
            <a:miter/>
            <a:tailEnd type="triangle"/>
          </a:ln>
        </p:spPr>
        <p:txBody>
          <a:bodyPr tIns="91439" bIns="91439"/>
          <a:lstStyle/>
          <a:p>
            <a:pPr defTabSz="1828800">
              <a:defRPr>
                <a:solidFill>
                  <a:srgbClr val="0038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5" name="Rectangle"/>
          <p:cNvSpPr/>
          <p:nvPr/>
        </p:nvSpPr>
        <p:spPr>
          <a:xfrm>
            <a:off x="1481666" y="8920527"/>
            <a:ext cx="4834203" cy="1551459"/>
          </a:xfrm>
          <a:prstGeom prst="rect">
            <a:avLst/>
          </a:prstGeom>
          <a:ln w="38100">
            <a:solidFill>
              <a:schemeClr val="accent2"/>
            </a:solidFill>
            <a:custDash>
              <a:ds d="200000" sp="200000"/>
            </a:custDash>
            <a:miter lim="400000"/>
          </a:ln>
        </p:spPr>
        <p:txBody>
          <a:bodyPr tIns="91439" bIns="91439" anchor="ctr"/>
          <a:lstStyle/>
          <a:p>
            <a:pPr defTabSz="1828800">
              <a:defRPr>
                <a:solidFill>
                  <a:srgbClr val="0038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" name="3 Iterations"/>
          <p:cNvSpPr txBox="1"/>
          <p:nvPr/>
        </p:nvSpPr>
        <p:spPr>
          <a:xfrm>
            <a:off x="7646358" y="9395266"/>
            <a:ext cx="2270673" cy="601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1" indent="0" defTabSz="1828800">
              <a:spcBef>
                <a:spcPts val="2000"/>
              </a:spcBef>
              <a:buFont typeface="Arial"/>
              <a:defRPr sz="2900">
                <a:solidFill>
                  <a:srgbClr val="31333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3 Iterations</a:t>
            </a:r>
          </a:p>
        </p:txBody>
      </p:sp>
      <p:sp>
        <p:nvSpPr>
          <p:cNvPr id="277" name="Line"/>
          <p:cNvSpPr/>
          <p:nvPr/>
        </p:nvSpPr>
        <p:spPr>
          <a:xfrm flipH="1">
            <a:off x="6490394" y="9708956"/>
            <a:ext cx="994140" cy="1"/>
          </a:xfrm>
          <a:prstGeom prst="line">
            <a:avLst/>
          </a:prstGeom>
          <a:ln w="38100">
            <a:solidFill>
              <a:schemeClr val="accent2"/>
            </a:solidFill>
            <a:miter/>
            <a:tailEnd type="triangle"/>
          </a:ln>
        </p:spPr>
        <p:txBody>
          <a:bodyPr tIns="91439" bIns="91439"/>
          <a:lstStyle/>
          <a:p>
            <a:pPr defTabSz="1828800">
              <a:defRPr>
                <a:solidFill>
                  <a:srgbClr val="0038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78" name="fig16_postID.png" descr="fig16_postI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89965" y="1540040"/>
            <a:ext cx="12180467" cy="11714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2"/>
      <p:bldP build="whole" bldLvl="1" animBg="1" rev="0" advAuto="0" spid="27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Number"/>
          <p:cNvSpPr txBox="1"/>
          <p:nvPr>
            <p:ph type="sldNum" sz="quarter" idx="2"/>
          </p:nvPr>
        </p:nvSpPr>
        <p:spPr>
          <a:xfrm>
            <a:off x="23628016" y="13069454"/>
            <a:ext cx="266974" cy="5184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1" name="Toolkit Design Features"/>
          <p:cNvSpPr txBox="1"/>
          <p:nvPr>
            <p:ph type="title"/>
          </p:nvPr>
        </p:nvSpPr>
        <p:spPr>
          <a:xfrm>
            <a:off x="815975" y="5661343"/>
            <a:ext cx="20942731" cy="2321517"/>
          </a:xfrm>
          <a:prstGeom prst="rect">
            <a:avLst/>
          </a:prstGeom>
        </p:spPr>
        <p:txBody>
          <a:bodyPr/>
          <a:lstStyle>
            <a:lvl1pPr>
              <a:defRPr sz="12000"/>
            </a:lvl1pPr>
          </a:lstStyle>
          <a:p>
            <a:pPr/>
            <a:r>
              <a:t>Toolkit Design Features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feld 13"/>
          <p:cNvSpPr txBox="1"/>
          <p:nvPr>
            <p:ph type="sldNum" sz="quarter" idx="2"/>
          </p:nvPr>
        </p:nvSpPr>
        <p:spPr>
          <a:xfrm>
            <a:off x="23414060" y="13161599"/>
            <a:ext cx="153964" cy="2837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r">
              <a:defRPr b="1" sz="2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84" name="Titel 1"/>
          <p:cNvSpPr txBox="1"/>
          <p:nvPr>
            <p:ph type="title"/>
          </p:nvPr>
        </p:nvSpPr>
        <p:spPr>
          <a:xfrm>
            <a:off x="815975" y="699222"/>
            <a:ext cx="22752050" cy="902196"/>
          </a:xfrm>
          <a:prstGeom prst="rect">
            <a:avLst/>
          </a:prstGeom>
        </p:spPr>
        <p:txBody>
          <a:bodyPr/>
          <a:lstStyle>
            <a:lvl1pPr>
              <a:defRPr sz="6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Limited Accessibility of Machine Parameters</a:t>
            </a:r>
          </a:p>
        </p:txBody>
      </p:sp>
      <p:pic>
        <p:nvPicPr>
          <p:cNvPr id="28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36220" y="4862084"/>
            <a:ext cx="5715001" cy="381315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Operating machine"/>
          <p:cNvSpPr txBox="1"/>
          <p:nvPr/>
        </p:nvSpPr>
        <p:spPr>
          <a:xfrm>
            <a:off x="9348978" y="4151925"/>
            <a:ext cx="5653998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>
            <a:lvl1pPr algn="ctr" defTabSz="1135944">
              <a:defRPr sz="26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Operating machine</a:t>
            </a:r>
          </a:p>
        </p:txBody>
      </p:sp>
      <p:grpSp>
        <p:nvGrpSpPr>
          <p:cNvPr id="289" name="Group"/>
          <p:cNvGrpSpPr/>
          <p:nvPr/>
        </p:nvGrpSpPr>
        <p:grpSpPr>
          <a:xfrm>
            <a:off x="16825226" y="4151925"/>
            <a:ext cx="5397111" cy="4519056"/>
            <a:chOff x="-3249" y="0"/>
            <a:chExt cx="5397110" cy="4519055"/>
          </a:xfrm>
        </p:grpSpPr>
        <p:pic>
          <p:nvPicPr>
            <p:cNvPr id="287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5619" b="0"/>
            <a:stretch>
              <a:fillRect/>
            </a:stretch>
          </p:blipFill>
          <p:spPr>
            <a:xfrm>
              <a:off x="0" y="714412"/>
              <a:ext cx="5393862" cy="3804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" name="High level controls"/>
            <p:cNvSpPr txBox="1"/>
            <p:nvPr/>
          </p:nvSpPr>
          <p:spPr>
            <a:xfrm>
              <a:off x="-3250" y="0"/>
              <a:ext cx="5350053" cy="6096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algn="ctr" defTabSz="1135944">
                <a:defRPr sz="26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High level controls</a:t>
              </a:r>
            </a:p>
          </p:txBody>
        </p:sp>
      </p:grpSp>
      <p:grpSp>
        <p:nvGrpSpPr>
          <p:cNvPr id="292" name="Group"/>
          <p:cNvGrpSpPr/>
          <p:nvPr/>
        </p:nvGrpSpPr>
        <p:grpSpPr>
          <a:xfrm>
            <a:off x="2161662" y="4151925"/>
            <a:ext cx="5400610" cy="4524427"/>
            <a:chOff x="0" y="0"/>
            <a:chExt cx="5400608" cy="4524426"/>
          </a:xfrm>
        </p:grpSpPr>
        <p:pic>
          <p:nvPicPr>
            <p:cNvPr id="29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3140" r="5501" b="3140"/>
            <a:stretch>
              <a:fillRect/>
            </a:stretch>
          </p:blipFill>
          <p:spPr>
            <a:xfrm>
              <a:off x="0" y="709154"/>
              <a:ext cx="5400609" cy="3815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Power supplies"/>
            <p:cNvSpPr txBox="1"/>
            <p:nvPr/>
          </p:nvSpPr>
          <p:spPr>
            <a:xfrm>
              <a:off x="11204" y="0"/>
              <a:ext cx="5373174" cy="6096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spAutoFit/>
            </a:bodyPr>
            <a:lstStyle>
              <a:lvl1pPr algn="ctr" defTabSz="1135944">
                <a:defRPr sz="26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Power supplies</a:t>
              </a:r>
            </a:p>
          </p:txBody>
        </p:sp>
      </p:grpSp>
      <p:sp>
        <p:nvSpPr>
          <p:cNvPr id="293" name="Line"/>
          <p:cNvSpPr/>
          <p:nvPr/>
        </p:nvSpPr>
        <p:spPr>
          <a:xfrm>
            <a:off x="8071717" y="6768659"/>
            <a:ext cx="720230" cy="1"/>
          </a:xfrm>
          <a:prstGeom prst="line">
            <a:avLst/>
          </a:prstGeom>
          <a:ln w="38100">
            <a:solidFill>
              <a:srgbClr val="E04E39"/>
            </a:solidFill>
            <a:tail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 lIns="88900" tIns="88900" rIns="88900" bIns="88900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294" name="Line"/>
          <p:cNvSpPr/>
          <p:nvPr/>
        </p:nvSpPr>
        <p:spPr>
          <a:xfrm>
            <a:off x="15595493" y="6768659"/>
            <a:ext cx="720229" cy="1"/>
          </a:xfrm>
          <a:prstGeom prst="line">
            <a:avLst/>
          </a:prstGeom>
          <a:ln w="38100">
            <a:solidFill>
              <a:srgbClr val="E04E39"/>
            </a:solidFill>
            <a:tail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 lIns="88900" tIns="88900" rIns="88900" bIns="88900"/>
          <a:lstStyle/>
          <a:p>
            <a:pPr defTabSz="1778000">
              <a:defRPr sz="3400">
                <a:solidFill>
                  <a:srgbClr val="00395A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295" name="Magnetic fields…"/>
          <p:cNvSpPr txBox="1"/>
          <p:nvPr/>
        </p:nvSpPr>
        <p:spPr>
          <a:xfrm>
            <a:off x="10802666" y="8686067"/>
            <a:ext cx="3037993" cy="1905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/>
          <a:p>
            <a:pPr algn="ctr" defTabSz="1135944">
              <a:defRPr sz="26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Magnetic fields</a:t>
            </a:r>
          </a:p>
          <a:p>
            <a:pPr algn="ctr" defTabSz="1135944">
              <a:defRPr sz="26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Particle trajectories</a:t>
            </a:r>
            <a:br/>
            <a:r>
              <a:t>Magnet offsets</a:t>
            </a:r>
          </a:p>
          <a:p>
            <a:pPr algn="ctr" defTabSz="1135944">
              <a:defRPr sz="26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…</a:t>
            </a:r>
          </a:p>
        </p:txBody>
      </p:sp>
      <p:sp>
        <p:nvSpPr>
          <p:cNvPr id="305" name="Connection Line"/>
          <p:cNvSpPr/>
          <p:nvPr/>
        </p:nvSpPr>
        <p:spPr>
          <a:xfrm>
            <a:off x="14145260" y="8807450"/>
            <a:ext cx="3141980" cy="692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E04E39">
                <a:alpha val="52756"/>
              </a:srgbClr>
            </a:solidFill>
            <a:headEnd type="triangle"/>
            <a:tailEnd type="triangle"/>
          </a:ln>
          <a:effectLst>
            <a:outerShdw sx="100000" sy="100000" kx="0" ky="0" algn="b" rotWithShape="0" blurRad="63500" dist="381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297" name="Limited access!"/>
          <p:cNvSpPr txBox="1"/>
          <p:nvPr/>
        </p:nvSpPr>
        <p:spPr>
          <a:xfrm>
            <a:off x="14619168" y="8845070"/>
            <a:ext cx="2378559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>
            <a:spAutoFit/>
          </a:bodyPr>
          <a:lstStyle>
            <a:lvl1pPr algn="ctr" defTabSz="1135944">
              <a:defRPr sz="26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Limited access!</a:t>
            </a:r>
          </a:p>
        </p:txBody>
      </p:sp>
      <p:grpSp>
        <p:nvGrpSpPr>
          <p:cNvPr id="300" name="Group"/>
          <p:cNvGrpSpPr/>
          <p:nvPr/>
        </p:nvGrpSpPr>
        <p:grpSpPr>
          <a:xfrm>
            <a:off x="4894702" y="8889058"/>
            <a:ext cx="14861541" cy="3295354"/>
            <a:chOff x="0" y="0"/>
            <a:chExt cx="14861539" cy="3295352"/>
          </a:xfrm>
        </p:grpSpPr>
        <p:sp>
          <p:nvSpPr>
            <p:cNvPr id="306" name="Connection Line"/>
            <p:cNvSpPr/>
            <p:nvPr/>
          </p:nvSpPr>
          <p:spPr>
            <a:xfrm>
              <a:off x="0" y="0"/>
              <a:ext cx="14861540" cy="1893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406"/>
                  </a:lnTo>
                </a:path>
              </a:pathLst>
            </a:custGeom>
            <a:noFill/>
            <a:ln w="38100" cap="flat">
              <a:solidFill>
                <a:srgbClr val="E04E39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  <p:sp>
          <p:nvSpPr>
            <p:cNvPr id="299" name="Setpoints and read back values"/>
            <p:cNvSpPr/>
            <p:nvPr/>
          </p:nvSpPr>
          <p:spPr>
            <a:xfrm>
              <a:off x="7457866" y="2025352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88900" tIns="88900" rIns="88900" bIns="88900" numCol="1" anchor="t">
              <a:spAutoFit/>
            </a:bodyPr>
            <a:lstStyle>
              <a:lvl1pPr algn="ctr" defTabSz="1135944">
                <a:defRPr sz="2600">
                  <a:latin typeface="CMU Serif Roman"/>
                  <a:ea typeface="CMU Serif Roman"/>
                  <a:cs typeface="CMU Serif Roman"/>
                  <a:sym typeface="CMU Serif Roman"/>
                </a:defRPr>
              </a:lvl1pPr>
            </a:lstStyle>
            <a:p>
              <a:pPr/>
              <a:r>
                <a:t>Setpoints and read back values</a:t>
              </a:r>
            </a:p>
          </p:txBody>
        </p:sp>
      </p:grpSp>
      <p:sp>
        <p:nvSpPr>
          <p:cNvPr id="301" name="Diagnostic…"/>
          <p:cNvSpPr txBox="1"/>
          <p:nvPr/>
        </p:nvSpPr>
        <p:spPr>
          <a:xfrm>
            <a:off x="14975447" y="5681560"/>
            <a:ext cx="1884122" cy="1041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/>
          <a:p>
            <a:pPr algn="ctr" defTabSz="1135944">
              <a:defRPr sz="26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Diagnostic</a:t>
            </a:r>
          </a:p>
          <a:p>
            <a:pPr algn="ctr" defTabSz="1135944">
              <a:defRPr sz="26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 devices</a:t>
            </a:r>
          </a:p>
        </p:txBody>
      </p:sp>
      <p:grpSp>
        <p:nvGrpSpPr>
          <p:cNvPr id="304" name="Group"/>
          <p:cNvGrpSpPr/>
          <p:nvPr/>
        </p:nvGrpSpPr>
        <p:grpSpPr>
          <a:xfrm>
            <a:off x="16665063" y="9378673"/>
            <a:ext cx="229706" cy="229706"/>
            <a:chOff x="0" y="0"/>
            <a:chExt cx="229705" cy="229705"/>
          </a:xfrm>
        </p:grpSpPr>
        <p:sp>
          <p:nvSpPr>
            <p:cNvPr id="302" name="Line"/>
            <p:cNvSpPr/>
            <p:nvPr/>
          </p:nvSpPr>
          <p:spPr>
            <a:xfrm flipV="1">
              <a:off x="0" y="0"/>
              <a:ext cx="229706" cy="229706"/>
            </a:xfrm>
            <a:prstGeom prst="line">
              <a:avLst/>
            </a:prstGeom>
            <a:noFill/>
            <a:ln w="38100" cap="flat">
              <a:solidFill>
                <a:srgbClr val="E04E39">
                  <a:alpha val="55748"/>
                </a:srgbClr>
              </a:solidFill>
              <a:prstDash val="solid"/>
              <a:round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303" name="Line"/>
            <p:cNvSpPr/>
            <p:nvPr/>
          </p:nvSpPr>
          <p:spPr>
            <a:xfrm flipH="1" flipV="1">
              <a:off x="0" y="0"/>
              <a:ext cx="229706" cy="229706"/>
            </a:xfrm>
            <a:prstGeom prst="line">
              <a:avLst/>
            </a:prstGeom>
            <a:noFill/>
            <a:ln w="38100" cap="flat">
              <a:solidFill>
                <a:srgbClr val="E04E39">
                  <a:alpha val="55748"/>
                </a:srgbClr>
              </a:solidFill>
              <a:prstDash val="solid"/>
              <a:round/>
            </a:ln>
            <a:effectLst>
              <a:outerShdw sx="100000" sy="100000" kx="0" ky="0" algn="b" rotWithShape="0" blurRad="635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88900" tIns="88900" rIns="88900" bIns="88900" numCol="1" anchor="t">
              <a:noAutofit/>
            </a:bodyPr>
            <a:lstStyle/>
            <a:p>
              <a:pPr defTabSz="1778000">
                <a:defRPr sz="3400">
                  <a:solidFill>
                    <a:srgbClr val="00395A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2"/>
      <p:bldP build="whole" bldLvl="1" animBg="1" rev="0" advAuto="0" spid="304" grpId="4"/>
      <p:bldP build="whole" bldLvl="1" animBg="1" rev="0" advAuto="0" spid="297" grpId="3"/>
      <p:bldP build="whole" bldLvl="1" animBg="1" rev="0" advAuto="0" spid="301" grpId="9"/>
      <p:bldP build="whole" bldLvl="1" animBg="1" rev="0" advAuto="0" spid="294" grpId="8"/>
      <p:bldP build="whole" bldLvl="1" animBg="1" rev="0" advAuto="0" spid="292" grpId="5"/>
      <p:bldP build="whole" bldLvl="1" animBg="1" rev="0" advAuto="0" spid="300" grpId="7"/>
      <p:bldP build="whole" bldLvl="1" animBg="1" rev="0" advAuto="0" spid="295" grpId="1"/>
      <p:bldP build="whole" bldLvl="1" animBg="1" rev="0" advAuto="0" spid="293" grpId="6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SY_PowerPoint_16x9_en">
  <a:themeElements>
    <a:clrScheme name="DESY_PowerPoint_16x9_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DESY_PowerPoint_16x9_e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DESY_PowerPoint_16x9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SY_PowerPoint_16x9_en">
  <a:themeElements>
    <a:clrScheme name="DESY_PowerPoint_16x9_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DESY_PowerPoint_16x9_e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DESY_PowerPoint_16x9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