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9" r:id="rId3"/>
    <p:sldId id="366" r:id="rId4"/>
    <p:sldId id="288" r:id="rId5"/>
    <p:sldId id="371" r:id="rId6"/>
    <p:sldId id="290" r:id="rId7"/>
    <p:sldId id="368" r:id="rId8"/>
    <p:sldId id="361" r:id="rId9"/>
    <p:sldId id="320" r:id="rId10"/>
    <p:sldId id="319" r:id="rId11"/>
    <p:sldId id="323" r:id="rId12"/>
    <p:sldId id="321" r:id="rId13"/>
    <p:sldId id="365" r:id="rId14"/>
    <p:sldId id="362" r:id="rId15"/>
    <p:sldId id="278" r:id="rId16"/>
    <p:sldId id="277" r:id="rId17"/>
    <p:sldId id="305" r:id="rId18"/>
    <p:sldId id="327" r:id="rId19"/>
    <p:sldId id="329" r:id="rId20"/>
    <p:sldId id="328" r:id="rId21"/>
    <p:sldId id="351" r:id="rId22"/>
    <p:sldId id="370" r:id="rId23"/>
    <p:sldId id="289" r:id="rId24"/>
    <p:sldId id="367" r:id="rId25"/>
    <p:sldId id="271" r:id="rId26"/>
    <p:sldId id="273" r:id="rId27"/>
    <p:sldId id="372" r:id="rId28"/>
    <p:sldId id="369" r:id="rId29"/>
    <p:sldId id="364" r:id="rId30"/>
    <p:sldId id="306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E2"/>
    <a:srgbClr val="262673"/>
    <a:srgbClr val="F79646"/>
    <a:srgbClr val="DB8C51"/>
    <a:srgbClr val="D84C0F"/>
    <a:srgbClr val="006DBB"/>
    <a:srgbClr val="98B954"/>
    <a:srgbClr val="F2F2F2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2585" autoAdjust="0"/>
  </p:normalViewPr>
  <p:slideViewPr>
    <p:cSldViewPr>
      <p:cViewPr varScale="1">
        <p:scale>
          <a:sx n="79" d="100"/>
          <a:sy n="79" d="100"/>
        </p:scale>
        <p:origin x="92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95D98-1422-4B9F-8C97-90FC1FC62C2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304E309-9BAA-4F36-ABD8-2A9B2F227FC5}">
      <dgm:prSet phldrT="[Text]"/>
      <dgm:spPr/>
      <dgm:t>
        <a:bodyPr/>
        <a:lstStyle/>
        <a:p>
          <a:r>
            <a:rPr lang="en-US" dirty="0"/>
            <a:t>Four kicker bump</a:t>
          </a:r>
          <a:endParaRPr lang="en-GB" dirty="0"/>
        </a:p>
      </dgm:t>
    </dgm:pt>
    <dgm:pt modelId="{B8C015AB-2459-4D9D-8526-316027B86622}" type="parTrans" cxnId="{54D6582A-0C15-4E9F-BDE9-31A51EC16BF1}">
      <dgm:prSet/>
      <dgm:spPr/>
      <dgm:t>
        <a:bodyPr/>
        <a:lstStyle/>
        <a:p>
          <a:endParaRPr lang="en-GB"/>
        </a:p>
      </dgm:t>
    </dgm:pt>
    <dgm:pt modelId="{193BC118-BA4F-4976-8B2B-0793AE37362B}" type="sibTrans" cxnId="{54D6582A-0C15-4E9F-BDE9-31A51EC16BF1}">
      <dgm:prSet/>
      <dgm:spPr/>
      <dgm:t>
        <a:bodyPr/>
        <a:lstStyle/>
        <a:p>
          <a:endParaRPr lang="en-GB"/>
        </a:p>
      </dgm:t>
    </dgm:pt>
    <dgm:pt modelId="{440FF63F-30FB-4FA0-9CD2-4733E9A899B8}">
      <dgm:prSet phldrT="[Text]"/>
      <dgm:spPr/>
      <dgm:t>
        <a:bodyPr/>
        <a:lstStyle/>
        <a:p>
          <a:r>
            <a:rPr lang="en-US" dirty="0"/>
            <a:t>Single-bunch </a:t>
          </a:r>
          <a:br>
            <a:rPr lang="en-US" dirty="0"/>
          </a:br>
          <a:r>
            <a:rPr lang="en-US" dirty="0"/>
            <a:t>aperture sharing</a:t>
          </a:r>
          <a:endParaRPr lang="en-GB" dirty="0"/>
        </a:p>
      </dgm:t>
    </dgm:pt>
    <dgm:pt modelId="{064730F2-326B-471C-8533-197F0483E4EC}" type="parTrans" cxnId="{98635DDB-F09F-4201-B31C-8C48F8C88896}">
      <dgm:prSet/>
      <dgm:spPr/>
      <dgm:t>
        <a:bodyPr/>
        <a:lstStyle/>
        <a:p>
          <a:endParaRPr lang="en-GB"/>
        </a:p>
      </dgm:t>
    </dgm:pt>
    <dgm:pt modelId="{3F0BE130-9525-4AB0-80BB-C401FC03FDA5}" type="sibTrans" cxnId="{98635DDB-F09F-4201-B31C-8C48F8C88896}">
      <dgm:prSet/>
      <dgm:spPr/>
      <dgm:t>
        <a:bodyPr/>
        <a:lstStyle/>
        <a:p>
          <a:endParaRPr lang="en-GB"/>
        </a:p>
      </dgm:t>
    </dgm:pt>
    <dgm:pt modelId="{59C3E3AB-8229-4AB5-95D1-E7A15391D3BE}">
      <dgm:prSet phldrT="[Text]"/>
      <dgm:spPr/>
      <dgm:t>
        <a:bodyPr/>
        <a:lstStyle/>
        <a:p>
          <a:r>
            <a:rPr lang="en-US" dirty="0"/>
            <a:t>“Enhanced” aperture sharing</a:t>
          </a:r>
          <a:endParaRPr lang="en-GB" dirty="0"/>
        </a:p>
      </dgm:t>
    </dgm:pt>
    <dgm:pt modelId="{9B864F9C-A5C4-431F-8570-AEA102BC7AC2}" type="parTrans" cxnId="{38241906-8892-429B-9CF2-F7E71EFBB1BE}">
      <dgm:prSet/>
      <dgm:spPr/>
      <dgm:t>
        <a:bodyPr/>
        <a:lstStyle/>
        <a:p>
          <a:endParaRPr lang="en-GB"/>
        </a:p>
      </dgm:t>
    </dgm:pt>
    <dgm:pt modelId="{ECB2E0BA-D482-4D3F-9A6E-76CEDD811BAB}" type="sibTrans" cxnId="{38241906-8892-429B-9CF2-F7E71EFBB1BE}">
      <dgm:prSet/>
      <dgm:spPr/>
      <dgm:t>
        <a:bodyPr/>
        <a:lstStyle/>
        <a:p>
          <a:endParaRPr lang="en-GB"/>
        </a:p>
      </dgm:t>
    </dgm:pt>
    <dgm:pt modelId="{5EB90042-CEF6-4BFD-85E3-7EA77279E8AF}" type="pres">
      <dgm:prSet presAssocID="{03B95D98-1422-4B9F-8C97-90FC1FC62C26}" presName="Name0" presStyleCnt="0">
        <dgm:presLayoutVars>
          <dgm:dir/>
          <dgm:resizeHandles val="exact"/>
        </dgm:presLayoutVars>
      </dgm:prSet>
      <dgm:spPr/>
    </dgm:pt>
    <dgm:pt modelId="{228AA72F-D173-43DB-B087-093FDB6E6C89}" type="pres">
      <dgm:prSet presAssocID="{3304E309-9BAA-4F36-ABD8-2A9B2F227FC5}" presName="node" presStyleLbl="node1" presStyleIdx="0" presStyleCnt="3" custScaleX="57237" custScaleY="33494" custLinFactNeighborX="-94859" custLinFactNeighborY="-22689">
        <dgm:presLayoutVars>
          <dgm:bulletEnabled val="1"/>
        </dgm:presLayoutVars>
      </dgm:prSet>
      <dgm:spPr/>
    </dgm:pt>
    <dgm:pt modelId="{E83DBA2A-BBF2-4BE3-B583-F7AF64285E49}" type="pres">
      <dgm:prSet presAssocID="{193BC118-BA4F-4976-8B2B-0793AE37362B}" presName="sibTrans" presStyleLbl="sibTrans2D1" presStyleIdx="0" presStyleCnt="2" custScaleX="157965"/>
      <dgm:spPr/>
    </dgm:pt>
    <dgm:pt modelId="{D8991435-5798-4397-A0DC-D2761FF0C2DF}" type="pres">
      <dgm:prSet presAssocID="{193BC118-BA4F-4976-8B2B-0793AE37362B}" presName="connectorText" presStyleLbl="sibTrans2D1" presStyleIdx="0" presStyleCnt="2"/>
      <dgm:spPr/>
    </dgm:pt>
    <dgm:pt modelId="{8EC89994-2562-4A2C-B7B9-097A0F551538}" type="pres">
      <dgm:prSet presAssocID="{440FF63F-30FB-4FA0-9CD2-4733E9A899B8}" presName="node" presStyleLbl="node1" presStyleIdx="1" presStyleCnt="3" custScaleX="67366" custScaleY="33494" custLinFactNeighborX="-27918" custLinFactNeighborY="-24388">
        <dgm:presLayoutVars>
          <dgm:bulletEnabled val="1"/>
        </dgm:presLayoutVars>
      </dgm:prSet>
      <dgm:spPr/>
    </dgm:pt>
    <dgm:pt modelId="{627A7F10-CFF1-464A-9BBA-057B3BD99A7E}" type="pres">
      <dgm:prSet presAssocID="{3F0BE130-9525-4AB0-80BB-C401FC03FDA5}" presName="sibTrans" presStyleLbl="sibTrans2D1" presStyleIdx="1" presStyleCnt="2" custScaleX="128406" custScaleY="96620" custLinFactNeighborX="4364" custLinFactNeighborY="-2029"/>
      <dgm:spPr/>
    </dgm:pt>
    <dgm:pt modelId="{4C1D12B1-E32D-4D59-87A6-F10ED4AC613D}" type="pres">
      <dgm:prSet presAssocID="{3F0BE130-9525-4AB0-80BB-C401FC03FDA5}" presName="connectorText" presStyleLbl="sibTrans2D1" presStyleIdx="1" presStyleCnt="2"/>
      <dgm:spPr/>
    </dgm:pt>
    <dgm:pt modelId="{6C4F3B31-9016-4F7E-B152-A4E2040F91FE}" type="pres">
      <dgm:prSet presAssocID="{59C3E3AB-8229-4AB5-95D1-E7A15391D3BE}" presName="node" presStyleLbl="node1" presStyleIdx="2" presStyleCnt="3" custScaleX="52026" custScaleY="33240" custLinFactNeighborX="-40532" custLinFactNeighborY="-23070">
        <dgm:presLayoutVars>
          <dgm:bulletEnabled val="1"/>
        </dgm:presLayoutVars>
      </dgm:prSet>
      <dgm:spPr/>
    </dgm:pt>
  </dgm:ptLst>
  <dgm:cxnLst>
    <dgm:cxn modelId="{38241906-8892-429B-9CF2-F7E71EFBB1BE}" srcId="{03B95D98-1422-4B9F-8C97-90FC1FC62C26}" destId="{59C3E3AB-8229-4AB5-95D1-E7A15391D3BE}" srcOrd="2" destOrd="0" parTransId="{9B864F9C-A5C4-431F-8570-AEA102BC7AC2}" sibTransId="{ECB2E0BA-D482-4D3F-9A6E-76CEDD811BAB}"/>
    <dgm:cxn modelId="{54D6582A-0C15-4E9F-BDE9-31A51EC16BF1}" srcId="{03B95D98-1422-4B9F-8C97-90FC1FC62C26}" destId="{3304E309-9BAA-4F36-ABD8-2A9B2F227FC5}" srcOrd="0" destOrd="0" parTransId="{B8C015AB-2459-4D9D-8526-316027B86622}" sibTransId="{193BC118-BA4F-4976-8B2B-0793AE37362B}"/>
    <dgm:cxn modelId="{1E160136-5E71-4FE5-8DF8-CE8E6D66A092}" type="presOf" srcId="{3F0BE130-9525-4AB0-80BB-C401FC03FDA5}" destId="{627A7F10-CFF1-464A-9BBA-057B3BD99A7E}" srcOrd="0" destOrd="0" presId="urn:microsoft.com/office/officeart/2005/8/layout/process1"/>
    <dgm:cxn modelId="{A6798839-92F8-4F6E-8709-5D648F334692}" type="presOf" srcId="{193BC118-BA4F-4976-8B2B-0793AE37362B}" destId="{E83DBA2A-BBF2-4BE3-B583-F7AF64285E49}" srcOrd="0" destOrd="0" presId="urn:microsoft.com/office/officeart/2005/8/layout/process1"/>
    <dgm:cxn modelId="{64845A74-FAFD-42F8-9566-C341F9FE0301}" type="presOf" srcId="{03B95D98-1422-4B9F-8C97-90FC1FC62C26}" destId="{5EB90042-CEF6-4BFD-85E3-7EA77279E8AF}" srcOrd="0" destOrd="0" presId="urn:microsoft.com/office/officeart/2005/8/layout/process1"/>
    <dgm:cxn modelId="{C9D1BA5A-3BA3-4EC1-A0EE-AEB2B2A93F98}" type="presOf" srcId="{193BC118-BA4F-4976-8B2B-0793AE37362B}" destId="{D8991435-5798-4397-A0DC-D2761FF0C2DF}" srcOrd="1" destOrd="0" presId="urn:microsoft.com/office/officeart/2005/8/layout/process1"/>
    <dgm:cxn modelId="{44CF2A92-DE3D-4E5E-8BFB-2A4B0C030ED1}" type="presOf" srcId="{59C3E3AB-8229-4AB5-95D1-E7A15391D3BE}" destId="{6C4F3B31-9016-4F7E-B152-A4E2040F91FE}" srcOrd="0" destOrd="0" presId="urn:microsoft.com/office/officeart/2005/8/layout/process1"/>
    <dgm:cxn modelId="{0BD62CB3-FF2C-4163-8264-0FF7D806484A}" type="presOf" srcId="{440FF63F-30FB-4FA0-9CD2-4733E9A899B8}" destId="{8EC89994-2562-4A2C-B7B9-097A0F551538}" srcOrd="0" destOrd="0" presId="urn:microsoft.com/office/officeart/2005/8/layout/process1"/>
    <dgm:cxn modelId="{372A4BC1-9714-4E1A-85C9-A7A5E310E101}" type="presOf" srcId="{3F0BE130-9525-4AB0-80BB-C401FC03FDA5}" destId="{4C1D12B1-E32D-4D59-87A6-F10ED4AC613D}" srcOrd="1" destOrd="0" presId="urn:microsoft.com/office/officeart/2005/8/layout/process1"/>
    <dgm:cxn modelId="{F79A68D7-76BA-4993-A766-A71A1481FD44}" type="presOf" srcId="{3304E309-9BAA-4F36-ABD8-2A9B2F227FC5}" destId="{228AA72F-D173-43DB-B087-093FDB6E6C89}" srcOrd="0" destOrd="0" presId="urn:microsoft.com/office/officeart/2005/8/layout/process1"/>
    <dgm:cxn modelId="{98635DDB-F09F-4201-B31C-8C48F8C88896}" srcId="{03B95D98-1422-4B9F-8C97-90FC1FC62C26}" destId="{440FF63F-30FB-4FA0-9CD2-4733E9A899B8}" srcOrd="1" destOrd="0" parTransId="{064730F2-326B-471C-8533-197F0483E4EC}" sibTransId="{3F0BE130-9525-4AB0-80BB-C401FC03FDA5}"/>
    <dgm:cxn modelId="{9760AB44-5C5B-4958-99BD-DAC00CFE8728}" type="presParOf" srcId="{5EB90042-CEF6-4BFD-85E3-7EA77279E8AF}" destId="{228AA72F-D173-43DB-B087-093FDB6E6C89}" srcOrd="0" destOrd="0" presId="urn:microsoft.com/office/officeart/2005/8/layout/process1"/>
    <dgm:cxn modelId="{ABA8F7D0-FAD2-4E94-B4E7-D5125D9FAF4C}" type="presParOf" srcId="{5EB90042-CEF6-4BFD-85E3-7EA77279E8AF}" destId="{E83DBA2A-BBF2-4BE3-B583-F7AF64285E49}" srcOrd="1" destOrd="0" presId="urn:microsoft.com/office/officeart/2005/8/layout/process1"/>
    <dgm:cxn modelId="{3C069145-0063-4BA0-A7DA-1D69FE1CF79C}" type="presParOf" srcId="{E83DBA2A-BBF2-4BE3-B583-F7AF64285E49}" destId="{D8991435-5798-4397-A0DC-D2761FF0C2DF}" srcOrd="0" destOrd="0" presId="urn:microsoft.com/office/officeart/2005/8/layout/process1"/>
    <dgm:cxn modelId="{BC442390-9AAE-4881-BCC8-3545A3625B38}" type="presParOf" srcId="{5EB90042-CEF6-4BFD-85E3-7EA77279E8AF}" destId="{8EC89994-2562-4A2C-B7B9-097A0F551538}" srcOrd="2" destOrd="0" presId="urn:microsoft.com/office/officeart/2005/8/layout/process1"/>
    <dgm:cxn modelId="{4AB13189-B5E0-4B23-AAD5-FE5869FA1FF2}" type="presParOf" srcId="{5EB90042-CEF6-4BFD-85E3-7EA77279E8AF}" destId="{627A7F10-CFF1-464A-9BBA-057B3BD99A7E}" srcOrd="3" destOrd="0" presId="urn:microsoft.com/office/officeart/2005/8/layout/process1"/>
    <dgm:cxn modelId="{A96903BC-C20E-4FD7-9CD6-0099D4035E1F}" type="presParOf" srcId="{627A7F10-CFF1-464A-9BBA-057B3BD99A7E}" destId="{4C1D12B1-E32D-4D59-87A6-F10ED4AC613D}" srcOrd="0" destOrd="0" presId="urn:microsoft.com/office/officeart/2005/8/layout/process1"/>
    <dgm:cxn modelId="{3B0707F2-D911-4D11-AC35-55F4CAF015DC}" type="presParOf" srcId="{5EB90042-CEF6-4BFD-85E3-7EA77279E8AF}" destId="{6C4F3B31-9016-4F7E-B152-A4E2040F91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A72F-D173-43DB-B087-093FDB6E6C89}">
      <dsp:nvSpPr>
        <dsp:cNvPr id="0" name=""/>
        <dsp:cNvSpPr/>
      </dsp:nvSpPr>
      <dsp:spPr>
        <a:xfrm>
          <a:off x="0" y="2293645"/>
          <a:ext cx="2279358" cy="800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Four kicker bump</a:t>
          </a:r>
          <a:endParaRPr lang="en-GB" sz="2100" kern="1200" dirty="0"/>
        </a:p>
      </dsp:txBody>
      <dsp:txXfrm>
        <a:off x="23440" y="2317085"/>
        <a:ext cx="2232478" cy="753422"/>
      </dsp:txXfrm>
    </dsp:sp>
    <dsp:sp modelId="{E83DBA2A-BBF2-4BE3-B583-F7AF64285E49}">
      <dsp:nvSpPr>
        <dsp:cNvPr id="0" name=""/>
        <dsp:cNvSpPr/>
      </dsp:nvSpPr>
      <dsp:spPr>
        <a:xfrm rot="21562565">
          <a:off x="2399514" y="2180585"/>
          <a:ext cx="1043937" cy="987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399523" y="2379721"/>
        <a:ext cx="747653" cy="592568"/>
      </dsp:txXfrm>
    </dsp:sp>
    <dsp:sp modelId="{8EC89994-2562-4A2C-B7B9-097A0F551538}">
      <dsp:nvSpPr>
        <dsp:cNvPr id="0" name=""/>
        <dsp:cNvSpPr/>
      </dsp:nvSpPr>
      <dsp:spPr>
        <a:xfrm>
          <a:off x="3526203" y="2253049"/>
          <a:ext cx="2682727" cy="800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Single-bunch </a:t>
          </a:r>
          <a:br>
            <a:rPr lang="en-US" sz="2100" kern="1200" dirty="0"/>
          </a:br>
          <a:r>
            <a:rPr lang="en-US" sz="2100" kern="1200" dirty="0"/>
            <a:t>aperture sharing</a:t>
          </a:r>
          <a:endParaRPr lang="en-GB" sz="2100" kern="1200" dirty="0"/>
        </a:p>
      </dsp:txBody>
      <dsp:txXfrm>
        <a:off x="3549643" y="2276489"/>
        <a:ext cx="2635847" cy="753422"/>
      </dsp:txXfrm>
    </dsp:sp>
    <dsp:sp modelId="{627A7F10-CFF1-464A-9BBA-057B3BD99A7E}">
      <dsp:nvSpPr>
        <dsp:cNvPr id="0" name=""/>
        <dsp:cNvSpPr/>
      </dsp:nvSpPr>
      <dsp:spPr>
        <a:xfrm rot="28387">
          <a:off x="6493120" y="2173230"/>
          <a:ext cx="977608" cy="95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493125" y="2362895"/>
        <a:ext cx="691338" cy="572539"/>
      </dsp:txXfrm>
    </dsp:sp>
    <dsp:sp modelId="{6C4F3B31-9016-4F7E-B152-A4E2040F91FE}">
      <dsp:nvSpPr>
        <dsp:cNvPr id="0" name=""/>
        <dsp:cNvSpPr/>
      </dsp:nvSpPr>
      <dsp:spPr>
        <a:xfrm>
          <a:off x="7645376" y="2287576"/>
          <a:ext cx="2071840" cy="794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“Enhanced” aperture sharing</a:t>
          </a:r>
          <a:endParaRPr lang="en-GB" sz="2100" kern="1200" dirty="0"/>
        </a:p>
      </dsp:txBody>
      <dsp:txXfrm>
        <a:off x="7668638" y="2310838"/>
        <a:ext cx="2025316" cy="747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0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0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9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0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2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9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2255572" y="4797403"/>
            <a:ext cx="768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 Workshop on Low Emittance Lattice Design</a:t>
            </a:r>
          </a:p>
          <a:p>
            <a:pPr algn="ctr"/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26-29 Jun 2022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49" y="4293096"/>
            <a:ext cx="6721705" cy="504304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Name, Surname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0E47F8-B957-481B-972D-938803DC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LEL’22, Jun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 2022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LEL’22, Jun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 2022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351" y="836712"/>
            <a:ext cx="11713301" cy="5688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48396" y="6525344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836712"/>
            <a:ext cx="11713301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078-CB6F-47FB-BFBE-C54AE55CE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9" y="485356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:\TE24\NS\diamond logo approved.gif">
            <a:extLst>
              <a:ext uri="{FF2B5EF4-FFF2-40B4-BE49-F238E27FC236}">
                <a16:creationId xmlns:a16="http://schemas.microsoft.com/office/drawing/2014/main" id="{2F63724D-8DAE-435A-9C76-F6D48E20BF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6381328"/>
            <a:ext cx="1436016" cy="4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1DCA16A-5C51-445A-93AC-F0DFAC695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Name, Diamond-II </a:t>
            </a:r>
            <a:r>
              <a:rPr lang="en-GB" dirty="0" err="1"/>
              <a:t>MAC#4</a:t>
            </a:r>
            <a:r>
              <a:rPr lang="en-GB" dirty="0"/>
              <a:t>, Mar. </a:t>
            </a:r>
            <a:r>
              <a:rPr lang="en-GB" dirty="0" err="1"/>
              <a:t>1</a:t>
            </a:r>
            <a:r>
              <a:rPr lang="en-GB" baseline="30000" dirty="0" err="1"/>
              <a:t>st</a:t>
            </a:r>
            <a:r>
              <a:rPr lang="en-GB" dirty="0" err="1"/>
              <a:t>-3</a:t>
            </a:r>
            <a:r>
              <a:rPr lang="en-GB" baseline="30000" dirty="0" err="1"/>
              <a:t>rd</a:t>
            </a:r>
            <a:r>
              <a:rPr lang="en-GB" dirty="0"/>
              <a:t>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000" dirty="0"/>
              <a:t>Injection into Diamond-II</a:t>
            </a:r>
            <a:br>
              <a:rPr lang="en-GB" sz="5000" dirty="0"/>
            </a:br>
            <a:r>
              <a:rPr lang="en-GB" sz="3500" dirty="0"/>
              <a:t>beam dynamics and technological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75360" y="4293096"/>
            <a:ext cx="5041279" cy="504304"/>
          </a:xfrm>
        </p:spPr>
        <p:txBody>
          <a:bodyPr/>
          <a:lstStyle/>
          <a:p>
            <a:r>
              <a:rPr lang="en-GB" dirty="0"/>
              <a:t>Jonas Kallestrup</a:t>
            </a:r>
          </a:p>
        </p:txBody>
      </p:sp>
      <p:pic>
        <p:nvPicPr>
          <p:cNvPr id="307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D3CE0A15-A0CA-40BC-ADC9-3F6E1FE8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5861"/>
            <a:ext cx="5076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">
            <a:extLst>
              <a:ext uri="{FF2B5EF4-FFF2-40B4-BE49-F238E27FC236}">
                <a16:creationId xmlns:a16="http://schemas.microsoft.com/office/drawing/2014/main" id="{E93278D8-007E-43DF-8646-0A3D6078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15844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8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short-range </a:t>
            </a:r>
            <a:r>
              <a:rPr lang="en-US" dirty="0" err="1"/>
              <a:t>wakefields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B47E4-CDF1-47B0-B693-DBD7109EC68D}"/>
              </a:ext>
            </a:extLst>
          </p:cNvPr>
          <p:cNvSpPr txBox="1"/>
          <p:nvPr/>
        </p:nvSpPr>
        <p:spPr>
          <a:xfrm>
            <a:off x="26342" y="692696"/>
            <a:ext cx="107501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Beam oscillations in combination with impedance lead to short-range wake fields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0EE3FA-62B3-4DFE-BA61-2AB444AE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893332"/>
            <a:ext cx="6408712" cy="457992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0A9CD40-F2AD-4B9B-AEEF-A66E17B37A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168130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short-range </a:t>
            </a:r>
            <a:r>
              <a:rPr lang="en-US" dirty="0" err="1"/>
              <a:t>wakefields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6CF607C-6B9C-445E-9DFA-96BE372F5E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D2068B-1250-4404-9ED1-0F3ED1139036}"/>
                  </a:ext>
                </a:extLst>
              </p:cNvPr>
              <p:cNvSpPr txBox="1"/>
              <p:nvPr/>
            </p:nvSpPr>
            <p:spPr>
              <a:xfrm>
                <a:off x="26342" y="692696"/>
                <a:ext cx="10750178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Beam oscillations in combination with impedance lead to short-range wake fields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beam blow and potentially beam loss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charge dependent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filling pattern dependent</a:t>
                </a:r>
              </a:p>
              <a:p>
                <a:pPr>
                  <a:spcAft>
                    <a:spcPts val="600"/>
                  </a:spcAft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D2068B-1250-4404-9ED1-0F3ED1139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2" y="692696"/>
                <a:ext cx="10750178" cy="2092881"/>
              </a:xfrm>
              <a:prstGeom prst="rect">
                <a:avLst/>
              </a:prstGeom>
              <a:blipFill>
                <a:blip r:embed="rId2"/>
                <a:stretch>
                  <a:fillRect l="-737" t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8F9A129-1FFE-4DDE-BAB4-25EA02675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988840"/>
            <a:ext cx="6070760" cy="43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39BA6D-072A-4800-A003-986457800D51}"/>
              </a:ext>
            </a:extLst>
          </p:cNvPr>
          <p:cNvSpPr txBox="1"/>
          <p:nvPr/>
        </p:nvSpPr>
        <p:spPr>
          <a:xfrm>
            <a:off x="91476" y="620689"/>
            <a:ext cx="924488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Injection of 100pC bunch into stored bunches of various charges using Elegant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Element-by-element tracking with collimators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 error seeds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Lumped impedance divided to 24 locations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harmonic cavity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problem for nominal operational range (0.62nC)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Might be an issue for camshaft operation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Mitigation techniques found to be helpful: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Smaller kick angle (smaller stored beam oscillations)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Higher chromaticity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Time-separation between injected- and stored bunch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short-range </a:t>
            </a:r>
            <a:r>
              <a:rPr lang="en-US" dirty="0" err="1"/>
              <a:t>wakefields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F0B69-6357-4B75-89FC-E7A51DEC2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58" y="1196752"/>
            <a:ext cx="5300565" cy="34558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65B36D2-7EA2-45C1-B62A-BD58D39D8730}"/>
              </a:ext>
            </a:extLst>
          </p:cNvPr>
          <p:cNvSpPr/>
          <p:nvPr/>
        </p:nvSpPr>
        <p:spPr>
          <a:xfrm rot="16200000">
            <a:off x="10447822" y="4270812"/>
            <a:ext cx="339591" cy="1274321"/>
          </a:xfrm>
          <a:prstGeom prst="leftBrace">
            <a:avLst>
              <a:gd name="adj1" fmla="val 429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6F779-CF66-4516-A331-C73D18F355AE}"/>
              </a:ext>
            </a:extLst>
          </p:cNvPr>
          <p:cNvSpPr txBox="1"/>
          <p:nvPr/>
        </p:nvSpPr>
        <p:spPr>
          <a:xfrm>
            <a:off x="9668092" y="5089916"/>
            <a:ext cx="21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Potential camshaft</a:t>
            </a:r>
            <a:br>
              <a:rPr lang="en-US" sz="2000" dirty="0"/>
            </a:br>
            <a:r>
              <a:rPr lang="en-US" sz="2000" dirty="0"/>
              <a:t>charge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627DB-CC4F-4EC2-BD29-AF489DEB31AA}"/>
              </a:ext>
            </a:extLst>
          </p:cNvPr>
          <p:cNvSpPr txBox="1"/>
          <p:nvPr/>
        </p:nvSpPr>
        <p:spPr>
          <a:xfrm>
            <a:off x="9316910" y="735806"/>
            <a:ext cx="2832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100% injection efficiency </a:t>
            </a:r>
            <a:endParaRPr lang="en-GB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390936-6D83-4D73-ABFE-02E20D906D78}"/>
              </a:ext>
            </a:extLst>
          </p:cNvPr>
          <p:cNvCxnSpPr>
            <a:cxnSpLocks/>
          </p:cNvCxnSpPr>
          <p:nvPr/>
        </p:nvCxnSpPr>
        <p:spPr>
          <a:xfrm flipH="1">
            <a:off x="9597370" y="1147056"/>
            <a:ext cx="890321" cy="426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396518CC-CAAE-412B-8491-3D1512D88105}"/>
              </a:ext>
            </a:extLst>
          </p:cNvPr>
          <p:cNvSpPr/>
          <p:nvPr/>
        </p:nvSpPr>
        <p:spPr>
          <a:xfrm rot="16200000">
            <a:off x="7932899" y="4501726"/>
            <a:ext cx="339591" cy="756407"/>
          </a:xfrm>
          <a:prstGeom prst="leftBrace">
            <a:avLst>
              <a:gd name="adj1" fmla="val 7750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149D6-6DAD-4C7B-80DA-3CE73EEE5A67}"/>
              </a:ext>
            </a:extLst>
          </p:cNvPr>
          <p:cNvSpPr txBox="1"/>
          <p:nvPr/>
        </p:nvSpPr>
        <p:spPr>
          <a:xfrm>
            <a:off x="7540131" y="5089916"/>
            <a:ext cx="1202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Nominal</a:t>
            </a:r>
          </a:p>
          <a:p>
            <a:pPr algn="ctr"/>
            <a:r>
              <a:rPr lang="en-US" sz="2000" dirty="0"/>
              <a:t>operation</a:t>
            </a:r>
            <a:endParaRPr lang="en-GB" sz="20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95E4017-26C7-4F61-BDD0-E78BF66690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276696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High-brightness injection: enhanced aperture sharing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F926E-F888-48C2-BBF5-C93C773D8B0A}"/>
                  </a:ext>
                </a:extLst>
              </p:cNvPr>
              <p:cNvSpPr txBox="1"/>
              <p:nvPr/>
            </p:nvSpPr>
            <p:spPr>
              <a:xfrm>
                <a:off x="239351" y="690609"/>
                <a:ext cx="5533619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/>
                  <a:t>Concept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dirty="0" err="1"/>
                  <a:t>Striplines</a:t>
                </a:r>
                <a:r>
                  <a:rPr lang="en-US" sz="2000" dirty="0"/>
                  <a:t> in mid-straight upstream of septum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dirty="0"/>
                  <a:t>Kick stored bunch close to septum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dirty="0"/>
                  <a:t>Stored- and injected beam kicked back in downstream mid-straight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Pros: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2 mm dynamic aperture requirement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off-axis accumulation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need for full-charge booster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Lower </a:t>
                </a:r>
                <a:r>
                  <a:rPr lang="en-US" sz="2000" dirty="0" err="1"/>
                  <a:t>stripline</a:t>
                </a:r>
                <a:r>
                  <a:rPr lang="en-US" sz="2000" dirty="0"/>
                  <a:t> kicker voltage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≈13</m:t>
                    </m:r>
                  </m:oMath>
                </a14:m>
                <a:r>
                  <a:rPr lang="en-US" sz="2000" dirty="0"/>
                  <a:t>kV</a:t>
                </a:r>
                <a:br>
                  <a:rPr lang="en-US" sz="2000" dirty="0"/>
                </a:br>
                <a:r>
                  <a:rPr lang="en-US" sz="2000" dirty="0"/>
                  <a:t>(swap-out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Cons: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2 mm dynamic aperture requirement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more than swap-out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Additional 8 </a:t>
                </a:r>
                <a:r>
                  <a:rPr lang="en-US" sz="2000" dirty="0" err="1"/>
                  <a:t>striplines</a:t>
                </a:r>
                <a:r>
                  <a:rPr lang="en-US" sz="2000" dirty="0"/>
                  <a:t> required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expensive</a:t>
                </a:r>
              </a:p>
              <a:p>
                <a:endParaRPr lang="en-US" sz="2000" dirty="0"/>
              </a:p>
              <a:p>
                <a:endParaRPr lang="en-US" sz="2000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F926E-F888-48C2-BBF5-C93C773D8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1" y="690609"/>
                <a:ext cx="5533619" cy="6247864"/>
              </a:xfrm>
              <a:prstGeom prst="rect">
                <a:avLst/>
              </a:prstGeom>
              <a:blipFill>
                <a:blip r:embed="rId3"/>
                <a:stretch>
                  <a:fillRect l="-1211" t="-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8552CC0-A780-470A-832D-D0AEAAE6D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D22D97-BFD2-48DA-A9CD-CF3BB1BBB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970" y="588790"/>
            <a:ext cx="6400403" cy="301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C922B-5C58-595F-54DF-A281848061A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667118"/>
            <a:ext cx="3882666" cy="26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FEFE15B1-AAA7-5837-FAF2-3F3E478347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51" y="3616730"/>
            <a:ext cx="4151784" cy="27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2996952"/>
            <a:ext cx="11713301" cy="7200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Technical developments and challenges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91C33C-9F1B-4320-82E9-D2E99D5A510D}"/>
              </a:ext>
            </a:extLst>
          </p:cNvPr>
          <p:cNvSpPr txBox="1">
            <a:spLocks/>
          </p:cNvSpPr>
          <p:nvPr/>
        </p:nvSpPr>
        <p:spPr>
          <a:xfrm>
            <a:off x="139286" y="620689"/>
            <a:ext cx="10565226" cy="51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buNone/>
            </a:pPr>
            <a:endParaRPr lang="en-GB" sz="16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D9C4847-60E5-4865-99B9-2B82E89C6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159066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/>
              <p:nvPr/>
            </p:nvSpPr>
            <p:spPr>
              <a:xfrm>
                <a:off x="551384" y="836712"/>
                <a:ext cx="5472608" cy="565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Thick-thin in-vacuum eddy current septum design à la early SLS 2.0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Thick septum: 3 mm,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≈70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full-sine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Thin septum: 1 mm,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full-sine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/>
                  <a:t>Very early stage – WIP!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Leakage from septa will be dominant contribution to stored beam perturbation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Acceptable integrated fields at stored beam: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ℓ≤10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𝑇𝑚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ℓ≤5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𝑇𝑚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836712"/>
                <a:ext cx="5472608" cy="5656485"/>
              </a:xfrm>
              <a:prstGeom prst="rect">
                <a:avLst/>
              </a:prstGeom>
              <a:blipFill>
                <a:blip r:embed="rId2"/>
                <a:stretch>
                  <a:fillRect l="-1114" t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32401DF-A3C0-4C1F-A2E7-CCA15EC64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120148"/>
            <a:ext cx="5791200" cy="183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30F0C0E-1154-41F0-8695-85EB51B6AF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53335"/>
                  </p:ext>
                </p:extLst>
              </p:nvPr>
            </p:nvGraphicFramePr>
            <p:xfrm>
              <a:off x="7248128" y="3212976"/>
              <a:ext cx="4694373" cy="30326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73237">
                      <a:extLst>
                        <a:ext uri="{9D8B030D-6E8A-4147-A177-3AD203B41FA5}">
                          <a16:colId xmlns:a16="http://schemas.microsoft.com/office/drawing/2014/main" val="2163265985"/>
                        </a:ext>
                      </a:extLst>
                    </a:gridCol>
                    <a:gridCol w="1201989">
                      <a:extLst>
                        <a:ext uri="{9D8B030D-6E8A-4147-A177-3AD203B41FA5}">
                          <a16:colId xmlns:a16="http://schemas.microsoft.com/office/drawing/2014/main" val="2888973988"/>
                        </a:ext>
                      </a:extLst>
                    </a:gridCol>
                    <a:gridCol w="1219147">
                      <a:extLst>
                        <a:ext uri="{9D8B030D-6E8A-4147-A177-3AD203B41FA5}">
                          <a16:colId xmlns:a16="http://schemas.microsoft.com/office/drawing/2014/main" val="73566212"/>
                        </a:ext>
                      </a:extLst>
                    </a:gridCol>
                  </a:tblGrid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 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Thick septum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SR septum #2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433367744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Number required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4115928714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Magnetic length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1.61 m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0.31 m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500554323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Bend angle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7.9 deg.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0.6 deg.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448415286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Peak field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1.0 T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0.4 T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331888690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Pulse shape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full-sine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full-sine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468298832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Pulse duration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70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10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3630560809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Approx. peak current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9.7 kA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4.2 kA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356254687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Approx. peak voltage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3.2 kV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1.7 kV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3106393485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i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Repeatability of peak current</a:t>
                          </a:r>
                          <a:endParaRPr lang="en-GB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&lt;1.2×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&lt;1.2×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2242379468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Jitter on peak current time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&lt;±50 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𝑛𝑠</m:t>
                                </m:r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&lt; ±5 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𝑛𝑠</m:t>
                                </m:r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715362344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Septum thickness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3 mm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 mm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010163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30F0C0E-1154-41F0-8695-85EB51B6AF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53335"/>
                  </p:ext>
                </p:extLst>
              </p:nvPr>
            </p:nvGraphicFramePr>
            <p:xfrm>
              <a:off x="7248128" y="3212976"/>
              <a:ext cx="4694373" cy="30326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73237">
                      <a:extLst>
                        <a:ext uri="{9D8B030D-6E8A-4147-A177-3AD203B41FA5}">
                          <a16:colId xmlns:a16="http://schemas.microsoft.com/office/drawing/2014/main" val="2163265985"/>
                        </a:ext>
                      </a:extLst>
                    </a:gridCol>
                    <a:gridCol w="1201989">
                      <a:extLst>
                        <a:ext uri="{9D8B030D-6E8A-4147-A177-3AD203B41FA5}">
                          <a16:colId xmlns:a16="http://schemas.microsoft.com/office/drawing/2014/main" val="2888973988"/>
                        </a:ext>
                      </a:extLst>
                    </a:gridCol>
                    <a:gridCol w="1219147">
                      <a:extLst>
                        <a:ext uri="{9D8B030D-6E8A-4147-A177-3AD203B41FA5}">
                          <a16:colId xmlns:a16="http://schemas.microsoft.com/office/drawing/2014/main" val="73566212"/>
                        </a:ext>
                      </a:extLst>
                    </a:gridCol>
                  </a:tblGrid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 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Thick septum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SR septum #2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433367744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Number required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4115928714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Magnetic length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1.61 m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0.31 m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500554323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Bend angle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7.9 deg.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0.6 deg.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448415286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Peak field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1.0 T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0.4 T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331888690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Pulse shape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full-sine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full-sine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468298832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Pulse duration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50" marR="44450" marT="0" marB="0" anchor="b">
                        <a:blipFill>
                          <a:blip r:embed="rId4"/>
                          <a:stretch>
                            <a:fillRect l="-189394" t="-617949" r="-103030" b="-6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50" marR="44450" marT="0" marB="0" anchor="b">
                        <a:blipFill>
                          <a:blip r:embed="rId4"/>
                          <a:stretch>
                            <a:fillRect l="-286500" t="-617949" r="-2000" b="-6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560809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Approx. peak current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9.7 kA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4.2 kA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356254687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Approx. peak voltage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3.2 kV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1.7 kV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3106393485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i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Repeatability of peak current</a:t>
                          </a:r>
                          <a:endParaRPr lang="en-GB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50" marR="44450" marT="0" marB="0" anchor="b">
                        <a:blipFill>
                          <a:blip r:embed="rId4"/>
                          <a:stretch>
                            <a:fillRect l="-189394" t="-662963" r="-10303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50" marR="44450" marT="0" marB="0" anchor="b">
                        <a:blipFill>
                          <a:blip r:embed="rId4"/>
                          <a:stretch>
                            <a:fillRect l="-286500" t="-662963" r="-2000" b="-2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379468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Jitter on peak current time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50" marR="44450" marT="0" marB="0" anchor="b">
                        <a:blipFill>
                          <a:blip r:embed="rId4"/>
                          <a:stretch>
                            <a:fillRect l="-189394" t="-762963" r="-10303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450" marR="44450" marT="0" marB="0" anchor="b">
                        <a:blipFill>
                          <a:blip r:embed="rId4"/>
                          <a:stretch>
                            <a:fillRect l="-286500" t="-762963" r="-2000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5362344"/>
                      </a:ext>
                    </a:extLst>
                  </a:tr>
                  <a:tr h="237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Septum thickness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3 mm</a:t>
                          </a:r>
                          <a:endParaRPr lang="en-GB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 mm</a:t>
                          </a:r>
                          <a:endParaRPr lang="en-GB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0101632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6FBD62C-B873-479A-AC5D-C4A5CD734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327239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C0CAF9F-7157-D800-0ED2-71A21968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95" y="2803224"/>
            <a:ext cx="2862360" cy="33722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</a:t>
            </a:r>
            <a:r>
              <a:rPr lang="en-US" dirty="0" err="1"/>
              <a:t>striplines</a:t>
            </a:r>
            <a:r>
              <a:rPr lang="en-US" dirty="0"/>
              <a:t> – design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F7C0A-C472-454C-9B7B-A1CC79D7571A}"/>
              </a:ext>
            </a:extLst>
          </p:cNvPr>
          <p:cNvSpPr txBox="1"/>
          <p:nvPr/>
        </p:nvSpPr>
        <p:spPr>
          <a:xfrm>
            <a:off x="143340" y="674499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Early conceptual design of </a:t>
            </a:r>
            <a:r>
              <a:rPr lang="en-US" sz="2000" dirty="0" err="1"/>
              <a:t>striplines</a:t>
            </a:r>
            <a:r>
              <a:rPr lang="en-US" sz="2000" dirty="0"/>
              <a:t> inspired by work at PSI and IHEP.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150 mm effective length for optimum straight section filling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Curved + flat geometry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79646"/>
                </a:solidFill>
              </a:rPr>
              <a:t>Curved: 14 mm gap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DE2"/>
                </a:solidFill>
              </a:rPr>
              <a:t>Flat: ~12 mm full gap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 mm radius notch for synchrotron radiation clearance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Nose-cones improves impedance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Field-flatness off-axis reasonably good</a:t>
            </a:r>
          </a:p>
          <a:p>
            <a:endParaRPr lang="en-GB" sz="2000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FDE2190-950A-42BA-9F71-A9D08E5AC4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0AF221-630B-45BA-A64A-F150DBC15EA2}"/>
              </a:ext>
            </a:extLst>
          </p:cNvPr>
          <p:cNvCxnSpPr>
            <a:cxnSpLocks/>
          </p:cNvCxnSpPr>
          <p:nvPr/>
        </p:nvCxnSpPr>
        <p:spPr>
          <a:xfrm flipH="1">
            <a:off x="10068042" y="3854364"/>
            <a:ext cx="26615" cy="123082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B2056F-613D-44B6-9CDD-AA1564EBE074}"/>
              </a:ext>
            </a:extLst>
          </p:cNvPr>
          <p:cNvSpPr txBox="1"/>
          <p:nvPr/>
        </p:nvSpPr>
        <p:spPr>
          <a:xfrm>
            <a:off x="9994607" y="4957829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14 mm</a:t>
            </a:r>
            <a:endParaRPr lang="en-GB" sz="22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591534-ED87-4745-9925-ED6D62C6A850}"/>
              </a:ext>
            </a:extLst>
          </p:cNvPr>
          <p:cNvCxnSpPr>
            <a:cxnSpLocks/>
          </p:cNvCxnSpPr>
          <p:nvPr/>
        </p:nvCxnSpPr>
        <p:spPr>
          <a:xfrm flipH="1">
            <a:off x="9566718" y="4206172"/>
            <a:ext cx="1002649" cy="0"/>
          </a:xfrm>
          <a:prstGeom prst="straightConnector1">
            <a:avLst/>
          </a:prstGeom>
          <a:ln w="38100">
            <a:solidFill>
              <a:srgbClr val="FF0DE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59AC2E2-6D46-4C4A-BCFC-D502D7CDEB8A}"/>
              </a:ext>
            </a:extLst>
          </p:cNvPr>
          <p:cNvSpPr txBox="1"/>
          <p:nvPr/>
        </p:nvSpPr>
        <p:spPr>
          <a:xfrm>
            <a:off x="8946073" y="3721337"/>
            <a:ext cx="1127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DE2"/>
                </a:solidFill>
              </a:rPr>
              <a:t>≈12 mm</a:t>
            </a:r>
            <a:endParaRPr lang="en-GB" sz="2200" dirty="0">
              <a:solidFill>
                <a:srgbClr val="FF0DE2"/>
              </a:solidFill>
            </a:endParaRP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4D8002DA-4D99-D4AE-522E-F723C95EC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72" y="3936780"/>
            <a:ext cx="3618902" cy="271417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28BC1B-0F99-97EE-C2C7-2484C5246F56}"/>
              </a:ext>
            </a:extLst>
          </p:cNvPr>
          <p:cNvCxnSpPr>
            <a:cxnSpLocks/>
          </p:cNvCxnSpPr>
          <p:nvPr/>
        </p:nvCxnSpPr>
        <p:spPr>
          <a:xfrm flipV="1">
            <a:off x="9566718" y="4149080"/>
            <a:ext cx="993778" cy="704669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E0AEB5-1818-38EE-69EC-1EBD366D8AB4}"/>
              </a:ext>
            </a:extLst>
          </p:cNvPr>
          <p:cNvSpPr txBox="1"/>
          <p:nvPr/>
        </p:nvSpPr>
        <p:spPr>
          <a:xfrm>
            <a:off x="8761488" y="4813238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B8C51"/>
                </a:solidFill>
              </a:rPr>
              <a:t>14 mm</a:t>
            </a:r>
            <a:endParaRPr lang="en-GB" sz="2200" dirty="0">
              <a:solidFill>
                <a:srgbClr val="DB8C5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EF00C5-6F3D-9AD9-FB2C-DB9EAE204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70" b="21904"/>
          <a:stretch/>
        </p:blipFill>
        <p:spPr>
          <a:xfrm>
            <a:off x="7488156" y="572096"/>
            <a:ext cx="4832500" cy="1796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0406A-9D54-488E-8DEC-074AC514188D}"/>
              </a:ext>
            </a:extLst>
          </p:cNvPr>
          <p:cNvSpPr txBox="1"/>
          <p:nvPr/>
        </p:nvSpPr>
        <p:spPr>
          <a:xfrm>
            <a:off x="7536160" y="1933855"/>
            <a:ext cx="22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Single set of </a:t>
            </a:r>
            <a:r>
              <a:rPr lang="en-US" dirty="0" err="1">
                <a:solidFill>
                  <a:schemeClr val="bg1"/>
                </a:solidFill>
              </a:rPr>
              <a:t>striplines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431321-E6BD-779D-4E6B-18B1BCFFC82E}"/>
              </a:ext>
            </a:extLst>
          </p:cNvPr>
          <p:cNvCxnSpPr>
            <a:cxnSpLocks/>
          </p:cNvCxnSpPr>
          <p:nvPr/>
        </p:nvCxnSpPr>
        <p:spPr>
          <a:xfrm>
            <a:off x="5231904" y="3329715"/>
            <a:ext cx="4334814" cy="113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7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pulsers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CB5C5D-47B8-4474-9630-697FD5EA22D1}"/>
                  </a:ext>
                </a:extLst>
              </p:cNvPr>
              <p:cNvSpPr txBox="1"/>
              <p:nvPr/>
            </p:nvSpPr>
            <p:spPr>
              <a:xfrm>
                <a:off x="623392" y="876393"/>
                <a:ext cx="5832648" cy="440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Maximum usage of </a:t>
                </a:r>
                <a:r>
                  <a:rPr lang="en-US" sz="2000" dirty="0" err="1"/>
                  <a:t>stripline</a:t>
                </a:r>
                <a:r>
                  <a:rPr lang="en-US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𝑓𝑙𝑎𝑡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Avoid perturbing adjacent bunches: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𝑓𝑎𝑙𝑙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𝑓𝑙𝑎𝑡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𝑓𝑎𝑙𝑙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Flat-top not strictly needed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Gaussian also possible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Specs agreed with industrial supplier: </a:t>
                </a:r>
              </a:p>
              <a:p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CB5C5D-47B8-4474-9630-697FD5EA2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876393"/>
                <a:ext cx="5832648" cy="4405245"/>
              </a:xfrm>
              <a:prstGeom prst="rect">
                <a:avLst/>
              </a:prstGeom>
              <a:blipFill>
                <a:blip r:embed="rId2"/>
                <a:stretch>
                  <a:fillRect l="-1045" t="-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F63DC88-7D59-4B1C-9514-6338E4AEC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1" y="885446"/>
            <a:ext cx="5329869" cy="3997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EC4279-CC98-4D99-ADB4-30BF0EBFC76E}"/>
              </a:ext>
            </a:extLst>
          </p:cNvPr>
          <p:cNvSpPr txBox="1"/>
          <p:nvPr/>
        </p:nvSpPr>
        <p:spPr>
          <a:xfrm>
            <a:off x="8237640" y="764704"/>
            <a:ext cx="25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not from prototype</a:t>
            </a:r>
            <a:endParaRPr lang="en-GB" dirty="0"/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6E20D823-D441-4460-AA3E-0E5D024C6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3154"/>
              </p:ext>
            </p:extLst>
          </p:nvPr>
        </p:nvGraphicFramePr>
        <p:xfrm>
          <a:off x="2207568" y="4342048"/>
          <a:ext cx="368363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130">
                  <a:extLst>
                    <a:ext uri="{9D8B030D-6E8A-4147-A177-3AD203B41FA5}">
                      <a16:colId xmlns:a16="http://schemas.microsoft.com/office/drawing/2014/main" val="1466515584"/>
                    </a:ext>
                  </a:extLst>
                </a:gridCol>
                <a:gridCol w="1246505">
                  <a:extLst>
                    <a:ext uri="{9D8B030D-6E8A-4147-A177-3AD203B41FA5}">
                      <a16:colId xmlns:a16="http://schemas.microsoft.com/office/drawing/2014/main" val="1811780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Parameter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Value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052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Voltage range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15-20 kV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6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Rise time (5%-95%)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0.6 ns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6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Flat top (&gt;95%)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1.4 ns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Fall time (95%-5%)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0.7 ns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88098"/>
                  </a:ext>
                </a:extLst>
              </a:tr>
            </a:tbl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D8871E4-3C0F-4C3C-80E5-3981C5216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175389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91C33C-9F1B-4320-82E9-D2E99D5A510D}"/>
              </a:ext>
            </a:extLst>
          </p:cNvPr>
          <p:cNvSpPr txBox="1">
            <a:spLocks/>
          </p:cNvSpPr>
          <p:nvPr/>
        </p:nvSpPr>
        <p:spPr>
          <a:xfrm>
            <a:off x="210530" y="614048"/>
            <a:ext cx="10565226" cy="51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buNone/>
            </a:pPr>
            <a:endParaRPr lang="en-GB" sz="16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D9C4847-60E5-4865-99B9-2B82E89C6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7810B-2145-C6FB-96C2-C0CAA48395FF}"/>
              </a:ext>
            </a:extLst>
          </p:cNvPr>
          <p:cNvSpPr txBox="1"/>
          <p:nvPr/>
        </p:nvSpPr>
        <p:spPr>
          <a:xfrm>
            <a:off x="551384" y="836712"/>
            <a:ext cx="103691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Injection schemes for Diamond-II have been thoroughly studied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Single bunch aperture sharing scheme for user-operation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Kicker-bump for commissioning, fast multi-bunch filling, reliable fallback option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“Enhanced” aperture sharing for accumulation into ≈2 mm dynamic aperture</a:t>
            </a:r>
          </a:p>
          <a:p>
            <a:endParaRPr lang="en-US" sz="2000" dirty="0"/>
          </a:p>
          <a:p>
            <a:r>
              <a:rPr lang="en-US" sz="2000" dirty="0"/>
              <a:t>Mid-straights of modified hybrid multi-bend achromat provides good locations for </a:t>
            </a:r>
            <a:r>
              <a:rPr lang="en-US" sz="2000" dirty="0" err="1"/>
              <a:t>striplines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Robustness of injection versus mis-steering, mis-match and short-range </a:t>
            </a:r>
            <a:r>
              <a:rPr lang="en-US" sz="2000" dirty="0" err="1"/>
              <a:t>wakefields</a:t>
            </a:r>
            <a:r>
              <a:rPr lang="en-US" sz="2000" dirty="0"/>
              <a:t> checked by tracking in lattices with errors (e.g. Simulated Commissioning)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 Good performance!</a:t>
            </a:r>
          </a:p>
          <a:p>
            <a:endParaRPr lang="en-US" sz="2000" dirty="0"/>
          </a:p>
          <a:p>
            <a:r>
              <a:rPr lang="en-US" sz="2000" dirty="0"/>
              <a:t>Several key technologies under development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In-vacuum thick-thin eddy current septa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150 mm </a:t>
            </a:r>
            <a:r>
              <a:rPr lang="en-US" sz="2000" dirty="0" err="1"/>
              <a:t>striplines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Few nanosecond pulsers from industry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5CF0AC45-D692-AEE5-FB4C-A38D7129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79233"/>
              </p:ext>
            </p:extLst>
          </p:nvPr>
        </p:nvGraphicFramePr>
        <p:xfrm>
          <a:off x="5493143" y="4133618"/>
          <a:ext cx="66060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3798280235"/>
                    </a:ext>
                  </a:extLst>
                </a:gridCol>
                <a:gridCol w="2705926">
                  <a:extLst>
                    <a:ext uri="{9D8B030D-6E8A-4147-A177-3AD203B41FA5}">
                      <a16:colId xmlns:a16="http://schemas.microsoft.com/office/drawing/2014/main" val="1670971427"/>
                    </a:ext>
                  </a:extLst>
                </a:gridCol>
                <a:gridCol w="1852232">
                  <a:extLst>
                    <a:ext uri="{9D8B030D-6E8A-4147-A177-3AD203B41FA5}">
                      <a16:colId xmlns:a16="http://schemas.microsoft.com/office/drawing/2014/main" val="133229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Stage</a:t>
                      </a:r>
                      <a:endParaRPr lang="en-GB" sz="1600" dirty="0"/>
                    </a:p>
                  </a:txBody>
                  <a:tcP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Scheme</a:t>
                      </a:r>
                      <a:endParaRPr lang="en-GB" sz="1600" dirty="0"/>
                    </a:p>
                  </a:txBody>
                  <a:tcP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262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7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Early commissioning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Traditional 4-kicker bump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Multi-/single-bunch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6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 operation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Single-bunch aperture sharing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single-bunch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1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High-brightness mode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Enhanced aperture sharing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single-bunch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43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8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3C81EB-0616-460F-8E42-182A07F68777}"/>
              </a:ext>
            </a:extLst>
          </p:cNvPr>
          <p:cNvSpPr txBox="1"/>
          <p:nvPr/>
        </p:nvSpPr>
        <p:spPr>
          <a:xfrm>
            <a:off x="3431704" y="290728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Thank you for your attention 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7D47A-2019-4947-BBA1-75766AB4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F5BF6D0-E2D4-48C8-BE57-131454E9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949280"/>
            <a:ext cx="5076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">
            <a:extLst>
              <a:ext uri="{FF2B5EF4-FFF2-40B4-BE49-F238E27FC236}">
                <a16:creationId xmlns:a16="http://schemas.microsoft.com/office/drawing/2014/main" id="{D945172C-14A0-4386-8D17-BF326866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" y="-27384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8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Diamond-II recap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D05D3-508A-4326-BD63-A7B16AA9D918}"/>
                  </a:ext>
                </a:extLst>
              </p:cNvPr>
              <p:cNvSpPr txBox="1"/>
              <p:nvPr/>
            </p:nvSpPr>
            <p:spPr>
              <a:xfrm>
                <a:off x="133304" y="655350"/>
                <a:ext cx="6826791" cy="56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Main features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3.5 GeV “modified” HMBA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162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pm.rad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natural emittance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“Mid-straights”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factor 2 increase in number of straights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 5 mm horizontal dynamic aperture in injection straight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off-axis accumulation 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details in talk by I. Martin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New full-energy low emittance booster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Re-use existing tunnel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Extensive use of combined-function dipoles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17.4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nm.rad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natural emittance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38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bunch length</a:t>
                </a: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D05D3-508A-4326-BD63-A7B16AA9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4" y="655350"/>
                <a:ext cx="6826791" cy="5663089"/>
              </a:xfrm>
              <a:prstGeom prst="rect">
                <a:avLst/>
              </a:prstGeom>
              <a:blipFill>
                <a:blip r:embed="rId2"/>
                <a:stretch>
                  <a:fillRect l="-1161" t="-754" r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04CECA2-CE7F-481B-8648-044ABD4AC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8AED4DC3-D0F5-4B33-AE9C-6BCFA46D7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67723"/>
            <a:ext cx="5184455" cy="3149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3ED3F8-F5A2-41A0-BD16-4AEF38D6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3692155"/>
            <a:ext cx="3384376" cy="27075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8318B9-324E-4C02-8E6B-E64FABD3F6CE}"/>
              </a:ext>
            </a:extLst>
          </p:cNvPr>
          <p:cNvCxnSpPr/>
          <p:nvPr/>
        </p:nvCxnSpPr>
        <p:spPr>
          <a:xfrm>
            <a:off x="0" y="3645024"/>
            <a:ext cx="6960095" cy="0"/>
          </a:xfrm>
          <a:prstGeom prst="line">
            <a:avLst/>
          </a:prstGeom>
          <a:ln w="38100">
            <a:solidFill>
              <a:srgbClr val="262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E05E7A-89BC-4C34-8C4E-14EB87F30466}"/>
              </a:ext>
            </a:extLst>
          </p:cNvPr>
          <p:cNvCxnSpPr>
            <a:cxnSpLocks/>
          </p:cNvCxnSpPr>
          <p:nvPr/>
        </p:nvCxnSpPr>
        <p:spPr>
          <a:xfrm>
            <a:off x="6960095" y="3645024"/>
            <a:ext cx="1" cy="3212976"/>
          </a:xfrm>
          <a:prstGeom prst="line">
            <a:avLst/>
          </a:prstGeom>
          <a:ln w="38100">
            <a:solidFill>
              <a:srgbClr val="262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9174E4-8E87-44B6-80D6-D7B4D9FF08AD}"/>
                  </a:ext>
                </a:extLst>
              </p:cNvPr>
              <p:cNvSpPr txBox="1"/>
              <p:nvPr/>
            </p:nvSpPr>
            <p:spPr>
              <a:xfrm>
                <a:off x="8566882" y="3842720"/>
                <a:ext cx="2163028" cy="3579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=8.2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9174E4-8E87-44B6-80D6-D7B4D9FF0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82" y="3842720"/>
                <a:ext cx="2163028" cy="357983"/>
              </a:xfrm>
              <a:prstGeom prst="rect">
                <a:avLst/>
              </a:prstGeom>
              <a:blipFill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2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852936"/>
            <a:ext cx="11713301" cy="720080"/>
          </a:xfrm>
        </p:spPr>
        <p:txBody>
          <a:bodyPr/>
          <a:lstStyle/>
          <a:p>
            <a:r>
              <a:rPr lang="en-US" sz="6000" dirty="0">
                <a:solidFill>
                  <a:srgbClr val="262673"/>
                </a:solidFill>
              </a:rPr>
              <a:t>Extra slides</a:t>
            </a:r>
            <a:endParaRPr lang="en-GB" sz="6000" dirty="0">
              <a:solidFill>
                <a:srgbClr val="26267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056F583-5392-46FC-B20A-DAF9A47815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283444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A7D47A-2019-4947-BBA1-75766AB4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Mid-straight layout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53DE4-3B25-4165-AC67-C207E9B0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12192000" cy="1534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8D729-20C9-4A24-B76A-47947995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8341"/>
            <a:ext cx="12192000" cy="23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4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00DFAA4-57EF-4600-9609-04E1F14C6A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08" y="548680"/>
            <a:ext cx="7128792" cy="5311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9A7D47A-2019-4947-BBA1-75766AB4EC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= 0.5% ? 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9A7D47A-2019-4947-BBA1-75766AB4E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5254" b="-33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345CD2-C094-4E94-88C1-A9C4A599647E}"/>
                  </a:ext>
                </a:extLst>
              </p:cNvPr>
              <p:cNvSpPr txBox="1"/>
              <p:nvPr/>
            </p:nvSpPr>
            <p:spPr>
              <a:xfrm>
                <a:off x="119336" y="937464"/>
                <a:ext cx="547260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long injected bunch will tumble in the bucket: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up to +/- 1% energy offset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Offsetting by +0.5% the oscillation is slightly larger</a:t>
                </a:r>
                <a:br>
                  <a:rPr lang="en-US" sz="2000" dirty="0"/>
                </a:br>
                <a:r>
                  <a:rPr lang="en-US" sz="2000" dirty="0"/>
                  <a:t>but remains within more stable region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345CD2-C094-4E94-88C1-A9C4A599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937464"/>
                <a:ext cx="5472607" cy="2246769"/>
              </a:xfrm>
              <a:prstGeom prst="rect">
                <a:avLst/>
              </a:prstGeom>
              <a:blipFill>
                <a:blip r:embed="rId4"/>
                <a:stretch>
                  <a:fillRect l="-1226" t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0DDDA74F-5C7B-4E3E-BB41-468E3E807A8F}"/>
              </a:ext>
            </a:extLst>
          </p:cNvPr>
          <p:cNvSpPr/>
          <p:nvPr/>
        </p:nvSpPr>
        <p:spPr>
          <a:xfrm>
            <a:off x="7896200" y="3501008"/>
            <a:ext cx="11521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779BE-F40C-4958-B15A-01B6B778EFD0}"/>
              </a:ext>
            </a:extLst>
          </p:cNvPr>
          <p:cNvSpPr/>
          <p:nvPr/>
        </p:nvSpPr>
        <p:spPr>
          <a:xfrm>
            <a:off x="8184232" y="3501008"/>
            <a:ext cx="11521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34B130-CFBA-4BD9-B5BF-743778FB16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89" y="676381"/>
            <a:ext cx="5159896" cy="1931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Four-kicker bump for Diamond-II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4C3F2-B6FA-4B0C-AB57-0851A7A41F68}"/>
              </a:ext>
            </a:extLst>
          </p:cNvPr>
          <p:cNvSpPr txBox="1"/>
          <p:nvPr/>
        </p:nvSpPr>
        <p:spPr>
          <a:xfrm>
            <a:off x="119336" y="620689"/>
            <a:ext cx="72158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Four kicker bump injection not perfectly transparent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Experience at Diamond with compensation by </a:t>
            </a:r>
            <a:r>
              <a:rPr lang="en-US" sz="2000" dirty="0" err="1"/>
              <a:t>pinger</a:t>
            </a:r>
            <a:r>
              <a:rPr lang="en-US" sz="2000" dirty="0"/>
              <a:t>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Good improvement but still 2% drop in intensity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1FA5AE-BC27-4EE0-8016-412AE7032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30" y="2890793"/>
            <a:ext cx="7215886" cy="240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627F37-18B4-4914-9830-65FD5AAF8893}"/>
              </a:ext>
            </a:extLst>
          </p:cNvPr>
          <p:cNvSpPr txBox="1"/>
          <p:nvPr/>
        </p:nvSpPr>
        <p:spPr>
          <a:xfrm>
            <a:off x="1335930" y="2890793"/>
            <a:ext cx="13773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 injection 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D4F98A-2C1A-429D-A882-59356FC0B03A}"/>
              </a:ext>
            </a:extLst>
          </p:cNvPr>
          <p:cNvSpPr txBox="1"/>
          <p:nvPr/>
        </p:nvSpPr>
        <p:spPr>
          <a:xfrm>
            <a:off x="3791744" y="2890793"/>
            <a:ext cx="105830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Injection 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9FFB8-FC02-4E0B-B397-7B80B3E7E865}"/>
              </a:ext>
            </a:extLst>
          </p:cNvPr>
          <p:cNvSpPr txBox="1"/>
          <p:nvPr/>
        </p:nvSpPr>
        <p:spPr>
          <a:xfrm>
            <a:off x="6168008" y="2890793"/>
            <a:ext cx="255948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Injection + compensation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0D8734-55B3-4F53-BC56-DCC79589A3A3}"/>
              </a:ext>
            </a:extLst>
          </p:cNvPr>
          <p:cNvSpPr txBox="1"/>
          <p:nvPr/>
        </p:nvSpPr>
        <p:spPr>
          <a:xfrm>
            <a:off x="1631504" y="5289308"/>
            <a:ext cx="6028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Continuous raster scan, 10 </a:t>
            </a:r>
            <a:r>
              <a:rPr lang="en-US" sz="1600" dirty="0" err="1"/>
              <a:t>ms</a:t>
            </a:r>
            <a:r>
              <a:rPr lang="en-US" sz="1600" dirty="0"/>
              <a:t>/pixel exposure</a:t>
            </a:r>
            <a:br>
              <a:rPr lang="en-US" sz="1600" dirty="0"/>
            </a:br>
            <a:r>
              <a:rPr lang="en-US" sz="1600" dirty="0"/>
              <a:t>R.T. Fielder et. al,  IPAC’21, </a:t>
            </a:r>
            <a:r>
              <a:rPr lang="en-GB" sz="1600" dirty="0"/>
              <a:t>doi:10.18429/JACoW-IPAC2021-MOPAB128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F9A1E073-D3A6-4219-92D6-A6EB36BE3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121671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3C81EB-0616-460F-8E42-182A07F68777}"/>
              </a:ext>
            </a:extLst>
          </p:cNvPr>
          <p:cNvSpPr txBox="1"/>
          <p:nvPr/>
        </p:nvSpPr>
        <p:spPr>
          <a:xfrm>
            <a:off x="2387588" y="29249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Injector upgrade</a:t>
            </a:r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7D47A-2019-4947-BBA1-75766AB4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0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Injector upgrade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F7C0A-C472-454C-9B7B-A1CC79D7571A}"/>
              </a:ext>
            </a:extLst>
          </p:cNvPr>
          <p:cNvSpPr txBox="1"/>
          <p:nvPr/>
        </p:nvSpPr>
        <p:spPr>
          <a:xfrm>
            <a:off x="551384" y="836712"/>
            <a:ext cx="5328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Existing booster is insufficient for Diamond-II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Maximum 3.0 GeV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~140 nm emittance, too large for injection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 bunches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charge per shot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u="sng" dirty="0"/>
              <a:t>New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Retain race-track structure to fit inside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Extensive use of combined-function magnets focusing/defocusing gradients and chromaticity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Dispersion-free straights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88BB0-43F4-40D7-96A5-269EA5D3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84685"/>
            <a:ext cx="5031197" cy="5877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A2EF4-5EE4-4140-AD39-6E97120D7F24}"/>
              </a:ext>
            </a:extLst>
          </p:cNvPr>
          <p:cNvSpPr txBox="1"/>
          <p:nvPr/>
        </p:nvSpPr>
        <p:spPr>
          <a:xfrm>
            <a:off x="9367054" y="1628800"/>
            <a:ext cx="18054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i="1"/>
              <a:t>Booster 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64245-7A64-4326-B95C-71494217F601}"/>
              </a:ext>
            </a:extLst>
          </p:cNvPr>
          <p:cNvSpPr txBox="1"/>
          <p:nvPr/>
        </p:nvSpPr>
        <p:spPr>
          <a:xfrm>
            <a:off x="9367054" y="2057754"/>
            <a:ext cx="17877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65000"/>
                  </a:schemeClr>
                </a:solidFill>
              </a:rPr>
              <a:t>Old Booster 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D6376-C932-40D3-B32B-7012E470D9C7}"/>
              </a:ext>
            </a:extLst>
          </p:cNvPr>
          <p:cNvSpPr txBox="1"/>
          <p:nvPr/>
        </p:nvSpPr>
        <p:spPr>
          <a:xfrm>
            <a:off x="9323626" y="2721261"/>
            <a:ext cx="10374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Fixed Mid-Point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57821-6AA1-4DA6-B7D6-033305166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4512921"/>
            <a:ext cx="6456040" cy="1955881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521D8B3-64A2-424A-8C13-31C8C263E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403015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0E27171-8E0F-4BBA-A011-CE0F7A55C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76" y="662418"/>
            <a:ext cx="5342640" cy="23745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Injector upgrade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/>
              <p:nvPr/>
            </p:nvSpPr>
            <p:spPr>
              <a:xfrm>
                <a:off x="551384" y="836712"/>
                <a:ext cx="6984776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Fractional tunes set to [.41, .38] for easy emittance exchange by coupling resonance crossing if needed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 err="1"/>
                  <a:t>Linac</a:t>
                </a:r>
                <a:r>
                  <a:rPr lang="en-US" sz="2000" dirty="0"/>
                  <a:t> energy increased from 100 MeV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150 MeV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smaller geometric emittance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smaller energy spread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better gas lifetime,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less eddy currents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reduce remnant fields at injection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reduce dynamic range of RF cavities and magnet supplies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836712"/>
                <a:ext cx="6984776" cy="5940088"/>
              </a:xfrm>
              <a:prstGeom prst="rect">
                <a:avLst/>
              </a:prstGeom>
              <a:blipFill>
                <a:blip r:embed="rId3"/>
                <a:stretch>
                  <a:fillRect l="-873" t="-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0BFA56-8BC5-4A74-AA11-CDF42084B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73589"/>
              </p:ext>
            </p:extLst>
          </p:nvPr>
        </p:nvGraphicFramePr>
        <p:xfrm>
          <a:off x="7698152" y="3344430"/>
          <a:ext cx="4254500" cy="2616835"/>
        </p:xfrm>
        <a:graphic>
          <a:graphicData uri="http://schemas.openxmlformats.org/drawingml/2006/table">
            <a:tbl>
              <a:tblPr firstRow="1" firstCol="1" bandRow="1"/>
              <a:tblGrid>
                <a:gridCol w="1535113">
                  <a:extLst>
                    <a:ext uri="{9D8B030D-6E8A-4147-A177-3AD203B41FA5}">
                      <a16:colId xmlns:a16="http://schemas.microsoft.com/office/drawing/2014/main" val="203972558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363210726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72677006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137901282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Parameter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Existing Booster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Booster-II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4962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 Range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0.1 - 3.0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0.15 - 3.5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0221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Cells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36+4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1918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Repetition Frequency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5162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Circumference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6573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Betatron Tunes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[7.18, 4.27]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[12.41, 5.38]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90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Natural Chromaticity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[-9.7, -6.3]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[-13.7, -12.3]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5424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Corrected chromaticity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[+1.00, +1.00]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[+2.00, +2.00]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0096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Mom. Comp. Factor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0.0252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0.00567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0528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Emittance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nm.rad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134.4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17.4</a:t>
                      </a:r>
                      <a:endParaRPr lang="en-GB" sz="1100" b="1" dirty="0">
                        <a:solidFill>
                          <a:srgbClr val="008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5296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 Spread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0.073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0.086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1684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Nat. Bunch Length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38.0</a:t>
                      </a:r>
                      <a:endParaRPr lang="en-GB" sz="1100" dirty="0">
                        <a:solidFill>
                          <a:srgbClr val="008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1554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Damping Part. [J</a:t>
                      </a:r>
                      <a:r>
                        <a:rPr lang="en-GB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J</a:t>
                      </a:r>
                      <a:r>
                        <a:rPr lang="en-GB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J</a:t>
                      </a:r>
                      <a:r>
                        <a:rPr lang="en-GB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[1.00, 1.00, 2.00]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[1.10, 1.00, 1.90]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18615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0A3E7D-7485-4429-A2C7-53B90191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53336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418368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Booster-to-storage ring transfer line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F7C0A-C472-454C-9B7B-A1CC79D7571A}"/>
              </a:ext>
            </a:extLst>
          </p:cNvPr>
          <p:cNvSpPr txBox="1"/>
          <p:nvPr/>
        </p:nvSpPr>
        <p:spPr>
          <a:xfrm>
            <a:off x="335360" y="783642"/>
            <a:ext cx="66967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new booster-to-storage ring transfer line has been designed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Reuse all existing dipoles + girders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Reuse all existing quadrupoles + girders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Reuse all diagnostics with minor modifications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stripline</a:t>
            </a:r>
            <a:r>
              <a:rPr lang="en-US" sz="2000" dirty="0"/>
              <a:t> BPMs, ICTs, screen monitors, etc.)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1 additional small dipole to correct difference in </a:t>
            </a:r>
            <a:br>
              <a:rPr lang="en-US" sz="2000" dirty="0"/>
            </a:br>
            <a:r>
              <a:rPr lang="en-US" sz="2000" dirty="0"/>
              <a:t>extraction septum bend angle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Dispersion-free section for simple quadrupole scans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GB" sz="20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0A3E7D-7485-4429-A2C7-53B90191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53336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94A18-2A9F-995C-A463-9BE48803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330297"/>
            <a:ext cx="6120680" cy="39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2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3C81EB-0616-460F-8E42-182A07F68777}"/>
              </a:ext>
            </a:extLst>
          </p:cNvPr>
          <p:cNvSpPr txBox="1"/>
          <p:nvPr/>
        </p:nvSpPr>
        <p:spPr>
          <a:xfrm>
            <a:off x="2387588" y="29249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Stripline</a:t>
            </a:r>
            <a:r>
              <a:rPr lang="en-US" sz="3600" dirty="0"/>
              <a:t> design and timing effects</a:t>
            </a:r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7D47A-2019-4947-BBA1-75766AB4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4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shapes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/>
              <p:nvPr/>
            </p:nvSpPr>
            <p:spPr>
              <a:xfrm>
                <a:off x="127201" y="917257"/>
                <a:ext cx="456646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Different </a:t>
                </a:r>
                <a:r>
                  <a:rPr lang="en-US" sz="2000" dirty="0" err="1"/>
                  <a:t>stripline</a:t>
                </a:r>
                <a:r>
                  <a:rPr lang="en-US" sz="2000" dirty="0"/>
                  <a:t> shapes are being checked to improve field uniformity at various horizontal displacements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>
                    <a:solidFill>
                      <a:srgbClr val="D84C0F"/>
                    </a:solidFill>
                  </a:rPr>
                  <a:t>First solution: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D84C0F"/>
                    </a:solidFill>
                  </a:rPr>
                  <a:t>14  mm circular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D84C0F"/>
                    </a:solidFill>
                  </a:rPr>
                  <a:t>Problems with field roll-off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D84C0F"/>
                        </a:solidFill>
                        <a:latin typeface="Cambria Math" panose="02040503050406030204" pitchFamily="18" charset="0"/>
                      </a:rPr>
                      <m:t>±4</m:t>
                    </m:r>
                  </m:oMath>
                </a14:m>
                <a:r>
                  <a:rPr lang="en-US" sz="2000" dirty="0">
                    <a:solidFill>
                      <a:srgbClr val="D84C0F"/>
                    </a:solidFill>
                  </a:rPr>
                  <a:t> mm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6DBB"/>
                  </a:solidFill>
                </a:endParaRPr>
              </a:p>
              <a:p>
                <a:r>
                  <a:rPr lang="en-US" sz="2000" dirty="0">
                    <a:solidFill>
                      <a:srgbClr val="006DBB"/>
                    </a:solidFill>
                  </a:rPr>
                  <a:t>Second solution: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6DBB"/>
                    </a:solidFill>
                  </a:rPr>
                  <a:t>14 mm circular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DBB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006DBB"/>
                    </a:solidFill>
                  </a:rPr>
                  <a:t>1 mm flattening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6DBB"/>
                    </a:solidFill>
                  </a:rPr>
                  <a:t>Improved field flatness out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DBB"/>
                        </a:solidFill>
                        <a:latin typeface="Cambria Math" panose="02040503050406030204" pitchFamily="18" charset="0"/>
                      </a:rPr>
                      <m:t>±4</m:t>
                    </m:r>
                  </m:oMath>
                </a14:m>
                <a:r>
                  <a:rPr lang="en-US" sz="2000" dirty="0">
                    <a:solidFill>
                      <a:srgbClr val="006DBB"/>
                    </a:solidFill>
                  </a:rPr>
                  <a:t> mm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1" y="917257"/>
                <a:ext cx="4566465" cy="5632311"/>
              </a:xfrm>
              <a:prstGeom prst="rect">
                <a:avLst/>
              </a:prstGeom>
              <a:blipFill>
                <a:blip r:embed="rId2"/>
                <a:stretch>
                  <a:fillRect l="-1469" t="-541" r="-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521D8B3-64A2-424A-8C13-31C8C263E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A4566591-0B2C-4B5A-B710-AE8EB4027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087992"/>
            <a:ext cx="4392488" cy="3294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25201-D62C-1174-E8CA-C54B62619D94}"/>
              </a:ext>
            </a:extLst>
          </p:cNvPr>
          <p:cNvSpPr txBox="1"/>
          <p:nvPr/>
        </p:nvSpPr>
        <p:spPr>
          <a:xfrm>
            <a:off x="8374739" y="329479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8FBD9-2D10-4ADD-ABFC-BF34BDEA4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586" y="512958"/>
            <a:ext cx="2552700" cy="2486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83972D-0F8A-40C2-8B4D-102305112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030989" y="721574"/>
            <a:ext cx="2476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strategy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D05D3-508A-4326-BD63-A7B16AA9D918}"/>
              </a:ext>
            </a:extLst>
          </p:cNvPr>
          <p:cNvSpPr txBox="1"/>
          <p:nvPr/>
        </p:nvSpPr>
        <p:spPr>
          <a:xfrm>
            <a:off x="551384" y="614719"/>
            <a:ext cx="99363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Guiding principles for injection scheme selection and design: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Flexibility &amp; adjustability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Upgradability for high-brightness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Risk minimization, maintain fallback options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Three injection schemes to be used for various situations: 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04CECA2-CE7F-481B-8648-044ABD4AC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32B11F-C0DA-F795-0AF3-CADF71706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708307"/>
              </p:ext>
            </p:extLst>
          </p:nvPr>
        </p:nvGraphicFramePr>
        <p:xfrm>
          <a:off x="1416276" y="1354839"/>
          <a:ext cx="10220283" cy="647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EB474-1046-5154-2E83-828A137F1DED}"/>
              </a:ext>
            </a:extLst>
          </p:cNvPr>
          <p:cNvSpPr txBox="1"/>
          <p:nvPr/>
        </p:nvSpPr>
        <p:spPr>
          <a:xfrm>
            <a:off x="1343472" y="4431148"/>
            <a:ext cx="2387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Commissioning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Multi-bunch filling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Fallback option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4805B-1968-42AE-70F5-2A55C10BE461}"/>
              </a:ext>
            </a:extLst>
          </p:cNvPr>
          <p:cNvSpPr txBox="1"/>
          <p:nvPr/>
        </p:nvSpPr>
        <p:spPr>
          <a:xfrm>
            <a:off x="4943873" y="4435406"/>
            <a:ext cx="203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User operation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952B6-0F3E-1FAD-BCE0-0F9D553A1658}"/>
              </a:ext>
            </a:extLst>
          </p:cNvPr>
          <p:cNvSpPr txBox="1"/>
          <p:nvPr/>
        </p:nvSpPr>
        <p:spPr>
          <a:xfrm>
            <a:off x="9048328" y="4431148"/>
            <a:ext cx="2171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High-brightness </a:t>
            </a:r>
            <a:br>
              <a:rPr lang="en-US" sz="2000" dirty="0"/>
            </a:br>
            <a:r>
              <a:rPr lang="en-US" sz="2000" dirty="0"/>
              <a:t>lattice options</a:t>
            </a:r>
          </a:p>
        </p:txBody>
      </p:sp>
    </p:spTree>
    <p:extLst>
      <p:ext uri="{BB962C8B-B14F-4D97-AF65-F5344CB8AC3E}">
        <p14:creationId xmlns:p14="http://schemas.microsoft.com/office/powerpoint/2010/main" val="3849893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FED31A-5D8C-4A87-805B-6D4F9CE06BE1}"/>
                  </a:ext>
                </a:extLst>
              </p:cNvPr>
              <p:cNvSpPr txBox="1"/>
              <p:nvPr/>
            </p:nvSpPr>
            <p:spPr>
              <a:xfrm>
                <a:off x="551384" y="836712"/>
                <a:ext cx="695578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Tracking simulations indicate that 10% less kick angle on all </a:t>
                </a:r>
                <a:r>
                  <a:rPr lang="en-US" dirty="0" err="1"/>
                  <a:t>striplines</a:t>
                </a:r>
                <a:r>
                  <a:rPr lang="en-US" dirty="0"/>
                  <a:t> still leads &gt;95% injection efficiency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u="sng" dirty="0"/>
                  <a:t>Timing offset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integrated voltage seen by the beam will change if all pulses are offset with respect to the beam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+/- 350 </a:t>
                </a:r>
                <a:r>
                  <a:rPr lang="en-US" dirty="0" err="1"/>
                  <a:t>ps</a:t>
                </a:r>
                <a:r>
                  <a:rPr lang="en-US" dirty="0"/>
                  <a:t> offsets leads to ~2% less kick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u="sng" dirty="0"/>
                  <a:t>Timing jitter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Four </a:t>
                </a:r>
                <a:r>
                  <a:rPr lang="en-US" dirty="0" err="1"/>
                  <a:t>striplines</a:t>
                </a:r>
                <a:r>
                  <a:rPr lang="en-US" dirty="0"/>
                  <a:t> with random jitter.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Chances of low total kick voltage when summing 4 contributions?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Fraction of shots with amplitude above either 70%, 80%, 95%  99% of nominal amplitude for varying jitter magnitude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(random Gaussian jitter applied to each of 4 </a:t>
                </a:r>
                <a:r>
                  <a:rPr lang="en-US" dirty="0" err="1"/>
                  <a:t>striplines</a:t>
                </a:r>
                <a:r>
                  <a:rPr lang="en-US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&lt;100 </a:t>
                </a:r>
                <a:r>
                  <a:rPr lang="en-US" dirty="0" err="1"/>
                  <a:t>ps</a:t>
                </a:r>
                <a:r>
                  <a:rPr lang="en-US" dirty="0"/>
                  <a:t> rms timing jitter we have ~100% of shots with &gt;99% amplitude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&lt;200 </a:t>
                </a:r>
                <a:r>
                  <a:rPr lang="en-US" dirty="0" err="1"/>
                  <a:t>ps</a:t>
                </a:r>
                <a:r>
                  <a:rPr lang="en-US" dirty="0"/>
                  <a:t> rms: ~100% of shots with &gt;95% amplitude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sufficient for good injection efficiency stability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FED31A-5D8C-4A87-805B-6D4F9CE06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836712"/>
                <a:ext cx="6955786" cy="5632311"/>
              </a:xfrm>
              <a:prstGeom prst="rect">
                <a:avLst/>
              </a:prstGeom>
              <a:blipFill>
                <a:blip r:embed="rId2"/>
                <a:stretch>
                  <a:fillRect l="-701" t="-541" r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stripline</a:t>
            </a:r>
            <a:r>
              <a:rPr lang="en-US" dirty="0"/>
              <a:t> timing offsets on aperture sharing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66EAC61-5155-488C-8D25-BB13733F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76" y="4510793"/>
            <a:ext cx="2998921" cy="224919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2D494360-B8CD-49E5-B048-97B660316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76" y="2615357"/>
            <a:ext cx="2778077" cy="2083558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C1F1A1D4-E4F1-4D8D-BCA9-F7AA354CB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57" y="519615"/>
            <a:ext cx="2924176" cy="21931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4B029B-A48F-4DA4-ADB2-B59EAE66D1EE}"/>
              </a:ext>
            </a:extLst>
          </p:cNvPr>
          <p:cNvSpPr txBox="1"/>
          <p:nvPr/>
        </p:nvSpPr>
        <p:spPr>
          <a:xfrm>
            <a:off x="7587798" y="447979"/>
            <a:ext cx="2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seen by beam 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BFF022-8716-4191-BE64-930FED56CB6A}"/>
              </a:ext>
            </a:extLst>
          </p:cNvPr>
          <p:cNvCxnSpPr>
            <a:cxnSpLocks/>
          </p:cNvCxnSpPr>
          <p:nvPr/>
        </p:nvCxnSpPr>
        <p:spPr>
          <a:xfrm>
            <a:off x="6649337" y="2383885"/>
            <a:ext cx="2514459" cy="544885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6005C3-DDF7-4222-B1B3-0290D808D281}"/>
              </a:ext>
            </a:extLst>
          </p:cNvPr>
          <p:cNvCxnSpPr>
            <a:cxnSpLocks/>
          </p:cNvCxnSpPr>
          <p:nvPr/>
        </p:nvCxnSpPr>
        <p:spPr>
          <a:xfrm>
            <a:off x="7554731" y="4143965"/>
            <a:ext cx="1421589" cy="91775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260ADA8-7D66-462B-8942-D240E3B71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2581677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High-brightness injection: swap-out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690EB-F17F-4B98-A568-760D764F1C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04" y="895202"/>
            <a:ext cx="7226096" cy="31818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2F3E3E-8FEC-41B5-AD32-2246F068A91F}"/>
                  </a:ext>
                </a:extLst>
              </p:cNvPr>
              <p:cNvSpPr txBox="1"/>
              <p:nvPr/>
            </p:nvSpPr>
            <p:spPr>
              <a:xfrm>
                <a:off x="0" y="620689"/>
                <a:ext cx="645209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Swap-out option as alternative to Enhanced Aperture Sharing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u="sng" dirty="0"/>
                  <a:t>Concept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Add more </a:t>
                </a:r>
                <a:r>
                  <a:rPr lang="en-US" sz="2000" dirty="0" err="1"/>
                  <a:t>striplines</a:t>
                </a:r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Bring injected bunch on-axis in first mid-straight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Kick stored bunch into beam dump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Pros: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Simple upgrade from aperture sharing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Able to inject into smallest 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Cons: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Beam dumped required, tricky engineering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Lots of radiation produced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accumulation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full-charge booster required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Larger kick angle required: 18.5kV on </a:t>
                </a:r>
                <a:r>
                  <a:rPr lang="en-US" sz="2000" dirty="0" err="1"/>
                  <a:t>striplines</a:t>
                </a:r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2F3E3E-8FEC-41B5-AD32-2246F068A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9"/>
                <a:ext cx="6452094" cy="5324535"/>
              </a:xfrm>
              <a:prstGeom prst="rect">
                <a:avLst/>
              </a:prstGeom>
              <a:blipFill>
                <a:blip r:embed="rId3"/>
                <a:stretch>
                  <a:fillRect l="-945" t="-687" b="-1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65D45B1-0F11-4FEC-9CB0-D187C8BBD056}"/>
              </a:ext>
            </a:extLst>
          </p:cNvPr>
          <p:cNvSpPr txBox="1"/>
          <p:nvPr/>
        </p:nvSpPr>
        <p:spPr>
          <a:xfrm>
            <a:off x="8745245" y="710537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dump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65DA1B5-079F-4296-ABDC-B9CF16426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207146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straight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/>
              <p:nvPr/>
            </p:nvSpPr>
            <p:spPr>
              <a:xfrm>
                <a:off x="136845" y="814177"/>
                <a:ext cx="460851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“Long straights” are only 7.5m long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compact solutions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Reuse existing Diamond kickers for four-kicker bump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F7C0A-C472-454C-9B7B-A1CC79D7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5" y="814177"/>
                <a:ext cx="4608512" cy="2246769"/>
              </a:xfrm>
              <a:prstGeom prst="rect">
                <a:avLst/>
              </a:prstGeom>
              <a:blipFill>
                <a:blip r:embed="rId2"/>
                <a:stretch>
                  <a:fillRect l="-1323" t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EEDBAAA-7F1A-4D8C-B601-C609B551E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39" y="660102"/>
            <a:ext cx="7446861" cy="2093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8DEC1-8D94-4B26-B065-D0F8CE2CB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82" y="3354730"/>
            <a:ext cx="5303912" cy="2221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3119FB-E39A-4DD5-9A03-1EABDF4417AA}"/>
                  </a:ext>
                </a:extLst>
              </p:cNvPr>
              <p:cNvSpPr txBox="1"/>
              <p:nvPr/>
            </p:nvSpPr>
            <p:spPr>
              <a:xfrm>
                <a:off x="133324" y="2967907"/>
                <a:ext cx="69707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DC chicane magnets, ±1.75 </a:t>
                </a:r>
                <a:r>
                  <a:rPr lang="en-US" sz="2000" dirty="0" err="1"/>
                  <a:t>mrad</a:t>
                </a:r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Maximize flexibility and adjustability of injection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Angle and position control of stored beam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Nominal operation: push beam </a:t>
                </a:r>
                <a:r>
                  <a:rPr lang="en-US" sz="2000" u="sng" dirty="0"/>
                  <a:t>away</a:t>
                </a:r>
                <a:r>
                  <a:rPr lang="en-US" sz="2000" dirty="0"/>
                  <a:t> from septum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High-brightness operation: push beam </a:t>
                </a:r>
                <a:r>
                  <a:rPr lang="en-US" sz="2000" u="sng" dirty="0"/>
                  <a:t>towards</a:t>
                </a:r>
                <a:r>
                  <a:rPr lang="en-US" sz="2000" dirty="0"/>
                  <a:t> septum</a:t>
                </a:r>
              </a:p>
              <a:p>
                <a:pPr lvl="1"/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minimizes required chicane bend angle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3119FB-E39A-4DD5-9A03-1EABDF441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4" y="2967907"/>
                <a:ext cx="6970788" cy="2554545"/>
              </a:xfrm>
              <a:prstGeom prst="rect">
                <a:avLst/>
              </a:prstGeom>
              <a:blipFill>
                <a:blip r:embed="rId5"/>
                <a:stretch>
                  <a:fillRect l="-962" t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3BC0C2-9B33-4E61-91B8-00ED0B955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48605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34B130-CFBA-4BD9-B5BF-743778FB16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88" y="2551778"/>
            <a:ext cx="5159896" cy="1931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Four-kicker bump for Diamond-II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4C3F2-B6FA-4B0C-AB57-0851A7A41F68}"/>
                  </a:ext>
                </a:extLst>
              </p:cNvPr>
              <p:cNvSpPr txBox="1"/>
              <p:nvPr/>
            </p:nvSpPr>
            <p:spPr>
              <a:xfrm>
                <a:off x="119336" y="620689"/>
                <a:ext cx="7215886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Four-kicker bump makes injection during commissioning easy: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Multi-bunch trains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high charge &amp; good signal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On-axis injection for beam-threading and first-turns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Off-axis accumulation with unclosed bump (aperture sharing)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Off-axis accumulation with closed bump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Unfortunately not perfectly transparent ….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4C3F2-B6FA-4B0C-AB57-0851A7A4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620689"/>
                <a:ext cx="7215886" cy="4616648"/>
              </a:xfrm>
              <a:prstGeom prst="rect">
                <a:avLst/>
              </a:prstGeo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94D6B03-F4BF-40D8-88EF-297CC0B5EB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88" y="511106"/>
            <a:ext cx="5159896" cy="193108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D4DF20-A833-4353-BAA6-5C01E8BCF0DA}"/>
              </a:ext>
            </a:extLst>
          </p:cNvPr>
          <p:cNvCxnSpPr>
            <a:cxnSpLocks/>
          </p:cNvCxnSpPr>
          <p:nvPr/>
        </p:nvCxnSpPr>
        <p:spPr>
          <a:xfrm flipV="1">
            <a:off x="5879976" y="1563858"/>
            <a:ext cx="1368152" cy="446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9BBF89-16BF-465F-A570-06AC71FC2991}"/>
              </a:ext>
            </a:extLst>
          </p:cNvPr>
          <p:cNvCxnSpPr>
            <a:cxnSpLocks/>
          </p:cNvCxnSpPr>
          <p:nvPr/>
        </p:nvCxnSpPr>
        <p:spPr>
          <a:xfrm>
            <a:off x="4725110" y="2668964"/>
            <a:ext cx="2610112" cy="547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F9A1E073-D3A6-4219-92D6-A6EB36BE3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10464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definition for Diamond-II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F74A86-3B0D-485B-8959-0ED72D746EB2}"/>
                  </a:ext>
                </a:extLst>
              </p:cNvPr>
              <p:cNvSpPr txBox="1"/>
              <p:nvPr/>
            </p:nvSpPr>
            <p:spPr>
              <a:xfrm>
                <a:off x="239350" y="637552"/>
                <a:ext cx="1125725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How can we improve transparency during top-up?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Transparency improves as the number of kicked bunches is reduced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Diamond-II Figure of Merit (</a:t>
                </a:r>
                <a:r>
                  <a:rPr lang="en-US" sz="2000" dirty="0" err="1"/>
                  <a:t>FoM</a:t>
                </a:r>
                <a:r>
                  <a:rPr lang="en-US" sz="2000" dirty="0"/>
                  <a:t>) definition of “transparent” injection after discussion with users: </a:t>
                </a:r>
              </a:p>
              <a:p>
                <a:pPr algn="ctr"/>
                <a:br>
                  <a:rPr lang="en-US" sz="2000" i="1" dirty="0"/>
                </a:br>
                <a:r>
                  <a:rPr lang="en-US" sz="2000" i="1" dirty="0"/>
                  <a:t>“Intensity integrated over 100 </a:t>
                </a:r>
                <a:r>
                  <a:rPr lang="el-GR" sz="2000" i="1" dirty="0"/>
                  <a:t>μ</a:t>
                </a:r>
                <a:r>
                  <a:rPr lang="en-US" sz="2000" i="1" dirty="0"/>
                  <a:t>s through 2D FWHM slit 45 meter downstream from </a:t>
                </a:r>
                <a:br>
                  <a:rPr lang="en-US" sz="2000" i="1" dirty="0"/>
                </a:br>
                <a:r>
                  <a:rPr lang="en-US" sz="2000" i="1" dirty="0"/>
                  <a:t>source point must remain above 99% of nominal at all times at all beamlines”</a:t>
                </a:r>
              </a:p>
              <a:p>
                <a:pPr lvl="1"/>
                <a:endParaRPr lang="en-US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Both transverse directions are important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Beam divergence is importance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Several injection schemes were considered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Single-bunch aperture sharing </a:t>
                </a:r>
                <a:r>
                  <a:rPr lang="en-US" sz="2000" dirty="0"/>
                  <a:t>found to best address our main concerns</a:t>
                </a:r>
                <a:endParaRPr lang="en-US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F74A86-3B0D-485B-8959-0ED72D74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0" y="637552"/>
                <a:ext cx="11257250" cy="5324535"/>
              </a:xfrm>
              <a:prstGeom prst="rect">
                <a:avLst/>
              </a:prstGeom>
              <a:blipFill>
                <a:blip r:embed="rId2"/>
                <a:stretch>
                  <a:fillRect l="-541" t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DC77338-320D-4E35-A243-7CCF3EBB21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610FC-0958-E9B1-9D31-EC49864F8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58" y="2990632"/>
            <a:ext cx="5718592" cy="21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9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59640D-8408-4C65-903A-B31ADC1D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70" y="3284984"/>
            <a:ext cx="7755229" cy="1481388"/>
          </a:xfrm>
          <a:prstGeom prst="rect">
            <a:avLst/>
          </a:prstGeom>
        </p:spPr>
      </p:pic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B3E253D1-FFBF-42A6-82C2-F114D06BB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34430"/>
            <a:ext cx="6926913" cy="2577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796BEE-F068-45CB-9FD6-E0DFBBF7B9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75" y="4356184"/>
            <a:ext cx="3574297" cy="2491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Single-bunch aperture sharing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DC77338-320D-4E35-A243-7CCF3EBB21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07C7DA-C7A9-444F-B535-61F0CB6B91B5}"/>
                  </a:ext>
                </a:extLst>
              </p:cNvPr>
              <p:cNvSpPr txBox="1"/>
              <p:nvPr/>
            </p:nvSpPr>
            <p:spPr>
              <a:xfrm>
                <a:off x="119337" y="780520"/>
                <a:ext cx="475252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Diamond-II:</a:t>
                </a:r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“modified” hybrid MBA </a:t>
                </a:r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2 m of free space in first downstream mid-straight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Ideal auxiliary elements!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DE2"/>
                    </a:solidFill>
                  </a:rPr>
                  <a:t>4x 150 mm </a:t>
                </a:r>
                <a:r>
                  <a:rPr lang="en-US" sz="2200" dirty="0" err="1">
                    <a:solidFill>
                      <a:srgbClr val="FF0DE2"/>
                    </a:solidFill>
                  </a:rPr>
                  <a:t>striplines</a:t>
                </a:r>
                <a:endParaRPr lang="en-US" sz="2200" dirty="0">
                  <a:solidFill>
                    <a:srgbClr val="FF0DE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DE2"/>
                    </a:solidFill>
                  </a:rPr>
                  <a:t>2 modules with 2 </a:t>
                </a:r>
                <a:r>
                  <a:rPr lang="en-US" sz="2200" dirty="0" err="1">
                    <a:solidFill>
                      <a:srgbClr val="FF0DE2"/>
                    </a:solidFill>
                  </a:rPr>
                  <a:t>striplines</a:t>
                </a:r>
                <a:r>
                  <a:rPr lang="en-US" sz="2200" dirty="0">
                    <a:solidFill>
                      <a:srgbClr val="FF0DE2"/>
                    </a:solidFill>
                  </a:rPr>
                  <a:t> each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07C7DA-C7A9-444F-B535-61F0CB6B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" y="780520"/>
                <a:ext cx="4752528" cy="3139321"/>
              </a:xfrm>
              <a:prstGeom prst="rect">
                <a:avLst/>
              </a:prstGeom>
              <a:blipFill>
                <a:blip r:embed="rId6"/>
                <a:stretch>
                  <a:fillRect l="-1669" t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A1C73-93C5-D2D5-AE17-2CAF3644DFC8}"/>
                  </a:ext>
                </a:extLst>
              </p:cNvPr>
              <p:cNvSpPr txBox="1"/>
              <p:nvPr/>
            </p:nvSpPr>
            <p:spPr>
              <a:xfrm>
                <a:off x="120075" y="3966925"/>
                <a:ext cx="679201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 ns pulse duration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/>
                  <a:t> only 1 out of 899 bunches perturbed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/>
                  <a:t> fulfills transparency criterion</a:t>
                </a:r>
                <a:br>
                  <a:rPr lang="en-US" sz="2200" dirty="0"/>
                </a:b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/>
                  <a:t> septum leakage will be dominant source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A1C73-93C5-D2D5-AE17-2CAF3644D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5" y="3966925"/>
                <a:ext cx="6792014" cy="2123658"/>
              </a:xfrm>
              <a:prstGeom prst="rect">
                <a:avLst/>
              </a:prstGeom>
              <a:blipFill>
                <a:blip r:embed="rId7"/>
                <a:stretch>
                  <a:fillRect l="-1077" b="-4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D5687A4-D473-46C2-B93D-4D4CDEE821EA}"/>
              </a:ext>
            </a:extLst>
          </p:cNvPr>
          <p:cNvSpPr/>
          <p:nvPr/>
        </p:nvSpPr>
        <p:spPr>
          <a:xfrm>
            <a:off x="8273291" y="2727937"/>
            <a:ext cx="116174" cy="115399"/>
          </a:xfrm>
          <a:prstGeom prst="rect">
            <a:avLst/>
          </a:prstGeom>
          <a:solidFill>
            <a:srgbClr val="FF0DE2"/>
          </a:solidFill>
          <a:ln>
            <a:solidFill>
              <a:srgbClr val="FF0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18F7A-1CF6-4A71-9125-F40089A7C223}"/>
              </a:ext>
            </a:extLst>
          </p:cNvPr>
          <p:cNvSpPr/>
          <p:nvPr/>
        </p:nvSpPr>
        <p:spPr>
          <a:xfrm>
            <a:off x="8428098" y="2727937"/>
            <a:ext cx="116174" cy="115399"/>
          </a:xfrm>
          <a:prstGeom prst="rect">
            <a:avLst/>
          </a:prstGeom>
          <a:solidFill>
            <a:srgbClr val="FF0DE2"/>
          </a:solidFill>
          <a:ln>
            <a:solidFill>
              <a:srgbClr val="FF0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54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EDCF58-7AF7-4884-9EED-F4D651483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99" y="3455577"/>
            <a:ext cx="4392488" cy="29285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Single-bunch aperture sharing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DC77338-320D-4E35-A243-7CCF3EBB21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07C7DA-C7A9-444F-B535-61F0CB6B91B5}"/>
                  </a:ext>
                </a:extLst>
              </p:cNvPr>
              <p:cNvSpPr txBox="1"/>
              <p:nvPr/>
            </p:nvSpPr>
            <p:spPr>
              <a:xfrm>
                <a:off x="133374" y="660512"/>
                <a:ext cx="6106641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Chicanes set to +2mm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6mm separation between closed orbit and septum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Injected beam parameters, offsets and kick angles found through tracking injected- and stored beam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minimization of RMS Courant-Snyder invariant after </a:t>
                </a:r>
                <a:r>
                  <a:rPr lang="en-US" sz="2000" dirty="0" err="1"/>
                  <a:t>striplines</a:t>
                </a:r>
                <a:r>
                  <a:rPr lang="en-US" sz="2000" dirty="0"/>
                  <a:t> of both injected- and stored beam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07C7DA-C7A9-444F-B535-61F0CB6B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4" y="660512"/>
                <a:ext cx="6106641" cy="2523768"/>
              </a:xfrm>
              <a:prstGeom prst="rect">
                <a:avLst/>
              </a:prstGeom>
              <a:blipFill>
                <a:blip r:embed="rId4"/>
                <a:stretch>
                  <a:fillRect l="-898" t="-1208" r="-1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75A73A9-3565-4971-AC18-6ACC062D1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229" y="670384"/>
            <a:ext cx="5640628" cy="2655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98AA87-26A7-4D92-9592-2B4CC86C903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89" y="3604281"/>
            <a:ext cx="5328592" cy="27415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E7C9460D-A23E-CADC-91DF-146D92578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854897"/>
                  </p:ext>
                </p:extLst>
              </p:nvPr>
            </p:nvGraphicFramePr>
            <p:xfrm>
              <a:off x="239351" y="3523502"/>
              <a:ext cx="2702688" cy="2673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806">
                      <a:extLst>
                        <a:ext uri="{9D8B030D-6E8A-4147-A177-3AD203B41FA5}">
                          <a16:colId xmlns:a16="http://schemas.microsoft.com/office/drawing/2014/main" val="3532962855"/>
                        </a:ext>
                      </a:extLst>
                    </a:gridCol>
                    <a:gridCol w="1337882">
                      <a:extLst>
                        <a:ext uri="{9D8B030D-6E8A-4147-A177-3AD203B41FA5}">
                          <a16:colId xmlns:a16="http://schemas.microsoft.com/office/drawing/2014/main" val="30642496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Parameters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195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2.2 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38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3794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−7.8 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415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𝑚𝑟𝑎𝑑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6722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𝑠𝑡𝑟𝑖𝑝𝑙𝑖𝑛𝑒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−175 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𝑟𝑎𝑑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46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𝒔𝒕𝒓𝒊𝒑𝒍𝒊𝒏𝒆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𝒌𝑽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27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E7C9460D-A23E-CADC-91DF-146D925780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854897"/>
                  </p:ext>
                </p:extLst>
              </p:nvPr>
            </p:nvGraphicFramePr>
            <p:xfrm>
              <a:off x="239351" y="3523502"/>
              <a:ext cx="2702688" cy="2673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806">
                      <a:extLst>
                        <a:ext uri="{9D8B030D-6E8A-4147-A177-3AD203B41FA5}">
                          <a16:colId xmlns:a16="http://schemas.microsoft.com/office/drawing/2014/main" val="3532962855"/>
                        </a:ext>
                      </a:extLst>
                    </a:gridCol>
                    <a:gridCol w="1337882">
                      <a:extLst>
                        <a:ext uri="{9D8B030D-6E8A-4147-A177-3AD203B41FA5}">
                          <a16:colId xmlns:a16="http://schemas.microsoft.com/office/drawing/2014/main" val="30642496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Parameters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Value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195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6" t="-108197" r="-100000" b="-5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273" t="-108197" r="-1818" b="-5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38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6" t="-208197" r="-100000" b="-4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3794170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6" t="-298413" r="-100000" b="-3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273" t="-298413" r="-1818" b="-3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415997"/>
                      </a:ext>
                    </a:extLst>
                  </a:tr>
                  <a:tr h="396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6" t="-386154" r="-10000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273" t="-386154" r="-1818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722443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6" t="-493750" r="-100000" b="-1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273" t="-493750" r="-1818" b="-1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61876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46" t="-593750" r="-100000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273" t="-593750" r="-1818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827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14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55DA5016-1464-4AEC-8D23-AE6F48D10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64" y="3585462"/>
            <a:ext cx="3173648" cy="30838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0181A1-137C-4F3A-A8AE-0AB7A21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Single-bunch aperture sharing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52BCA-9FA8-4C11-910E-D64BED1A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BB47E4-CDF1-47B0-B693-DBD7109EC68D}"/>
                  </a:ext>
                </a:extLst>
              </p:cNvPr>
              <p:cNvSpPr txBox="1"/>
              <p:nvPr/>
            </p:nvSpPr>
            <p:spPr>
              <a:xfrm>
                <a:off x="126945" y="712111"/>
                <a:ext cx="5392992" cy="7189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Robustness of injection checked by injecting with various mis-steers  and mis-match of injected beam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Repeated for 20 lattices after the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Simulated Commissioning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process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 errors included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 apertures + collimators included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IDs included as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kickmaps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=0.5%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Contour curves indicate </a:t>
                </a:r>
                <a:r>
                  <a:rPr lang="en-US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average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20 seeds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Adequate robustness against injection errors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BB47E4-CDF1-47B0-B693-DBD7109E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45" y="712111"/>
                <a:ext cx="5392992" cy="7189148"/>
              </a:xfrm>
              <a:prstGeom prst="rect">
                <a:avLst/>
              </a:prstGeom>
              <a:blipFill>
                <a:blip r:embed="rId3"/>
                <a:stretch>
                  <a:fillRect l="-1017" t="-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ACE9BBC-9D84-4B47-BB61-D4FA17C533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475648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J. Kallestrup, LEL 2022, Jun. 26</a:t>
            </a:r>
            <a:r>
              <a:rPr lang="en-GB" baseline="30000" dirty="0"/>
              <a:t>th</a:t>
            </a:r>
            <a:r>
              <a:rPr lang="en-GB" dirty="0"/>
              <a:t> -29</a:t>
            </a:r>
            <a:r>
              <a:rPr lang="en-GB" baseline="30000" dirty="0"/>
              <a:t>th</a:t>
            </a:r>
            <a:r>
              <a:rPr lang="en-GB" dirty="0"/>
              <a:t> , 2022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11D847A-5FC7-431F-BA2E-C0966824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505684"/>
            <a:ext cx="3057007" cy="2971812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4DDB8EA-16E4-44CD-82D9-9C8D1BD6C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50" y="3429000"/>
            <a:ext cx="3173649" cy="308520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CF1D93A-9FC9-4EAE-AE82-28AAD3C06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91" y="505684"/>
            <a:ext cx="3144197" cy="30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7319"/>
      </p:ext>
    </p:extLst>
  </p:cSld>
  <p:clrMapOvr>
    <a:masterClrMapping/>
  </p:clrMapOvr>
</p:sld>
</file>

<file path=ppt/theme/theme1.xml><?xml version="1.0" encoding="utf-8"?>
<a:theme xmlns:a="http://schemas.openxmlformats.org/drawingml/2006/main" name="DDBA_slides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DDBA_slides_template3</Template>
  <TotalTime>8872</TotalTime>
  <Words>2274</Words>
  <Application>Microsoft Office PowerPoint</Application>
  <PresentationFormat>Widescreen</PresentationFormat>
  <Paragraphs>498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Segoe UI</vt:lpstr>
      <vt:lpstr>Times</vt:lpstr>
      <vt:lpstr>Wingdings</vt:lpstr>
      <vt:lpstr>DDBA_slides_template3</vt:lpstr>
      <vt:lpstr>Injection into Diamond-II beam dynamics and technological challenges</vt:lpstr>
      <vt:lpstr>Diamond-II recap</vt:lpstr>
      <vt:lpstr>Injection strategy </vt:lpstr>
      <vt:lpstr>Injection straight </vt:lpstr>
      <vt:lpstr>Four-kicker bump for Diamond-II</vt:lpstr>
      <vt:lpstr>Transparency definition for Diamond-II</vt:lpstr>
      <vt:lpstr>Single-bunch aperture sharing</vt:lpstr>
      <vt:lpstr>Single-bunch aperture sharing</vt:lpstr>
      <vt:lpstr>Single-bunch aperture sharing</vt:lpstr>
      <vt:lpstr>Impact of short-range wakefields</vt:lpstr>
      <vt:lpstr>Impact of short-range wakefields</vt:lpstr>
      <vt:lpstr>Impact of short-range wakefields</vt:lpstr>
      <vt:lpstr>High-brightness injection: enhanced aperture sharing</vt:lpstr>
      <vt:lpstr>Technical developments and challenges</vt:lpstr>
      <vt:lpstr>Septa</vt:lpstr>
      <vt:lpstr>Injection striplines – design </vt:lpstr>
      <vt:lpstr>Stripline pulsers</vt:lpstr>
      <vt:lpstr>Conclusions</vt:lpstr>
      <vt:lpstr>PowerPoint Presentation</vt:lpstr>
      <vt:lpstr>Extra slides</vt:lpstr>
      <vt:lpstr>Mid-straight layout </vt:lpstr>
      <vt:lpstr>Why Δp/p = 0.5% ? </vt:lpstr>
      <vt:lpstr>Four-kicker bump for Diamond-II</vt:lpstr>
      <vt:lpstr>PowerPoint Presentation</vt:lpstr>
      <vt:lpstr>Injector upgrade </vt:lpstr>
      <vt:lpstr>Injector upgrade </vt:lpstr>
      <vt:lpstr>Booster-to-storage ring transfer line</vt:lpstr>
      <vt:lpstr>PowerPoint Presentation</vt:lpstr>
      <vt:lpstr>Stripline shapes</vt:lpstr>
      <vt:lpstr>Effect of stripline timing offsets on aperture sharing</vt:lpstr>
      <vt:lpstr>High-brightness injection: swap-out</vt:lpstr>
    </vt:vector>
  </TitlesOfParts>
  <Company>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Kallestrup, Jonas (DLSLtd,RAL,TEC)</cp:lastModifiedBy>
  <cp:revision>483</cp:revision>
  <dcterms:created xsi:type="dcterms:W3CDTF">2013-11-19T11:09:08Z</dcterms:created>
  <dcterms:modified xsi:type="dcterms:W3CDTF">2022-06-28T17:00:39Z</dcterms:modified>
</cp:coreProperties>
</file>