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72" r:id="rId13"/>
    <p:sldId id="273" r:id="rId14"/>
    <p:sldId id="266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9900"/>
    <a:srgbClr val="0000FF"/>
    <a:srgbClr val="FF66FF"/>
    <a:srgbClr val="00FF00"/>
    <a:srgbClr val="00CC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73" autoAdjust="0"/>
    <p:restoredTop sz="94608" autoAdjust="0"/>
  </p:normalViewPr>
  <p:slideViewPr>
    <p:cSldViewPr snapToGrid="0">
      <p:cViewPr>
        <p:scale>
          <a:sx n="89" d="100"/>
          <a:sy n="89" d="100"/>
        </p:scale>
        <p:origin x="-240" y="-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7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00488-5028-49B2-82A4-055494C33256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9762-3A4D-43E5-82E9-74891CDB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1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29762-3A4D-43E5-82E9-74891CDB01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8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29762-3A4D-43E5-82E9-74891CDB01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8E8-F88B-418F-B491-B74D667F8E79}" type="datetime1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FC8CBA5C-4889-4C05-9814-B79AA8137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0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3439-34CB-42C7-82CD-35B1B140A226}" type="datetime1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7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80C5-5328-4FD9-BC48-4B6AD0093A69}" type="datetime1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3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12F2-2A00-4F4B-ADF2-93015DA74F92}" type="datetime1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B669-03E2-45EA-BE80-8D37B7539F85}" type="datetime1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736-2CE0-48E5-BE9F-FA792026028E}" type="datetime1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25C0-8821-4A7D-AF28-AB5EBAEC479B}" type="datetime1">
              <a:rPr lang="en-US" smtClean="0"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0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A370-3E69-4B64-924A-825199BF2BC9}" type="datetime1">
              <a:rPr lang="en-US" smtClean="0"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190F-769E-4A57-9BD8-3EF4B71D061E}" type="datetime1">
              <a:rPr lang="en-US" smtClean="0"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0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7ED-C1D4-4AD7-A966-D87A1C4A9480}" type="datetime1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A48F-6654-43DA-B7D1-E12BC9A0832C}" type="datetime1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9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47AF-A206-4DB3-B1B9-7F593DB38985}" type="datetime1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CBA5C-4889-4C05-9814-B79AA8137F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309" y="76200"/>
            <a:ext cx="1236577" cy="444980"/>
          </a:xfrm>
          <a:prstGeom prst="rect">
            <a:avLst/>
          </a:prstGeom>
        </p:spPr>
      </p:pic>
      <p:pic>
        <p:nvPicPr>
          <p:cNvPr id="8" name="Picture 2" descr="I.FAST Kick-off Meeti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941" y="-1"/>
            <a:ext cx="1285103" cy="7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4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096767/contributions/470011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8799" y="1547812"/>
            <a:ext cx="8534401" cy="4108451"/>
            <a:chOff x="381000" y="1813802"/>
            <a:chExt cx="8534401" cy="410845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13802"/>
              <a:ext cx="8382001" cy="3901198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81000" y="5715000"/>
              <a:ext cx="85344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39201" y="1813802"/>
              <a:ext cx="76200" cy="4108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49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Injection into SLS 2.0: </a:t>
            </a:r>
            <a:br>
              <a:rPr lang="en-US" dirty="0" smtClean="0"/>
            </a:br>
            <a:r>
              <a:rPr lang="en-US" dirty="0" smtClean="0"/>
              <a:t>beam dynamics aspects and technological challenges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464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M. Aiba, C. Gough, M. </a:t>
            </a:r>
            <a:r>
              <a:rPr lang="en-US" dirty="0" err="1" smtClean="0"/>
              <a:t>Paraliev</a:t>
            </a:r>
            <a:r>
              <a:rPr lang="en-US" dirty="0" smtClean="0"/>
              <a:t>, A. </a:t>
            </a:r>
            <a:r>
              <a:rPr lang="en-US" dirty="0" err="1" smtClean="0"/>
              <a:t>Streun</a:t>
            </a:r>
            <a:r>
              <a:rPr lang="en-US" dirty="0" smtClean="0"/>
              <a:t>, PSI</a:t>
            </a:r>
          </a:p>
          <a:p>
            <a:r>
              <a:rPr lang="en-US" dirty="0" smtClean="0"/>
              <a:t>Low Emittance Lattice design workshop</a:t>
            </a:r>
          </a:p>
          <a:p>
            <a:r>
              <a:rPr lang="en-US" dirty="0"/>
              <a:t> </a:t>
            </a:r>
            <a:r>
              <a:rPr lang="en-US" dirty="0" smtClean="0"/>
              <a:t>ALBA, </a:t>
            </a:r>
            <a:r>
              <a:rPr lang="en-US" dirty="0" err="1"/>
              <a:t>Cerdanyola</a:t>
            </a:r>
            <a:r>
              <a:rPr lang="en-US" dirty="0"/>
              <a:t> del </a:t>
            </a:r>
            <a:r>
              <a:rPr lang="en-US" dirty="0" err="1" smtClean="0"/>
              <a:t>Vallès</a:t>
            </a:r>
            <a:r>
              <a:rPr lang="en-US" dirty="0" smtClean="0"/>
              <a:t>, </a:t>
            </a:r>
            <a:r>
              <a:rPr lang="en-US" dirty="0" smtClean="0"/>
              <a:t>Barcelona, </a:t>
            </a:r>
            <a:r>
              <a:rPr lang="en-US" dirty="0" smtClean="0"/>
              <a:t>Spain</a:t>
            </a:r>
          </a:p>
          <a:p>
            <a:r>
              <a:rPr lang="en-US" dirty="0" smtClean="0"/>
              <a:t>29.06.2022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Kicker-bump + Aperture sharing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8045"/>
            <a:ext cx="10515600" cy="14039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Combination of two schemes  </a:t>
            </a:r>
          </a:p>
          <a:p>
            <a:pPr lvl="1"/>
            <a:r>
              <a:rPr lang="en-US" dirty="0" smtClean="0"/>
              <a:t>On-axis injection for commissioning (might not be needed)</a:t>
            </a:r>
          </a:p>
          <a:p>
            <a:pPr lvl="1"/>
            <a:r>
              <a:rPr lang="en-US" dirty="0" smtClean="0"/>
              <a:t>Fallback for the operation in the worst case, i.e., unexpectedly small DA</a:t>
            </a:r>
          </a:p>
          <a:p>
            <a:pPr lvl="1"/>
            <a:r>
              <a:rPr lang="en-US" dirty="0" smtClean="0"/>
              <a:t>Compatible with the round beam operation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56" y="3684697"/>
            <a:ext cx="3873137" cy="2704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102" y="3122003"/>
            <a:ext cx="4108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DA </a:t>
            </a:r>
            <a:r>
              <a:rPr lang="en-US" i="1" dirty="0" smtClean="0">
                <a:solidFill>
                  <a:srgbClr val="009900"/>
                </a:solidFill>
              </a:rPr>
              <a:t>before</a:t>
            </a:r>
            <a:r>
              <a:rPr lang="en-US" dirty="0" smtClean="0">
                <a:solidFill>
                  <a:srgbClr val="009900"/>
                </a:solidFill>
              </a:rPr>
              <a:t> BBA and optics correction</a:t>
            </a:r>
          </a:p>
          <a:p>
            <a:pPr algn="ctr"/>
            <a:r>
              <a:rPr lang="en-US" dirty="0" smtClean="0">
                <a:solidFill>
                  <a:srgbClr val="009900"/>
                </a:solidFill>
              </a:rPr>
              <a:t>50 seeds with errors (not fully exhaustive)</a:t>
            </a:r>
            <a:endParaRPr lang="en-US" dirty="0">
              <a:solidFill>
                <a:srgbClr val="0099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48283"/>
              </p:ext>
            </p:extLst>
          </p:nvPr>
        </p:nvGraphicFramePr>
        <p:xfrm>
          <a:off x="4516612" y="3445781"/>
          <a:ext cx="3899810" cy="2990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Graph" r:id="rId4" imgW="9802440" imgH="7502760" progId="Origin95.Graph">
                  <p:embed/>
                </p:oleObj>
              </mc:Choice>
              <mc:Fallback>
                <p:oleObj name="Graph" r:id="rId4" imgW="9802440" imgH="75027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6612" y="3445781"/>
                        <a:ext cx="3899810" cy="2990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6560127" y="4376928"/>
            <a:ext cx="30186" cy="71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09598" y="5146654"/>
            <a:ext cx="198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pulse kickers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86445" y="3234754"/>
            <a:ext cx="17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On-axis injection</a:t>
            </a:r>
            <a:endParaRPr lang="en-US" dirty="0">
              <a:solidFill>
                <a:srgbClr val="0099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167446"/>
              </p:ext>
            </p:extLst>
          </p:nvPr>
        </p:nvGraphicFramePr>
        <p:xfrm>
          <a:off x="7609330" y="3133738"/>
          <a:ext cx="4389116" cy="336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Graph" r:id="rId6" imgW="9802440" imgH="7502760" progId="Origin95.Graph">
                  <p:embed/>
                </p:oleObj>
              </mc:Choice>
              <mc:Fallback>
                <p:oleObj name="Graph" r:id="rId6" imgW="9802440" imgH="75027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09330" y="3133738"/>
                        <a:ext cx="4389116" cy="3365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435168" y="3082459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Combined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54580" y="5973180"/>
            <a:ext cx="137160" cy="24003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8CBA5C-4889-4C05-9814-B79AA8137F2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/>
        </p:nvSpPr>
        <p:spPr>
          <a:xfrm flipV="1">
            <a:off x="3891977" y="2623309"/>
            <a:ext cx="4374569" cy="2350824"/>
          </a:xfrm>
          <a:prstGeom prst="round2SameRect">
            <a:avLst>
              <a:gd name="adj1" fmla="val 8142"/>
              <a:gd name="adj2" fmla="val 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935" y="1670348"/>
            <a:ext cx="10515600" cy="7145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9900"/>
                </a:solidFill>
              </a:rPr>
              <a:t>Acceptance </a:t>
            </a:r>
            <a:r>
              <a:rPr lang="en-US" i="1" dirty="0" smtClean="0">
                <a:solidFill>
                  <a:srgbClr val="009900"/>
                </a:solidFill>
              </a:rPr>
              <a:t>after</a:t>
            </a:r>
            <a:r>
              <a:rPr lang="en-US" dirty="0" smtClean="0">
                <a:solidFill>
                  <a:srgbClr val="009900"/>
                </a:solidFill>
              </a:rPr>
              <a:t> BBA and optics correction, </a:t>
            </a:r>
            <a:r>
              <a:rPr lang="en-US" dirty="0" smtClean="0">
                <a:solidFill>
                  <a:srgbClr val="009900"/>
                </a:solidFill>
              </a:rPr>
              <a:t>6D </a:t>
            </a:r>
            <a:r>
              <a:rPr lang="en-US" dirty="0" smtClean="0">
                <a:solidFill>
                  <a:srgbClr val="009900"/>
                </a:solidFill>
              </a:rPr>
              <a:t>tracking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0" y="386841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Bad seed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0148" y="4168590"/>
            <a:ext cx="93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11744" y="447045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Good seed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3891977" y="2623311"/>
            <a:ext cx="4374569" cy="1605191"/>
          </a:xfrm>
          <a:prstGeom prst="round2SameRect">
            <a:avLst>
              <a:gd name="adj1" fmla="val 10424"/>
              <a:gd name="adj2" fmla="val 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0" y="2784679"/>
            <a:ext cx="22194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Kicker bump injection</a:t>
            </a:r>
            <a:endParaRPr lang="en-US" dirty="0" smtClean="0">
              <a:solidFill>
                <a:srgbClr val="FF66FF"/>
              </a:solidFill>
            </a:endParaRPr>
          </a:p>
          <a:p>
            <a:r>
              <a:rPr lang="en-US" dirty="0" smtClean="0">
                <a:solidFill>
                  <a:srgbClr val="FF66FF"/>
                </a:solidFill>
              </a:rPr>
              <a:t>Aperture sharing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2710" y="2415347"/>
            <a:ext cx="265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beam oscillation: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09257" y="5061218"/>
            <a:ext cx="5551714" cy="47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17175"/>
              </p:ext>
            </p:extLst>
          </p:nvPr>
        </p:nvGraphicFramePr>
        <p:xfrm>
          <a:off x="1854200" y="2161859"/>
          <a:ext cx="8128000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Graph" r:id="rId3" imgW="14400360" imgH="7199280" progId="Origin95.Graph">
                  <p:embed/>
                </p:oleObj>
              </mc:Choice>
              <mc:Fallback>
                <p:oleObj name="Graph" r:id="rId3" imgW="14400360" imgH="719928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4200" y="2161859"/>
                        <a:ext cx="8128000" cy="407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891977" y="3108962"/>
            <a:ext cx="4374569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34579" y="3146198"/>
            <a:ext cx="21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 bunch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Thin septum 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11" y="2057519"/>
            <a:ext cx="6800850" cy="375761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4316890" y="4614562"/>
            <a:ext cx="1962146" cy="553330"/>
          </a:xfrm>
          <a:prstGeom prst="straightConnector1">
            <a:avLst/>
          </a:prstGeom>
          <a:ln>
            <a:solidFill>
              <a:srgbClr val="00B050"/>
            </a:solidFill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4316890" y="4600012"/>
            <a:ext cx="309526" cy="533531"/>
          </a:xfrm>
          <a:prstGeom prst="straightConnector1">
            <a:avLst/>
          </a:prstGeom>
          <a:ln>
            <a:solidFill>
              <a:srgbClr val="00B050"/>
            </a:solidFill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348483" y="4905443"/>
            <a:ext cx="1080120" cy="646331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sz="1200" dirty="0" smtClean="0"/>
              <a:t>One turn magnet conductors</a:t>
            </a:r>
            <a:endParaRPr lang="de-CH" altLang="de-DE" sz="1200" dirty="0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8792682" y="1586403"/>
            <a:ext cx="726714" cy="1157019"/>
          </a:xfrm>
          <a:prstGeom prst="straightConnector1">
            <a:avLst/>
          </a:prstGeom>
          <a:ln>
            <a:solidFill>
              <a:srgbClr val="00B050"/>
            </a:solidFill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9159357" y="1386348"/>
            <a:ext cx="1738140" cy="276999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sz="1200" dirty="0" smtClean="0"/>
              <a:t>Iron </a:t>
            </a:r>
            <a:r>
              <a:rPr lang="en-US" altLang="de-DE" sz="1200" dirty="0" smtClean="0"/>
              <a:t>and/or </a:t>
            </a:r>
            <a:r>
              <a:rPr lang="en-US" altLang="de-DE" sz="1200" dirty="0" err="1" smtClean="0"/>
              <a:t>Mumetal</a:t>
            </a:r>
            <a:endParaRPr lang="en-US" altLang="de-DE" sz="1200" dirty="0" smtClean="0"/>
          </a:p>
        </p:txBody>
      </p:sp>
      <p:cxnSp>
        <p:nvCxnSpPr>
          <p:cNvPr id="10" name="Straight Arrow Connector 9"/>
          <p:cNvCxnSpPr>
            <a:cxnSpLocks noChangeShapeType="1"/>
            <a:stCxn id="11" idx="3"/>
          </p:cNvCxnSpPr>
          <p:nvPr/>
        </p:nvCxnSpPr>
        <p:spPr bwMode="auto">
          <a:xfrm>
            <a:off x="5187190" y="2467372"/>
            <a:ext cx="623794" cy="276050"/>
          </a:xfrm>
          <a:prstGeom prst="straightConnector1">
            <a:avLst/>
          </a:prstGeom>
          <a:ln>
            <a:solidFill>
              <a:srgbClr val="00B050"/>
            </a:solidFill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48483" y="2328872"/>
            <a:ext cx="1838707" cy="276999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sz="1200" dirty="0" smtClean="0"/>
              <a:t>Iron powder ring core</a:t>
            </a:r>
            <a:endParaRPr lang="de-CH" alt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215017"/>
            <a:ext cx="288032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 mm (H) x 15 mm (W) x 300 mm (L)</a:t>
            </a:r>
          </a:p>
          <a:p>
            <a:r>
              <a:rPr lang="en-US" sz="1200" dirty="0" smtClean="0"/>
              <a:t>330mT @ 11 </a:t>
            </a:r>
            <a:r>
              <a:rPr lang="en-US" sz="1200" dirty="0" err="1" smtClean="0"/>
              <a:t>mrad</a:t>
            </a:r>
            <a:endParaRPr lang="en-US" sz="1200" dirty="0" smtClean="0"/>
          </a:p>
          <a:p>
            <a:r>
              <a:rPr lang="en-US" sz="1200" dirty="0" smtClean="0"/>
              <a:t>2kA peak</a:t>
            </a:r>
          </a:p>
          <a:p>
            <a:r>
              <a:rPr lang="en-US" sz="1200" dirty="0"/>
              <a:t>6</a:t>
            </a:r>
            <a:r>
              <a:rPr lang="en-US" sz="1200" dirty="0" smtClean="0"/>
              <a:t>usec full sine pulse</a:t>
            </a:r>
          </a:p>
          <a:p>
            <a:r>
              <a:rPr lang="en-US" sz="1200" dirty="0"/>
              <a:t>T</a:t>
            </a:r>
            <a:r>
              <a:rPr lang="en-US" sz="1200" dirty="0" smtClean="0"/>
              <a:t>ransverse movement +/-5mm</a:t>
            </a:r>
          </a:p>
          <a:p>
            <a:r>
              <a:rPr lang="en-US" sz="1200" dirty="0" smtClean="0"/>
              <a:t>Leakage field &lt;&lt;10ppm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3958" y="1411188"/>
            <a:ext cx="172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933FF"/>
                </a:solidFill>
              </a:rPr>
              <a:t>Copper + Iron</a:t>
            </a:r>
          </a:p>
          <a:p>
            <a:pPr algn="ctr"/>
            <a:r>
              <a:rPr lang="en-US" dirty="0" smtClean="0">
                <a:solidFill>
                  <a:srgbClr val="9933FF"/>
                </a:solidFill>
              </a:rPr>
              <a:t>0.5 mm +0.5mm</a:t>
            </a:r>
            <a:endParaRPr lang="en-US" dirty="0">
              <a:solidFill>
                <a:srgbClr val="9933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762790" y="2057519"/>
            <a:ext cx="177793" cy="271353"/>
          </a:xfrm>
          <a:prstGeom prst="downArrow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	</a:t>
            </a:r>
            <a:r>
              <a:rPr lang="en-US" dirty="0" smtClean="0"/>
              <a:t>Thin </a:t>
            </a:r>
            <a:r>
              <a:rPr lang="en-US" dirty="0"/>
              <a:t>septum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53" y="970135"/>
            <a:ext cx="3558026" cy="2471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65" y="3750965"/>
            <a:ext cx="3032589" cy="26109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77" y="3726145"/>
            <a:ext cx="3061418" cy="2635735"/>
          </a:xfrm>
          <a:prstGeom prst="rect">
            <a:avLst/>
          </a:prstGeom>
        </p:spPr>
      </p:pic>
      <p:cxnSp>
        <p:nvCxnSpPr>
          <p:cNvPr id="26" name="Straight Arrow Connector 2"/>
          <p:cNvCxnSpPr>
            <a:cxnSpLocks noChangeShapeType="1"/>
          </p:cNvCxnSpPr>
          <p:nvPr/>
        </p:nvCxnSpPr>
        <p:spPr bwMode="auto">
          <a:xfrm flipH="1">
            <a:off x="8212623" y="1271411"/>
            <a:ext cx="869539" cy="637818"/>
          </a:xfrm>
          <a:prstGeom prst="straightConnector1">
            <a:avLst/>
          </a:prstGeom>
          <a:noFill/>
          <a:ln w="38100" algn="ctr">
            <a:solidFill>
              <a:srgbClr val="99CC00"/>
            </a:solidFill>
            <a:round/>
            <a:headEnd type="none" w="sm" len="sm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8634965" y="962992"/>
            <a:ext cx="1800997" cy="30841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400" dirty="0"/>
              <a:t>I</a:t>
            </a:r>
            <a:r>
              <a:rPr lang="en-US" altLang="de-DE" sz="1400" dirty="0" smtClean="0"/>
              <a:t>njection </a:t>
            </a:r>
            <a:r>
              <a:rPr lang="en-US" altLang="de-DE" sz="1400" dirty="0"/>
              <a:t>channel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9543854" y="3958174"/>
            <a:ext cx="893071" cy="27699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dirty="0" smtClean="0"/>
              <a:t>+50ppm</a:t>
            </a:r>
            <a:endParaRPr lang="de-CH" altLang="de-DE" sz="1200" dirty="0"/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9578793" y="5405258"/>
            <a:ext cx="730250" cy="2778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dirty="0" smtClean="0"/>
              <a:t>-50ppm</a:t>
            </a:r>
            <a:endParaRPr lang="de-CH" altLang="de-DE" sz="1200" dirty="0"/>
          </a:p>
        </p:txBody>
      </p:sp>
      <p:cxnSp>
        <p:nvCxnSpPr>
          <p:cNvPr id="30" name="Straight Connector 11"/>
          <p:cNvCxnSpPr>
            <a:cxnSpLocks noChangeShapeType="1"/>
          </p:cNvCxnSpPr>
          <p:nvPr/>
        </p:nvCxnSpPr>
        <p:spPr bwMode="auto">
          <a:xfrm flipV="1">
            <a:off x="6733208" y="4121047"/>
            <a:ext cx="2845585" cy="681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23"/>
          <p:cNvCxnSpPr>
            <a:cxnSpLocks noChangeShapeType="1"/>
          </p:cNvCxnSpPr>
          <p:nvPr/>
        </p:nvCxnSpPr>
        <p:spPr bwMode="auto">
          <a:xfrm flipV="1">
            <a:off x="6751604" y="5537237"/>
            <a:ext cx="2924208" cy="7346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3"/>
          <p:cNvCxnSpPr>
            <a:cxnSpLocks noChangeShapeType="1"/>
          </p:cNvCxnSpPr>
          <p:nvPr/>
        </p:nvCxnSpPr>
        <p:spPr bwMode="auto">
          <a:xfrm>
            <a:off x="2274797" y="3299452"/>
            <a:ext cx="335035" cy="1346347"/>
          </a:xfrm>
          <a:prstGeom prst="straightConnector1">
            <a:avLst/>
          </a:prstGeom>
          <a:ln>
            <a:solidFill>
              <a:srgbClr val="99CC00"/>
            </a:solidFill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185896" y="5761183"/>
            <a:ext cx="1296144" cy="278926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200" dirty="0" smtClean="0"/>
              <a:t>Copper + iron</a:t>
            </a:r>
            <a:endParaRPr lang="en-GB" altLang="de-DE" sz="1200" dirty="0">
              <a:sym typeface="Symbol" panose="05050102010706020507" pitchFamily="18" charset="2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173712" y="5762468"/>
            <a:ext cx="2189314" cy="277641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200" dirty="0" smtClean="0"/>
              <a:t>Copper + iron / </a:t>
            </a:r>
            <a:r>
              <a:rPr lang="en-US" altLang="de-DE" sz="1200" dirty="0" err="1" smtClean="0"/>
              <a:t>mumetal</a:t>
            </a:r>
            <a:endParaRPr lang="en-GB" altLang="de-DE" sz="1200" dirty="0">
              <a:sym typeface="Symbol" panose="05050102010706020507" pitchFamily="18" charset="2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5228838" y="3944423"/>
            <a:ext cx="893071" cy="27699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dirty="0" smtClean="0"/>
              <a:t>+50ppm</a:t>
            </a:r>
            <a:endParaRPr lang="de-CH" altLang="de-DE" sz="1200" dirty="0"/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5263777" y="5391507"/>
            <a:ext cx="730250" cy="2778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dirty="0" smtClean="0"/>
              <a:t>-50ppm</a:t>
            </a:r>
            <a:endParaRPr lang="de-CH" altLang="de-DE" sz="1200" dirty="0"/>
          </a:p>
        </p:txBody>
      </p:sp>
      <p:cxnSp>
        <p:nvCxnSpPr>
          <p:cNvPr id="37" name="Straight Connector 11"/>
          <p:cNvCxnSpPr>
            <a:cxnSpLocks noChangeShapeType="1"/>
          </p:cNvCxnSpPr>
          <p:nvPr/>
        </p:nvCxnSpPr>
        <p:spPr bwMode="auto">
          <a:xfrm flipV="1">
            <a:off x="2418192" y="4107296"/>
            <a:ext cx="2845585" cy="681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23"/>
          <p:cNvCxnSpPr>
            <a:cxnSpLocks noChangeShapeType="1"/>
          </p:cNvCxnSpPr>
          <p:nvPr/>
        </p:nvCxnSpPr>
        <p:spPr bwMode="auto">
          <a:xfrm flipV="1">
            <a:off x="2436588" y="5523486"/>
            <a:ext cx="2924208" cy="7346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170475" y="2674249"/>
            <a:ext cx="2997619" cy="64697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200" dirty="0" smtClean="0"/>
              <a:t>Measured at 2kV / 2kA</a:t>
            </a:r>
          </a:p>
          <a:p>
            <a:r>
              <a:rPr lang="en-US" altLang="de-DE" sz="1200" dirty="0" smtClean="0">
                <a:sym typeface="Symbol" panose="05050102010706020507" pitchFamily="18" charset="2"/>
              </a:rPr>
              <a:t>Horizontal scale 40 us/div</a:t>
            </a:r>
          </a:p>
          <a:p>
            <a:r>
              <a:rPr lang="en-US" altLang="de-DE" sz="1200" dirty="0" smtClean="0">
                <a:sym typeface="Symbol" panose="05050102010706020507" pitchFamily="18" charset="2"/>
              </a:rPr>
              <a:t>Spike is artifact, not magnetic field</a:t>
            </a:r>
            <a:endParaRPr lang="en-GB" altLang="de-DE" sz="1200" dirty="0">
              <a:sym typeface="Symbol" panose="05050102010706020507" pitchFamily="18" charset="2"/>
            </a:endParaRPr>
          </a:p>
        </p:txBody>
      </p:sp>
      <p:cxnSp>
        <p:nvCxnSpPr>
          <p:cNvPr id="40" name="Straight Arrow Connector 2"/>
          <p:cNvCxnSpPr>
            <a:cxnSpLocks noChangeShapeType="1"/>
          </p:cNvCxnSpPr>
          <p:nvPr/>
        </p:nvCxnSpPr>
        <p:spPr bwMode="auto">
          <a:xfrm flipH="1" flipV="1">
            <a:off x="8634965" y="2474715"/>
            <a:ext cx="1279615" cy="504056"/>
          </a:xfrm>
          <a:prstGeom prst="straightConnector1">
            <a:avLst/>
          </a:prstGeom>
          <a:noFill/>
          <a:ln w="38100" algn="ctr">
            <a:solidFill>
              <a:srgbClr val="99CC00"/>
            </a:solidFill>
            <a:round/>
            <a:headEnd type="none" w="sm" len="sm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 bwMode="auto">
          <a:xfrm>
            <a:off x="1955800" y="1749429"/>
            <a:ext cx="3030296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600" dirty="0" smtClean="0"/>
              <a:t>Goal for 10% </a:t>
            </a:r>
            <a:r>
              <a:rPr lang="en-US" sz="1600" dirty="0" smtClean="0"/>
              <a:t>beam size</a:t>
            </a:r>
            <a:r>
              <a:rPr lang="en-US" sz="1600" dirty="0" smtClean="0"/>
              <a:t> </a:t>
            </a:r>
            <a:r>
              <a:rPr lang="en-US" sz="1600" dirty="0" smtClean="0"/>
              <a:t>dilution:</a:t>
            </a:r>
          </a:p>
          <a:p>
            <a:pPr eaLnBrk="1" hangingPunct="1"/>
            <a:r>
              <a:rPr lang="en-US" sz="1600" dirty="0" smtClean="0"/>
              <a:t>2.37uT-m   or  17ppm !</a:t>
            </a:r>
            <a:endParaRPr lang="de-CH" sz="1600" dirty="0" smtClean="0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8212624" y="2908640"/>
            <a:ext cx="2284026" cy="30841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lIns="92075" tIns="46038" rIns="92075" bIns="46038">
            <a:spAutoFit/>
          </a:bodyPr>
          <a:lstStyle>
            <a:lvl1pPr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400" dirty="0"/>
              <a:t>Eddy current </a:t>
            </a:r>
            <a:r>
              <a:rPr lang="en-US" altLang="de-DE" sz="1400" dirty="0" smtClean="0"/>
              <a:t>sheet 1mm</a:t>
            </a:r>
            <a:endParaRPr lang="en-US" altLang="de-DE" sz="1400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pulse kicker development 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942" y="1343436"/>
            <a:ext cx="5280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Given and machine related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26941"/>
              </p:ext>
            </p:extLst>
          </p:nvPr>
        </p:nvGraphicFramePr>
        <p:xfrm>
          <a:off x="353166" y="1694662"/>
          <a:ext cx="5461635" cy="2201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2656">
                  <a:extLst>
                    <a:ext uri="{9D8B030D-6E8A-4147-A177-3AD203B41FA5}">
                      <a16:colId xmlns:a16="http://schemas.microsoft.com/office/drawing/2014/main" xmlns="" val="3359641137"/>
                    </a:ext>
                  </a:extLst>
                </a:gridCol>
                <a:gridCol w="1135500">
                  <a:extLst>
                    <a:ext uri="{9D8B030D-6E8A-4147-A177-3AD203B41FA5}">
                      <a16:colId xmlns:a16="http://schemas.microsoft.com/office/drawing/2014/main" xmlns="" val="604854477"/>
                    </a:ext>
                  </a:extLst>
                </a:gridCol>
                <a:gridCol w="1173479">
                  <a:extLst>
                    <a:ext uri="{9D8B030D-6E8A-4147-A177-3AD203B41FA5}">
                      <a16:colId xmlns:a16="http://schemas.microsoft.com/office/drawing/2014/main" xmlns="" val="1228912771"/>
                    </a:ext>
                  </a:extLst>
                </a:gridCol>
              </a:tblGrid>
              <a:tr h="220186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0990" algn="l"/>
                          <a:tab pos="1374140" algn="l"/>
                        </a:tabLst>
                      </a:pPr>
                      <a:r>
                        <a:rPr lang="en-GB" sz="1300" b="1" kern="800" dirty="0">
                          <a:effectLst/>
                        </a:rPr>
                        <a:t>Parameter</a:t>
                      </a:r>
                      <a:endParaRPr lang="en-US" sz="13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0990" algn="l"/>
                          <a:tab pos="1374140" algn="l"/>
                        </a:tabLst>
                      </a:pPr>
                      <a:r>
                        <a:rPr lang="en-GB" sz="1300" b="1" kern="800" dirty="0">
                          <a:effectLst/>
                        </a:rPr>
                        <a:t>Fast</a:t>
                      </a:r>
                      <a:endParaRPr lang="en-US" sz="13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b="1" kern="800" dirty="0">
                          <a:effectLst/>
                        </a:rPr>
                        <a:t>Super-fast</a:t>
                      </a:r>
                      <a:endParaRPr lang="en-US" sz="13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6996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Beam momentum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374140" algn="l"/>
                        </a:tabLst>
                      </a:pPr>
                      <a:r>
                        <a:rPr lang="en-GB" sz="1300" kern="800" dirty="0">
                          <a:effectLst/>
                        </a:rPr>
                        <a:t>2.7 GeV/c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4436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SR bunch spacing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GB" sz="1300" kern="800" dirty="0">
                          <a:effectLst/>
                        </a:rPr>
                        <a:t>2 ns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3049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Injection repetition rate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374140" algn="l"/>
                        </a:tabLst>
                      </a:pPr>
                      <a:r>
                        <a:rPr lang="en-GB" sz="1300" kern="800" dirty="0">
                          <a:effectLst/>
                        </a:rPr>
                        <a:t>3 Hz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90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Injection type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374140" algn="l"/>
                        </a:tabLst>
                      </a:pPr>
                      <a:r>
                        <a:rPr lang="en-GB" sz="1300" kern="800" dirty="0">
                          <a:effectLst/>
                        </a:rPr>
                        <a:t>Horizontal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054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Number of defl. SR </a:t>
                      </a:r>
                      <a:r>
                        <a:rPr lang="en-GB" sz="1300" kern="800" dirty="0" smtClean="0">
                          <a:effectLst/>
                        </a:rPr>
                        <a:t>bunches</a:t>
                      </a:r>
                      <a:r>
                        <a:rPr lang="en-GB" sz="1300" kern="800" baseline="0" dirty="0" smtClean="0">
                          <a:effectLst/>
                        </a:rPr>
                        <a:t> (off-axis)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solidFill>
                            <a:schemeClr val="tx1"/>
                          </a:solidFill>
                          <a:effectLst/>
                        </a:rPr>
                        <a:t>&lt;15</a:t>
                      </a:r>
                      <a:endParaRPr lang="en-US" sz="13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4615" algn="l"/>
                        </a:tabLst>
                      </a:pPr>
                      <a:r>
                        <a:rPr lang="en-GB" sz="1300" kern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13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84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Number of defl. SR </a:t>
                      </a:r>
                      <a:r>
                        <a:rPr lang="en-GB" sz="1300" kern="800" dirty="0" smtClean="0">
                          <a:effectLst/>
                        </a:rPr>
                        <a:t>bunches</a:t>
                      </a:r>
                      <a:r>
                        <a:rPr lang="en-GB" sz="1300" kern="800" baseline="0" dirty="0" smtClean="0">
                          <a:effectLst/>
                        </a:rPr>
                        <a:t> (on-axis)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NA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0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6005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Deflection </a:t>
                      </a:r>
                      <a:r>
                        <a:rPr lang="en-GB" sz="1300" kern="800" dirty="0" smtClean="0">
                          <a:effectLst/>
                        </a:rPr>
                        <a:t>angl</a:t>
                      </a:r>
                      <a:r>
                        <a:rPr lang="en-GB" sz="1300" kern="800" baseline="0" dirty="0" smtClean="0">
                          <a:effectLst/>
                        </a:rPr>
                        <a:t>e (off-axis)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&gt;0.35 mrad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9449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Deflection </a:t>
                      </a:r>
                      <a:r>
                        <a:rPr lang="en-GB" sz="1300" kern="800" dirty="0" smtClean="0">
                          <a:effectLst/>
                        </a:rPr>
                        <a:t>angle</a:t>
                      </a:r>
                      <a:r>
                        <a:rPr lang="en-GB" sz="1300" kern="800" baseline="0" dirty="0" smtClean="0">
                          <a:effectLst/>
                        </a:rPr>
                        <a:t> (on-axis)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NA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1.0 mrad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5866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Horizontal aperture on axis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±5 mm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3686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300" kern="800" dirty="0">
                          <a:effectLst/>
                        </a:rPr>
                        <a:t>Active kicker length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800 mm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32001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6052" y="3860595"/>
            <a:ext cx="5280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Derived </a:t>
            </a:r>
            <a:r>
              <a:rPr lang="en-US" sz="1600" dirty="0">
                <a:solidFill>
                  <a:srgbClr val="00B050"/>
                </a:solidFill>
                <a:cs typeface="Times New Roman" panose="02020603050405020304" pitchFamily="18" charset="0"/>
              </a:rPr>
              <a:t>and chosen kicker parameters</a:t>
            </a:r>
            <a:endParaRPr lang="en-GB" sz="1600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519657"/>
              </p:ext>
            </p:extLst>
          </p:nvPr>
        </p:nvGraphicFramePr>
        <p:xfrm>
          <a:off x="359517" y="4168886"/>
          <a:ext cx="5455285" cy="2392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3249">
                  <a:extLst>
                    <a:ext uri="{9D8B030D-6E8A-4147-A177-3AD203B41FA5}">
                      <a16:colId xmlns:a16="http://schemas.microsoft.com/office/drawing/2014/main" xmlns="" val="1229662449"/>
                    </a:ext>
                  </a:extLst>
                </a:gridCol>
                <a:gridCol w="1326018">
                  <a:extLst>
                    <a:ext uri="{9D8B030D-6E8A-4147-A177-3AD203B41FA5}">
                      <a16:colId xmlns:a16="http://schemas.microsoft.com/office/drawing/2014/main" xmlns="" val="2859001228"/>
                    </a:ext>
                  </a:extLst>
                </a:gridCol>
                <a:gridCol w="1326018">
                  <a:extLst>
                    <a:ext uri="{9D8B030D-6E8A-4147-A177-3AD203B41FA5}">
                      <a16:colId xmlns:a16="http://schemas.microsoft.com/office/drawing/2014/main" xmlns="" val="2225377780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0990" algn="l"/>
                          <a:tab pos="1374140" algn="l"/>
                        </a:tabLst>
                      </a:pPr>
                      <a:r>
                        <a:rPr lang="en-GB" sz="1300" b="1" kern="800" dirty="0">
                          <a:effectLst/>
                        </a:rPr>
                        <a:t>Parameter</a:t>
                      </a:r>
                      <a:endParaRPr lang="en-US" sz="13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00990" algn="l"/>
                          <a:tab pos="1374140" algn="l"/>
                        </a:tabLst>
                      </a:pPr>
                      <a:r>
                        <a:rPr lang="en-GB" sz="1300" b="1" kern="800" dirty="0">
                          <a:effectLst/>
                        </a:rPr>
                        <a:t>Fast</a:t>
                      </a:r>
                      <a:endParaRPr lang="en-US" sz="13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b="1" kern="800" dirty="0">
                          <a:effectLst/>
                        </a:rPr>
                        <a:t>Super-fast</a:t>
                      </a:r>
                      <a:endParaRPr lang="en-US" sz="13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6334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Deflection type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374140" algn="l"/>
                        </a:tabLst>
                      </a:pPr>
                      <a:r>
                        <a:rPr lang="en-GB" sz="1300" kern="800" dirty="0">
                          <a:effectLst/>
                        </a:rPr>
                        <a:t>Electromagnetic (TEM)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847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Kicker type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374140" algn="l"/>
                        </a:tabLst>
                      </a:pPr>
                      <a:r>
                        <a:rPr lang="en-GB" sz="1300" kern="800" dirty="0">
                          <a:effectLst/>
                        </a:rPr>
                        <a:t>Stripline (vacuum)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3010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Kicker section length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374140" algn="l"/>
                        </a:tabLst>
                      </a:pPr>
                      <a:r>
                        <a:rPr lang="en-GB" sz="1300" kern="800" dirty="0">
                          <a:effectLst/>
                        </a:rPr>
                        <a:t>100 mm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4268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Number of sections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374140" algn="l"/>
                        </a:tabLst>
                      </a:pPr>
                      <a:r>
                        <a:rPr lang="en-GB" sz="1300" kern="800" dirty="0">
                          <a:effectLst/>
                        </a:rPr>
                        <a:t>8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581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Maximum deflection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0.5 mrad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1.0 mrad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25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Magnetic field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2.8 mT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5.7 mT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0271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Electric field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0.9 MV/m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1.7 MV/m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221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Electrode voltage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±4.3 kV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±8.5 kV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1363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Electrode current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±85 A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±170 A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271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Excitation pulse length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&lt;30 ns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~1 ns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3510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Odd / Even el. impedance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300" kern="800" dirty="0">
                          <a:effectLst/>
                        </a:rPr>
                        <a:t>2x 50.0 Ω / 2x 56.0 Ω</a:t>
                      </a:r>
                      <a:endParaRPr lang="en-US" sz="13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4171954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711481" y="2070956"/>
            <a:ext cx="6448616" cy="3886513"/>
            <a:chOff x="703500" y="817650"/>
            <a:chExt cx="6448616" cy="38865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00" y="817650"/>
              <a:ext cx="6448616" cy="347544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847861" y="1316766"/>
              <a:ext cx="1536171" cy="256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67" dirty="0">
                  <a:cs typeface="Times New Roman" panose="02020603050405020304" pitchFamily="18" charset="0"/>
                </a:rPr>
                <a:t>Electron beam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74368" y="995052"/>
              <a:ext cx="1536171" cy="420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67" dirty="0">
                  <a:cs typeface="Times New Roman" panose="02020603050405020304" pitchFamily="18" charset="0"/>
                </a:rPr>
                <a:t>Fine adjustment supports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6568751" y="3368352"/>
              <a:ext cx="37323" cy="1866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6046237" y="3918856"/>
              <a:ext cx="270588" cy="1399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sp>
          <p:nvSpPr>
            <p:cNvPr id="14" name="Rectangle 13"/>
            <p:cNvSpPr/>
            <p:nvPr/>
          </p:nvSpPr>
          <p:spPr>
            <a:xfrm>
              <a:off x="5809293" y="3498650"/>
              <a:ext cx="1288193" cy="420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67" dirty="0" smtClean="0">
                  <a:cs typeface="Times New Roman" panose="02020603050405020304" pitchFamily="18" charset="0"/>
                </a:rPr>
                <a:t>Broad bandwidth feedthroughs</a:t>
              </a:r>
              <a:endParaRPr lang="en-US" sz="1067" dirty="0"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3311691" y="1446458"/>
              <a:ext cx="430765" cy="623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3087866" y="1446458"/>
              <a:ext cx="654588" cy="4463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4271797" y="2756925"/>
              <a:ext cx="384043" cy="3840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4271797" y="3081194"/>
              <a:ext cx="1536171" cy="256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67" dirty="0">
                  <a:cs typeface="Times New Roman" panose="02020603050405020304" pitchFamily="18" charset="0"/>
                </a:rPr>
                <a:t>Electrodes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 flipV="1">
              <a:off x="3983765" y="2850411"/>
              <a:ext cx="672075" cy="2905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719666" y="2416628"/>
              <a:ext cx="280323" cy="5807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5498114" y="1811775"/>
              <a:ext cx="1527837" cy="584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67" dirty="0">
                  <a:cs typeface="Times New Roman" panose="02020603050405020304" pitchFamily="18" charset="0"/>
                </a:rPr>
                <a:t>Impedance matched stress-relief </a:t>
              </a:r>
              <a:r>
                <a:rPr lang="en-US" sz="1067" dirty="0" smtClean="0">
                  <a:cs typeface="Times New Roman" panose="02020603050405020304" pitchFamily="18" charset="0"/>
                </a:rPr>
                <a:t>section and longitudinal adjustment</a:t>
              </a:r>
              <a:endParaRPr lang="en-US" sz="1067" dirty="0"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1487488" y="3332989"/>
              <a:ext cx="192021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1409455" y="3501607"/>
              <a:ext cx="1536171" cy="256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67" dirty="0">
                  <a:cs typeface="Times New Roman" panose="02020603050405020304" pitchFamily="18" charset="0"/>
                </a:rPr>
                <a:t>Vacuum ports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01280" y="4057832"/>
              <a:ext cx="30294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Single section kicker geometry </a:t>
              </a:r>
              <a:endParaRPr lang="en-US" dirty="0" smtClean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en-US" dirty="0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3D </a:t>
              </a:r>
              <a:r>
                <a:rPr lang="en-US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CAD </a:t>
              </a:r>
              <a:r>
                <a:rPr lang="en-US" dirty="0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model (Prototype)</a:t>
              </a:r>
              <a:endParaRPr lang="en-US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V="1">
              <a:off x="3816000" y="1752001"/>
              <a:ext cx="0" cy="13291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4463819" y="1220756"/>
              <a:ext cx="0" cy="13291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7" name="Group 26"/>
            <p:cNvGrpSpPr/>
            <p:nvPr/>
          </p:nvGrpSpPr>
          <p:grpSpPr>
            <a:xfrm>
              <a:off x="3599723" y="1028734"/>
              <a:ext cx="1152128" cy="1056117"/>
              <a:chOff x="2699792" y="771550"/>
              <a:chExt cx="864096" cy="792088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699792" y="771550"/>
                <a:ext cx="864096" cy="7920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med"/>
                <a:tailEnd type="none" w="sm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rot="2820000" flipV="1">
                <a:off x="3373200" y="910800"/>
                <a:ext cx="0" cy="72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sm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rot="3000000" flipV="1">
                <a:off x="2834420" y="1404000"/>
                <a:ext cx="0" cy="720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</p:grpSp>
        <p:sp>
          <p:nvSpPr>
            <p:cNvPr id="28" name="Rectangle 27"/>
            <p:cNvSpPr/>
            <p:nvPr/>
          </p:nvSpPr>
          <p:spPr>
            <a:xfrm rot="19042239">
              <a:off x="4492753" y="1044522"/>
              <a:ext cx="736715" cy="256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67" dirty="0">
                  <a:cs typeface="Times New Roman" panose="02020603050405020304" pitchFamily="18" charset="0"/>
                </a:rPr>
                <a:t>100 mm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pulse kicker development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Pulse generation - Fast </a:t>
            </a:r>
            <a:r>
              <a:rPr lang="en-GB" dirty="0" smtClean="0">
                <a:cs typeface="Times New Roman" panose="02020603050405020304" pitchFamily="18" charset="0"/>
              </a:rPr>
              <a:t>(In-house development)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84" y="2967499"/>
            <a:ext cx="4141436" cy="2379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7002" y="2305986"/>
            <a:ext cx="4716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10-stage prototype </a:t>
            </a:r>
            <a:r>
              <a:rPr lang="en-US" dirty="0" err="1">
                <a:solidFill>
                  <a:srgbClr val="00B050"/>
                </a:solidFill>
                <a:cs typeface="Times New Roman" panose="02020603050405020304" pitchFamily="18" charset="0"/>
              </a:rPr>
              <a:t>GaN</a:t>
            </a:r>
            <a:r>
              <a:rPr 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HEMT </a:t>
            </a:r>
            <a:r>
              <a:rPr 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Marx generator </a:t>
            </a:r>
            <a:endParaRPr lang="en-US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with </a:t>
            </a:r>
            <a:r>
              <a:rPr 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fiber optical </a:t>
            </a: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triggering</a:t>
            </a:r>
            <a:endParaRPr lang="en-US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27" y="2853975"/>
            <a:ext cx="4578493" cy="27495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07130" y="5543956"/>
            <a:ext cx="3115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en-US" sz="1600" dirty="0">
                <a:cs typeface="Times New Roman" panose="02020603050405020304" pitchFamily="18" charset="0"/>
              </a:rPr>
              <a:t>~8 ns FWHM 5.5 kV pulses. </a:t>
            </a:r>
          </a:p>
          <a:p>
            <a:pPr indent="265113" algn="just"/>
            <a:r>
              <a:rPr lang="en-US" sz="1600" dirty="0" err="1">
                <a:cs typeface="Times New Roman" panose="02020603050405020304" pitchFamily="18" charset="0"/>
              </a:rPr>
              <a:t>T_fall</a:t>
            </a:r>
            <a:r>
              <a:rPr lang="en-US" sz="1600" dirty="0">
                <a:cs typeface="Times New Roman" panose="02020603050405020304" pitchFamily="18" charset="0"/>
              </a:rPr>
              <a:t> = 2.9 ns</a:t>
            </a:r>
          </a:p>
          <a:p>
            <a:pPr indent="265113" algn="just"/>
            <a:r>
              <a:rPr lang="en-US" sz="1600" dirty="0" err="1">
                <a:cs typeface="Times New Roman" panose="02020603050405020304" pitchFamily="18" charset="0"/>
              </a:rPr>
              <a:t>T_rise</a:t>
            </a:r>
            <a:r>
              <a:rPr lang="en-US" sz="1600" dirty="0">
                <a:cs typeface="Times New Roman" panose="02020603050405020304" pitchFamily="18" charset="0"/>
              </a:rPr>
              <a:t> = 3.7 ns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59420" y="2463341"/>
            <a:ext cx="3199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Output pulse</a:t>
            </a:r>
            <a:endParaRPr lang="en-US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2640" y="5521042"/>
            <a:ext cx="5112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Digital </a:t>
            </a:r>
            <a:r>
              <a:rPr lang="en-US" sz="1600" dirty="0"/>
              <a:t>fiber optics based triggering to isolate the </a:t>
            </a:r>
            <a:r>
              <a:rPr lang="en-US" sz="1600" dirty="0" smtClean="0"/>
              <a:t>stages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Individual </a:t>
            </a:r>
            <a:r>
              <a:rPr lang="en-US" sz="1600" dirty="0"/>
              <a:t>stage delay </a:t>
            </a:r>
            <a:r>
              <a:rPr lang="en-US" sz="1600" dirty="0" smtClean="0"/>
              <a:t>control </a:t>
            </a:r>
            <a:r>
              <a:rPr lang="en-US" sz="1600" dirty="0"/>
              <a:t>to fine-adjust the </a:t>
            </a:r>
            <a:r>
              <a:rPr lang="en-US" sz="1600" dirty="0" smtClean="0"/>
              <a:t>timing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pulse kicker development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Pulse generation – Super-fast </a:t>
            </a:r>
            <a:r>
              <a:rPr lang="en-GB" dirty="0" smtClean="0">
                <a:cs typeface="Times New Roman" panose="02020603050405020304" pitchFamily="18" charset="0"/>
              </a:rPr>
              <a:t>(Commercial)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81" y="2697364"/>
            <a:ext cx="1933663" cy="257821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4" y="2684053"/>
            <a:ext cx="2011577" cy="268210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19147" y="5447767"/>
            <a:ext cx="2593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FID </a:t>
            </a:r>
            <a:r>
              <a:rPr lang="en-US" sz="1600" dirty="0">
                <a:solidFill>
                  <a:srgbClr val="00B050"/>
                </a:solidFill>
                <a:cs typeface="Times New Roman" panose="02020603050405020304" pitchFamily="18" charset="0"/>
              </a:rPr>
              <a:t>GmbH pulse </a:t>
            </a:r>
            <a:r>
              <a:rPr lang="en-US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generator</a:t>
            </a:r>
            <a:endParaRPr lang="en-US" sz="1600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1022" y="5312365"/>
            <a:ext cx="2971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Measurement setup </a:t>
            </a:r>
          </a:p>
          <a:p>
            <a:pPr algn="ctr"/>
            <a:r>
              <a:rPr lang="en-US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with 20 m cables </a:t>
            </a:r>
          </a:p>
          <a:p>
            <a:pPr algn="ctr"/>
            <a:r>
              <a:rPr lang="en-US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- Pulse generator protection</a:t>
            </a:r>
          </a:p>
          <a:p>
            <a:pPr algn="ctr"/>
            <a:r>
              <a:rPr lang="en-US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  - Inclusion of cable dispersion</a:t>
            </a:r>
            <a:endParaRPr lang="en-US" sz="1600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3" descr="Fig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47" y="2925675"/>
            <a:ext cx="4635436" cy="27090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xtLst/>
        </p:spPr>
      </p:pic>
      <p:sp>
        <p:nvSpPr>
          <p:cNvPr id="10" name="Rectangle 9"/>
          <p:cNvSpPr/>
          <p:nvPr/>
        </p:nvSpPr>
        <p:spPr>
          <a:xfrm>
            <a:off x="7222512" y="2421406"/>
            <a:ext cx="3199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Output pulse</a:t>
            </a:r>
            <a:endParaRPr lang="en-US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7405" y="5676654"/>
            <a:ext cx="226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voltage ~15 kV</a:t>
            </a:r>
          </a:p>
          <a:p>
            <a:r>
              <a:rPr lang="en-US" dirty="0" smtClean="0"/>
              <a:t>Full pulse length ~2 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injection schemes to be implemented</a:t>
            </a:r>
          </a:p>
          <a:p>
            <a:pPr lvl="1"/>
            <a:r>
              <a:rPr lang="en-US" dirty="0" smtClean="0"/>
              <a:t>Kicker-bump injection and Aperture sharing with short pulse kicker</a:t>
            </a:r>
          </a:p>
          <a:p>
            <a:pPr lvl="1"/>
            <a:r>
              <a:rPr lang="en-US" dirty="0" smtClean="0"/>
              <a:t>Very high or 100% injection efficiency expected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pecial cares taken to important parameters, namely, injection beam emittance, septum thickness and beta function at septum (DA)</a:t>
            </a:r>
          </a:p>
          <a:p>
            <a:pPr lvl="2"/>
            <a:r>
              <a:rPr lang="en-US" dirty="0" smtClean="0"/>
              <a:t>Aperture sharing may need precise tuning (or re-optimization of nonlinear optics)</a:t>
            </a:r>
          </a:p>
          <a:p>
            <a:pPr lvl="1"/>
            <a:r>
              <a:rPr lang="en-US" dirty="0" smtClean="0"/>
              <a:t>Two schemes can be combined if necessary</a:t>
            </a:r>
          </a:p>
          <a:p>
            <a:r>
              <a:rPr lang="en-US" dirty="0" smtClean="0"/>
              <a:t>Technological challenges</a:t>
            </a:r>
          </a:p>
          <a:p>
            <a:pPr lvl="1"/>
            <a:r>
              <a:rPr lang="en-US" dirty="0" smtClean="0"/>
              <a:t>Bump kickers → Existing, no risk</a:t>
            </a:r>
          </a:p>
          <a:p>
            <a:pPr lvl="1"/>
            <a:r>
              <a:rPr lang="en-US" dirty="0" smtClean="0"/>
              <a:t>Thick septum </a:t>
            </a:r>
            <a:r>
              <a:rPr lang="en-US" dirty="0"/>
              <a:t>→ </a:t>
            </a:r>
            <a:r>
              <a:rPr lang="en-US" dirty="0" smtClean="0"/>
              <a:t>No or low </a:t>
            </a:r>
            <a:r>
              <a:rPr lang="en-US" dirty="0"/>
              <a:t>risk</a:t>
            </a:r>
            <a:endParaRPr lang="en-US" dirty="0" smtClean="0"/>
          </a:p>
          <a:p>
            <a:pPr lvl="1"/>
            <a:r>
              <a:rPr lang="en-US" dirty="0" smtClean="0"/>
              <a:t>Thin septum (1mm) → Prototype promising </a:t>
            </a:r>
          </a:p>
          <a:p>
            <a:pPr lvl="1"/>
            <a:r>
              <a:rPr lang="en-US" dirty="0" smtClean="0"/>
              <a:t>Short pulse kicker → Most challenging, prototyping on the right track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SLS and SLS 2.0 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22" y="1690688"/>
            <a:ext cx="8243694" cy="44700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Quasi-on-axis injection to cope with the limited machine aperture</a:t>
            </a:r>
          </a:p>
          <a:p>
            <a:r>
              <a:rPr lang="en-US" dirty="0" smtClean="0"/>
              <a:t>100% injection efficiency</a:t>
            </a:r>
          </a:p>
          <a:p>
            <a:r>
              <a:rPr lang="en-US" dirty="0" smtClean="0"/>
              <a:t>Injection hardware with no/low technological risk</a:t>
            </a:r>
          </a:p>
          <a:p>
            <a:r>
              <a:rPr lang="en-US" dirty="0" smtClean="0"/>
              <a:t>Transparent to the stored beam as much as possible</a:t>
            </a:r>
          </a:p>
          <a:p>
            <a:r>
              <a:rPr lang="en-US" dirty="0" smtClean="0"/>
              <a:t>On-axis injection available for the commissioning 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“History” of injection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19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2017</a:t>
            </a:r>
            <a:r>
              <a:rPr lang="en-US" dirty="0"/>
              <a:t> </a:t>
            </a:r>
            <a:r>
              <a:rPr lang="en-US" dirty="0" smtClean="0"/>
              <a:t>(CDR): Kicker-bump injection with “Anti-septum”  or Multipole kicker injection</a:t>
            </a:r>
          </a:p>
          <a:p>
            <a:r>
              <a:rPr lang="en-US" dirty="0" smtClean="0"/>
              <a:t>2019, Q1: Anti-septum </a:t>
            </a:r>
            <a:r>
              <a:rPr lang="en-US" dirty="0" smtClean="0">
                <a:latin typeface="SimSun"/>
                <a:ea typeface="SimSun"/>
              </a:rPr>
              <a:t>→</a:t>
            </a:r>
            <a:r>
              <a:rPr lang="en-US" dirty="0" smtClean="0"/>
              <a:t> Thick+ thin septa a la ALS</a:t>
            </a:r>
          </a:p>
          <a:p>
            <a:pPr lvl="1"/>
            <a:r>
              <a:rPr lang="en-US" dirty="0" smtClean="0"/>
              <a:t>Anti-septum is a clever approach but thin septum is a straightforward  solution from engineering point of view</a:t>
            </a:r>
          </a:p>
          <a:p>
            <a:r>
              <a:rPr lang="en-US" dirty="0" smtClean="0"/>
              <a:t>2019, Q2: Kicker-bump injection in the vertical plane and Aperture sharing as a future upgrade</a:t>
            </a:r>
          </a:p>
          <a:p>
            <a:pPr lvl="1"/>
            <a:r>
              <a:rPr lang="en-US" dirty="0" err="1" smtClean="0"/>
              <a:t>Lambertson</a:t>
            </a:r>
            <a:r>
              <a:rPr lang="en-US" dirty="0" smtClean="0"/>
              <a:t> septum can be as thin as 1 mm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 smtClean="0"/>
              <a:t>injection beam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lvl="1"/>
            <a:r>
              <a:rPr lang="en-US" dirty="0" smtClean="0"/>
              <a:t>Large dynamic aperture (when optimized for the vertical plane)</a:t>
            </a:r>
          </a:p>
          <a:p>
            <a:r>
              <a:rPr lang="en-US" dirty="0" smtClean="0"/>
              <a:t>2020: </a:t>
            </a:r>
            <a:r>
              <a:rPr lang="en-US" dirty="0" smtClean="0">
                <a:solidFill>
                  <a:srgbClr val="9933FF"/>
                </a:solidFill>
              </a:rPr>
              <a:t>Kicker-bump injection </a:t>
            </a:r>
            <a:r>
              <a:rPr lang="en-US" dirty="0" smtClean="0"/>
              <a:t>in the </a:t>
            </a:r>
            <a:r>
              <a:rPr lang="en-US" dirty="0" smtClean="0"/>
              <a:t>horizontal </a:t>
            </a:r>
            <a:r>
              <a:rPr lang="en-US" dirty="0" smtClean="0"/>
              <a:t>plane and </a:t>
            </a:r>
            <a:r>
              <a:rPr lang="en-US" dirty="0" smtClean="0">
                <a:solidFill>
                  <a:srgbClr val="9933FF"/>
                </a:solidFill>
              </a:rPr>
              <a:t>Aperture sharing </a:t>
            </a:r>
            <a:r>
              <a:rPr lang="en-US" dirty="0" smtClean="0"/>
              <a:t>available on Day 1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 smtClean="0"/>
              <a:t>turned out </a:t>
            </a:r>
            <a:r>
              <a:rPr lang="en-US" dirty="0" smtClean="0"/>
              <a:t>that the collective effect causes beam losses in case of aperture sharing in the vertical </a:t>
            </a:r>
            <a:r>
              <a:rPr lang="en-US" dirty="0" smtClean="0"/>
              <a:t>plane</a:t>
            </a:r>
            <a:endParaRPr lang="en-US" dirty="0" smtClean="0"/>
          </a:p>
          <a:p>
            <a:pPr lvl="1"/>
            <a:r>
              <a:rPr lang="en-US" dirty="0" smtClean="0"/>
              <a:t>Small emittance beam (2.5 nm or less</a:t>
            </a:r>
            <a:r>
              <a:rPr lang="en-US" dirty="0" smtClean="0"/>
              <a:t>) </a:t>
            </a:r>
            <a:r>
              <a:rPr lang="en-US" dirty="0" smtClean="0"/>
              <a:t>thanks to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smtClean="0"/>
              <a:t>exchange in the booster</a:t>
            </a:r>
            <a:endParaRPr lang="en-US" dirty="0" smtClean="0"/>
          </a:p>
          <a:p>
            <a:pPr lvl="1"/>
            <a:r>
              <a:rPr lang="en-US" dirty="0" smtClean="0"/>
              <a:t>Short pulse kicker with ~15 ns pulse will be available from Day 1</a:t>
            </a:r>
          </a:p>
          <a:p>
            <a:pPr lvl="1"/>
            <a:r>
              <a:rPr lang="en-US" dirty="0" smtClean="0"/>
              <a:t>“Nano-second </a:t>
            </a:r>
            <a:r>
              <a:rPr lang="en-US" dirty="0"/>
              <a:t>kicker” </a:t>
            </a:r>
            <a:r>
              <a:rPr lang="en-US" dirty="0" smtClean="0"/>
              <a:t>to increase the transparency and/or to achieve on-axis injection as a future upgrade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successful injection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79" y="1814474"/>
            <a:ext cx="6510455" cy="11707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Injection beam emittance</a:t>
            </a:r>
          </a:p>
          <a:p>
            <a:pPr lvl="1"/>
            <a:r>
              <a:rPr lang="en-US" dirty="0" smtClean="0"/>
              <a:t>SLS booster to be reused</a:t>
            </a:r>
          </a:p>
          <a:p>
            <a:pPr lvl="1"/>
            <a:r>
              <a:rPr lang="en-US" dirty="0" err="1" smtClean="0"/>
              <a:t>Equi</a:t>
            </a:r>
            <a:r>
              <a:rPr lang="en-US" dirty="0" smtClean="0"/>
              <a:t>. emittance = 11.4 nm at 2.7 GeV</a:t>
            </a:r>
          </a:p>
          <a:p>
            <a:pPr lvl="1"/>
            <a:r>
              <a:rPr lang="en-US" dirty="0" smtClean="0"/>
              <a:t>Emittance exchange </a:t>
            </a:r>
            <a:r>
              <a:rPr lang="en-US" dirty="0" smtClean="0"/>
              <a:t>→</a:t>
            </a:r>
            <a:r>
              <a:rPr lang="en-US" dirty="0" smtClean="0"/>
              <a:t>1~2 nm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43" y="1725195"/>
            <a:ext cx="2335753" cy="3737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1177" y="5506497"/>
            <a:ext cx="319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Emittance exchange experiment</a:t>
            </a:r>
            <a:endParaRPr lang="en-US" dirty="0">
              <a:solidFill>
                <a:srgbClr val="009900"/>
              </a:solidFill>
            </a:endParaRPr>
          </a:p>
          <a:p>
            <a:pPr algn="ctr"/>
            <a:r>
              <a:rPr lang="en-US" dirty="0" smtClean="0">
                <a:solidFill>
                  <a:srgbClr val="009900"/>
                </a:solidFill>
              </a:rPr>
              <a:t>J. </a:t>
            </a:r>
            <a:r>
              <a:rPr lang="en-US" dirty="0" err="1" smtClean="0">
                <a:solidFill>
                  <a:srgbClr val="009900"/>
                </a:solidFill>
              </a:rPr>
              <a:t>Kallestrup</a:t>
            </a:r>
            <a:r>
              <a:rPr lang="en-US" dirty="0" smtClean="0">
                <a:solidFill>
                  <a:srgbClr val="009900"/>
                </a:solidFill>
              </a:rPr>
              <a:t>, PhD thesis</a:t>
            </a:r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37" y="3088272"/>
            <a:ext cx="3865135" cy="2686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091" y="4812232"/>
            <a:ext cx="4109563" cy="155511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successful injection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735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Thick+Thin</a:t>
            </a:r>
            <a:r>
              <a:rPr lang="en-US" dirty="0" smtClean="0"/>
              <a:t> septa a la ALS</a:t>
            </a:r>
          </a:p>
          <a:p>
            <a:pPr lvl="1"/>
            <a:r>
              <a:rPr lang="en-US" dirty="0" smtClean="0"/>
              <a:t>Thin septum</a:t>
            </a:r>
          </a:p>
          <a:p>
            <a:pPr lvl="2"/>
            <a:r>
              <a:rPr lang="en-US" dirty="0"/>
              <a:t>Eddy current septum, 1 mm</a:t>
            </a:r>
          </a:p>
          <a:p>
            <a:pPr lvl="2"/>
            <a:r>
              <a:rPr lang="en-US" dirty="0" smtClean="0"/>
              <a:t>Deflection = 13.5 </a:t>
            </a:r>
            <a:r>
              <a:rPr lang="en-US" dirty="0" err="1" smtClean="0"/>
              <a:t>mrad</a:t>
            </a:r>
            <a:endParaRPr lang="en-US" dirty="0" smtClean="0"/>
          </a:p>
          <a:p>
            <a:pPr lvl="2"/>
            <a:r>
              <a:rPr lang="en-US" dirty="0" smtClean="0"/>
              <a:t>Pulse length  ~15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endParaRPr lang="en-US" dirty="0"/>
          </a:p>
          <a:p>
            <a:pPr lvl="2"/>
            <a:r>
              <a:rPr lang="en-US" dirty="0" smtClean="0"/>
              <a:t>Leakage field &lt;20 ppm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hick septum</a:t>
            </a:r>
          </a:p>
          <a:p>
            <a:pPr lvl="2"/>
            <a:r>
              <a:rPr lang="en-US" dirty="0"/>
              <a:t>Eddy current septum, </a:t>
            </a:r>
            <a:r>
              <a:rPr lang="en-US" dirty="0" smtClean="0"/>
              <a:t>3 mm copper</a:t>
            </a:r>
            <a:endParaRPr lang="en-US" dirty="0"/>
          </a:p>
          <a:p>
            <a:pPr lvl="2"/>
            <a:r>
              <a:rPr lang="en-US" dirty="0" smtClean="0"/>
              <a:t>Deflection = 7 </a:t>
            </a:r>
            <a:r>
              <a:rPr lang="en-US" dirty="0" err="1" smtClean="0"/>
              <a:t>deg</a:t>
            </a:r>
            <a:endParaRPr lang="en-US" dirty="0" smtClean="0"/>
          </a:p>
          <a:p>
            <a:pPr lvl="2"/>
            <a:r>
              <a:rPr lang="en-US" dirty="0" smtClean="0"/>
              <a:t>Pulse length ~70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endParaRPr lang="en-US" dirty="0"/>
          </a:p>
          <a:p>
            <a:pPr lvl="2"/>
            <a:r>
              <a:rPr lang="en-US" dirty="0"/>
              <a:t>Leakage field &lt;</a:t>
            </a:r>
            <a:r>
              <a:rPr lang="en-US" dirty="0" smtClean="0"/>
              <a:t>2 ppm</a:t>
            </a:r>
          </a:p>
          <a:p>
            <a:pPr lvl="2"/>
            <a:r>
              <a:rPr lang="en-US" dirty="0" smtClean="0"/>
              <a:t>PM based septum as an alternative; better stability and no dynamic disturbance to the stored beam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1016" y="5946217"/>
            <a:ext cx="441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Permanent magnet based septum (1.2 -1.3 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8996" y="3556530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 pulsed septum (0.75 T)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14191" y="1632879"/>
            <a:ext cx="0" cy="4176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521894" y="1597383"/>
            <a:ext cx="0" cy="432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6675"/>
          <a:stretch/>
        </p:blipFill>
        <p:spPr>
          <a:xfrm>
            <a:off x="6151018" y="3910734"/>
            <a:ext cx="5048287" cy="21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30222" r="7472" b="25455"/>
          <a:stretch/>
        </p:blipFill>
        <p:spPr>
          <a:xfrm>
            <a:off x="5665342" y="1632879"/>
            <a:ext cx="5544616" cy="207974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successful injection (3)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1307" y="1600201"/>
            <a:ext cx="10114155" cy="1660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Pseudo symmetry, A. </a:t>
            </a:r>
            <a:r>
              <a:rPr lang="en-US" dirty="0" err="1" smtClean="0"/>
              <a:t>Streun</a:t>
            </a:r>
            <a:endParaRPr lang="en-US" dirty="0" smtClean="0"/>
          </a:p>
          <a:p>
            <a:pPr lvl="1"/>
            <a:r>
              <a:rPr lang="en-US" dirty="0" smtClean="0"/>
              <a:t>Phase advance between </a:t>
            </a:r>
            <a:r>
              <a:rPr lang="en-US" dirty="0" err="1" smtClean="0"/>
              <a:t>sextupoles</a:t>
            </a:r>
            <a:r>
              <a:rPr lang="en-US" dirty="0" smtClean="0"/>
              <a:t> facing to the straight is constant over all straight sections in each plane: </a:t>
            </a:r>
            <a:r>
              <a:rPr lang="en-US" dirty="0" smtClean="0">
                <a:solidFill>
                  <a:srgbClr val="9933FF"/>
                </a:solidFill>
              </a:rPr>
              <a:t>Super-periodicity = Number of arcs</a:t>
            </a:r>
            <a:r>
              <a:rPr lang="en-US" i="1" dirty="0" smtClean="0"/>
              <a:t> </a:t>
            </a:r>
            <a:r>
              <a:rPr lang="en-US" dirty="0" smtClean="0"/>
              <a:t>for on-energy particles, significantly improving the dynamic aperture </a:t>
            </a:r>
          </a:p>
          <a:p>
            <a:pPr lvl="1"/>
            <a:r>
              <a:rPr lang="en-US" dirty="0" smtClean="0"/>
              <a:t>Beta function at the septum can be increased to enlarge the dynamic aperture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58" y="3678198"/>
            <a:ext cx="4267200" cy="119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40" y="3493532"/>
            <a:ext cx="3352800" cy="146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6434" y="3124200"/>
            <a:ext cx="191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SLS2 short straight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6356" y="3156466"/>
            <a:ext cx="360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SLS2 long straight (Injection straight)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2032184" y="4971417"/>
            <a:ext cx="1040673" cy="1524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30004" y="4911636"/>
            <a:ext cx="0" cy="52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0180" y="5360127"/>
            <a:ext cx="136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Last </a:t>
            </a:r>
            <a:r>
              <a:rPr lang="en-US" sz="1400" dirty="0" err="1" smtClean="0"/>
              <a:t>sextupole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upstream of S.S.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50640" y="5360127"/>
            <a:ext cx="1587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First </a:t>
            </a:r>
            <a:r>
              <a:rPr lang="en-US" sz="1400" dirty="0" err="1" smtClean="0"/>
              <a:t>sextupole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downstream of S.S.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72858" y="4924692"/>
            <a:ext cx="0" cy="52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82258" y="5029200"/>
            <a:ext cx="9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x,S</a:t>
            </a:r>
            <a:r>
              <a:rPr lang="en-US" dirty="0" smtClean="0"/>
              <a:t> /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y,S</a:t>
            </a:r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6849607" y="4953999"/>
            <a:ext cx="2550978" cy="1698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847427" y="4894218"/>
            <a:ext cx="0" cy="52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64242" y="5342709"/>
            <a:ext cx="135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Last </a:t>
            </a:r>
            <a:r>
              <a:rPr lang="en-US" sz="1400" dirty="0" err="1" smtClean="0"/>
              <a:t>sextupole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upstream of L.S.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841058" y="5342709"/>
            <a:ext cx="1580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First </a:t>
            </a:r>
            <a:r>
              <a:rPr lang="en-US" sz="1400" dirty="0" err="1" smtClean="0"/>
              <a:t>sextupole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downstream of L.S.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400585" y="4907274"/>
            <a:ext cx="0" cy="52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4258" y="5029200"/>
            <a:ext cx="97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x,L</a:t>
            </a:r>
            <a:r>
              <a:rPr lang="en-US" dirty="0" smtClean="0"/>
              <a:t> /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y,L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03557" y="5883347"/>
            <a:ext cx="376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Pseudo symmetry can be extended to off energy:</a:t>
            </a:r>
          </a:p>
          <a:p>
            <a:r>
              <a:rPr lang="en-US" sz="1400" dirty="0"/>
              <a:t>ESR workshop, P. </a:t>
            </a:r>
            <a:r>
              <a:rPr lang="en-US" sz="1400" dirty="0" smtClean="0"/>
              <a:t>Raimondi (</a:t>
            </a:r>
            <a:r>
              <a:rPr lang="en-US" sz="1400" dirty="0" smtClean="0">
                <a:hlinkClick r:id="rId4"/>
              </a:rPr>
              <a:t>Link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040617" y="4051230"/>
            <a:ext cx="1358064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x,S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= </a:t>
            </a:r>
            <a:r>
              <a:rPr lang="en-US" sz="2400" b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x,L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y,S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= </a:t>
            </a:r>
            <a:r>
              <a:rPr lang="en-US" sz="2400" b="1" dirty="0" err="1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x,L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9058" y="3440668"/>
            <a:ext cx="90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Kicker-bump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3358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SLS kickers to be reused</a:t>
            </a:r>
          </a:p>
          <a:p>
            <a:r>
              <a:rPr lang="en-US" dirty="0" smtClean="0"/>
              <a:t>Design clearances</a:t>
            </a:r>
          </a:p>
          <a:p>
            <a:pPr lvl="1"/>
            <a:r>
              <a:rPr lang="en-US" dirty="0" smtClean="0"/>
              <a:t>Injection beam to septum = 1 mm</a:t>
            </a:r>
          </a:p>
          <a:p>
            <a:pPr marL="914400" lvl="2" indent="0">
              <a:buNone/>
            </a:pPr>
            <a:r>
              <a:rPr lang="en-US" sz="2400" dirty="0" smtClean="0"/>
              <a:t>→ 6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 smtClean="0"/>
              <a:t> clearance for 3</a:t>
            </a:r>
            <a:r>
              <a:rPr lang="en-US" sz="2400" dirty="0" smtClean="0">
                <a:latin typeface="Symbol" panose="05050102010706020507" pitchFamily="18" charset="2"/>
              </a:rPr>
              <a:t>s </a:t>
            </a:r>
            <a:r>
              <a:rPr lang="en-US" sz="2400" dirty="0" smtClean="0"/>
              <a:t>inj. beam (</a:t>
            </a:r>
            <a:r>
              <a:rPr lang="en-US" sz="2400" dirty="0" smtClean="0">
                <a:latin typeface="Symbol" panose="05050102010706020507" pitchFamily="18" charset="2"/>
              </a:rPr>
              <a:t>e</a:t>
            </a:r>
            <a:r>
              <a:rPr lang="en-US" sz="2400" dirty="0" smtClean="0"/>
              <a:t>=2 nm)</a:t>
            </a:r>
          </a:p>
          <a:p>
            <a:pPr lvl="1"/>
            <a:r>
              <a:rPr lang="en-US" dirty="0" smtClean="0"/>
              <a:t>Stored beam to septum  = 1 mm</a:t>
            </a:r>
          </a:p>
          <a:p>
            <a:pPr marL="457200" lvl="1" indent="0">
              <a:buNone/>
            </a:pPr>
            <a:r>
              <a:rPr lang="en-US" dirty="0"/>
              <a:t>	→ 13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clearance for 3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dirty="0"/>
              <a:t>stored </a:t>
            </a:r>
            <a:r>
              <a:rPr lang="en-US" dirty="0" smtClean="0"/>
              <a:t>beam</a:t>
            </a:r>
          </a:p>
          <a:p>
            <a:pPr lvl="1"/>
            <a:r>
              <a:rPr lang="en-US" dirty="0" smtClean="0"/>
              <a:t>Injected beam centroid oscillation = ±3 mm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858" y="2162858"/>
            <a:ext cx="4282221" cy="34234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02347" y="3501004"/>
            <a:ext cx="89209" cy="8921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054504" y="3590214"/>
            <a:ext cx="9727" cy="582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39201" y="3567513"/>
            <a:ext cx="9727" cy="582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054504" y="4046702"/>
            <a:ext cx="262647" cy="9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83137" y="419136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596009" y="4024002"/>
            <a:ext cx="262647" cy="9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35931" y="419784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mm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74600" y="3598664"/>
            <a:ext cx="5464840" cy="2851963"/>
            <a:chOff x="974600" y="3598664"/>
            <a:chExt cx="5464840" cy="2851963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8940147"/>
                </p:ext>
              </p:extLst>
            </p:nvPr>
          </p:nvGraphicFramePr>
          <p:xfrm>
            <a:off x="974600" y="3598664"/>
            <a:ext cx="5464840" cy="285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" name="Graph" r:id="rId4" imgW="14400360" imgH="7502760" progId="Origin95.Graph">
                    <p:embed/>
                  </p:oleObj>
                </mc:Choice>
                <mc:Fallback>
                  <p:oleObj name="Graph" r:id="rId4" imgW="14400360" imgH="750276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00" y="3598664"/>
                          <a:ext cx="5464840" cy="2851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939699" y="5340486"/>
              <a:ext cx="0" cy="5642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44366" y="4956871"/>
              <a:ext cx="1829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Thick septum exit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891556" y="3544548"/>
            <a:ext cx="9600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85034" y="3526971"/>
            <a:ext cx="135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Kicker bump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-5400000">
            <a:off x="6607959" y="3590680"/>
            <a:ext cx="90986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X’ (10</a:t>
            </a:r>
            <a:r>
              <a:rPr lang="en-US" sz="1200" baseline="30000" dirty="0" smtClean="0"/>
              <a:t>-4</a:t>
            </a:r>
            <a:r>
              <a:rPr lang="en-US" sz="1200" dirty="0" smtClean="0"/>
              <a:t> rad)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36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501927" y="5823369"/>
            <a:ext cx="307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Simulation for the latest lattice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sharing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572" y="1667001"/>
            <a:ext cx="8007220" cy="23838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short pulse kickers after 1 sector</a:t>
            </a:r>
          </a:p>
          <a:p>
            <a:r>
              <a:rPr lang="en-US" dirty="0"/>
              <a:t>Design clearances</a:t>
            </a:r>
          </a:p>
          <a:p>
            <a:pPr lvl="1"/>
            <a:r>
              <a:rPr lang="en-US" dirty="0"/>
              <a:t>Injection beam to septum = 1 mm</a:t>
            </a:r>
          </a:p>
          <a:p>
            <a:pPr marL="914400" lvl="2" indent="0">
              <a:buNone/>
            </a:pPr>
            <a:r>
              <a:rPr lang="en-US" sz="2400" dirty="0"/>
              <a:t>→ </a:t>
            </a:r>
            <a:r>
              <a:rPr lang="en-US" sz="2400" dirty="0" smtClean="0"/>
              <a:t>Similar </a:t>
            </a:r>
            <a:r>
              <a:rPr lang="en-US" sz="2400" dirty="0"/>
              <a:t>clearance </a:t>
            </a:r>
            <a:r>
              <a:rPr lang="en-US" sz="2400" dirty="0" smtClean="0"/>
              <a:t>to Kicker-bump inj.</a:t>
            </a:r>
          </a:p>
          <a:p>
            <a:pPr lvl="1"/>
            <a:r>
              <a:rPr lang="en-US" dirty="0" smtClean="0"/>
              <a:t>Stored beam to septum  = 1.5 mm</a:t>
            </a:r>
          </a:p>
          <a:p>
            <a:pPr marL="457200" lvl="1" indent="0">
              <a:buNone/>
            </a:pPr>
            <a:r>
              <a:rPr lang="en-US" dirty="0" smtClean="0"/>
              <a:t>	→ &gt;20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clearance for 3</a:t>
            </a:r>
            <a:r>
              <a:rPr lang="en-US" dirty="0" smtClean="0">
                <a:latin typeface="Symbol" panose="05050102010706020507" pitchFamily="18" charset="2"/>
              </a:rPr>
              <a:t>s </a:t>
            </a:r>
            <a:r>
              <a:rPr lang="en-US" dirty="0" smtClean="0"/>
              <a:t>stored beam</a:t>
            </a:r>
          </a:p>
          <a:p>
            <a:pPr lvl="1"/>
            <a:r>
              <a:rPr lang="en-US" dirty="0" smtClean="0"/>
              <a:t>Injected/stored beam centroid oscillation </a:t>
            </a:r>
          </a:p>
          <a:p>
            <a:pPr lvl="2"/>
            <a:r>
              <a:rPr lang="en-US" dirty="0" smtClean="0"/>
              <a:t>Linear optics = ±3.5 mm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Nonlinear optics ~</a:t>
            </a:r>
            <a:r>
              <a:rPr lang="en-US" dirty="0">
                <a:solidFill>
                  <a:srgbClr val="FF0000"/>
                </a:solidFill>
              </a:rPr>
              <a:t> ± </a:t>
            </a:r>
            <a:r>
              <a:rPr lang="en-US" dirty="0" smtClean="0">
                <a:solidFill>
                  <a:srgbClr val="FF0000"/>
                </a:solidFill>
              </a:rPr>
              <a:t>4.3 mm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dirty="0" smtClean="0">
                <a:solidFill>
                  <a:srgbClr val="FF0000"/>
                </a:solidFill>
              </a:rPr>
              <a:t> (for the latest lattice)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79372"/>
              </p:ext>
            </p:extLst>
          </p:nvPr>
        </p:nvGraphicFramePr>
        <p:xfrm>
          <a:off x="609847" y="3462411"/>
          <a:ext cx="5743822" cy="299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Graph" r:id="rId4" imgW="14400360" imgH="7502760" progId="Origin95.Graph">
                  <p:embed/>
                </p:oleObj>
              </mc:Choice>
              <mc:Fallback>
                <p:oleObj name="Graph" r:id="rId4" imgW="14400360" imgH="75027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847" y="3462411"/>
                        <a:ext cx="5743822" cy="2997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1967991" y="4705483"/>
            <a:ext cx="317241" cy="849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69502" y="5554569"/>
            <a:ext cx="198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pulse kickers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991421" y="1763907"/>
            <a:ext cx="5554591" cy="4259226"/>
            <a:chOff x="5808541" y="1763907"/>
            <a:chExt cx="5554591" cy="4259226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3576270"/>
                </p:ext>
              </p:extLst>
            </p:nvPr>
          </p:nvGraphicFramePr>
          <p:xfrm>
            <a:off x="5808541" y="1763907"/>
            <a:ext cx="5554591" cy="4259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5" name="Graph" r:id="rId6" imgW="9802440" imgH="7502760" progId="Origin95.Graph">
                    <p:embed/>
                  </p:oleObj>
                </mc:Choice>
                <mc:Fallback>
                  <p:oleObj name="Graph" r:id="rId6" imgW="9802440" imgH="750276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808541" y="1763907"/>
                          <a:ext cx="5554591" cy="42592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109925" y="32750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16435" y="2415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17492" y="46446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92276" y="38702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54439" y="2804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87228" y="48368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47291" y="36279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24327" y="4528837"/>
              <a:ext cx="241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50078" y="24817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89469" y="409832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4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62998" y="42898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89880" y="23962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6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13780" y="2220686"/>
              <a:ext cx="265674" cy="30604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BA5C-4889-4C05-9814-B79AA8137F29}" type="slidenum">
              <a:rPr lang="en-US" smtClean="0"/>
              <a:t>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223025" y="1863884"/>
            <a:ext cx="5267892" cy="4499836"/>
            <a:chOff x="6223025" y="1863884"/>
            <a:chExt cx="5267892" cy="4499836"/>
          </a:xfrm>
        </p:grpSpPr>
        <p:grpSp>
          <p:nvGrpSpPr>
            <p:cNvPr id="33" name="Group 32"/>
            <p:cNvGrpSpPr/>
            <p:nvPr/>
          </p:nvGrpSpPr>
          <p:grpSpPr>
            <a:xfrm>
              <a:off x="6223025" y="1863884"/>
              <a:ext cx="5267892" cy="4499836"/>
              <a:chOff x="5606143" y="2858907"/>
              <a:chExt cx="5267892" cy="449983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06143" y="2858907"/>
                <a:ext cx="5267892" cy="449983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9855" y="2978881"/>
                <a:ext cx="4629150" cy="3838575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6683833" y="6709348"/>
                <a:ext cx="296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9900"/>
                    </a:solidFill>
                  </a:rPr>
                  <a:t>Simulation for an older lattice</a:t>
                </a:r>
                <a:endParaRPr lang="en-US" dirty="0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-5400000">
              <a:off x="6010305" y="3545151"/>
              <a:ext cx="9098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X’ (10</a:t>
              </a:r>
              <a:r>
                <a:rPr lang="en-US" sz="1200" baseline="30000" dirty="0" smtClean="0"/>
                <a:t>-4</a:t>
              </a:r>
              <a:r>
                <a:rPr lang="en-US" sz="1200" dirty="0" smtClean="0"/>
                <a:t> rad)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63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Custom</PresentationFormat>
  <Paragraphs>274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Graph</vt:lpstr>
      <vt:lpstr>Injection into SLS 2.0:  beam dynamics aspects and technological challenges </vt:lpstr>
      <vt:lpstr>SLS and SLS 2.0 parameters</vt:lpstr>
      <vt:lpstr>Injection design goals</vt:lpstr>
      <vt:lpstr>“History” of injection design</vt:lpstr>
      <vt:lpstr>Ingredients for successful injection (1)</vt:lpstr>
      <vt:lpstr>Ingredients for successful injection (2)</vt:lpstr>
      <vt:lpstr>Ingredients for successful injection (3)</vt:lpstr>
      <vt:lpstr>Kicker-bump injection</vt:lpstr>
      <vt:lpstr>Aperture sharing injection</vt:lpstr>
      <vt:lpstr>Kicker-bump + Aperture sharing </vt:lpstr>
      <vt:lpstr>Acceptance</vt:lpstr>
      <vt:lpstr> Thin septum (1)</vt:lpstr>
      <vt:lpstr> Thin septum (2)</vt:lpstr>
      <vt:lpstr>Short pulse kicker development (1)</vt:lpstr>
      <vt:lpstr>Short pulse kicker development (2)</vt:lpstr>
      <vt:lpstr>Short pulse kicker development (3)</vt:lpstr>
      <vt:lpstr>Summary</vt:lpstr>
    </vt:vector>
  </TitlesOfParts>
  <Company>PSI - Paul Scherrer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into SLS 2.0: beam dynamics aspects and technological</dc:title>
  <dc:creator>Aiba Masamitsu</dc:creator>
  <cp:lastModifiedBy>Masa A</cp:lastModifiedBy>
  <cp:revision>138</cp:revision>
  <dcterms:created xsi:type="dcterms:W3CDTF">2022-06-09T05:44:45Z</dcterms:created>
  <dcterms:modified xsi:type="dcterms:W3CDTF">2022-06-25T11:04:08Z</dcterms:modified>
</cp:coreProperties>
</file>