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ECECE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3039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wholeTbl>
    <a:band2H>
      <a:tcTxStyle b="def" i="def"/>
      <a:tcStyle>
        <a:tcBdr/>
        <a:fill>
          <a:solidFill>
            <a:srgbClr val="F9F9F9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For each, investigate dependence on R, Q and R/Q separately</a:t>
            </a:r>
          </a:p>
          <a:p>
            <a:pPr>
              <a:defRPr sz="1500"/>
            </a:pPr>
            <a:r>
              <a:t>Superconducting vs. Normal conducting - nothing to say OR what Pedro suggested about Robinson mode tuning? - higher Q, less constant? (more about technology)</a:t>
            </a:r>
          </a:p>
          <a:p>
            <a:pPr>
              <a:defRPr sz="1500"/>
            </a:pPr>
            <a:r>
              <a:t>Intrabeam scattering - nothing to say but perhaps important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/>
            <a:r>
              <a:t>No plots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RF voltage set flat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500"/>
            </a:pPr>
            <a:r>
              <a:t>Plots</a:t>
            </a:r>
          </a:p>
          <a:p>
            <a:pPr>
              <a:defRPr sz="1500"/>
            </a:pPr>
            <a:r>
              <a:t>Incoherent synchrotron tune and intrabunch tune spread as a function of HC detuning + bunch length</a:t>
            </a:r>
          </a:p>
          <a:p>
            <a:pPr>
              <a:defRPr sz="1500"/>
            </a:pPr>
            <a:r>
              <a:t>Two cases: Flat potential vs. Semiflat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hape 2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Lower shunt impedance, R/Q in active case</a:t>
            </a:r>
          </a:p>
          <a:p>
            <a:pPr>
              <a:defRPr sz="1600"/>
            </a:pPr>
            <a:r>
              <a:t>Power consumption? - </a:t>
            </a:r>
            <a:r>
              <a:rPr b="1"/>
              <a:t>plot</a:t>
            </a:r>
          </a:p>
          <a:p>
            <a:pPr>
              <a:defRPr sz="1600"/>
            </a:pPr>
            <a:r>
              <a:t>More flexibility in case of non-uniform fill patterns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hape 2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Active case?</a:t>
            </a:r>
          </a:p>
          <a:p>
            <a:pPr>
              <a:defRPr sz="1500"/>
            </a:pPr>
            <a:r>
              <a:t>AC Robinson instability - leave to Gamelin? - lowering Q value while keeping shunt impedance constant for both flat potential and semiflat, or keeping R/Q constant </a:t>
            </a:r>
            <a:r>
              <a:rPr b="1"/>
              <a:t>PLOT </a:t>
            </a:r>
            <a:r>
              <a:t>+ active case (flat potential with constant vrf)</a:t>
            </a:r>
          </a:p>
          <a:p>
            <a:pPr>
              <a:defRPr sz="1500"/>
            </a:pPr>
            <a:r>
              <a:rPr b="1"/>
              <a:t>Plot</a:t>
            </a:r>
            <a:r>
              <a:t> as it is now (lowering the shunt impedance)</a:t>
            </a:r>
          </a:p>
          <a:p>
            <a:pPr>
              <a:defRPr sz="1500"/>
            </a:pPr>
            <a:r>
              <a:rPr b="1"/>
              <a:t>Plot</a:t>
            </a:r>
            <a:r>
              <a:t> with mode-coupling theory for different HC shunt impedances</a:t>
            </a:r>
          </a:p>
          <a:p>
            <a:pPr>
              <a:defRPr sz="1500"/>
            </a:pPr>
            <a:r>
              <a:t>3 cavities - beta=1 (lower shunt impedance case)</a:t>
            </a:r>
          </a:p>
          <a:p>
            <a:pPr>
              <a:defRPr sz="1500"/>
            </a:pPr>
            <a:r>
              <a:t>2 cavities - beta=1 (lower R/Q case)</a:t>
            </a:r>
          </a:p>
          <a:p>
            <a:pPr>
              <a:defRPr sz="1500"/>
            </a:pPr>
            <a:r>
              <a:t>Mode coupling can depend on RF voltage - see Landau parking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hape 3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Only really a concern in uniform fill</a:t>
            </a:r>
          </a:p>
          <a:p>
            <a:pPr>
              <a:defRPr sz="1500"/>
            </a:pPr>
            <a:r>
              <a:t>Active case? (lower shunt impedance)</a:t>
            </a:r>
          </a:p>
          <a:p>
            <a:pPr>
              <a:defRPr sz="1500"/>
            </a:pPr>
            <a:r>
              <a:t>Sensitive to Q value? - I think so</a:t>
            </a:r>
          </a:p>
          <a:p>
            <a:pPr>
              <a:defRPr sz="1500"/>
            </a:pPr>
            <a:r>
              <a:t>lowering Q value while keeping shunt impedance constant for both flat potential and semiflat, or keeping R/Q constant </a:t>
            </a:r>
            <a:r>
              <a:rPr b="1"/>
              <a:t>PLOT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hape 3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rPr b="1"/>
              <a:t>Plot</a:t>
            </a:r>
            <a:r>
              <a:t> from T. Olsson et al. - briefly explain publications around</a:t>
            </a:r>
          </a:p>
          <a:p>
            <a:pPr>
              <a:defRPr sz="1500"/>
            </a:pPr>
            <a:r>
              <a:t>Vs R/Q, active case</a:t>
            </a:r>
          </a:p>
          <a:p>
            <a:pPr>
              <a:defRPr sz="1500"/>
            </a:pPr>
            <a:r>
              <a:t>At flat potential and semiflat, lowering Q with Rs or R/Q constant</a:t>
            </a:r>
          </a:p>
          <a:p>
            <a:pPr>
              <a:defRPr sz="1500"/>
            </a:pPr>
            <a:r>
              <a:t>Landaus important - larger frequency and larger tuning angle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Platshållare för text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83771" indent="-326571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Platshållare för text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400"/>
            </a:pP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139" name="Platshållare för bild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40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755576" y="1600200"/>
            <a:ext cx="7593294" cy="38450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 Text"/>
          <p:cNvSpPr txBox="1"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idx="1"/>
          </p:nvPr>
        </p:nvSpPr>
        <p:spPr>
          <a:xfrm>
            <a:off x="755576" y="1600200"/>
            <a:ext cx="7593294" cy="3845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9"/>
                </a:solidFill>
              </a:defRPr>
            </a:lvl1pPr>
            <a:lvl2pPr>
              <a:defRPr>
                <a:solidFill>
                  <a:srgbClr val="868689"/>
                </a:solidFill>
              </a:defRPr>
            </a:lvl2pPr>
            <a:lvl3pPr>
              <a:defRPr>
                <a:solidFill>
                  <a:srgbClr val="868689"/>
                </a:solidFill>
              </a:defRPr>
            </a:lvl3pPr>
            <a:lvl4pPr>
              <a:defRPr>
                <a:solidFill>
                  <a:srgbClr val="868689"/>
                </a:solidFill>
              </a:defRPr>
            </a:lvl4pPr>
            <a:lvl5pPr>
              <a:defRPr>
                <a:solidFill>
                  <a:srgbClr val="86868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idx="1"/>
          </p:nvPr>
        </p:nvSpPr>
        <p:spPr>
          <a:xfrm>
            <a:off x="755576" y="1600200"/>
            <a:ext cx="7593294" cy="3845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68689"/>
                </a:solidFill>
              </a:defRPr>
            </a:lvl1pPr>
            <a:lvl2pPr>
              <a:defRPr>
                <a:solidFill>
                  <a:srgbClr val="868689"/>
                </a:solidFill>
              </a:defRPr>
            </a:lvl2pPr>
            <a:lvl3pPr>
              <a:defRPr>
                <a:solidFill>
                  <a:srgbClr val="868689"/>
                </a:solidFill>
              </a:defRPr>
            </a:lvl3pPr>
            <a:lvl4pPr>
              <a:defRPr>
                <a:solidFill>
                  <a:srgbClr val="868689"/>
                </a:solidFill>
              </a:defRPr>
            </a:lvl4pPr>
            <a:lvl5pPr>
              <a:defRPr>
                <a:solidFill>
                  <a:srgbClr val="86868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itle Text"/>
          <p:cNvSpPr txBox="1"/>
          <p:nvPr>
            <p:ph type="title"/>
          </p:nvPr>
        </p:nvSpPr>
        <p:spPr>
          <a:xfrm>
            <a:off x="755576" y="-303501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9" name="Body Level One…"/>
          <p:cNvSpPr txBox="1"/>
          <p:nvPr>
            <p:ph type="body" idx="1"/>
          </p:nvPr>
        </p:nvSpPr>
        <p:spPr>
          <a:xfrm>
            <a:off x="755576" y="1600200"/>
            <a:ext cx="7593294" cy="3845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1" name="8th Low-Emittance Rings Workshop, Oct. 26-30th 2020, Frascati, Italy (virtual)."/>
          <p:cNvSpPr txBox="1"/>
          <p:nvPr/>
        </p:nvSpPr>
        <p:spPr>
          <a:xfrm>
            <a:off x="1129764" y="6448850"/>
            <a:ext cx="688447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pPr/>
            <a:r>
              <a:t>8th Low-Emittance Rings Workshop, Oct. 26-30th 2020, Frascati, Italy (virtual).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/>
          <p:nvPr>
            <p:ph type="title"/>
          </p:nvPr>
        </p:nvSpPr>
        <p:spPr>
          <a:xfrm>
            <a:off x="1463039" y="4086440"/>
            <a:ext cx="6217922" cy="147002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2313830" y="5597190"/>
            <a:ext cx="4516340" cy="8640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Tx/>
              <a:buFontTx/>
              <a:buNone/>
              <a:defRPr>
                <a:solidFill>
                  <a:schemeClr val="accent6">
                    <a:lumOff val="44000"/>
                  </a:schemeClr>
                </a:solidFill>
              </a:defRPr>
            </a:lvl1pPr>
            <a:lvl2pPr marL="0" indent="457200" algn="ctr">
              <a:lnSpc>
                <a:spcPts val="2400"/>
              </a:lnSpc>
              <a:buSzTx/>
              <a:buFontTx/>
              <a:buNone/>
              <a:defRPr>
                <a:solidFill>
                  <a:schemeClr val="accent6">
                    <a:lumOff val="44000"/>
                  </a:schemeClr>
                </a:solidFill>
              </a:defRPr>
            </a:lvl2pPr>
            <a:lvl3pPr marL="0" indent="914400" algn="ctr">
              <a:lnSpc>
                <a:spcPts val="2400"/>
              </a:lnSpc>
              <a:buSzTx/>
              <a:buFontTx/>
              <a:buNone/>
              <a:defRPr>
                <a:solidFill>
                  <a:schemeClr val="accent6">
                    <a:lumOff val="44000"/>
                  </a:schemeClr>
                </a:solidFill>
              </a:defRPr>
            </a:lvl3pPr>
            <a:lvl4pPr marL="0" indent="1371600" algn="ctr">
              <a:lnSpc>
                <a:spcPts val="2400"/>
              </a:lnSpc>
              <a:buSzTx/>
              <a:buFontTx/>
              <a:buNone/>
              <a:defRPr>
                <a:solidFill>
                  <a:schemeClr val="accent6">
                    <a:lumOff val="44000"/>
                  </a:schemeClr>
                </a:solidFill>
              </a:defRPr>
            </a:lvl4pPr>
            <a:lvl5pPr marL="0" indent="1828800" algn="ctr">
              <a:lnSpc>
                <a:spcPts val="2400"/>
              </a:lnSpc>
              <a:buSzTx/>
              <a:buFontTx/>
              <a:buNone/>
              <a:defRPr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" name="Bildobjekt 9" descr="Bildobjek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56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itle Text"/>
          <p:cNvSpPr txBox="1"/>
          <p:nvPr>
            <p:ph type="title"/>
          </p:nvPr>
        </p:nvSpPr>
        <p:spPr>
          <a:xfrm>
            <a:off x="775353" y="-23714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idx="1"/>
          </p:nvPr>
        </p:nvSpPr>
        <p:spPr>
          <a:xfrm>
            <a:off x="755576" y="1600200"/>
            <a:ext cx="7593294" cy="3845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207714" y="6507062"/>
            <a:ext cx="237342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" name="F. J. Cullinan, LEL III, ALBA, Barcelona, June 2022"/>
          <p:cNvSpPr txBox="1"/>
          <p:nvPr/>
        </p:nvSpPr>
        <p:spPr>
          <a:xfrm>
            <a:off x="2204870" y="6513412"/>
            <a:ext cx="47342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200"/>
            </a:lvl1pPr>
          </a:lstStyle>
          <a:p>
            <a:pPr/>
            <a:r>
              <a:t>F. J. Cullinan, LEL III, ALBA, Barcelona, June 2022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Bildobjekt 9" descr="Bildobjek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idx="1"/>
          </p:nvPr>
        </p:nvSpPr>
        <p:spPr>
          <a:xfrm>
            <a:off x="755576" y="1600200"/>
            <a:ext cx="7593294" cy="3845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Off val="44000"/>
                  </a:schemeClr>
                </a:solidFill>
              </a:defRPr>
            </a:lvl1pPr>
            <a:lvl2pPr>
              <a:defRPr>
                <a:solidFill>
                  <a:schemeClr val="accent6">
                    <a:lumOff val="44000"/>
                  </a:schemeClr>
                </a:solidFill>
              </a:defRPr>
            </a:lvl2pPr>
            <a:lvl3pPr>
              <a:defRPr>
                <a:solidFill>
                  <a:schemeClr val="accent6">
                    <a:lumOff val="44000"/>
                  </a:schemeClr>
                </a:solidFill>
              </a:defRPr>
            </a:lvl3pPr>
            <a:lvl4pPr>
              <a:defRPr>
                <a:solidFill>
                  <a:schemeClr val="accent6">
                    <a:lumOff val="44000"/>
                  </a:schemeClr>
                </a:solidFill>
              </a:defRPr>
            </a:lvl4pPr>
            <a:lvl5pPr>
              <a:defRPr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8" name="Bildobjekt 8" descr="Bildobjekt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56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Bildobjekt 9" descr="Bildobjekt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xfrm>
            <a:off x="755576" y="1600200"/>
            <a:ext cx="7593294" cy="3845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Off val="44000"/>
                  </a:schemeClr>
                </a:solidFill>
              </a:defRPr>
            </a:lvl1pPr>
            <a:lvl2pPr>
              <a:defRPr>
                <a:solidFill>
                  <a:schemeClr val="accent6">
                    <a:lumOff val="44000"/>
                  </a:schemeClr>
                </a:solidFill>
              </a:defRPr>
            </a:lvl2pPr>
            <a:lvl3pPr>
              <a:defRPr>
                <a:solidFill>
                  <a:schemeClr val="accent6">
                    <a:lumOff val="44000"/>
                  </a:schemeClr>
                </a:solidFill>
              </a:defRPr>
            </a:lvl3pPr>
            <a:lvl4pPr>
              <a:defRPr>
                <a:solidFill>
                  <a:schemeClr val="accent6">
                    <a:lumOff val="44000"/>
                  </a:schemeClr>
                </a:solidFill>
              </a:defRPr>
            </a:lvl4pPr>
            <a:lvl5pPr>
              <a:defRPr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Bildobjekt 8" descr="Bildobjekt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56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70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48517"/>
            <a:ext cx="9144000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457200">
              <a:buSzTx/>
              <a:buFontTx/>
              <a:buNone/>
              <a:defRPr sz="2000">
                <a:solidFill>
                  <a:schemeClr val="accent1"/>
                </a:solidFill>
              </a:defRPr>
            </a:lvl2pPr>
            <a:lvl3pPr marL="0" indent="914400">
              <a:buSzTx/>
              <a:buFontTx/>
              <a:buNone/>
              <a:defRPr sz="2000">
                <a:solidFill>
                  <a:schemeClr val="accent1"/>
                </a:solidFill>
              </a:defRPr>
            </a:lvl3pPr>
            <a:lvl4pPr marL="0" indent="1371600">
              <a:buSzTx/>
              <a:buFontTx/>
              <a:buNone/>
              <a:defRPr sz="2000">
                <a:solidFill>
                  <a:schemeClr val="accent1"/>
                </a:solidFill>
              </a:defRPr>
            </a:lvl4pPr>
            <a:lvl5pPr marL="0" indent="1828800">
              <a:buSzTx/>
              <a:buFontTx/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itle Text"/>
          <p:cNvSpPr txBox="1"/>
          <p:nvPr>
            <p:ph type="title"/>
          </p:nvPr>
        </p:nvSpPr>
        <p:spPr>
          <a:xfrm>
            <a:off x="755576" y="176663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90575" indent="-333375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xfrm>
            <a:off x="740667" y="6486951"/>
            <a:ext cx="237343" cy="2311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ktangel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Off val="44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44000"/>
                  </a:schemeClr>
                </a:solidFill>
              </a:defRPr>
            </a:pPr>
          </a:p>
        </p:txBody>
      </p:sp>
      <p:pic>
        <p:nvPicPr>
          <p:cNvPr id="4" name="Bildobjekt 6" descr="Bildobjekt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303" y="1988840"/>
            <a:ext cx="6565394" cy="210921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/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4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540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●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1pPr>
      <a:lvl2pPr marL="771525" marR="0" indent="-31432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2pPr>
      <a:lvl3pPr marL="1193800" marR="0" indent="-2794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3pPr>
      <a:lvl4pPr marL="1685925" marR="0" indent="-31432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4pPr>
      <a:lvl5pPr marL="2080260" marR="0" indent="-25146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5pPr>
      <a:lvl6pPr marL="2537460" marR="0" indent="-25146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6pPr>
      <a:lvl7pPr marL="2994660" marR="0" indent="-25146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7pPr>
      <a:lvl8pPr marL="3451859" marR="0" indent="-25145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8pPr>
      <a:lvl9pPr marL="3909059" marR="0" indent="-25145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4C4C4C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7.jpeg"/><Relationship Id="rId4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view of bunch lengthening with harmonic cavities in ultra low-emittance light source rings: their impact on beam collective effects and future directions"/>
          <p:cNvSpPr txBox="1"/>
          <p:nvPr>
            <p:ph type="title"/>
          </p:nvPr>
        </p:nvSpPr>
        <p:spPr>
          <a:xfrm>
            <a:off x="1061227" y="3967693"/>
            <a:ext cx="7021546" cy="1470026"/>
          </a:xfrm>
          <a:prstGeom prst="rect">
            <a:avLst/>
          </a:prstGeom>
        </p:spPr>
        <p:txBody>
          <a:bodyPr/>
          <a:lstStyle>
            <a:lvl1pPr defTabSz="603504">
              <a:defRPr sz="2376"/>
            </a:lvl1pPr>
          </a:lstStyle>
          <a:p>
            <a:pPr/>
            <a:r>
              <a:t>Review of bunch lengthening with harmonic cavities in ultra low-emittance light source rings: their impact on beam collective effects and future directions</a:t>
            </a:r>
          </a:p>
        </p:txBody>
      </p:sp>
      <p:sp>
        <p:nvSpPr>
          <p:cNvPr id="211" name="Francis Cullinan MAX IV laboratory, Lund, Sweden…"/>
          <p:cNvSpPr txBox="1"/>
          <p:nvPr>
            <p:ph type="body" sz="quarter" idx="1"/>
          </p:nvPr>
        </p:nvSpPr>
        <p:spPr>
          <a:xfrm>
            <a:off x="1810104" y="5403831"/>
            <a:ext cx="5523792" cy="1470026"/>
          </a:xfrm>
          <a:prstGeom prst="rect">
            <a:avLst/>
          </a:prstGeom>
        </p:spPr>
        <p:txBody>
          <a:bodyPr/>
          <a:lstStyle/>
          <a:p>
            <a:pPr defTabSz="850391">
              <a:lnSpc>
                <a:spcPts val="2200"/>
              </a:lnSpc>
              <a:spcBef>
                <a:spcPts val="900"/>
              </a:spcBef>
              <a:defRPr sz="2046"/>
            </a:pPr>
            <a:r>
              <a:t>Francis Cullinan</a:t>
            </a:r>
            <a:br/>
            <a:r>
              <a:t>MAX IV laboratory, Lund, Sweden</a:t>
            </a:r>
          </a:p>
          <a:p>
            <a:pPr defTabSz="850391">
              <a:lnSpc>
                <a:spcPts val="2200"/>
              </a:lnSpc>
              <a:spcBef>
                <a:spcPts val="1900"/>
              </a:spcBef>
              <a:defRPr b="1" sz="2046"/>
            </a:pPr>
            <a:r>
              <a:t>3rd Workshop on Low Emittance Lattice Design, ALBA, Barcelona, June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Arbitrary RF potenti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Arbitrary RF potentials</a:t>
            </a:r>
          </a:p>
        </p:txBody>
      </p:sp>
      <p:sp>
        <p:nvSpPr>
          <p:cNvPr id="278" name="Krinsky &amp; Wang, then Lindberg - specific integral formula for full flat potential:"/>
          <p:cNvSpPr txBox="1"/>
          <p:nvPr>
            <p:ph type="body" sz="half" idx="1"/>
          </p:nvPr>
        </p:nvSpPr>
        <p:spPr>
          <a:xfrm>
            <a:off x="731763" y="1350169"/>
            <a:ext cx="3556795" cy="3845025"/>
          </a:xfrm>
          <a:prstGeom prst="rect">
            <a:avLst/>
          </a:prstGeom>
        </p:spPr>
        <p:txBody>
          <a:bodyPr/>
          <a:lstStyle/>
          <a:p>
            <a:pPr/>
            <a:r>
              <a:t>Krinsky &amp; Wang, then Lindberg - specific integral formula for full flat potential: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0" name="medium-3.png" descr="medium-3.png"/>
          <p:cNvPicPr>
            <a:picLocks noChangeAspect="1"/>
          </p:cNvPicPr>
          <p:nvPr/>
        </p:nvPicPr>
        <p:blipFill>
          <a:blip r:embed="rId2">
            <a:extLst/>
          </a:blip>
          <a:srcRect l="0" t="0" r="48558" b="50753"/>
          <a:stretch>
            <a:fillRect/>
          </a:stretch>
        </p:blipFill>
        <p:spPr>
          <a:xfrm>
            <a:off x="4954682" y="2777830"/>
            <a:ext cx="3557063" cy="3180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medium-4.png" descr="medium-4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9706"/>
          <a:stretch>
            <a:fillRect/>
          </a:stretch>
        </p:blipFill>
        <p:spPr>
          <a:xfrm>
            <a:off x="394199" y="2907937"/>
            <a:ext cx="3728243" cy="2920658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Venturini - arbitrary potential, discretisation on a grid:"/>
          <p:cNvSpPr txBox="1"/>
          <p:nvPr/>
        </p:nvSpPr>
        <p:spPr>
          <a:xfrm>
            <a:off x="4954840" y="1350169"/>
            <a:ext cx="3556795" cy="3845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254000" indent="-254000">
              <a:spcBef>
                <a:spcPts val="1000"/>
              </a:spcBef>
              <a:buSzPct val="100000"/>
              <a:buFont typeface="Arial"/>
              <a:buChar char="●"/>
              <a:defRPr sz="2200"/>
            </a:lvl1pPr>
          </a:lstStyle>
          <a:p>
            <a:pPr/>
            <a:r>
              <a:t>Venturini - arbitrary potential, discretisation on a grid:</a:t>
            </a:r>
          </a:p>
        </p:txBody>
      </p:sp>
      <p:sp>
        <p:nvSpPr>
          <p:cNvPr id="283" name="*M. Venturini, PRAB 21 114404 (2018)"/>
          <p:cNvSpPr txBox="1"/>
          <p:nvPr/>
        </p:nvSpPr>
        <p:spPr>
          <a:xfrm>
            <a:off x="5084753" y="5926139"/>
            <a:ext cx="336691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*M. Venturini, PRAB </a:t>
            </a:r>
            <a:r>
              <a:rPr b="1"/>
              <a:t>21</a:t>
            </a:r>
            <a:r>
              <a:t> 114404 (2018)</a:t>
            </a:r>
          </a:p>
        </p:txBody>
      </p:sp>
      <p:sp>
        <p:nvSpPr>
          <p:cNvPr id="284" name="S. Krinsky &amp; J. M. Wang, Part. Accel. 17, 109 (1985)…"/>
          <p:cNvSpPr txBox="1"/>
          <p:nvPr/>
        </p:nvSpPr>
        <p:spPr>
          <a:xfrm>
            <a:off x="145192" y="5905628"/>
            <a:ext cx="459791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S. Krinsky &amp; J. M. Wang, Part. Accel. </a:t>
            </a:r>
            <a:r>
              <a:rPr b="1"/>
              <a:t>17</a:t>
            </a:r>
            <a:r>
              <a:t>, 109 (1985)</a:t>
            </a:r>
          </a:p>
          <a:p>
            <a:pPr>
              <a:defRPr sz="1500"/>
            </a:pPr>
            <a:r>
              <a:t>*R. R. Lindberg, PRAB </a:t>
            </a:r>
            <a:r>
              <a:rPr b="1"/>
              <a:t>21</a:t>
            </a:r>
            <a:r>
              <a:t> 124402 (2018)</a:t>
            </a:r>
          </a:p>
        </p:txBody>
      </p:sp>
      <p:sp>
        <p:nvSpPr>
          <p:cNvPr id="285" name="*"/>
          <p:cNvSpPr txBox="1"/>
          <p:nvPr/>
        </p:nvSpPr>
        <p:spPr>
          <a:xfrm>
            <a:off x="4124288" y="2868929"/>
            <a:ext cx="22072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/>
            </a:lvl1pPr>
          </a:lstStyle>
          <a:p>
            <a:pPr/>
            <a:r>
              <a:t>*</a:t>
            </a:r>
          </a:p>
        </p:txBody>
      </p:sp>
      <p:sp>
        <p:nvSpPr>
          <p:cNvPr id="286" name="*"/>
          <p:cNvSpPr txBox="1"/>
          <p:nvPr/>
        </p:nvSpPr>
        <p:spPr>
          <a:xfrm>
            <a:off x="8085101" y="2868929"/>
            <a:ext cx="22072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/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mode1_gif_260mA_1MV.gif" descr="mode1_gif_260mA_1MV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9743" y="1374366"/>
            <a:ext cx="5794263" cy="4345697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Mode 1 Inst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 1 Instability</a:t>
            </a:r>
          </a:p>
        </p:txBody>
      </p:sp>
      <p:sp>
        <p:nvSpPr>
          <p:cNvPr id="290" name="Excess HC shunt impedance can lead to excitation of mode 1…"/>
          <p:cNvSpPr txBox="1"/>
          <p:nvPr>
            <p:ph type="body" sz="quarter" idx="1"/>
          </p:nvPr>
        </p:nvSpPr>
        <p:spPr>
          <a:xfrm>
            <a:off x="488900" y="1672587"/>
            <a:ext cx="2969424" cy="3845025"/>
          </a:xfrm>
          <a:prstGeom prst="rect">
            <a:avLst/>
          </a:prstGeom>
        </p:spPr>
        <p:txBody>
          <a:bodyPr/>
          <a:lstStyle/>
          <a:p>
            <a:pPr/>
            <a:r>
              <a:t>Excess HC shunt impedance can lead to excitation of mode 1</a:t>
            </a:r>
          </a:p>
          <a:p>
            <a:pPr/>
            <a:r>
              <a:t>Seen experimentally at MAX IV - under investigation</a:t>
            </a:r>
          </a:p>
          <a:p>
            <a:pPr/>
            <a:r>
              <a:t>Avoided during operation by using a nonuniform fill</a:t>
            </a:r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2" name="M. Venturini, PRAB 21 114404 (2018)…"/>
          <p:cNvSpPr txBox="1"/>
          <p:nvPr/>
        </p:nvSpPr>
        <p:spPr>
          <a:xfrm>
            <a:off x="343998" y="5975142"/>
            <a:ext cx="473446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M. Venturini, PRAB </a:t>
            </a:r>
            <a:r>
              <a:rPr b="1"/>
              <a:t>21</a:t>
            </a:r>
            <a:r>
              <a:t> 114404 (2018)</a:t>
            </a:r>
          </a:p>
          <a:p>
            <a:pPr>
              <a:defRPr sz="1500"/>
            </a:pPr>
            <a:r>
              <a:t>T. He, W. Li, Z. Bai &amp; L. Wang, PRAB </a:t>
            </a:r>
            <a:r>
              <a:rPr b="1"/>
              <a:t>22</a:t>
            </a:r>
            <a:r>
              <a:t> 024401 (2022)</a:t>
            </a:r>
          </a:p>
        </p:txBody>
      </p:sp>
      <p:sp>
        <p:nvSpPr>
          <p:cNvPr id="293" name="260 mA, 1 MV RF voltage, real time"/>
          <p:cNvSpPr txBox="1"/>
          <p:nvPr/>
        </p:nvSpPr>
        <p:spPr>
          <a:xfrm>
            <a:off x="5059069" y="1559657"/>
            <a:ext cx="373126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260 mA, 1 MV RF voltage, real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Mode 1 Inst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 1 Instability</a:t>
            </a:r>
          </a:p>
        </p:txBody>
      </p:sp>
      <p:sp>
        <p:nvSpPr>
          <p:cNvPr id="296" name="Lower R/Q beneficial…"/>
          <p:cNvSpPr txBox="1"/>
          <p:nvPr>
            <p:ph type="body" sz="quarter" idx="1"/>
          </p:nvPr>
        </p:nvSpPr>
        <p:spPr>
          <a:xfrm>
            <a:off x="755576" y="1600200"/>
            <a:ext cx="2660898" cy="4165647"/>
          </a:xfrm>
          <a:prstGeom prst="rect">
            <a:avLst/>
          </a:prstGeom>
        </p:spPr>
        <p:txBody>
          <a:bodyPr/>
          <a:lstStyle/>
          <a:p>
            <a:pPr/>
            <a:r>
              <a:t>Lower R/Q beneficial</a:t>
            </a:r>
          </a:p>
          <a:p>
            <a:pPr/>
            <a:r>
              <a:t>Lower Q for same R/Q is worse</a:t>
            </a:r>
          </a:p>
          <a:p>
            <a:pPr/>
            <a:r>
              <a:t>Theory assumes point bunches (with form factors) but no small-tune-shift approximation</a:t>
            </a:r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mode1Growth_active_vs_passive.png" descr="mode1Growth_active_vs_passiv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595" y="1624569"/>
            <a:ext cx="5844749" cy="4383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lides_3-1_Gamelin (dragged).pdf" descr="Slides_3-1_Gamelin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31386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uperconducting passive"/>
          <p:cNvSpPr txBox="1"/>
          <p:nvPr>
            <p:ph type="title"/>
          </p:nvPr>
        </p:nvSpPr>
        <p:spPr>
          <a:xfrm>
            <a:off x="775353" y="-511870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Superconducting passive</a:t>
            </a:r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5" name="A. Gamelin, presented at I.FAST Workshop 2022, Karlsruhe, Germany (virtual)"/>
          <p:cNvSpPr txBox="1"/>
          <p:nvPr/>
        </p:nvSpPr>
        <p:spPr>
          <a:xfrm>
            <a:off x="343998" y="5975142"/>
            <a:ext cx="674141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pPr/>
            <a:r>
              <a:t>A. Gamelin, presented at I.FAST Workshop 2022, Karlsruhe, Germany (virtual)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Inhomogeneous Beam Loa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Inhomogeneous Beam Loading</a:t>
            </a:r>
          </a:p>
        </p:txBody>
      </p:sp>
      <p:sp>
        <p:nvSpPr>
          <p:cNvPr id="308" name="165/176 RF buckets filled…"/>
          <p:cNvSpPr txBox="1"/>
          <p:nvPr>
            <p:ph type="body" sz="quarter" idx="1"/>
          </p:nvPr>
        </p:nvSpPr>
        <p:spPr>
          <a:xfrm>
            <a:off x="702240" y="1354859"/>
            <a:ext cx="7506209" cy="1306935"/>
          </a:xfrm>
          <a:prstGeom prst="rect">
            <a:avLst/>
          </a:prstGeom>
        </p:spPr>
        <p:txBody>
          <a:bodyPr/>
          <a:lstStyle/>
          <a:p>
            <a:pPr/>
            <a:r>
              <a:t>165/176 RF buckets filled</a:t>
            </a:r>
          </a:p>
          <a:p>
            <a:pPr/>
            <a:r>
              <a:t>Lower R/Q reduces effect without sacrificing lengthening</a:t>
            </a:r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0" name="beamTransients_arrivaltime.png" descr="beamTransients_arrivalti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58" y="2562548"/>
            <a:ext cx="4646342" cy="348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beamTransients_bunchLength.png" descr="beamTransients_bunchLength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6148" y="2634733"/>
            <a:ext cx="4453850" cy="3340387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. Olsson, F. Cullinan &amp; Å. Andersson, PRAB 21 120701 (2018)"/>
          <p:cNvSpPr txBox="1"/>
          <p:nvPr/>
        </p:nvSpPr>
        <p:spPr>
          <a:xfrm>
            <a:off x="216233" y="6126688"/>
            <a:ext cx="8135918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/>
            </a:pPr>
            <a:r>
              <a:t>T. Olsson, F. Cullinan &amp; Å. Andersson, PRAB </a:t>
            </a:r>
            <a:r>
              <a:rPr b="1"/>
              <a:t>21</a:t>
            </a:r>
            <a:r>
              <a:t> 120701 (2018)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Inhomogeneous Beam Loading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905255">
              <a:defRPr sz="3564"/>
            </a:pPr>
            <a:r>
              <a:t>Inhomogeneous Beam Loading </a:t>
            </a:r>
          </a:p>
          <a:p>
            <a:pPr defTabSz="905255">
              <a:defRPr sz="3564"/>
            </a:pPr>
            <a:r>
              <a:t>- Active cavities</a:t>
            </a:r>
          </a:p>
        </p:txBody>
      </p:sp>
      <p:sp>
        <p:nvSpPr>
          <p:cNvPr id="317" name="With conditions close to flat potential for uniform fill (lower RF voltage of 1.5 MV)"/>
          <p:cNvSpPr txBox="1"/>
          <p:nvPr>
            <p:ph type="body" sz="quarter" idx="1"/>
          </p:nvPr>
        </p:nvSpPr>
        <p:spPr>
          <a:xfrm>
            <a:off x="755576" y="1600200"/>
            <a:ext cx="7593294" cy="710565"/>
          </a:xfrm>
          <a:prstGeom prst="rect">
            <a:avLst/>
          </a:prstGeom>
        </p:spPr>
        <p:txBody>
          <a:bodyPr/>
          <a:lstStyle>
            <a:lvl1pPr marL="238759" indent="-238759" defTabSz="859536">
              <a:spcBef>
                <a:spcPts val="900"/>
              </a:spcBef>
              <a:defRPr sz="2068"/>
            </a:lvl1pPr>
          </a:lstStyle>
          <a:p>
            <a:pPr/>
            <a:r>
              <a:t>With conditions close to flat potential for uniform fill (lower RF voltage of 1.5 MV)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9" name="phaseSlippage_activePassive_noFixedVg.png" descr="phaseSlippage_activePassive_noFixed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543" y="2539257"/>
            <a:ext cx="4611521" cy="345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rmsBunchLengths_activePassive_noFixedVg.png" descr="rmsBunchLengths_activePassive_noFixed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0103" y="2539257"/>
            <a:ext cx="4611522" cy="3458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rowth rates start to decrease as Landau fields start to generate tune spread…"/>
          <p:cNvSpPr txBox="1"/>
          <p:nvPr>
            <p:ph type="body" sz="half" idx="1"/>
          </p:nvPr>
        </p:nvSpPr>
        <p:spPr>
          <a:xfrm>
            <a:off x="350763" y="1600200"/>
            <a:ext cx="3724508" cy="4085987"/>
          </a:xfrm>
          <a:prstGeom prst="rect">
            <a:avLst/>
          </a:prstGeom>
        </p:spPr>
        <p:txBody>
          <a:bodyPr/>
          <a:lstStyle/>
          <a:p>
            <a:pPr/>
            <a:r>
              <a:t>Growth rates start to decrease as Landau fields start to generate tune spread</a:t>
            </a:r>
          </a:p>
          <a:p>
            <a:pPr/>
            <a:r>
              <a:t>Pair of identical HOMs - tune to cancel reactive impedance for maximum Landau damping</a:t>
            </a:r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4" name="Inhomogeneous Beam Loading…"/>
          <p:cNvSpPr txBox="1"/>
          <p:nvPr/>
        </p:nvSpPr>
        <p:spPr>
          <a:xfrm>
            <a:off x="775353" y="-23714"/>
            <a:ext cx="759329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 defTabSz="905255">
              <a:defRPr b="1" sz="3564">
                <a:solidFill>
                  <a:schemeClr val="accent4"/>
                </a:solidFill>
              </a:defRPr>
            </a:pPr>
            <a:r>
              <a:t>Inhomogeneous Beam Loading </a:t>
            </a:r>
          </a:p>
          <a:p>
            <a:pPr defTabSz="905255">
              <a:defRPr b="1" sz="3564">
                <a:solidFill>
                  <a:schemeClr val="accent4"/>
                </a:solidFill>
              </a:defRPr>
            </a:pPr>
            <a:r>
              <a:t>- Longitudinal Stability</a:t>
            </a:r>
          </a:p>
        </p:txBody>
      </p:sp>
      <p:pic>
        <p:nvPicPr>
          <p:cNvPr id="325" name="realScenario_UpDownCombination_wraddamp_newColours.png" descr="realScenario_UpDownCombination_wraddamp_newColou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663" y="1812141"/>
            <a:ext cx="4882806" cy="3662105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*F. J. Cullinan, Å. Andersson &amp; P. F. Tavares, PRAB 23 074402 (2020)"/>
          <p:cNvSpPr txBox="1"/>
          <p:nvPr/>
        </p:nvSpPr>
        <p:spPr>
          <a:xfrm>
            <a:off x="235061" y="5926139"/>
            <a:ext cx="586537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*F. J. Cullinan, Å. Andersson &amp; P. F. Tavares, PRAB </a:t>
            </a:r>
            <a:r>
              <a:rPr b="1"/>
              <a:t>23</a:t>
            </a:r>
            <a:r>
              <a:t> 074402 (2020)</a:t>
            </a:r>
          </a:p>
        </p:txBody>
      </p:sp>
      <p:sp>
        <p:nvSpPr>
          <p:cNvPr id="327" name="*"/>
          <p:cNvSpPr txBox="1"/>
          <p:nvPr/>
        </p:nvSpPr>
        <p:spPr>
          <a:xfrm>
            <a:off x="8387520" y="2024430"/>
            <a:ext cx="39128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/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Quadrupole St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Quadrupole Stability</a:t>
            </a:r>
          </a:p>
        </p:txBody>
      </p:sp>
      <p:sp>
        <p:nvSpPr>
          <p:cNvPr id="330" name="Can be of concern because they evade most bunch-by-bunch feedbacks…"/>
          <p:cNvSpPr txBox="1"/>
          <p:nvPr>
            <p:ph type="body" sz="half" idx="1"/>
          </p:nvPr>
        </p:nvSpPr>
        <p:spPr>
          <a:xfrm>
            <a:off x="168888" y="1600200"/>
            <a:ext cx="3604613" cy="3845025"/>
          </a:xfrm>
          <a:prstGeom prst="rect">
            <a:avLst/>
          </a:prstGeom>
        </p:spPr>
        <p:txBody>
          <a:bodyPr/>
          <a:lstStyle/>
          <a:p>
            <a:pPr/>
            <a:r>
              <a:t>Can be of concern because they evade most bunch-by-bunch feedbacks</a:t>
            </a:r>
          </a:p>
          <a:p>
            <a:pPr/>
            <a:r>
              <a:t>Threshold currents (shunt impedances) higher in nonuniform fills</a:t>
            </a:r>
          </a:p>
        </p:txBody>
      </p:sp>
      <p:sp>
        <p:nvSpPr>
          <p:cNvPr id="3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2" name="figure6_fillScanMbtrack_wNoHOMBeamLoading_filled.png" descr="figure6_fillScanMbtrack_wNoHOMBeamLoading_fill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7021" y="1524595"/>
            <a:ext cx="5328313" cy="3996235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*F. J. Cullinan, Å. Andersson &amp; P. F. Tavares, PRAB 25 044401 (2022)"/>
          <p:cNvSpPr txBox="1"/>
          <p:nvPr/>
        </p:nvSpPr>
        <p:spPr>
          <a:xfrm>
            <a:off x="235061" y="5926139"/>
            <a:ext cx="586537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*F. J. Cullinan, Å. Andersson &amp; P. F. Tavares, PRAB </a:t>
            </a:r>
            <a:r>
              <a:rPr b="1"/>
              <a:t>25</a:t>
            </a:r>
            <a:r>
              <a:t> 044401 (2022)</a:t>
            </a:r>
          </a:p>
        </p:txBody>
      </p:sp>
      <p:sp>
        <p:nvSpPr>
          <p:cNvPr id="334" name="*"/>
          <p:cNvSpPr txBox="1"/>
          <p:nvPr/>
        </p:nvSpPr>
        <p:spPr>
          <a:xfrm>
            <a:off x="8828051" y="1667242"/>
            <a:ext cx="39128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/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ransverse Pla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Transverse Plane</a:t>
            </a:r>
          </a:p>
        </p:txBody>
      </p:sp>
      <p:sp>
        <p:nvSpPr>
          <p:cNvPr id="337" name="Bod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Long-range resistive wa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Long-range resistive wall</a:t>
            </a:r>
          </a:p>
        </p:txBody>
      </p:sp>
      <p:sp>
        <p:nvSpPr>
          <p:cNvPr id="340" name="Synchrotron tune spread…"/>
          <p:cNvSpPr txBox="1"/>
          <p:nvPr>
            <p:ph type="body" sz="half" idx="1"/>
          </p:nvPr>
        </p:nvSpPr>
        <p:spPr>
          <a:xfrm>
            <a:off x="755576" y="1506488"/>
            <a:ext cx="3401364" cy="3845024"/>
          </a:xfrm>
          <a:prstGeom prst="rect">
            <a:avLst/>
          </a:prstGeom>
        </p:spPr>
        <p:txBody>
          <a:bodyPr/>
          <a:lstStyle/>
          <a:p>
            <a:pPr/>
            <a:r>
              <a:t>Synchrotron tune spread</a:t>
            </a:r>
          </a:p>
          <a:p>
            <a:pPr lvl="1" marL="711200" indent="-254000">
              <a:buChar char="-"/>
            </a:pPr>
            <a:r>
              <a:t>Azimuthal head-tail modes damped</a:t>
            </a:r>
          </a:p>
          <a:p>
            <a:pPr lvl="1" marL="711200" indent="-254000">
              <a:buChar char="-"/>
            </a:pPr>
            <a:r>
              <a:t>Radial head-tail modes less affected</a:t>
            </a:r>
          </a:p>
          <a:p>
            <a:pPr/>
            <a:r>
              <a:t>Diffusion due to quantum excitation must be included</a:t>
            </a:r>
          </a:p>
        </p:txBody>
      </p:sp>
      <p:sp>
        <p:nvSpPr>
          <p:cNvPr id="3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medium-6.png" descr="medium-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9411" y="1497422"/>
            <a:ext cx="4734259" cy="3863156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*F. J. Cullinan, R. Nagaoka, G. Skripka &amp; P. F. Tavares, PRAB 19 124401 (2016)…"/>
          <p:cNvSpPr txBox="1"/>
          <p:nvPr/>
        </p:nvSpPr>
        <p:spPr>
          <a:xfrm>
            <a:off x="413654" y="5390758"/>
            <a:ext cx="810207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*F. J. Cullinan, R. Nagaoka, G. Skripka &amp; P. F. Tavares, PRAB </a:t>
            </a:r>
            <a:r>
              <a:rPr b="1"/>
              <a:t>19</a:t>
            </a:r>
            <a:r>
              <a:t> 124401 (2016)</a:t>
            </a:r>
          </a:p>
          <a:p>
            <a:pPr>
              <a:defRPr sz="1500"/>
            </a:pPr>
            <a:r>
              <a:t>R. R. Lindberg, PRAB </a:t>
            </a:r>
            <a:r>
              <a:rPr b="1"/>
              <a:t>19</a:t>
            </a:r>
            <a:r>
              <a:t> 124402 (2016)</a:t>
            </a:r>
          </a:p>
          <a:p>
            <a:pPr>
              <a:defRPr sz="1500"/>
            </a:pPr>
            <a:r>
              <a:t>T. Suzuki, Part. Accel. </a:t>
            </a:r>
            <a:r>
              <a:rPr b="1"/>
              <a:t>12</a:t>
            </a:r>
            <a:r>
              <a:t> 237 (1982)</a:t>
            </a:r>
          </a:p>
          <a:p>
            <a:pPr>
              <a:defRPr sz="1500"/>
            </a:pPr>
            <a:r>
              <a:t>F. Cullinan, R. Nagaoka, G. Skripka &amp; P. F. Tavares, presented at NOCE, Arcidosso, Italy (2017)</a:t>
            </a:r>
          </a:p>
        </p:txBody>
      </p:sp>
      <p:sp>
        <p:nvSpPr>
          <p:cNvPr id="344" name="*"/>
          <p:cNvSpPr txBox="1"/>
          <p:nvPr/>
        </p:nvSpPr>
        <p:spPr>
          <a:xfrm>
            <a:off x="8554208" y="1320374"/>
            <a:ext cx="39128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/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Outline"/>
          <p:cNvSpPr txBox="1"/>
          <p:nvPr>
            <p:ph type="title"/>
          </p:nvPr>
        </p:nvSpPr>
        <p:spPr>
          <a:xfrm>
            <a:off x="775353" y="-190401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214" name="Harmonic (Landau) cavities…"/>
          <p:cNvSpPr txBox="1"/>
          <p:nvPr>
            <p:ph type="body" idx="1"/>
          </p:nvPr>
        </p:nvSpPr>
        <p:spPr>
          <a:xfrm>
            <a:off x="775353" y="1196537"/>
            <a:ext cx="7593294" cy="4822792"/>
          </a:xfrm>
          <a:prstGeom prst="rect">
            <a:avLst/>
          </a:prstGeom>
        </p:spPr>
        <p:txBody>
          <a:bodyPr/>
          <a:lstStyle/>
          <a:p>
            <a:pPr marL="248920" indent="-248920" defTabSz="896111">
              <a:spcBef>
                <a:spcPts val="900"/>
              </a:spcBef>
              <a:defRPr sz="2156"/>
            </a:pPr>
            <a:r>
              <a:t>Harmonic (Landau) cavities</a:t>
            </a:r>
          </a:p>
          <a:p>
            <a:pPr marL="248920" indent="-248920" defTabSz="896111">
              <a:spcBef>
                <a:spcPts val="900"/>
              </a:spcBef>
              <a:defRPr sz="2156"/>
            </a:pPr>
            <a:r>
              <a:t>Active harmonic cavities</a:t>
            </a:r>
          </a:p>
          <a:p>
            <a:pPr marL="248920" indent="-248920" defTabSz="896111">
              <a:spcBef>
                <a:spcPts val="900"/>
              </a:spcBef>
              <a:defRPr sz="2156"/>
            </a:pPr>
            <a:r>
              <a:t>Longitudinal plane: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Robinson mode coupling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Mode-1 excitation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Inhomogeneous beam loading</a:t>
            </a:r>
          </a:p>
          <a:p>
            <a:pPr marL="248920" indent="-248920" defTabSz="896111">
              <a:spcBef>
                <a:spcPts val="900"/>
              </a:spcBef>
              <a:defRPr sz="2156"/>
            </a:pPr>
            <a:r>
              <a:t>Transverse plane: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Long-range resistive wall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Transverse mode-coupling instability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Amplitude-dependent tune shift</a:t>
            </a:r>
          </a:p>
          <a:p>
            <a:pPr marL="248920" indent="-248920" defTabSz="896111">
              <a:spcBef>
                <a:spcPts val="900"/>
              </a:spcBef>
              <a:defRPr sz="2156"/>
            </a:pPr>
            <a:r>
              <a:t>Future directions - multiple higher harmonics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274315" y="6507062"/>
            <a:ext cx="170741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ransverse Mode-Coupling (TMC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Transverse Mode-Coupling (TMCI)</a:t>
            </a:r>
          </a:p>
        </p:txBody>
      </p:sp>
      <p:sp>
        <p:nvSpPr>
          <p:cNvPr id="347" name="Flat potential:…"/>
          <p:cNvSpPr txBox="1"/>
          <p:nvPr>
            <p:ph type="body" sz="half" idx="1"/>
          </p:nvPr>
        </p:nvSpPr>
        <p:spPr>
          <a:xfrm>
            <a:off x="755576" y="1600200"/>
            <a:ext cx="3879428" cy="384502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Flat potential:</a:t>
            </a:r>
          </a:p>
          <a:p>
            <a:pPr/>
            <a:r>
              <a:t>Amplitude dependence of synchrotron tune means that head-tail modes are always coupled for one part of beam</a:t>
            </a:r>
            <a:br/>
            <a:r>
              <a:t>→</a:t>
            </a:r>
            <a:r>
              <a:t> Lower threshold current predicted</a:t>
            </a:r>
          </a:p>
        </p:txBody>
      </p:sp>
      <p:sp>
        <p:nvSpPr>
          <p:cNvPr id="3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9" name="medium-5.png" descr="medium-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3477" y="1335281"/>
            <a:ext cx="2897889" cy="4962137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*M. Venturini, PRAB 21 024402 (2018)"/>
          <p:cNvSpPr txBox="1"/>
          <p:nvPr/>
        </p:nvSpPr>
        <p:spPr>
          <a:xfrm>
            <a:off x="343998" y="5975142"/>
            <a:ext cx="330952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*M. Venturini, PRAB </a:t>
            </a:r>
            <a:r>
              <a:rPr b="1"/>
              <a:t>21</a:t>
            </a:r>
            <a:r>
              <a:t> 024402 (2018)</a:t>
            </a:r>
          </a:p>
        </p:txBody>
      </p:sp>
      <p:sp>
        <p:nvSpPr>
          <p:cNvPr id="351" name="*"/>
          <p:cNvSpPr txBox="1"/>
          <p:nvPr/>
        </p:nvSpPr>
        <p:spPr>
          <a:xfrm>
            <a:off x="7994614" y="1335281"/>
            <a:ext cx="39128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/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Amplitude-Dependent Tune Shift"/>
          <p:cNvSpPr txBox="1"/>
          <p:nvPr>
            <p:ph type="title"/>
          </p:nvPr>
        </p:nvSpPr>
        <p:spPr>
          <a:xfrm>
            <a:off x="775353" y="-368995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Amplitude-Dependent Tune Shift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5" name="IFAST_presentation_mbrosi page 9.pdf" descr="IFAST_presentation_mbrosi page 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405" y="785063"/>
            <a:ext cx="8927587" cy="5021769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M. Brosi, presented at I.FAST Workshop 2022, Karlsruhe, Germany (virtual)"/>
          <p:cNvSpPr txBox="1"/>
          <p:nvPr/>
        </p:nvSpPr>
        <p:spPr>
          <a:xfrm>
            <a:off x="343998" y="5975142"/>
            <a:ext cx="647417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pPr/>
            <a:r>
              <a:t>M. Brosi, presented at I.FAST Workshop 2022, Karlsruhe, Germany (virtual)</a:t>
            </a:r>
          </a:p>
        </p:txBody>
      </p:sp>
      <p:sp>
        <p:nvSpPr>
          <p:cNvPr id="357" name="L. Tosi et al., 2003, doc: 10.1103/PhysRevSTAB.6.054401"/>
          <p:cNvSpPr txBox="1"/>
          <p:nvPr/>
        </p:nvSpPr>
        <p:spPr>
          <a:xfrm>
            <a:off x="1120950" y="5576919"/>
            <a:ext cx="4934916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pPr/>
            <a:r>
              <a:t>L. Tosi et al., 2003, doc: 10.1103/PhysRevSTAB.6.054401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uture Dire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 Directions</a:t>
            </a:r>
          </a:p>
        </p:txBody>
      </p:sp>
      <p:sp>
        <p:nvSpPr>
          <p:cNvPr id="360" name="Bod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Multiple Higher Harmo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Multiple Higher Harmonics</a:t>
            </a:r>
          </a:p>
        </p:txBody>
      </p:sp>
      <p:sp>
        <p:nvSpPr>
          <p:cNvPr id="363" name="Analytical method generalising flat potential to higher-order derivatives…"/>
          <p:cNvSpPr txBox="1"/>
          <p:nvPr>
            <p:ph type="body" sz="quarter" idx="1"/>
          </p:nvPr>
        </p:nvSpPr>
        <p:spPr>
          <a:xfrm>
            <a:off x="755576" y="1600200"/>
            <a:ext cx="2753058" cy="3845025"/>
          </a:xfrm>
          <a:prstGeom prst="rect">
            <a:avLst/>
          </a:prstGeom>
        </p:spPr>
        <p:txBody>
          <a:bodyPr/>
          <a:lstStyle/>
          <a:p>
            <a:pPr/>
            <a:r>
              <a:t>Analytical method generalising flat potential to higher-order derivatives</a:t>
            </a:r>
          </a:p>
          <a:p>
            <a:pPr/>
            <a:r>
              <a:t>Arbitrary number of RF harmonics</a:t>
            </a:r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landau_multiHarmonics_wDistributions_Vrf1p8MV.png" descr="landau_multiHarmonics_wDistributions_Vrf1p8M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9556" y="1256543"/>
            <a:ext cx="5497774" cy="412333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Developed by Å. Andersson &amp; P. F. Tavares"/>
          <p:cNvSpPr txBox="1"/>
          <p:nvPr/>
        </p:nvSpPr>
        <p:spPr>
          <a:xfrm>
            <a:off x="7307391" y="343614"/>
            <a:ext cx="1643315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pPr/>
            <a:r>
              <a:t>Developed by Å. Andersson &amp; P. F. Tavares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riple RF system"/>
          <p:cNvSpPr txBox="1"/>
          <p:nvPr>
            <p:ph type="title"/>
          </p:nvPr>
        </p:nvSpPr>
        <p:spPr>
          <a:xfrm>
            <a:off x="775353" y="14386"/>
            <a:ext cx="7593294" cy="1143001"/>
          </a:xfrm>
          <a:prstGeom prst="rect">
            <a:avLst/>
          </a:prstGeom>
        </p:spPr>
        <p:txBody>
          <a:bodyPr/>
          <a:lstStyle/>
          <a:p>
            <a:pPr/>
            <a:r>
              <a:t>Triple RF system</a:t>
            </a:r>
          </a:p>
        </p:txBody>
      </p:sp>
      <p:sp>
        <p:nvSpPr>
          <p:cNvPr id="369" name="3rd-harmonic cavities can be passive"/>
          <p:cNvSpPr txBox="1"/>
          <p:nvPr>
            <p:ph type="body" sz="quarter" idx="1"/>
          </p:nvPr>
        </p:nvSpPr>
        <p:spPr>
          <a:xfrm>
            <a:off x="653976" y="1600200"/>
            <a:ext cx="2882506" cy="3845025"/>
          </a:xfrm>
          <a:prstGeom prst="rect">
            <a:avLst/>
          </a:prstGeom>
        </p:spPr>
        <p:txBody>
          <a:bodyPr/>
          <a:lstStyle/>
          <a:p>
            <a:pPr/>
            <a:r>
              <a:t>3rd-harmonic cavities can be passive</a:t>
            </a:r>
          </a:p>
        </p:txBody>
      </p:sp>
      <p:sp>
        <p:nvSpPr>
          <p:cNvPr id="3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1" name="bunchProfiles_onePassiveLC.png" descr="bunchProfiles_onePassiveL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3108" y="-16955"/>
            <a:ext cx="4590892" cy="34431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72" name="Table"/>
          <p:cNvGraphicFramePr/>
          <p:nvPr/>
        </p:nvGraphicFramePr>
        <p:xfrm>
          <a:off x="343837" y="3467953"/>
          <a:ext cx="8244855" cy="3390335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{EEE7283C-3CF3-47DC-8721-378D4A62B228}</a:tableStyleId>
              </a:tblPr>
              <a:tblGrid>
                <a:gridCol w="4199983"/>
                <a:gridCol w="1409700"/>
                <a:gridCol w="1409700"/>
                <a:gridCol w="1409700"/>
              </a:tblGrid>
              <a:tr h="4026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Parameter</a:t>
                      </a:r>
                    </a:p>
                  </a:txBody>
                  <a:tcPr marL="0" marR="0" marT="0" marB="0" anchor="ctr" anchorCtr="0" horzOverflow="overflow"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Single</a:t>
                      </a:r>
                    </a:p>
                  </a:txBody>
                  <a:tcPr marL="0" marR="0" marT="0" marB="0" anchor="ctr" anchorCtr="0" horzOverflow="overflow"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Double</a:t>
                      </a:r>
                    </a:p>
                  </a:txBody>
                  <a:tcPr marL="0" marR="0" marT="0" marB="0" anchor="ctr" anchorCtr="0" horzOverflow="overflow"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Triple</a:t>
                      </a:r>
                    </a:p>
                  </a:txBody>
                  <a:tcPr marL="0" marR="0" marT="0" marB="0" anchor="ctr" anchorCtr="0" horzOverflow="overflow"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RF voltage (MV)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1.8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1.8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1.5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RMS bunch duration (ps)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29.1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166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312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Detuning of 3rd-harmonic cavity (kHz)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94.4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70.4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Voltage in 3rd-harmonic cavity (kV)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598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703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Voltage in 5th-harmonic cavity (kV)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140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Phase of 3rd-harmonic cavity (degrees)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-174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-174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Phase of 5th-harmonic cavity (degrees)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-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3.5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375" name="Harmonic cavities have both stabilising and destabilising effects…"/>
          <p:cNvSpPr txBox="1"/>
          <p:nvPr>
            <p:ph type="body" idx="1"/>
          </p:nvPr>
        </p:nvSpPr>
        <p:spPr>
          <a:xfrm>
            <a:off x="641314" y="1258855"/>
            <a:ext cx="7861372" cy="4977556"/>
          </a:xfrm>
          <a:prstGeom prst="rect">
            <a:avLst/>
          </a:prstGeom>
        </p:spPr>
        <p:txBody>
          <a:bodyPr/>
          <a:lstStyle/>
          <a:p>
            <a:pPr marL="233679" indent="-233679" defTabSz="841247">
              <a:spcBef>
                <a:spcPts val="900"/>
              </a:spcBef>
              <a:defRPr sz="2024"/>
            </a:pPr>
            <a:r>
              <a:t>Harmonic cavities have both stabilising and destabilising effects</a:t>
            </a:r>
          </a:p>
          <a:p>
            <a:pPr lvl="1" marL="654304" indent="-233679" defTabSz="841247">
              <a:spcBef>
                <a:spcPts val="900"/>
              </a:spcBef>
              <a:buClr>
                <a:schemeClr val="accent4"/>
              </a:buClr>
              <a:buChar char="+"/>
              <a:defRPr sz="2024"/>
            </a:pPr>
            <a:r>
              <a:t>Longer bunches - rejection of (high-frequency) impedance</a:t>
            </a:r>
          </a:p>
          <a:p>
            <a:pPr lvl="1" marL="654304" indent="-233679" defTabSz="841247">
              <a:spcBef>
                <a:spcPts val="900"/>
              </a:spcBef>
              <a:buClr>
                <a:schemeClr val="accent4"/>
              </a:buClr>
              <a:buChar char="+"/>
              <a:defRPr sz="2024"/>
            </a:pPr>
            <a:r>
              <a:t>Synchrotron tune spread - Landau damping</a:t>
            </a:r>
          </a:p>
          <a:p>
            <a:pPr lvl="1" marL="654304" indent="-233679" defTabSz="841247">
              <a:spcBef>
                <a:spcPts val="900"/>
              </a:spcBef>
              <a:buClr>
                <a:srgbClr val="FFAC0B"/>
              </a:buClr>
              <a:buChar char="-"/>
              <a:defRPr sz="2024"/>
            </a:pPr>
            <a:r>
              <a:t>Lower synchrotron frequency - longitudinal focussing, head-tail mode separation (TMCI)</a:t>
            </a:r>
          </a:p>
          <a:p>
            <a:pPr lvl="1" marL="654304" indent="-233679" defTabSz="841247">
              <a:spcBef>
                <a:spcPts val="900"/>
              </a:spcBef>
              <a:buClr>
                <a:srgbClr val="FFAC0B"/>
              </a:buClr>
              <a:buChar char="-"/>
              <a:defRPr sz="2024"/>
            </a:pPr>
            <a:r>
              <a:t>Large impedance - Robinson, mode-1</a:t>
            </a:r>
          </a:p>
          <a:p>
            <a:pPr marL="233679" indent="-233679" defTabSz="841247">
              <a:spcBef>
                <a:spcPts val="900"/>
              </a:spcBef>
              <a:defRPr sz="2024"/>
            </a:pPr>
            <a:r>
              <a:t>Various implementations of harmonic cavities exist with different advantages (active/passive, super/normal conducting)</a:t>
            </a:r>
          </a:p>
          <a:p>
            <a:pPr marL="233679" indent="-233679" defTabSz="841247">
              <a:spcBef>
                <a:spcPts val="900"/>
              </a:spcBef>
              <a:defRPr sz="2024"/>
            </a:pPr>
            <a:r>
              <a:t>Collective effects must be comprehensively studied with full effect of harmonic cavities included</a:t>
            </a:r>
          </a:p>
          <a:p>
            <a:pPr marL="233679" indent="-233679" defTabSz="841247">
              <a:spcBef>
                <a:spcPts val="900"/>
              </a:spcBef>
              <a:defRPr sz="2024"/>
            </a:pPr>
            <a:r>
              <a:t>Even more bunch lengthening can be achieved with additional harmonic cavities at higher harmonics</a:t>
            </a:r>
          </a:p>
          <a:p>
            <a:pPr lvl="1" marL="654304" indent="-233679" defTabSz="841247">
              <a:spcBef>
                <a:spcPts val="900"/>
              </a:spcBef>
              <a:buChar char="-"/>
              <a:defRPr sz="2024"/>
            </a:pPr>
            <a:r>
              <a:t>5th-harmonic cavity ordered for MAX IV 3 GeV ring</a:t>
            </a:r>
          </a:p>
        </p:txBody>
      </p:sp>
      <p:sp>
        <p:nvSpPr>
          <p:cNvPr id="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TWIICE2_skripka page 3.pdf" descr="TWIICE2_skripka page 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76188" y="-1864697"/>
            <a:ext cx="21801329" cy="1635098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HarmonLIP 2022…"/>
          <p:cNvSpPr txBox="1"/>
          <p:nvPr>
            <p:ph type="title"/>
          </p:nvPr>
        </p:nvSpPr>
        <p:spPr>
          <a:xfrm>
            <a:off x="354941" y="751634"/>
            <a:ext cx="7772401" cy="1362076"/>
          </a:xfrm>
          <a:prstGeom prst="rect">
            <a:avLst/>
          </a:prstGeom>
        </p:spPr>
        <p:txBody>
          <a:bodyPr/>
          <a:lstStyle/>
          <a:p>
            <a:pPr defTabSz="740663">
              <a:defRPr cap="none" sz="2916"/>
            </a:pPr>
            <a:r>
              <a:t>HarmonLIP 2022</a:t>
            </a:r>
          </a:p>
          <a:p>
            <a:pPr defTabSz="740663">
              <a:defRPr cap="none" sz="2916"/>
            </a:pPr>
            <a:r>
              <a:t>11-12th October</a:t>
            </a:r>
          </a:p>
          <a:p>
            <a:pPr defTabSz="740663">
              <a:defRPr cap="none" sz="2916"/>
            </a:pPr>
            <a:r>
              <a:t>Lund, Sweden</a:t>
            </a:r>
          </a:p>
        </p:txBody>
      </p:sp>
      <p:pic>
        <p:nvPicPr>
          <p:cNvPr id="380" name="cropped-LEAPS_logo_colour-e1573546128283.jpg" descr="cropped-LEAPS_logo_colour-e157354612828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641" y="5129869"/>
            <a:ext cx="1930775" cy="6626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Group"/>
          <p:cNvGrpSpPr/>
          <p:nvPr/>
        </p:nvGrpSpPr>
        <p:grpSpPr>
          <a:xfrm>
            <a:off x="357641" y="5967830"/>
            <a:ext cx="1968501" cy="685801"/>
            <a:chOff x="0" y="0"/>
            <a:chExt cx="1968500" cy="685800"/>
          </a:xfrm>
        </p:grpSpPr>
        <p:sp>
          <p:nvSpPr>
            <p:cNvPr id="381" name="Rectangle"/>
            <p:cNvSpPr/>
            <p:nvPr/>
          </p:nvSpPr>
          <p:spPr>
            <a:xfrm>
              <a:off x="0" y="0"/>
              <a:ext cx="1968500" cy="685800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82" name="cropped-MAXIV-LOGO-ACCESS-SAFE.png" descr="cropped-MAXIV-LOGO-ACCESS-SAF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64690" y="62706"/>
              <a:ext cx="1839060" cy="560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landauBasic_Vrf1p8MV.png" descr="landauBasic_Vrf1p8M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1790" y="2589157"/>
            <a:ext cx="4540420" cy="340531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Harmonic Cavities (HC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Harmonic Cavities (HCs)</a:t>
            </a:r>
          </a:p>
        </p:txBody>
      </p:sp>
      <p:sp>
        <p:nvSpPr>
          <p:cNvPr id="221" name="Harmonic cavities used to flatten the RF potential to lengthen the bunches…"/>
          <p:cNvSpPr txBox="1"/>
          <p:nvPr>
            <p:ph type="body" sz="quarter" idx="1"/>
          </p:nvPr>
        </p:nvSpPr>
        <p:spPr>
          <a:xfrm>
            <a:off x="648905" y="1241951"/>
            <a:ext cx="7846190" cy="1577553"/>
          </a:xfrm>
          <a:prstGeom prst="rect">
            <a:avLst/>
          </a:prstGeom>
        </p:spPr>
        <p:txBody>
          <a:bodyPr/>
          <a:lstStyle/>
          <a:p>
            <a:pPr marL="238759" indent="-238759" defTabSz="859536">
              <a:spcBef>
                <a:spcPts val="900"/>
              </a:spcBef>
              <a:defRPr sz="2068"/>
            </a:pPr>
            <a:r>
              <a:t>Harmonic cavities used to flatten the RF potential to lengthen the bunches</a:t>
            </a:r>
          </a:p>
          <a:p>
            <a:pPr lvl="1" marL="668527" indent="-238759" defTabSz="859536">
              <a:spcBef>
                <a:spcPts val="900"/>
              </a:spcBef>
              <a:buChar char="-"/>
              <a:defRPr sz="2068"/>
            </a:pPr>
            <a:r>
              <a:t>Longer Touschek lifetime, less intrabeam scattering</a:t>
            </a:r>
          </a:p>
          <a:p>
            <a:pPr lvl="1" marL="668527" indent="-238759" defTabSz="859536">
              <a:spcBef>
                <a:spcPts val="900"/>
              </a:spcBef>
              <a:buChar char="-"/>
              <a:defRPr sz="2068"/>
            </a:pPr>
            <a:r>
              <a:t>Landau damping, rejection of impedance at high frequency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274315" y="6507062"/>
            <a:ext cx="170741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3" name="J. M. Byrd &amp; M. Georgsson, PRSTAB 4 030701 (2001)…"/>
          <p:cNvSpPr txBox="1"/>
          <p:nvPr/>
        </p:nvSpPr>
        <p:spPr>
          <a:xfrm>
            <a:off x="162897" y="6081222"/>
            <a:ext cx="813591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/>
            </a:pPr>
            <a:r>
              <a:t>J. M. Byrd &amp; M. Georgsson, PRSTAB </a:t>
            </a:r>
            <a:r>
              <a:rPr b="1"/>
              <a:t>4</a:t>
            </a:r>
            <a:r>
              <a:t> 030701 (2001)</a:t>
            </a:r>
          </a:p>
          <a:p>
            <a:pPr>
              <a:defRPr sz="1500"/>
            </a:pPr>
            <a:r>
              <a:t>M. Georgsson, Å. Andersson &amp; M. Eriksson, NIM A </a:t>
            </a:r>
            <a:r>
              <a:rPr b="1"/>
              <a:t>416 </a:t>
            </a:r>
            <a:r>
              <a:t>2-3 pp 465-474 (1998)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lattened potent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Flattened potential</a:t>
            </a:r>
          </a:p>
        </p:txBody>
      </p:sp>
      <p:sp>
        <p:nvSpPr>
          <p:cNvPr id="226" name="Optimal bunch lengthening (flat potential):…"/>
          <p:cNvSpPr txBox="1"/>
          <p:nvPr>
            <p:ph type="body" idx="1"/>
          </p:nvPr>
        </p:nvSpPr>
        <p:spPr>
          <a:xfrm>
            <a:off x="755575" y="1347000"/>
            <a:ext cx="7593295" cy="3564182"/>
          </a:xfrm>
          <a:prstGeom prst="rect">
            <a:avLst/>
          </a:prstGeom>
        </p:spPr>
        <p:txBody>
          <a:bodyPr/>
          <a:lstStyle/>
          <a:p>
            <a:pPr marL="248920" indent="-248920" defTabSz="896111">
              <a:spcBef>
                <a:spcPts val="900"/>
              </a:spcBef>
              <a:defRPr sz="2156"/>
            </a:pPr>
            <a:r>
              <a:t>Optimal bunch lengthening (flat potential):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1st and 2nd derivative of RF voltage = 0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In a passive system, requires control of at least two parameters for each beam current (HC detuning, Rs, Q-factor, main RF voltage)</a:t>
            </a:r>
          </a:p>
          <a:p>
            <a:pPr marL="248920" indent="-248920" defTabSz="896111">
              <a:spcBef>
                <a:spcPts val="900"/>
              </a:spcBef>
              <a:defRPr sz="2156"/>
            </a:pPr>
            <a:r>
              <a:t>0 first derivative possible for one HC detuning (semi-flat)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Asymmetric longitudinal bunch profile</a:t>
            </a:r>
          </a:p>
          <a:p>
            <a:pPr lvl="1" marL="696976" indent="-248920" defTabSz="896111">
              <a:spcBef>
                <a:spcPts val="900"/>
              </a:spcBef>
              <a:buChar char="-"/>
              <a:defRPr sz="2156"/>
            </a:pPr>
            <a:r>
              <a:t>Formula for voltage fraction                     at appropriate HC detuning:</a:t>
            </a:r>
          </a:p>
        </p:txBody>
      </p:sp>
      <p:sp>
        <p:nvSpPr>
          <p:cNvPr id="227" name="Slide Number"/>
          <p:cNvSpPr txBox="1"/>
          <p:nvPr>
            <p:ph type="sldNum" sz="quarter" idx="2"/>
          </p:nvPr>
        </p:nvSpPr>
        <p:spPr>
          <a:xfrm>
            <a:off x="274315" y="6507062"/>
            <a:ext cx="170741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8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1042" y="5138895"/>
            <a:ext cx="5762362" cy="659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7937" y="4270722"/>
            <a:ext cx="1485901" cy="29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he MAX IV…"/>
          <p:cNvSpPr txBox="1"/>
          <p:nvPr>
            <p:ph type="title"/>
          </p:nvPr>
        </p:nvSpPr>
        <p:spPr>
          <a:xfrm>
            <a:off x="402006" y="669644"/>
            <a:ext cx="7593295" cy="1143001"/>
          </a:xfrm>
          <a:prstGeom prst="rect">
            <a:avLst/>
          </a:prstGeom>
        </p:spPr>
        <p:txBody>
          <a:bodyPr/>
          <a:lstStyle/>
          <a:p>
            <a:pPr defTabSz="905255">
              <a:defRPr sz="3564"/>
            </a:pPr>
            <a:r>
              <a:t>The MAX IV </a:t>
            </a:r>
          </a:p>
          <a:p>
            <a:pPr defTabSz="905255">
              <a:defRPr sz="3564"/>
            </a:pPr>
            <a:r>
              <a:t>3 GeV Ring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xfrm>
            <a:off x="274315" y="6507062"/>
            <a:ext cx="170741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43" name="Group"/>
          <p:cNvGrpSpPr/>
          <p:nvPr/>
        </p:nvGrpSpPr>
        <p:grpSpPr>
          <a:xfrm>
            <a:off x="3234128" y="-15382"/>
            <a:ext cx="6102227" cy="3383675"/>
            <a:chOff x="0" y="0"/>
            <a:chExt cx="6102226" cy="3383673"/>
          </a:xfrm>
        </p:grpSpPr>
        <p:pic>
          <p:nvPicPr>
            <p:cNvPr id="235" name="imgpreview.jpeg" descr="imgpreview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4745" r="0" b="0"/>
            <a:stretch>
              <a:fillRect/>
            </a:stretch>
          </p:blipFill>
          <p:spPr>
            <a:xfrm>
              <a:off x="0" y="0"/>
              <a:ext cx="5953386" cy="3383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Line"/>
            <p:cNvSpPr/>
            <p:nvPr/>
          </p:nvSpPr>
          <p:spPr>
            <a:xfrm flipV="1">
              <a:off x="2807088" y="271679"/>
              <a:ext cx="2486785" cy="2152274"/>
            </a:xfrm>
            <a:prstGeom prst="line">
              <a:avLst/>
            </a:prstGeom>
            <a:noFill/>
            <a:ln w="50800" cap="flat">
              <a:solidFill>
                <a:srgbClr val="FEA90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7" name="Oval"/>
            <p:cNvSpPr/>
            <p:nvPr/>
          </p:nvSpPr>
          <p:spPr>
            <a:xfrm>
              <a:off x="1428113" y="842941"/>
              <a:ext cx="2343103" cy="1117601"/>
            </a:xfrm>
            <a:prstGeom prst="ellipse">
              <a:avLst/>
            </a:prstGeom>
            <a:noFill/>
            <a:ln w="50800" cap="flat">
              <a:solidFill>
                <a:srgbClr val="FEA90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" name="Short Pulse Facility"/>
            <p:cNvSpPr txBox="1"/>
            <p:nvPr/>
          </p:nvSpPr>
          <p:spPr>
            <a:xfrm>
              <a:off x="3042635" y="2232194"/>
              <a:ext cx="1185465" cy="547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2653" tIns="32653" rIns="32653" bIns="32653" numCol="1" anchor="ctr">
              <a:spAutoFit/>
            </a:bodyPr>
            <a:lstStyle>
              <a:lvl1pPr defTabSz="914290">
                <a:defRPr b="1" sz="1600">
                  <a:solidFill>
                    <a:schemeClr val="accent6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Short Pulse Facility</a:t>
              </a:r>
            </a:p>
          </p:txBody>
        </p:sp>
        <p:sp>
          <p:nvSpPr>
            <p:cNvPr id="239" name="3 GeV ring…"/>
            <p:cNvSpPr txBox="1"/>
            <p:nvPr/>
          </p:nvSpPr>
          <p:spPr>
            <a:xfrm>
              <a:off x="1594261" y="1007138"/>
              <a:ext cx="2010807" cy="789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2653" tIns="32653" rIns="32653" bIns="32653" numCol="1" anchor="ctr">
              <a:spAutoFit/>
            </a:bodyPr>
            <a:lstStyle/>
            <a:p>
              <a:pPr algn="ctr" defTabSz="914290">
                <a:defRPr b="1" sz="1600">
                  <a:solidFill>
                    <a:schemeClr val="accent6">
                      <a:lumOff val="44000"/>
                    </a:schemeClr>
                  </a:solidFill>
                </a:defRPr>
              </a:pPr>
              <a:r>
                <a:t>3 GeV ring</a:t>
              </a:r>
            </a:p>
            <a:p>
              <a:pPr algn="ctr" defTabSz="914290">
                <a:defRPr b="1" sz="1600">
                  <a:solidFill>
                    <a:schemeClr val="accent6">
                      <a:lumOff val="44000"/>
                    </a:schemeClr>
                  </a:solidFill>
                </a:defRPr>
              </a:pPr>
              <a:r>
                <a:t>528 m circ, MBA, 330 pm rad</a:t>
              </a:r>
            </a:p>
          </p:txBody>
        </p:sp>
        <p:sp>
          <p:nvSpPr>
            <p:cNvPr id="240" name="1.5 GeV Ring…"/>
            <p:cNvSpPr txBox="1"/>
            <p:nvPr/>
          </p:nvSpPr>
          <p:spPr>
            <a:xfrm>
              <a:off x="4091420" y="912318"/>
              <a:ext cx="2010807" cy="8201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2653" tIns="32653" rIns="32653" bIns="32653" numCol="1" anchor="ctr">
              <a:noAutofit/>
            </a:bodyPr>
            <a:lstStyle/>
            <a:p>
              <a:pPr algn="ctr" defTabSz="914290">
                <a:defRPr b="1" sz="1600">
                  <a:solidFill>
                    <a:schemeClr val="accent6">
                      <a:lumOff val="44000"/>
                    </a:schemeClr>
                  </a:solidFill>
                </a:defRPr>
              </a:pPr>
              <a:r>
                <a:t>1.5 GeV Ring </a:t>
              </a:r>
            </a:p>
            <a:p>
              <a:pPr algn="ctr" defTabSz="914290">
                <a:defRPr b="1" sz="1600">
                  <a:solidFill>
                    <a:schemeClr val="accent6">
                      <a:lumOff val="44000"/>
                    </a:schemeClr>
                  </a:solidFill>
                </a:defRPr>
              </a:pPr>
              <a:r>
                <a:t>96 m  circ., </a:t>
              </a:r>
            </a:p>
            <a:p>
              <a:pPr algn="ctr" defTabSz="914290">
                <a:defRPr b="1" sz="1600">
                  <a:solidFill>
                    <a:schemeClr val="accent6">
                      <a:lumOff val="44000"/>
                    </a:schemeClr>
                  </a:solidFill>
                </a:defRPr>
              </a:pPr>
              <a:r>
                <a:t>DBA, 6 nmrad</a:t>
              </a:r>
            </a:p>
          </p:txBody>
        </p:sp>
        <p:sp>
          <p:nvSpPr>
            <p:cNvPr id="241" name="Oval"/>
            <p:cNvSpPr/>
            <p:nvPr/>
          </p:nvSpPr>
          <p:spPr>
            <a:xfrm>
              <a:off x="4126703" y="816509"/>
              <a:ext cx="378093" cy="180341"/>
            </a:xfrm>
            <a:prstGeom prst="ellipse">
              <a:avLst/>
            </a:prstGeom>
            <a:noFill/>
            <a:ln w="50800" cap="flat">
              <a:solidFill>
                <a:srgbClr val="FEA901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" name="Linac"/>
            <p:cNvSpPr txBox="1"/>
            <p:nvPr/>
          </p:nvSpPr>
          <p:spPr>
            <a:xfrm>
              <a:off x="4426375" y="234707"/>
              <a:ext cx="622113" cy="289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2653" tIns="32653" rIns="32653" bIns="32653" numCol="1" anchor="ctr">
              <a:noAutofit/>
            </a:bodyPr>
            <a:lstStyle>
              <a:lvl1pPr algn="r" defTabSz="914290">
                <a:defRPr b="1" sz="1600">
                  <a:solidFill>
                    <a:schemeClr val="accent6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Linac</a:t>
              </a:r>
            </a:p>
          </p:txBody>
        </p:sp>
      </p:grpSp>
      <p:graphicFrame>
        <p:nvGraphicFramePr>
          <p:cNvPr id="244" name="Table"/>
          <p:cNvGraphicFramePr/>
          <p:nvPr/>
        </p:nvGraphicFramePr>
        <p:xfrm>
          <a:off x="396607" y="2210653"/>
          <a:ext cx="8244855" cy="3390335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{EEE7283C-3CF3-47DC-8721-378D4A62B228}</a:tableStyleId>
              </a:tblPr>
              <a:tblGrid>
                <a:gridCol w="4671917"/>
                <a:gridCol w="2216648"/>
              </a:tblGrid>
              <a:tr h="4026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Parameter</a:t>
                      </a:r>
                    </a:p>
                  </a:txBody>
                  <a:tcPr marL="0" marR="0" marT="0" marB="0" anchor="ctr" anchorCtr="0" horzOverflow="overflow"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Value</a:t>
                      </a:r>
                    </a:p>
                  </a:txBody>
                  <a:tcPr marL="0" marR="0" marT="0" marB="0" anchor="ctr" anchorCtr="0" horzOverflow="overflow"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RF frequency (MHz)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100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lnB>
                      <a:solidFill>
                        <a:schemeClr val="accent6">
                          <a:lumOff val="44000"/>
                        </a:schemeClr>
                      </a:solidFill>
                    </a:lnB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Harmonic-cavity (HC) harmonic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3</a:t>
                      </a:r>
                    </a:p>
                  </a:txBody>
                  <a:tcPr marL="0" marR="0" marT="0" marB="0" anchor="ctr" anchorCtr="0" horzOverflow="overflow">
                    <a:lnT>
                      <a:solidFill>
                        <a:schemeClr val="accent6">
                          <a:lumOff val="44000"/>
                        </a:schemeClr>
                      </a:solidFill>
                    </a:lnT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Total HC shunt impedance (M</a:t>
                      </a:r>
                      <a:r>
                        <a:t>Ω</a:t>
                      </a:r>
                      <a:r>
                        <a:t>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8.25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HC quality factor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20800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Beam current (mA)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500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RF voltage (MV)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1.8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Natural RMS bunch duration (ps)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30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RMS duration with ideal HC lengthening (ps)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167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Harmonic number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176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Number of main (harmonic) cavities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6 (3)</a:t>
                      </a:r>
                    </a:p>
                  </a:txBody>
                  <a:tcPr marL="0" marR="0" marT="0" marB="0" anchor="ctr" anchorCtr="0" horzOverflow="overflow">
                    <a:solidFill>
                      <a:srgbClr val="8ABF26">
                        <a:alpha val="85057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ncTuneBlen_vs_LCVoltage.png" descr="IncTuneBlen_vs_LCVolt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352" y="2398247"/>
            <a:ext cx="4488523" cy="3366393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ynchrotron tu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Synchrotron tune</a:t>
            </a:r>
          </a:p>
        </p:txBody>
      </p:sp>
      <p:sp>
        <p:nvSpPr>
          <p:cNvPr id="250" name="MAX IV parameters, 500 mA current…"/>
          <p:cNvSpPr txBox="1"/>
          <p:nvPr>
            <p:ph type="body" sz="quarter" idx="1"/>
          </p:nvPr>
        </p:nvSpPr>
        <p:spPr>
          <a:xfrm>
            <a:off x="775353" y="1256001"/>
            <a:ext cx="7593294" cy="1005533"/>
          </a:xfrm>
          <a:prstGeom prst="rect">
            <a:avLst/>
          </a:prstGeom>
        </p:spPr>
        <p:txBody>
          <a:bodyPr/>
          <a:lstStyle/>
          <a:p>
            <a:pPr/>
            <a:r>
              <a:t>MAX IV parameters, 500 mA current</a:t>
            </a:r>
          </a:p>
          <a:p>
            <a:pPr/>
            <a:r>
              <a:t>Main RF voltage, 1.8 MV (flat potential with 3 HCs)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xfrm>
            <a:off x="274315" y="6507062"/>
            <a:ext cx="170741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2" name="tuneSpread_vsLCVoltage.png" descr="tuneSpread_vsLCVolt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2111" y="2398247"/>
            <a:ext cx="4488522" cy="336639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. Olsson, F. Cullinan &amp; Å. Andersson, PRAB 21 120701 (2018)…"/>
          <p:cNvSpPr txBox="1"/>
          <p:nvPr/>
        </p:nvSpPr>
        <p:spPr>
          <a:xfrm>
            <a:off x="248234" y="5970623"/>
            <a:ext cx="813591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/>
            </a:pPr>
            <a:r>
              <a:t>T. Olsson, F. Cullinan &amp; Å. Andersson, PRAB </a:t>
            </a:r>
            <a:r>
              <a:rPr b="1"/>
              <a:t>21</a:t>
            </a:r>
            <a:r>
              <a:t> 120701 (2018)</a:t>
            </a:r>
          </a:p>
          <a:p>
            <a:pPr>
              <a:defRPr sz="1500"/>
            </a:pPr>
            <a:r>
              <a:t>P. F. Tavares, Å. Andersson, A. Hansson &amp; J. Breunlin, PRSTAB </a:t>
            </a:r>
            <a:r>
              <a:rPr b="1"/>
              <a:t>17</a:t>
            </a:r>
            <a:r>
              <a:t> 064401 (2014)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Active ca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Active cavities</a:t>
            </a:r>
          </a:p>
        </p:txBody>
      </p:sp>
      <p:sp>
        <p:nvSpPr>
          <p:cNvPr id="258" name="Same formulas as for main system apply…"/>
          <p:cNvSpPr txBox="1"/>
          <p:nvPr>
            <p:ph type="body" sz="quarter" idx="1"/>
          </p:nvPr>
        </p:nvSpPr>
        <p:spPr>
          <a:xfrm>
            <a:off x="511984" y="1585463"/>
            <a:ext cx="3148958" cy="2968728"/>
          </a:xfrm>
          <a:prstGeom prst="rect">
            <a:avLst/>
          </a:prstGeom>
        </p:spPr>
        <p:txBody>
          <a:bodyPr/>
          <a:lstStyle/>
          <a:p>
            <a:pPr marL="251459" indent="-251459" defTabSz="905255">
              <a:spcBef>
                <a:spcPts val="900"/>
              </a:spcBef>
              <a:defRPr sz="2178"/>
            </a:pPr>
            <a:r>
              <a:t>Same formulas as for main system apply</a:t>
            </a:r>
          </a:p>
          <a:p>
            <a:pPr marL="251459" indent="-251459" defTabSz="905255">
              <a:spcBef>
                <a:spcPts val="900"/>
              </a:spcBef>
              <a:defRPr sz="2178"/>
            </a:pPr>
            <a:r>
              <a:t>Powers at matched condition</a:t>
            </a:r>
          </a:p>
          <a:p>
            <a:pPr marL="251459" indent="-251459" defTabSz="905255">
              <a:spcBef>
                <a:spcPts val="900"/>
              </a:spcBef>
              <a:defRPr sz="2178"/>
            </a:pPr>
            <a:r>
              <a:t>Convenient relation for flat potential for passive HC at harmonic n:</a:t>
            </a:r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274315" y="6507062"/>
            <a:ext cx="170741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993" y="4567356"/>
            <a:ext cx="2166752" cy="79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P. B. Wilson, SLAC-PUB-2884 (1991)"/>
          <p:cNvSpPr txBox="1"/>
          <p:nvPr/>
        </p:nvSpPr>
        <p:spPr>
          <a:xfrm>
            <a:off x="404911" y="6075881"/>
            <a:ext cx="310498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/>
            </a:lvl1pPr>
          </a:lstStyle>
          <a:p>
            <a:pPr/>
            <a:r>
              <a:t>P. B. Wilson, SLAC-PUB-2884 (1991)</a:t>
            </a:r>
          </a:p>
        </p:txBody>
      </p:sp>
      <p:pic>
        <p:nvPicPr>
          <p:cNvPr id="262" name="shuntImpedanceScan_500mA_approxFlat.png" descr="shuntImpedanceScan_500mA_approxFla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9120" y="1441795"/>
            <a:ext cx="5685553" cy="4264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Longitudinal Pla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Longitudinal Plane</a:t>
            </a:r>
          </a:p>
        </p:txBody>
      </p:sp>
      <p:sp>
        <p:nvSpPr>
          <p:cNvPr id="267" name="Bod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obinson Mode Cou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Robinson Mode Coupling</a:t>
            </a:r>
          </a:p>
        </p:txBody>
      </p:sp>
      <p:sp>
        <p:nvSpPr>
          <p:cNvPr id="270" name="Active HCs tuned for minimum generator power…"/>
          <p:cNvSpPr txBox="1"/>
          <p:nvPr>
            <p:ph type="body" sz="quarter" idx="1"/>
          </p:nvPr>
        </p:nvSpPr>
        <p:spPr>
          <a:xfrm>
            <a:off x="576982" y="1506488"/>
            <a:ext cx="3097671" cy="3845024"/>
          </a:xfrm>
          <a:prstGeom prst="rect">
            <a:avLst/>
          </a:prstGeom>
        </p:spPr>
        <p:txBody>
          <a:bodyPr/>
          <a:lstStyle/>
          <a:p>
            <a:pPr/>
            <a:r>
              <a:t>Active HCs tuned for minimum generator power</a:t>
            </a:r>
          </a:p>
          <a:p>
            <a:pPr/>
            <a:r>
              <a:t>Can be damped in the main RF cavities using a mode-0 damper*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xfrm>
            <a:off x="274315" y="6507062"/>
            <a:ext cx="170741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modeCoupling_active_vs_passive.png" descr="modeCoupling_active_vs_passiv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9472" y="1420549"/>
            <a:ext cx="5355868" cy="401690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. A. Bosch, K. J. Kleman &amp; J. J. Bisognano, PRSTAB 4 074401 (2001)…"/>
          <p:cNvSpPr txBox="1"/>
          <p:nvPr/>
        </p:nvSpPr>
        <p:spPr>
          <a:xfrm>
            <a:off x="361765" y="5605861"/>
            <a:ext cx="8363078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R. A. Bosch, K. J. Kleman &amp; J. J. Bisognano, PRSTAB </a:t>
            </a:r>
            <a:r>
              <a:rPr b="1"/>
              <a:t>4</a:t>
            </a:r>
            <a:r>
              <a:t> 074401 (2001)</a:t>
            </a:r>
          </a:p>
          <a:p>
            <a:pPr>
              <a:defRPr sz="1500"/>
            </a:pPr>
            <a:r>
              <a:t>P. B. Wilson, SLAC-PUB-2884 (1991)</a:t>
            </a:r>
          </a:p>
          <a:p>
            <a:pPr>
              <a:defRPr sz="1500"/>
            </a:pPr>
            <a:r>
              <a:t>*D. P. McGinnis, presented at the Low-Level Radio Frequency Workshop 2019, Chicago, IL (2019)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8F8F8F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8F8F8F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