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handoutMasterIdLst>
    <p:handoutMasterId r:id="rId25"/>
  </p:handoutMasterIdLst>
  <p:sldIdLst>
    <p:sldId id="266" r:id="rId2"/>
    <p:sldId id="387" r:id="rId3"/>
    <p:sldId id="273" r:id="rId4"/>
    <p:sldId id="509" r:id="rId5"/>
    <p:sldId id="506" r:id="rId6"/>
    <p:sldId id="450" r:id="rId7"/>
    <p:sldId id="303" r:id="rId8"/>
    <p:sldId id="568" r:id="rId9"/>
    <p:sldId id="633" r:id="rId10"/>
    <p:sldId id="410" r:id="rId11"/>
    <p:sldId id="574" r:id="rId12"/>
    <p:sldId id="571" r:id="rId13"/>
    <p:sldId id="631" r:id="rId14"/>
    <p:sldId id="600" r:id="rId15"/>
    <p:sldId id="602" r:id="rId16"/>
    <p:sldId id="632" r:id="rId17"/>
    <p:sldId id="618" r:id="rId18"/>
    <p:sldId id="520" r:id="rId19"/>
    <p:sldId id="435" r:id="rId20"/>
    <p:sldId id="626" r:id="rId21"/>
    <p:sldId id="540" r:id="rId22"/>
    <p:sldId id="578" r:id="rId23"/>
  </p:sldIdLst>
  <p:sldSz cx="10080625" cy="7559675"/>
  <p:notesSz cx="7099300" cy="10234613"/>
  <p:defaultTextStyle>
    <a:defPPr>
      <a:defRPr lang="en-US"/>
    </a:defPPr>
    <a:lvl1pPr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1pPr>
    <a:lvl2pPr marL="741363" indent="-28416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2pPr>
    <a:lvl3pPr marL="11414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3pPr>
    <a:lvl4pPr marL="15986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4pPr>
    <a:lvl5pPr marL="20558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5pPr>
    <a:lvl6pPr marL="2286000" algn="l" defTabSz="457200" rtl="0" eaLnBrk="1" latinLnBrk="0" hangingPunct="1">
      <a:defRPr sz="2400" kern="1200">
        <a:solidFill>
          <a:schemeClr val="bg1"/>
        </a:solidFill>
        <a:latin typeface="Arial" charset="0"/>
        <a:ea typeface="MS PGothic" charset="0"/>
        <a:cs typeface="MS PGothic" charset="0"/>
      </a:defRPr>
    </a:lvl6pPr>
    <a:lvl7pPr marL="2743200" algn="l" defTabSz="457200" rtl="0" eaLnBrk="1" latinLnBrk="0" hangingPunct="1">
      <a:defRPr sz="2400" kern="1200">
        <a:solidFill>
          <a:schemeClr val="bg1"/>
        </a:solidFill>
        <a:latin typeface="Arial" charset="0"/>
        <a:ea typeface="MS PGothic" charset="0"/>
        <a:cs typeface="MS PGothic" charset="0"/>
      </a:defRPr>
    </a:lvl7pPr>
    <a:lvl8pPr marL="3200400" algn="l" defTabSz="457200" rtl="0" eaLnBrk="1" latinLnBrk="0" hangingPunct="1">
      <a:defRPr sz="2400" kern="1200">
        <a:solidFill>
          <a:schemeClr val="bg1"/>
        </a:solidFill>
        <a:latin typeface="Arial" charset="0"/>
        <a:ea typeface="MS PGothic" charset="0"/>
        <a:cs typeface="MS PGothic" charset="0"/>
      </a:defRPr>
    </a:lvl8pPr>
    <a:lvl9pPr marL="3657600" algn="l" defTabSz="457200" rtl="0" eaLnBrk="1" latinLnBrk="0" hangingPunct="1">
      <a:defRPr sz="2400" kern="1200">
        <a:solidFill>
          <a:schemeClr val="bg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8C8E8"/>
    <a:srgbClr val="0068A6"/>
    <a:srgbClr val="1067EA"/>
    <a:srgbClr val="139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90" autoAdjust="0"/>
    <p:restoredTop sz="98115" autoAdjust="0"/>
  </p:normalViewPr>
  <p:slideViewPr>
    <p:cSldViewPr>
      <p:cViewPr varScale="1">
        <p:scale>
          <a:sx n="87" d="100"/>
          <a:sy n="87" d="100"/>
        </p:scale>
        <p:origin x="700" y="40"/>
      </p:cViewPr>
      <p:guideLst>
        <p:guide orient="horz" pos="2381"/>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986" y="67"/>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059" cy="512111"/>
          </a:xfrm>
          <a:prstGeom prst="rect">
            <a:avLst/>
          </a:prstGeom>
        </p:spPr>
        <p:txBody>
          <a:bodyPr vert="horz" lIns="86841" tIns="43420" rIns="86841" bIns="43420" rtlCol="0"/>
          <a:lstStyle>
            <a:lvl1pPr algn="l" defTabSz="426620">
              <a:buFont typeface="Times New Roman" charset="0"/>
              <a:buNone/>
              <a:defRPr sz="1100">
                <a:latin typeface="Arial" charset="0"/>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4020751" y="0"/>
            <a:ext cx="3077059" cy="512111"/>
          </a:xfrm>
          <a:prstGeom prst="rect">
            <a:avLst/>
          </a:prstGeom>
        </p:spPr>
        <p:txBody>
          <a:bodyPr vert="horz" wrap="square" lIns="86841" tIns="43420" rIns="86841" bIns="43420" numCol="1" anchor="t" anchorCtr="0" compatLnSpc="1">
            <a:prstTxWarp prst="textNoShape">
              <a:avLst/>
            </a:prstTxWarp>
          </a:bodyPr>
          <a:lstStyle>
            <a:lvl1pPr algn="r">
              <a:defRPr sz="1100"/>
            </a:lvl1pPr>
          </a:lstStyle>
          <a:p>
            <a:pPr>
              <a:defRPr/>
            </a:pPr>
            <a:fld id="{21C692F4-B6C4-5F40-85C1-021C2EE4A66A}" type="datetimeFigureOut">
              <a:rPr lang="it-IT"/>
              <a:pPr>
                <a:defRPr/>
              </a:pPr>
              <a:t>24/06/2022</a:t>
            </a:fld>
            <a:endParaRPr lang="it-IT"/>
          </a:p>
        </p:txBody>
      </p:sp>
      <p:sp>
        <p:nvSpPr>
          <p:cNvPr id="4" name="Segnaposto piè di pagina 3"/>
          <p:cNvSpPr>
            <a:spLocks noGrp="1"/>
          </p:cNvSpPr>
          <p:nvPr>
            <p:ph type="ftr" sz="quarter" idx="2"/>
          </p:nvPr>
        </p:nvSpPr>
        <p:spPr>
          <a:xfrm>
            <a:off x="0" y="9720983"/>
            <a:ext cx="3077059" cy="512110"/>
          </a:xfrm>
          <a:prstGeom prst="rect">
            <a:avLst/>
          </a:prstGeom>
        </p:spPr>
        <p:txBody>
          <a:bodyPr vert="horz" lIns="86841" tIns="43420" rIns="86841" bIns="43420" rtlCol="0" anchor="b"/>
          <a:lstStyle>
            <a:lvl1pPr algn="l" defTabSz="426620">
              <a:buFont typeface="Times New Roman" charset="0"/>
              <a:buNone/>
              <a:defRPr sz="1100">
                <a:latin typeface="Arial" charset="0"/>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4020751" y="9720983"/>
            <a:ext cx="3077059" cy="512110"/>
          </a:xfrm>
          <a:prstGeom prst="rect">
            <a:avLst/>
          </a:prstGeom>
        </p:spPr>
        <p:txBody>
          <a:bodyPr vert="horz" wrap="square" lIns="86841" tIns="43420" rIns="86841" bIns="43420" numCol="1" anchor="b" anchorCtr="0" compatLnSpc="1">
            <a:prstTxWarp prst="textNoShape">
              <a:avLst/>
            </a:prstTxWarp>
          </a:bodyPr>
          <a:lstStyle>
            <a:lvl1pPr algn="r">
              <a:defRPr sz="1100"/>
            </a:lvl1pPr>
          </a:lstStyle>
          <a:p>
            <a:pPr>
              <a:defRPr/>
            </a:pPr>
            <a:fld id="{C20E63A7-8B65-9942-B126-8E337C98D5F7}" type="slidenum">
              <a:rPr lang="it-IT"/>
              <a:pPr>
                <a:defRPr/>
              </a:pPr>
              <a:t>‹#›</a:t>
            </a:fld>
            <a:endParaRPr lang="it-IT"/>
          </a:p>
        </p:txBody>
      </p:sp>
    </p:spTree>
    <p:extLst>
      <p:ext uri="{BB962C8B-B14F-4D97-AF65-F5344CB8AC3E}">
        <p14:creationId xmlns:p14="http://schemas.microsoft.com/office/powerpoint/2010/main" val="781236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4" name="Rectangle 2"/>
          <p:cNvSpPr>
            <a:spLocks noGrp="1" noRot="1" noChangeAspect="1" noChangeArrowheads="1"/>
          </p:cNvSpPr>
          <p:nvPr>
            <p:ph type="sldImg"/>
          </p:nvPr>
        </p:nvSpPr>
        <p:spPr bwMode="auto">
          <a:xfrm>
            <a:off x="992188" y="777875"/>
            <a:ext cx="5111750" cy="3833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sp>
      <p:sp>
        <p:nvSpPr>
          <p:cNvPr id="3075" name="Rectangle 3"/>
          <p:cNvSpPr>
            <a:spLocks noGrp="1" noChangeArrowheads="1"/>
          </p:cNvSpPr>
          <p:nvPr>
            <p:ph type="body"/>
          </p:nvPr>
        </p:nvSpPr>
        <p:spPr bwMode="auto">
          <a:xfrm>
            <a:off x="709632" y="4861252"/>
            <a:ext cx="5677055" cy="4602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dirty="0"/>
          </a:p>
        </p:txBody>
      </p:sp>
      <p:sp>
        <p:nvSpPr>
          <p:cNvPr id="3076" name="Text Box 4"/>
          <p:cNvSpPr txBox="1">
            <a:spLocks noChangeArrowheads="1"/>
          </p:cNvSpPr>
          <p:nvPr/>
        </p:nvSpPr>
        <p:spPr bwMode="auto">
          <a:xfrm>
            <a:off x="0" y="0"/>
            <a:ext cx="3080041" cy="5105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7" name="Text Box 5"/>
          <p:cNvSpPr txBox="1">
            <a:spLocks noChangeArrowheads="1"/>
          </p:cNvSpPr>
          <p:nvPr/>
        </p:nvSpPr>
        <p:spPr bwMode="auto">
          <a:xfrm>
            <a:off x="4017769" y="0"/>
            <a:ext cx="3080041" cy="5105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8" name="Text Box 6"/>
          <p:cNvSpPr txBox="1">
            <a:spLocks noChangeArrowheads="1"/>
          </p:cNvSpPr>
          <p:nvPr/>
        </p:nvSpPr>
        <p:spPr bwMode="auto">
          <a:xfrm>
            <a:off x="0" y="9722502"/>
            <a:ext cx="3080041" cy="5105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9" name="Rectangle 7"/>
          <p:cNvSpPr>
            <a:spLocks noGrp="1" noChangeArrowheads="1"/>
          </p:cNvSpPr>
          <p:nvPr>
            <p:ph type="sldNum"/>
          </p:nvPr>
        </p:nvSpPr>
        <p:spPr bwMode="auto">
          <a:xfrm>
            <a:off x="4017770" y="9722502"/>
            <a:ext cx="3078549" cy="509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r">
              <a:buClrTx/>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charset="0"/>
              </a:defRPr>
            </a:lvl1pPr>
          </a:lstStyle>
          <a:p>
            <a:pPr>
              <a:defRPr/>
            </a:pPr>
            <a:fld id="{69B6F608-BD11-B54D-932D-C1782A19DFA6}" type="slidenum">
              <a:rPr lang="it-IT"/>
              <a:pPr>
                <a:defRPr/>
              </a:pPr>
              <a:t>‹#›</a:t>
            </a:fld>
            <a:endParaRPr lang="it-IT"/>
          </a:p>
        </p:txBody>
      </p:sp>
    </p:spTree>
    <p:extLst>
      <p:ext uri="{BB962C8B-B14F-4D97-AF65-F5344CB8AC3E}">
        <p14:creationId xmlns:p14="http://schemas.microsoft.com/office/powerpoint/2010/main" val="2157904353"/>
      </p:ext>
    </p:extLst>
  </p:cSld>
  <p:clrMap bg1="lt1" tx1="dk1" bg2="lt2" tx2="dk2" accent1="accent1" accent2="accent2" accent3="accent3" accent4="accent4" accent5="accent5" accent6="accent6" hlink="hlink" folHlink="folHlink"/>
  <p:hf hdr="0" ftr="0" dt="0"/>
  <p:notesStyle>
    <a:lvl1pPr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1pPr>
    <a:lvl2pPr marL="742950" indent="-28575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2pPr>
    <a:lvl3pPr marL="11430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3pPr>
    <a:lvl4pPr marL="16002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4pPr>
    <a:lvl5pPr marL="20574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5pPr>
    <a:lvl6pPr marL="2285763" algn="l" defTabSz="457152" rtl="0" eaLnBrk="1" latinLnBrk="0" hangingPunct="1">
      <a:defRPr sz="1200" kern="1200">
        <a:solidFill>
          <a:schemeClr val="tx1"/>
        </a:solidFill>
        <a:latin typeface="+mn-lt"/>
        <a:ea typeface="+mn-ea"/>
        <a:cs typeface="+mn-cs"/>
      </a:defRPr>
    </a:lvl6pPr>
    <a:lvl7pPr marL="2742916" algn="l" defTabSz="457152" rtl="0" eaLnBrk="1" latinLnBrk="0" hangingPunct="1">
      <a:defRPr sz="1200" kern="1200">
        <a:solidFill>
          <a:schemeClr val="tx1"/>
        </a:solidFill>
        <a:latin typeface="+mn-lt"/>
        <a:ea typeface="+mn-ea"/>
        <a:cs typeface="+mn-cs"/>
      </a:defRPr>
    </a:lvl7pPr>
    <a:lvl8pPr marL="3200068" algn="l" defTabSz="457152" rtl="0" eaLnBrk="1" latinLnBrk="0" hangingPunct="1">
      <a:defRPr sz="1200" kern="1200">
        <a:solidFill>
          <a:schemeClr val="tx1"/>
        </a:solidFill>
        <a:latin typeface="+mn-lt"/>
        <a:ea typeface="+mn-ea"/>
        <a:cs typeface="+mn-cs"/>
      </a:defRPr>
    </a:lvl8pPr>
    <a:lvl9pPr marL="3657221" algn="l" defTabSz="4571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9459" indent="-209459">
              <a:lnSpc>
                <a:spcPct val="90000"/>
              </a:lnSpc>
              <a:spcBef>
                <a:spcPct val="0"/>
              </a:spcBef>
              <a:spcAft>
                <a:spcPct val="20000"/>
              </a:spcAft>
              <a:defRPr/>
            </a:pPr>
            <a:r>
              <a:rPr lang="en-GB" b="1" dirty="0"/>
              <a:t>Slide 2: Title of the Presentation</a:t>
            </a:r>
          </a:p>
          <a:p>
            <a:pPr marL="209459" indent="-209459">
              <a:lnSpc>
                <a:spcPct val="90000"/>
              </a:lnSpc>
              <a:spcBef>
                <a:spcPct val="0"/>
              </a:spcBef>
              <a:spcAft>
                <a:spcPct val="20000"/>
              </a:spcAft>
              <a:defRPr/>
            </a:pPr>
            <a:endParaRPr lang="en-GB" b="1" dirty="0"/>
          </a:p>
          <a:p>
            <a:pPr marL="209459" indent="-209459">
              <a:lnSpc>
                <a:spcPct val="90000"/>
              </a:lnSpc>
              <a:spcBef>
                <a:spcPct val="0"/>
              </a:spcBef>
              <a:spcAft>
                <a:spcPct val="20000"/>
              </a:spcAft>
              <a:defRPr/>
            </a:pPr>
            <a:r>
              <a:rPr lang="en-GB" b="1" dirty="0"/>
              <a:t>Before you start</a:t>
            </a:r>
            <a:r>
              <a:rPr lang="en-GB" dirty="0"/>
              <a:t> editing the slides of your talk change to the </a:t>
            </a:r>
            <a:r>
              <a:rPr lang="en-GB" b="1" dirty="0"/>
              <a:t>Master Slide view</a:t>
            </a:r>
            <a:r>
              <a:rPr lang="en-GB" dirty="0"/>
              <a:t>:</a:t>
            </a:r>
          </a:p>
          <a:p>
            <a:pPr marL="209459" indent="-209459">
              <a:lnSpc>
                <a:spcPct val="90000"/>
              </a:lnSpc>
              <a:spcBef>
                <a:spcPct val="0"/>
              </a:spcBef>
              <a:spcAft>
                <a:spcPct val="20000"/>
              </a:spcAft>
              <a:defRPr/>
            </a:pPr>
            <a:r>
              <a:rPr lang="en-US" dirty="0"/>
              <a:t>Microsoft Office :Menu: </a:t>
            </a:r>
            <a:r>
              <a:rPr lang="en-US" i="1" dirty="0"/>
              <a:t>View</a:t>
            </a:r>
            <a:r>
              <a:rPr lang="en-US" dirty="0"/>
              <a:t> &gt; </a:t>
            </a:r>
            <a:r>
              <a:rPr lang="en-US" i="1" dirty="0"/>
              <a:t>Slide Master;</a:t>
            </a:r>
          </a:p>
          <a:p>
            <a:pPr marL="209459" indent="-209459">
              <a:lnSpc>
                <a:spcPct val="90000"/>
              </a:lnSpc>
              <a:spcBef>
                <a:spcPct val="0"/>
              </a:spcBef>
              <a:spcAft>
                <a:spcPct val="20000"/>
              </a:spcAft>
              <a:defRPr/>
            </a:pPr>
            <a:r>
              <a:rPr lang="en-US" dirty="0"/>
              <a:t>Macintosh – </a:t>
            </a:r>
            <a:r>
              <a:rPr lang="en-US" i="1" dirty="0"/>
              <a:t>View &gt; Master &gt; Slide Master</a:t>
            </a:r>
          </a:p>
          <a:p>
            <a:pPr marL="209459" indent="-209459">
              <a:lnSpc>
                <a:spcPct val="90000"/>
              </a:lnSpc>
              <a:spcBef>
                <a:spcPct val="0"/>
              </a:spcBef>
              <a:spcAft>
                <a:spcPct val="20000"/>
              </a:spcAft>
              <a:defRPr/>
            </a:pPr>
            <a:endParaRPr lang="en-GB" dirty="0">
              <a:sym typeface="Wingdings" pitchFamily="2" charset="2"/>
            </a:endParaRPr>
          </a:p>
          <a:p>
            <a:pPr marL="209459" indent="-209459">
              <a:lnSpc>
                <a:spcPct val="90000"/>
              </a:lnSpc>
              <a:spcBef>
                <a:spcPct val="0"/>
              </a:spcBef>
              <a:spcAft>
                <a:spcPct val="20000"/>
              </a:spcAft>
              <a:defRPr/>
            </a:pPr>
            <a:r>
              <a:rPr lang="en-GB" b="1" dirty="0">
                <a:sym typeface="Wingdings" pitchFamily="2" charset="2"/>
              </a:rPr>
              <a:t>Edit the following items:</a:t>
            </a:r>
          </a:p>
          <a:p>
            <a:pPr marL="209459" indent="-209459">
              <a:lnSpc>
                <a:spcPct val="90000"/>
              </a:lnSpc>
              <a:spcBef>
                <a:spcPct val="0"/>
              </a:spcBef>
              <a:spcAft>
                <a:spcPct val="20000"/>
              </a:spcAft>
              <a:buFont typeface="Times New Roman" charset="0"/>
              <a:buAutoNum type="arabicPeriod"/>
              <a:defRPr/>
            </a:pPr>
            <a:r>
              <a:rPr lang="de-DE" b="1" dirty="0">
                <a:sym typeface="Wingdings" pitchFamily="2" charset="2"/>
              </a:rPr>
              <a:t>O</a:t>
            </a:r>
            <a:r>
              <a:rPr lang="en-GB" b="1" dirty="0">
                <a:sym typeface="Wingdings" pitchFamily="2" charset="2"/>
              </a:rPr>
              <a:t>n the Slide Master (first master slide) – lower area</a:t>
            </a:r>
          </a:p>
          <a:p>
            <a:pPr>
              <a:lnSpc>
                <a:spcPct val="90000"/>
              </a:lnSpc>
              <a:spcBef>
                <a:spcPct val="0"/>
              </a:spcBef>
              <a:spcAft>
                <a:spcPct val="20000"/>
              </a:spcAft>
              <a:defRPr/>
            </a:pPr>
            <a:r>
              <a:rPr lang="en-GB" dirty="0">
                <a:sym typeface="Wingdings" pitchFamily="2" charset="2"/>
              </a:rPr>
              <a:t>a) On the left Delete the text and write the title of the event/Conference, Location </a:t>
            </a:r>
          </a:p>
          <a:p>
            <a:pPr>
              <a:lnSpc>
                <a:spcPct val="90000"/>
              </a:lnSpc>
              <a:spcBef>
                <a:spcPct val="0"/>
              </a:spcBef>
              <a:spcAft>
                <a:spcPct val="20000"/>
              </a:spcAft>
              <a:defRPr/>
            </a:pPr>
            <a:r>
              <a:rPr lang="en-GB" dirty="0">
                <a:sym typeface="Wingdings" pitchFamily="2" charset="2"/>
              </a:rPr>
              <a:t>b) On the right delete the text and write the name and surname of the speaker and the date (day, month , year)</a:t>
            </a:r>
          </a:p>
          <a:p>
            <a:pPr>
              <a:lnSpc>
                <a:spcPct val="90000"/>
              </a:lnSpc>
              <a:spcBef>
                <a:spcPct val="0"/>
              </a:spcBef>
              <a:spcAft>
                <a:spcPct val="20000"/>
              </a:spcAft>
              <a:defRPr/>
            </a:pPr>
            <a:endParaRPr lang="en-GB" b="1" dirty="0">
              <a:sym typeface="Wingdings" pitchFamily="2" charset="2"/>
            </a:endParaRPr>
          </a:p>
          <a:p>
            <a:pPr>
              <a:lnSpc>
                <a:spcPct val="90000"/>
              </a:lnSpc>
              <a:spcBef>
                <a:spcPct val="0"/>
              </a:spcBef>
              <a:spcAft>
                <a:spcPct val="20000"/>
              </a:spcAft>
              <a:defRPr/>
            </a:pPr>
            <a:r>
              <a:rPr lang="en-GB" b="1" dirty="0">
                <a:sym typeface="Wingdings" pitchFamily="2" charset="2"/>
              </a:rPr>
              <a:t>Close Master View</a:t>
            </a:r>
          </a:p>
          <a:p>
            <a:pPr>
              <a:lnSpc>
                <a:spcPct val="90000"/>
              </a:lnSpc>
              <a:spcBef>
                <a:spcPct val="0"/>
              </a:spcBef>
              <a:spcAft>
                <a:spcPct val="20000"/>
              </a:spcAft>
              <a:defRPr/>
            </a:pPr>
            <a:endParaRPr lang="en-GB" b="1" dirty="0">
              <a:sym typeface="Wingdings" pitchFamily="2" charset="2"/>
            </a:endParaRPr>
          </a:p>
          <a:p>
            <a:pPr>
              <a:lnSpc>
                <a:spcPct val="90000"/>
              </a:lnSpc>
              <a:spcBef>
                <a:spcPct val="0"/>
              </a:spcBef>
              <a:spcAft>
                <a:spcPct val="20000"/>
              </a:spcAft>
              <a:defRPr/>
            </a:pPr>
            <a:r>
              <a:rPr lang="en-GB" b="1" dirty="0">
                <a:sym typeface="Wingdings" pitchFamily="2" charset="2"/>
              </a:rPr>
              <a:t>To start adding slides </a:t>
            </a:r>
            <a:r>
              <a:rPr lang="en-GB" dirty="0">
                <a:sym typeface="Wingdings" pitchFamily="2" charset="2"/>
              </a:rPr>
              <a:t>insert a new slide and </a:t>
            </a:r>
            <a:r>
              <a:rPr lang="en-GB" b="1" dirty="0">
                <a:sym typeface="Wingdings" pitchFamily="2" charset="2"/>
              </a:rPr>
              <a:t>select a Layout:</a:t>
            </a:r>
          </a:p>
          <a:p>
            <a:pPr marL="157095" indent="-157095">
              <a:lnSpc>
                <a:spcPct val="90000"/>
              </a:lnSpc>
              <a:spcBef>
                <a:spcPct val="0"/>
              </a:spcBef>
              <a:spcAft>
                <a:spcPct val="20000"/>
              </a:spcAft>
              <a:buFont typeface="Arial"/>
              <a:buChar char="•"/>
              <a:defRPr/>
            </a:pPr>
            <a:r>
              <a:rPr lang="en-GB" dirty="0">
                <a:sym typeface="Wingdings" pitchFamily="2" charset="2"/>
              </a:rPr>
              <a:t>For Title &amp; Subtitle</a:t>
            </a:r>
          </a:p>
          <a:p>
            <a:pPr marL="157095" indent="-157095">
              <a:lnSpc>
                <a:spcPct val="90000"/>
              </a:lnSpc>
              <a:spcBef>
                <a:spcPct val="0"/>
              </a:spcBef>
              <a:spcAft>
                <a:spcPct val="20000"/>
              </a:spcAft>
              <a:buFont typeface="Arial"/>
              <a:buChar char="•"/>
              <a:defRPr/>
            </a:pPr>
            <a:r>
              <a:rPr lang="en-GB" dirty="0">
                <a:sym typeface="Wingdings" pitchFamily="2" charset="2"/>
              </a:rPr>
              <a:t>For text with bullet points</a:t>
            </a:r>
          </a:p>
          <a:p>
            <a:pPr marL="157095" indent="-157095">
              <a:lnSpc>
                <a:spcPct val="90000"/>
              </a:lnSpc>
              <a:spcBef>
                <a:spcPct val="0"/>
              </a:spcBef>
              <a:spcAft>
                <a:spcPct val="20000"/>
              </a:spcAft>
              <a:buFont typeface="Arial"/>
              <a:buChar char="•"/>
              <a:defRPr/>
            </a:pPr>
            <a:r>
              <a:rPr lang="en-GB" dirty="0">
                <a:sym typeface="Wingdings" pitchFamily="2" charset="2"/>
              </a:rPr>
              <a:t>For Text</a:t>
            </a:r>
          </a:p>
          <a:p>
            <a:pPr marL="157095" indent="-157095">
              <a:lnSpc>
                <a:spcPct val="90000"/>
              </a:lnSpc>
              <a:spcBef>
                <a:spcPct val="0"/>
              </a:spcBef>
              <a:spcAft>
                <a:spcPct val="20000"/>
              </a:spcAft>
              <a:buFont typeface="Arial"/>
              <a:buChar char="•"/>
              <a:defRPr/>
            </a:pPr>
            <a:r>
              <a:rPr lang="en-GB" dirty="0">
                <a:sym typeface="Wingdings" pitchFamily="2" charset="2"/>
              </a:rPr>
              <a:t>For Picture, graphs, visuals</a:t>
            </a:r>
          </a:p>
          <a:p>
            <a:pPr marL="157095" indent="-157095">
              <a:lnSpc>
                <a:spcPct val="90000"/>
              </a:lnSpc>
              <a:spcBef>
                <a:spcPct val="0"/>
              </a:spcBef>
              <a:spcAft>
                <a:spcPct val="20000"/>
              </a:spcAft>
              <a:buFont typeface="Arial"/>
              <a:buChar char="•"/>
              <a:defRPr/>
            </a:pPr>
            <a:r>
              <a:rPr lang="en-GB" dirty="0">
                <a:sym typeface="Wingdings" pitchFamily="2" charset="2"/>
              </a:rPr>
              <a:t>Two columns </a:t>
            </a:r>
          </a:p>
          <a:p>
            <a:pPr marL="157095" indent="-157095">
              <a:lnSpc>
                <a:spcPct val="90000"/>
              </a:lnSpc>
              <a:spcBef>
                <a:spcPct val="0"/>
              </a:spcBef>
              <a:spcAft>
                <a:spcPct val="20000"/>
              </a:spcAft>
              <a:buFont typeface="Arial"/>
              <a:buChar char="•"/>
              <a:defRPr/>
            </a:pPr>
            <a:r>
              <a:rPr lang="en-GB" dirty="0">
                <a:sym typeface="Wingdings" pitchFamily="2" charset="2"/>
              </a:rPr>
              <a:t>Blank</a:t>
            </a:r>
            <a:endParaRPr lang="en-GB" dirty="0"/>
          </a:p>
          <a:p>
            <a:pPr marL="209459" indent="-209459">
              <a:spcBef>
                <a:spcPct val="0"/>
              </a:spcBef>
              <a:spcAft>
                <a:spcPct val="20000"/>
              </a:spcAft>
              <a:defRPr/>
            </a:pPr>
            <a:endParaRPr lang="en-GB" b="1" dirty="0">
              <a:latin typeface="+mn-lt"/>
            </a:endParaRPr>
          </a:p>
        </p:txBody>
      </p:sp>
      <p:sp>
        <p:nvSpPr>
          <p:cNvPr id="4" name="Slide Number Placeholder 3"/>
          <p:cNvSpPr>
            <a:spLocks noGrp="1"/>
          </p:cNvSpPr>
          <p:nvPr>
            <p:ph type="sldNum" sz="quarter"/>
          </p:nvPr>
        </p:nvSpPr>
        <p:spPr/>
        <p:txBody>
          <a:bodyPr/>
          <a:lstStyle/>
          <a:p>
            <a:pPr>
              <a:defRPr/>
            </a:pPr>
            <a:fld id="{61188E5F-2674-724B-8846-829B09712399}" type="slidenum">
              <a:rPr lang="it-IT" smtClean="0"/>
              <a:pPr>
                <a:defRPr/>
              </a:pPr>
              <a:t>1</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000" b="1" dirty="0"/>
              <a:t>Slide 3 – (..) : Content of the presentation</a:t>
            </a:r>
          </a:p>
          <a:p>
            <a:pPr>
              <a:defRPr/>
            </a:pPr>
            <a:endParaRPr lang="en-GB" sz="1000" dirty="0"/>
          </a:p>
          <a:p>
            <a:pPr>
              <a:defRPr/>
            </a:pPr>
            <a:r>
              <a:rPr lang="en-GB" sz="1000" dirty="0"/>
              <a:t>Insert a new slide: Home &gt; “New Slide” and choose a</a:t>
            </a:r>
            <a:r>
              <a:rPr lang="en-GB" sz="1000" b="1" dirty="0"/>
              <a:t> </a:t>
            </a:r>
            <a:r>
              <a:rPr lang="en-GB" dirty="0">
                <a:sym typeface="Wingdings" pitchFamily="2" charset="2"/>
              </a:rPr>
              <a:t>slide</a:t>
            </a:r>
            <a:r>
              <a:rPr lang="en-GB" b="1" dirty="0">
                <a:sym typeface="Wingdings" pitchFamily="2" charset="2"/>
              </a:rPr>
              <a:t> Layout:</a:t>
            </a:r>
          </a:p>
          <a:p>
            <a:pPr marL="162826" indent="-162826">
              <a:lnSpc>
                <a:spcPct val="90000"/>
              </a:lnSpc>
              <a:spcBef>
                <a:spcPct val="0"/>
              </a:spcBef>
              <a:spcAft>
                <a:spcPct val="20000"/>
              </a:spcAft>
              <a:buFont typeface="Arial"/>
              <a:buChar char="•"/>
              <a:defRPr/>
            </a:pPr>
            <a:r>
              <a:rPr lang="en-GB" dirty="0">
                <a:sym typeface="Wingdings" pitchFamily="2" charset="2"/>
              </a:rPr>
              <a:t>For Title &amp; Subtitle</a:t>
            </a:r>
          </a:p>
          <a:p>
            <a:pPr marL="162826" indent="-162826">
              <a:lnSpc>
                <a:spcPct val="90000"/>
              </a:lnSpc>
              <a:spcBef>
                <a:spcPct val="0"/>
              </a:spcBef>
              <a:spcAft>
                <a:spcPct val="20000"/>
              </a:spcAft>
              <a:buFont typeface="Arial"/>
              <a:buChar char="•"/>
              <a:defRPr/>
            </a:pPr>
            <a:r>
              <a:rPr lang="en-GB" dirty="0">
                <a:sym typeface="Wingdings" pitchFamily="2" charset="2"/>
              </a:rPr>
              <a:t>For text with bullet points</a:t>
            </a:r>
          </a:p>
          <a:p>
            <a:pPr marL="162826" indent="-162826">
              <a:lnSpc>
                <a:spcPct val="90000"/>
              </a:lnSpc>
              <a:spcBef>
                <a:spcPct val="0"/>
              </a:spcBef>
              <a:spcAft>
                <a:spcPct val="20000"/>
              </a:spcAft>
              <a:buFont typeface="Arial"/>
              <a:buChar char="•"/>
              <a:defRPr/>
            </a:pPr>
            <a:r>
              <a:rPr lang="en-GB" dirty="0">
                <a:sym typeface="Wingdings" pitchFamily="2" charset="2"/>
              </a:rPr>
              <a:t>For Text</a:t>
            </a:r>
          </a:p>
          <a:p>
            <a:pPr marL="162826" indent="-162826">
              <a:lnSpc>
                <a:spcPct val="90000"/>
              </a:lnSpc>
              <a:spcBef>
                <a:spcPct val="0"/>
              </a:spcBef>
              <a:spcAft>
                <a:spcPct val="20000"/>
              </a:spcAft>
              <a:buFont typeface="Arial"/>
              <a:buChar char="•"/>
              <a:defRPr/>
            </a:pPr>
            <a:r>
              <a:rPr lang="en-GB" dirty="0">
                <a:sym typeface="Wingdings" pitchFamily="2" charset="2"/>
              </a:rPr>
              <a:t>For Picture, graphs, visuals</a:t>
            </a:r>
          </a:p>
          <a:p>
            <a:pPr marL="162826" indent="-162826">
              <a:lnSpc>
                <a:spcPct val="90000"/>
              </a:lnSpc>
              <a:spcBef>
                <a:spcPct val="0"/>
              </a:spcBef>
              <a:spcAft>
                <a:spcPct val="20000"/>
              </a:spcAft>
              <a:buFont typeface="Arial"/>
              <a:buChar char="•"/>
              <a:defRPr/>
            </a:pPr>
            <a:r>
              <a:rPr lang="en-GB" dirty="0">
                <a:sym typeface="Wingdings" pitchFamily="2" charset="2"/>
              </a:rPr>
              <a:t>Two columns </a:t>
            </a:r>
          </a:p>
          <a:p>
            <a:pPr marL="162826" indent="-162826">
              <a:lnSpc>
                <a:spcPct val="90000"/>
              </a:lnSpc>
              <a:spcBef>
                <a:spcPct val="0"/>
              </a:spcBef>
              <a:spcAft>
                <a:spcPct val="20000"/>
              </a:spcAft>
              <a:buFont typeface="Arial"/>
              <a:buChar char="•"/>
              <a:defRPr/>
            </a:pPr>
            <a:r>
              <a:rPr lang="en-GB" dirty="0">
                <a:sym typeface="Wingdings" pitchFamily="2" charset="2"/>
              </a:rPr>
              <a:t>Blank</a:t>
            </a:r>
          </a:p>
          <a:p>
            <a:pPr marL="162826" indent="-162826">
              <a:lnSpc>
                <a:spcPct val="90000"/>
              </a:lnSpc>
              <a:spcBef>
                <a:spcPct val="0"/>
              </a:spcBef>
              <a:spcAft>
                <a:spcPct val="20000"/>
              </a:spcAft>
              <a:buFont typeface="Arial"/>
              <a:buChar char="•"/>
              <a:defRPr/>
            </a:pPr>
            <a:endParaRPr lang="en-GB" dirty="0">
              <a:sym typeface="Wingdings" pitchFamily="2" charset="2"/>
            </a:endParaRPr>
          </a:p>
          <a:p>
            <a:pPr>
              <a:spcBef>
                <a:spcPct val="50000"/>
              </a:spcBef>
              <a:buClr>
                <a:srgbClr val="F8B323"/>
              </a:buClr>
              <a:buFont typeface="Wingdings" pitchFamily="2" charset="2"/>
              <a:buNone/>
              <a:defRPr/>
            </a:pPr>
            <a:r>
              <a:rPr lang="en-GB" b="1" dirty="0"/>
              <a:t>If you want Copy &amp; paste </a:t>
            </a:r>
            <a:r>
              <a:rPr lang="en-GB" dirty="0"/>
              <a:t>an element from the Clip Board to the particular slide: </a:t>
            </a:r>
            <a:br>
              <a:rPr lang="en-GB" dirty="0"/>
            </a:br>
            <a:r>
              <a:rPr lang="en-GB" dirty="0"/>
              <a:t>1. Click on a box to mark it.</a:t>
            </a:r>
          </a:p>
          <a:p>
            <a:pPr>
              <a:spcBef>
                <a:spcPct val="50000"/>
              </a:spcBef>
              <a:buClr>
                <a:srgbClr val="F8B323"/>
              </a:buClr>
              <a:buFont typeface="Wingdings" pitchFamily="2" charset="2"/>
              <a:buNone/>
              <a:defRPr/>
            </a:pPr>
            <a:r>
              <a:rPr lang="en-GB" dirty="0"/>
              <a:t>2. Position the mouse pointer on the box frame: Copy!</a:t>
            </a:r>
            <a:r>
              <a:rPr lang="de-DE" dirty="0"/>
              <a:t> </a:t>
            </a:r>
            <a:br>
              <a:rPr lang="de-DE" dirty="0"/>
            </a:br>
            <a:r>
              <a:rPr lang="de-DE" dirty="0"/>
              <a:t>3. </a:t>
            </a:r>
            <a:r>
              <a:rPr lang="en-GB" dirty="0"/>
              <a:t>Click on the particular slide: Paste!</a:t>
            </a:r>
          </a:p>
          <a:p>
            <a:pPr>
              <a:spcBef>
                <a:spcPct val="50000"/>
              </a:spcBef>
              <a:buClr>
                <a:srgbClr val="F8B323"/>
              </a:buClr>
              <a:buFont typeface="Wingdings" pitchFamily="2" charset="2"/>
              <a:buNone/>
              <a:defRPr/>
            </a:pPr>
            <a:endParaRPr lang="en-GB" dirty="0"/>
          </a:p>
          <a:p>
            <a:pPr>
              <a:spcBef>
                <a:spcPct val="50000"/>
              </a:spcBef>
              <a:buClr>
                <a:srgbClr val="F8B323"/>
              </a:buClr>
              <a:buFont typeface="Wingdings" pitchFamily="2" charset="2"/>
              <a:buNone/>
              <a:defRPr/>
            </a:pPr>
            <a:r>
              <a:rPr lang="en-GB" dirty="0"/>
              <a:t>How you intend to use the elements is your choice. </a:t>
            </a:r>
            <a:br>
              <a:rPr lang="en-GB" dirty="0"/>
            </a:br>
            <a:r>
              <a:rPr lang="en-GB" dirty="0"/>
              <a:t>You can combine the text block style with the background colour in different manner.</a:t>
            </a:r>
          </a:p>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a:t>
            </a:fld>
            <a:endParaRPr lang="it-IT"/>
          </a:p>
        </p:txBody>
      </p:sp>
    </p:spTree>
    <p:extLst>
      <p:ext uri="{BB962C8B-B14F-4D97-AF65-F5344CB8AC3E}">
        <p14:creationId xmlns:p14="http://schemas.microsoft.com/office/powerpoint/2010/main" val="396186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5</a:t>
            </a:fld>
            <a:endParaRPr lang="it-IT"/>
          </a:p>
        </p:txBody>
      </p:sp>
    </p:spTree>
    <p:extLst>
      <p:ext uri="{BB962C8B-B14F-4D97-AF65-F5344CB8AC3E}">
        <p14:creationId xmlns:p14="http://schemas.microsoft.com/office/powerpoint/2010/main" val="411688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defTabSz="447675" rtl="0" eaLnBrk="1" fontAlgn="base" latinLnBrk="0" hangingPunct="0">
              <a:lnSpc>
                <a:spcPct val="93000"/>
              </a:lnSpc>
              <a:spcBef>
                <a:spcPct val="0"/>
              </a:spcBef>
              <a:spcAft>
                <a:spcPct val="0"/>
              </a:spcAft>
              <a:buClrTx/>
              <a:buSzPct val="100000"/>
              <a:buFontTx/>
              <a:buNone/>
              <a:tabLst>
                <a:tab pos="0" algn="l"/>
                <a:tab pos="410191" algn="l"/>
                <a:tab pos="821838" algn="l"/>
                <a:tab pos="1233483" algn="l"/>
                <a:tab pos="1645130" algn="l"/>
                <a:tab pos="2056775" algn="l"/>
                <a:tab pos="2468422" algn="l"/>
                <a:tab pos="2880068" algn="l"/>
                <a:tab pos="3291714" algn="l"/>
                <a:tab pos="3703360" algn="l"/>
                <a:tab pos="4115006" algn="l"/>
                <a:tab pos="4526652" algn="l"/>
                <a:tab pos="4938298" algn="l"/>
                <a:tab pos="5349943" algn="l"/>
                <a:tab pos="5761590" algn="l"/>
                <a:tab pos="6173235" algn="l"/>
                <a:tab pos="6584882" algn="l"/>
                <a:tab pos="6996527" algn="l"/>
                <a:tab pos="7408174" algn="l"/>
                <a:tab pos="7819820" algn="l"/>
                <a:tab pos="8231466" algn="l"/>
              </a:tabLst>
              <a:defRPr/>
            </a:pPr>
            <a:fld id="{69B6F608-BD11-B54D-932D-C1782A19DFA6}" type="slidenum">
              <a:rPr kumimoji="0" lang="it-IT" sz="13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447675" rtl="0" eaLnBrk="1" fontAlgn="base" latinLnBrk="0" hangingPunct="0">
                <a:lnSpc>
                  <a:spcPct val="93000"/>
                </a:lnSpc>
                <a:spcBef>
                  <a:spcPct val="0"/>
                </a:spcBef>
                <a:spcAft>
                  <a:spcPct val="0"/>
                </a:spcAft>
                <a:buClrTx/>
                <a:buSzPct val="100000"/>
                <a:buFontTx/>
                <a:buNone/>
                <a:tabLst>
                  <a:tab pos="0" algn="l"/>
                  <a:tab pos="410191" algn="l"/>
                  <a:tab pos="821838" algn="l"/>
                  <a:tab pos="1233483" algn="l"/>
                  <a:tab pos="1645130" algn="l"/>
                  <a:tab pos="2056775" algn="l"/>
                  <a:tab pos="2468422" algn="l"/>
                  <a:tab pos="2880068" algn="l"/>
                  <a:tab pos="3291714" algn="l"/>
                  <a:tab pos="3703360" algn="l"/>
                  <a:tab pos="4115006" algn="l"/>
                  <a:tab pos="4526652" algn="l"/>
                  <a:tab pos="4938298" algn="l"/>
                  <a:tab pos="5349943" algn="l"/>
                  <a:tab pos="5761590" algn="l"/>
                  <a:tab pos="6173235" algn="l"/>
                  <a:tab pos="6584882" algn="l"/>
                  <a:tab pos="6996527" algn="l"/>
                  <a:tab pos="7408174" algn="l"/>
                  <a:tab pos="7819820" algn="l"/>
                  <a:tab pos="8231466" algn="l"/>
                </a:tabLst>
                <a:defRPr/>
              </a:pPr>
              <a:t>8</a:t>
            </a:fld>
            <a:endParaRPr kumimoji="0" lang="it-IT" sz="13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340754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10</a:t>
            </a:fld>
            <a:endParaRPr lang="it-IT"/>
          </a:p>
        </p:txBody>
      </p:sp>
    </p:spTree>
    <p:extLst>
      <p:ext uri="{BB962C8B-B14F-4D97-AF65-F5344CB8AC3E}">
        <p14:creationId xmlns:p14="http://schemas.microsoft.com/office/powerpoint/2010/main" val="323681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marL="0" marR="0" lvl="0" indent="0" algn="r" defTabSz="447675" rtl="0" eaLnBrk="1" fontAlgn="base" latinLnBrk="0" hangingPunct="0">
              <a:lnSpc>
                <a:spcPct val="93000"/>
              </a:lnSpc>
              <a:spcBef>
                <a:spcPct val="0"/>
              </a:spcBef>
              <a:spcAft>
                <a:spcPct val="0"/>
              </a:spcAft>
              <a:buClrTx/>
              <a:buSzPct val="100000"/>
              <a:buFontTx/>
              <a:buNone/>
              <a:tabLst>
                <a:tab pos="0" algn="l"/>
                <a:tab pos="410191" algn="l"/>
                <a:tab pos="821838" algn="l"/>
                <a:tab pos="1233483" algn="l"/>
                <a:tab pos="1645130" algn="l"/>
                <a:tab pos="2056775" algn="l"/>
                <a:tab pos="2468422" algn="l"/>
                <a:tab pos="2880068" algn="l"/>
                <a:tab pos="3291714" algn="l"/>
                <a:tab pos="3703360" algn="l"/>
                <a:tab pos="4115006" algn="l"/>
                <a:tab pos="4526652" algn="l"/>
                <a:tab pos="4938298" algn="l"/>
                <a:tab pos="5349943" algn="l"/>
                <a:tab pos="5761590" algn="l"/>
                <a:tab pos="6173235" algn="l"/>
                <a:tab pos="6584882" algn="l"/>
                <a:tab pos="6996527" algn="l"/>
                <a:tab pos="7408174" algn="l"/>
                <a:tab pos="7819820" algn="l"/>
                <a:tab pos="8231466" algn="l"/>
              </a:tabLst>
              <a:defRPr/>
            </a:pPr>
            <a:fld id="{69B6F608-BD11-B54D-932D-C1782A19DFA6}" type="slidenum">
              <a:rPr kumimoji="0" lang="it-IT" sz="13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447675" rtl="0" eaLnBrk="1" fontAlgn="base" latinLnBrk="0" hangingPunct="0">
                <a:lnSpc>
                  <a:spcPct val="93000"/>
                </a:lnSpc>
                <a:spcBef>
                  <a:spcPct val="0"/>
                </a:spcBef>
                <a:spcAft>
                  <a:spcPct val="0"/>
                </a:spcAft>
                <a:buClrTx/>
                <a:buSzPct val="100000"/>
                <a:buFontTx/>
                <a:buNone/>
                <a:tabLst>
                  <a:tab pos="0" algn="l"/>
                  <a:tab pos="410191" algn="l"/>
                  <a:tab pos="821838" algn="l"/>
                  <a:tab pos="1233483" algn="l"/>
                  <a:tab pos="1645130" algn="l"/>
                  <a:tab pos="2056775" algn="l"/>
                  <a:tab pos="2468422" algn="l"/>
                  <a:tab pos="2880068" algn="l"/>
                  <a:tab pos="3291714" algn="l"/>
                  <a:tab pos="3703360" algn="l"/>
                  <a:tab pos="4115006" algn="l"/>
                  <a:tab pos="4526652" algn="l"/>
                  <a:tab pos="4938298" algn="l"/>
                  <a:tab pos="5349943" algn="l"/>
                  <a:tab pos="5761590" algn="l"/>
                  <a:tab pos="6173235" algn="l"/>
                  <a:tab pos="6584882" algn="l"/>
                  <a:tab pos="6996527" algn="l"/>
                  <a:tab pos="7408174" algn="l"/>
                  <a:tab pos="7819820" algn="l"/>
                  <a:tab pos="8231466" algn="l"/>
                </a:tabLst>
                <a:defRPr/>
              </a:pPr>
              <a:t>20</a:t>
            </a:fld>
            <a:endParaRPr kumimoji="0" lang="it-IT" sz="13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262610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 Title &amp; Subtitle">
    <p:spTree>
      <p:nvGrpSpPr>
        <p:cNvPr id="1" name=""/>
        <p:cNvGrpSpPr/>
        <p:nvPr/>
      </p:nvGrpSpPr>
      <p:grpSpPr>
        <a:xfrm>
          <a:off x="0" y="0"/>
          <a:ext cx="0" cy="0"/>
          <a:chOff x="0" y="0"/>
          <a:chExt cx="0" cy="0"/>
        </a:xfrm>
      </p:grpSpPr>
      <p:sp>
        <p:nvSpPr>
          <p:cNvPr id="2" name="Titolo 1"/>
          <p:cNvSpPr>
            <a:spLocks noGrp="1"/>
          </p:cNvSpPr>
          <p:nvPr>
            <p:ph type="ctrTitle"/>
          </p:nvPr>
        </p:nvSpPr>
        <p:spPr>
          <a:xfrm>
            <a:off x="719832" y="2483693"/>
            <a:ext cx="8569325" cy="1620837"/>
          </a:xfrm>
          <a:prstGeom prst="rect">
            <a:avLst/>
          </a:prstGeom>
        </p:spPr>
        <p:txBody>
          <a:bodyPr anchor="ctr" anchorCtr="0"/>
          <a:lstStyle>
            <a:lvl1pPr>
              <a:defRPr sz="3600" baseline="0">
                <a:latin typeface="+mj-lt"/>
              </a:defRPr>
            </a:lvl1pPr>
          </a:lstStyle>
          <a:p>
            <a:r>
              <a:rPr lang="en-US"/>
              <a:t>Click to edit Master title style</a:t>
            </a:r>
            <a:endParaRPr lang="it-IT" dirty="0"/>
          </a:p>
        </p:txBody>
      </p:sp>
      <p:sp>
        <p:nvSpPr>
          <p:cNvPr id="3" name="Rectangle 6"/>
          <p:cNvSpPr>
            <a:spLocks noGrp="1" noChangeArrowheads="1"/>
          </p:cNvSpPr>
          <p:nvPr>
            <p:ph type="sldNum" idx="10"/>
          </p:nvPr>
        </p:nvSpPr>
        <p:spPr>
          <a:ln/>
        </p:spPr>
        <p:txBody>
          <a:bodyPr/>
          <a:lstStyle>
            <a:lvl1pPr>
              <a:defRPr/>
            </a:lvl1pPr>
          </a:lstStyle>
          <a:p>
            <a:pPr>
              <a:defRPr/>
            </a:pPr>
            <a:fld id="{6835B07A-FB9E-3545-A1CE-A3972E5382AB}" type="slidenum">
              <a:rPr lang="it-IT"/>
              <a:pPr>
                <a:defRPr/>
              </a:pPr>
              <a:t>‹#›</a:t>
            </a:fld>
            <a:endParaRPr lang="it-IT"/>
          </a:p>
        </p:txBody>
      </p:sp>
    </p:spTree>
    <p:extLst>
      <p:ext uri="{BB962C8B-B14F-4D97-AF65-F5344CB8AC3E}">
        <p14:creationId xmlns:p14="http://schemas.microsoft.com/office/powerpoint/2010/main" val="140893127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2080" y="179438"/>
            <a:ext cx="6696744" cy="936104"/>
          </a:xfrm>
          <a:prstGeom prst="rect">
            <a:avLst/>
          </a:prstGeom>
        </p:spPr>
        <p:txBody>
          <a:bodyPr anchor="ctr"/>
          <a:lstStyle>
            <a:lvl1pPr algn="l">
              <a:defRPr sz="2800" baseline="0"/>
            </a:lvl1pPr>
          </a:lstStyle>
          <a:p>
            <a:r>
              <a:rPr lang="en-US"/>
              <a:t>Click to edit Master title style</a:t>
            </a:r>
            <a:endParaRPr lang="it-IT" dirty="0"/>
          </a:p>
        </p:txBody>
      </p:sp>
      <p:sp>
        <p:nvSpPr>
          <p:cNvPr id="3" name="Segnaposto contenuto 2"/>
          <p:cNvSpPr>
            <a:spLocks noGrp="1"/>
          </p:cNvSpPr>
          <p:nvPr>
            <p:ph idx="1"/>
          </p:nvPr>
        </p:nvSpPr>
        <p:spPr>
          <a:xfrm>
            <a:off x="504825" y="1763713"/>
            <a:ext cx="9072563" cy="4989512"/>
          </a:xfrm>
          <a:prstGeom prst="rect">
            <a:avLst/>
          </a:prstGeom>
        </p:spPr>
        <p:txBody>
          <a:bodyPr/>
          <a:lstStyle>
            <a:lvl1pPr marL="342900" indent="-342900">
              <a:lnSpc>
                <a:spcPct val="100000"/>
              </a:lnSpc>
              <a:spcBef>
                <a:spcPts val="0"/>
              </a:spcBef>
              <a:spcAft>
                <a:spcPts val="600"/>
              </a:spcAft>
              <a:buFont typeface="Wingdings" panose="05000000000000000000" pitchFamily="2" charset="2"/>
              <a:buChar char="ü"/>
              <a:defRPr sz="2400" b="0"/>
            </a:lvl1pPr>
            <a:lvl2pPr marL="742950" indent="-285750">
              <a:lnSpc>
                <a:spcPct val="100000"/>
              </a:lnSpc>
              <a:spcBef>
                <a:spcPts val="0"/>
              </a:spcBef>
              <a:spcAft>
                <a:spcPts val="0"/>
              </a:spcAft>
              <a:buFont typeface="Arial" panose="020B0604020202020204" pitchFamily="34" charset="0"/>
              <a:buChar char="•"/>
              <a:defRPr sz="2200"/>
            </a:lvl2pPr>
            <a:lvl3pPr marL="1200150" indent="-285750">
              <a:lnSpc>
                <a:spcPct val="100000"/>
              </a:lnSpc>
              <a:spcBef>
                <a:spcPts val="0"/>
              </a:spcBef>
              <a:spcAft>
                <a:spcPts val="0"/>
              </a:spcAft>
              <a:buFont typeface="Arial" panose="020B0604020202020204" pitchFamily="34" charset="0"/>
              <a:buChar char="−"/>
              <a:defRPr sz="2000" i="1" baseline="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egnaposto numero diapositiva 5"/>
          <p:cNvSpPr>
            <a:spLocks noGrp="1"/>
          </p:cNvSpPr>
          <p:nvPr>
            <p:ph type="sldNum" sz="quarter" idx="10"/>
          </p:nvPr>
        </p:nvSpPr>
        <p:spPr>
          <a:xfrm>
            <a:off x="9504363" y="7305675"/>
            <a:ext cx="501650" cy="230188"/>
          </a:xfrm>
        </p:spPr>
        <p:txBody>
          <a:bodyPr/>
          <a:lstStyle>
            <a:lvl1pPr>
              <a:defRPr/>
            </a:lvl1pPr>
          </a:lstStyle>
          <a:p>
            <a:pPr>
              <a:defRPr/>
            </a:pPr>
            <a:fld id="{1F71F16B-F57D-6044-AFB5-C1CBB03C6F13}" type="slidenum">
              <a:rPr lang="it-IT"/>
              <a:pPr>
                <a:defRPr/>
              </a:pPr>
              <a:t>‹#›</a:t>
            </a:fld>
            <a:endParaRPr lang="it-IT" dirty="0"/>
          </a:p>
        </p:txBody>
      </p:sp>
    </p:spTree>
    <p:extLst>
      <p:ext uri="{BB962C8B-B14F-4D97-AF65-F5344CB8AC3E}">
        <p14:creationId xmlns:p14="http://schemas.microsoft.com/office/powerpoint/2010/main" val="309147546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vl1pPr>
          </a:lstStyle>
          <a:p>
            <a:pPr>
              <a:defRPr/>
            </a:pPr>
            <a:fld id="{2C09315A-F566-4F23-B138-0A4DDD9F4DED}" type="slidenum">
              <a:rPr lang="en-US"/>
              <a:pPr>
                <a:defRPr/>
              </a:pPr>
              <a:t>‹#›</a:t>
            </a:fld>
            <a:endParaRPr lang="en-US" dirty="0">
              <a:solidFill>
                <a:schemeClr val="tx1"/>
              </a:solidFill>
              <a:effectLst/>
            </a:endParaRP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magine 2" descr="PPT-sfondo o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001"/>
            <a:ext cx="10080625" cy="755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Immagine 1" descr="PPT_EST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8450" y="223838"/>
            <a:ext cx="216217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 Box 7"/>
          <p:cNvSpPr txBox="1">
            <a:spLocks noChangeArrowheads="1"/>
          </p:cNvSpPr>
          <p:nvPr/>
        </p:nvSpPr>
        <p:spPr bwMode="auto">
          <a:xfrm>
            <a:off x="143768" y="7236221"/>
            <a:ext cx="3168352" cy="323454"/>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l" eaLnBrk="1">
              <a:buClrTx/>
              <a:buFontTx/>
              <a:buNone/>
              <a:defRPr/>
            </a:pPr>
            <a:r>
              <a:rPr lang="en-GB" sz="1100" i="1" dirty="0">
                <a:solidFill>
                  <a:srgbClr val="000000"/>
                </a:solidFill>
              </a:rPr>
              <a:t>LEL 2022 - 3</a:t>
            </a:r>
            <a:r>
              <a:rPr lang="en-GB" sz="1100" i="1" baseline="30000" dirty="0">
                <a:solidFill>
                  <a:srgbClr val="000000"/>
                </a:solidFill>
              </a:rPr>
              <a:t>rd</a:t>
            </a:r>
            <a:r>
              <a:rPr lang="en-GB" sz="1100" i="1" dirty="0">
                <a:solidFill>
                  <a:srgbClr val="000000"/>
                </a:solidFill>
              </a:rPr>
              <a:t> workshop on Low Emittance Lattice Design, 26-29/6/2022, ALBA, Barcelona, Spain</a:t>
            </a:r>
            <a:endParaRPr lang="it-IT" sz="1100" i="1" dirty="0">
              <a:solidFill>
                <a:srgbClr val="000000"/>
              </a:solidFill>
            </a:endParaRPr>
          </a:p>
        </p:txBody>
      </p:sp>
      <p:sp>
        <p:nvSpPr>
          <p:cNvPr id="1030" name="Rectangle 6"/>
          <p:cNvSpPr>
            <a:spLocks noGrp="1" noChangeArrowheads="1"/>
          </p:cNvSpPr>
          <p:nvPr>
            <p:ph type="sldNum"/>
          </p:nvPr>
        </p:nvSpPr>
        <p:spPr bwMode="auto">
          <a:xfrm>
            <a:off x="9432800" y="7236221"/>
            <a:ext cx="50165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buClrTx/>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1300">
                <a:solidFill>
                  <a:srgbClr val="000000"/>
                </a:solidFill>
              </a:defRPr>
            </a:lvl1pPr>
          </a:lstStyle>
          <a:p>
            <a:pPr>
              <a:defRPr/>
            </a:pPr>
            <a:fld id="{397C013A-587C-BC46-90FB-867614886614}" type="slidenum">
              <a:rPr lang="it-IT"/>
              <a:pPr>
                <a:defRPr/>
              </a:pPr>
              <a:t>‹#›</a:t>
            </a:fld>
            <a:endParaRPr lang="it-IT" dirty="0"/>
          </a:p>
        </p:txBody>
      </p:sp>
      <p:cxnSp>
        <p:nvCxnSpPr>
          <p:cNvPr id="3" name="Connettore 1 2"/>
          <p:cNvCxnSpPr>
            <a:cxnSpLocks noChangeShapeType="1"/>
          </p:cNvCxnSpPr>
          <p:nvPr/>
        </p:nvCxnSpPr>
        <p:spPr bwMode="auto">
          <a:xfrm>
            <a:off x="9361488" y="7265988"/>
            <a:ext cx="0" cy="2444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7" name="Text Box 7"/>
          <p:cNvSpPr txBox="1">
            <a:spLocks noChangeArrowheads="1"/>
          </p:cNvSpPr>
          <p:nvPr userDrawn="1"/>
        </p:nvSpPr>
        <p:spPr bwMode="auto">
          <a:xfrm>
            <a:off x="7633759" y="7262674"/>
            <a:ext cx="1693391" cy="270547"/>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l" eaLnBrk="1">
              <a:buClrTx/>
              <a:buFontTx/>
              <a:buNone/>
              <a:defRPr/>
            </a:pPr>
            <a:r>
              <a:rPr lang="en-GB" sz="1100" i="1" dirty="0">
                <a:solidFill>
                  <a:srgbClr val="000000"/>
                </a:solidFill>
              </a:rPr>
              <a:t>Emanuel Karantzoulis</a:t>
            </a:r>
            <a:endParaRPr lang="it-IT" sz="1100" i="1"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236" r:id="rId1"/>
    <p:sldLayoutId id="2147484238" r:id="rId2"/>
    <p:sldLayoutId id="2147484245" r:id="rId3"/>
  </p:sldLayoutIdLst>
  <p:transition spd="med">
    <p:fade/>
  </p:transition>
  <p:hf hdr="0" ftr="0" dt="0"/>
  <p:txStyles>
    <p:titleStyle>
      <a:lvl1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1313" indent="-341313" algn="l" defTabSz="447675" rtl="0" eaLnBrk="1" fontAlgn="base" hangingPunct="1">
        <a:lnSpc>
          <a:spcPct val="93000"/>
        </a:lnSpc>
        <a:spcBef>
          <a:spcPct val="0"/>
        </a:spcBef>
        <a:spcAft>
          <a:spcPts val="1413"/>
        </a:spcAft>
        <a:buClr>
          <a:srgbClr val="000000"/>
        </a:buClr>
        <a:buSzPct val="100000"/>
        <a:buFont typeface="Times New Roman" charset="0"/>
        <a:defRPr sz="3200">
          <a:solidFill>
            <a:srgbClr val="000000"/>
          </a:solidFill>
          <a:latin typeface="+mn-lt"/>
          <a:ea typeface="MS PGothic" pitchFamily="34" charset="-128"/>
          <a:cs typeface="MS PGothic" charset="0"/>
        </a:defRPr>
      </a:lvl1pPr>
      <a:lvl2pPr marL="741363" indent="-284163" algn="l" defTabSz="447675" rtl="0" eaLnBrk="1" fontAlgn="base" hangingPunct="1">
        <a:lnSpc>
          <a:spcPct val="93000"/>
        </a:lnSpc>
        <a:spcBef>
          <a:spcPct val="0"/>
        </a:spcBef>
        <a:spcAft>
          <a:spcPts val="1138"/>
        </a:spcAft>
        <a:buClr>
          <a:srgbClr val="000000"/>
        </a:buClr>
        <a:buSzPct val="100000"/>
        <a:buFont typeface="Times New Roman" charset="0"/>
        <a:defRPr sz="2800">
          <a:solidFill>
            <a:srgbClr val="000000"/>
          </a:solidFill>
          <a:latin typeface="+mn-lt"/>
          <a:ea typeface="MS PGothic" pitchFamily="34" charset="-128"/>
          <a:cs typeface="MS PGothic" charset="0"/>
        </a:defRPr>
      </a:lvl2pPr>
      <a:lvl3pPr marL="1141413" indent="-227013" algn="l" defTabSz="447675" rtl="0" eaLnBrk="1" fontAlgn="base" hangingPunct="1">
        <a:lnSpc>
          <a:spcPct val="93000"/>
        </a:lnSpc>
        <a:spcBef>
          <a:spcPct val="0"/>
        </a:spcBef>
        <a:spcAft>
          <a:spcPts val="850"/>
        </a:spcAft>
        <a:buClr>
          <a:srgbClr val="000000"/>
        </a:buClr>
        <a:buSzPct val="100000"/>
        <a:buFont typeface="Times New Roman" charset="0"/>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20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5" algn="l" defTabSz="457152" rtl="0" eaLnBrk="1" latinLnBrk="0" hangingPunct="1">
        <a:defRPr sz="1800" kern="1200">
          <a:solidFill>
            <a:schemeClr val="tx1"/>
          </a:solidFill>
          <a:latin typeface="+mn-lt"/>
          <a:ea typeface="+mn-ea"/>
          <a:cs typeface="+mn-cs"/>
        </a:defRPr>
      </a:lvl3pPr>
      <a:lvl4pPr marL="1371457" algn="l" defTabSz="457152" rtl="0" eaLnBrk="1" latinLnBrk="0" hangingPunct="1">
        <a:defRPr sz="1800" kern="1200">
          <a:solidFill>
            <a:schemeClr val="tx1"/>
          </a:solidFill>
          <a:latin typeface="+mn-lt"/>
          <a:ea typeface="+mn-ea"/>
          <a:cs typeface="+mn-cs"/>
        </a:defRPr>
      </a:lvl4pPr>
      <a:lvl5pPr marL="1828610" algn="l" defTabSz="457152" rtl="0" eaLnBrk="1" latinLnBrk="0" hangingPunct="1">
        <a:defRPr sz="1800" kern="1200">
          <a:solidFill>
            <a:schemeClr val="tx1"/>
          </a:solidFill>
          <a:latin typeface="+mn-lt"/>
          <a:ea typeface="+mn-ea"/>
          <a:cs typeface="+mn-cs"/>
        </a:defRPr>
      </a:lvl5pPr>
      <a:lvl6pPr marL="2285763" algn="l" defTabSz="457152" rtl="0" eaLnBrk="1" latinLnBrk="0" hangingPunct="1">
        <a:defRPr sz="1800" kern="1200">
          <a:solidFill>
            <a:schemeClr val="tx1"/>
          </a:solidFill>
          <a:latin typeface="+mn-lt"/>
          <a:ea typeface="+mn-ea"/>
          <a:cs typeface="+mn-cs"/>
        </a:defRPr>
      </a:lvl6pPr>
      <a:lvl7pPr marL="2742916" algn="l" defTabSz="457152" rtl="0" eaLnBrk="1" latinLnBrk="0" hangingPunct="1">
        <a:defRPr sz="1800" kern="1200">
          <a:solidFill>
            <a:schemeClr val="tx1"/>
          </a:solidFill>
          <a:latin typeface="+mn-lt"/>
          <a:ea typeface="+mn-ea"/>
          <a:cs typeface="+mn-cs"/>
        </a:defRPr>
      </a:lvl7pPr>
      <a:lvl8pPr marL="3200068" algn="l" defTabSz="457152" rtl="0" eaLnBrk="1" latinLnBrk="0" hangingPunct="1">
        <a:defRPr sz="1800" kern="1200">
          <a:solidFill>
            <a:schemeClr val="tx1"/>
          </a:solidFill>
          <a:latin typeface="+mn-lt"/>
          <a:ea typeface="+mn-ea"/>
          <a:cs typeface="+mn-cs"/>
        </a:defRPr>
      </a:lvl8pPr>
      <a:lvl9pPr marL="3657221"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elettra.eu/lightsources/elettra/elettra-2-0.html?showall" TargetMode="Externa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D784B7-F1C6-4AF5-9040-907EE8C8B20A}"/>
              </a:ext>
            </a:extLst>
          </p:cNvPr>
          <p:cNvPicPr>
            <a:picLocks noChangeAspect="1"/>
          </p:cNvPicPr>
          <p:nvPr/>
        </p:nvPicPr>
        <p:blipFill>
          <a:blip r:embed="rId3"/>
          <a:stretch>
            <a:fillRect/>
          </a:stretch>
        </p:blipFill>
        <p:spPr>
          <a:xfrm>
            <a:off x="3064" y="1858849"/>
            <a:ext cx="10077561" cy="3572566"/>
          </a:xfrm>
          <a:prstGeom prst="rect">
            <a:avLst/>
          </a:prstGeom>
        </p:spPr>
      </p:pic>
      <p:sp>
        <p:nvSpPr>
          <p:cNvPr id="3" name="Slide Number Placeholder 2"/>
          <p:cNvSpPr>
            <a:spLocks noGrp="1"/>
          </p:cNvSpPr>
          <p:nvPr>
            <p:ph type="sldNum" sz="quarter" idx="10"/>
          </p:nvPr>
        </p:nvSpPr>
        <p:spPr/>
        <p:txBody>
          <a:bodyPr/>
          <a:lstStyle/>
          <a:p>
            <a:pPr>
              <a:defRPr/>
            </a:pPr>
            <a:fld id="{1EC882DB-D6D8-8949-90D7-3ACC104F8A94}" type="slidenum">
              <a:rPr lang="it-IT" smtClean="0"/>
              <a:pPr>
                <a:defRPr/>
              </a:pPr>
              <a:t>1</a:t>
            </a:fld>
            <a:endParaRPr lang="it-IT" dirty="0"/>
          </a:p>
        </p:txBody>
      </p:sp>
      <p:sp>
        <p:nvSpPr>
          <p:cNvPr id="5" name="Title 3"/>
          <p:cNvSpPr>
            <a:spLocks noGrp="1"/>
          </p:cNvSpPr>
          <p:nvPr>
            <p:ph type="ctrTitle"/>
          </p:nvPr>
        </p:nvSpPr>
        <p:spPr bwMode="auto">
          <a:xfrm>
            <a:off x="970657" y="981093"/>
            <a:ext cx="8712968" cy="151216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spcAft>
                <a:spcPts val="1800"/>
              </a:spcAft>
            </a:pPr>
            <a:r>
              <a:rPr lang="en-US" sz="4000" b="1" dirty="0">
                <a:solidFill>
                  <a:schemeClr val="tx2"/>
                </a:solidFill>
                <a:latin typeface="Arial" charset="0"/>
                <a:ea typeface="MS PGothic" charset="0"/>
              </a:rPr>
              <a:t>Elettra 2.0</a:t>
            </a:r>
            <a:br>
              <a:rPr lang="en-US" b="1" dirty="0">
                <a:latin typeface="Arial" charset="0"/>
                <a:ea typeface="MS PGothic" charset="0"/>
              </a:rPr>
            </a:br>
            <a:br>
              <a:rPr lang="en-US" b="1" dirty="0">
                <a:latin typeface="Arial" charset="0"/>
                <a:ea typeface="MS PGothic" charset="0"/>
              </a:rPr>
            </a:br>
            <a:r>
              <a:rPr lang="en-US" sz="2800" i="1" dirty="0">
                <a:latin typeface="Arial" charset="0"/>
                <a:ea typeface="MS PGothic" charset="0"/>
              </a:rPr>
              <a:t>Emanuel Karantzoulis</a:t>
            </a:r>
            <a:br>
              <a:rPr lang="en-US" sz="2800" i="1" dirty="0">
                <a:latin typeface="Arial" charset="0"/>
                <a:ea typeface="MS PGothic" charset="0"/>
              </a:rPr>
            </a:br>
            <a:r>
              <a:rPr lang="en-US" sz="1800" i="1" dirty="0">
                <a:latin typeface="Arial" charset="0"/>
                <a:ea typeface="MS PGothic" charset="0"/>
              </a:rPr>
              <a:t>on behalf of the Elettra team</a:t>
            </a:r>
            <a:br>
              <a:rPr lang="en-US" sz="1800" i="1" dirty="0">
                <a:latin typeface="Arial" charset="0"/>
                <a:ea typeface="MS PGothic" charset="0"/>
              </a:rPr>
            </a:br>
            <a:br>
              <a:rPr lang="en-US" sz="2800" i="1" dirty="0">
                <a:latin typeface="Arial" charset="0"/>
                <a:ea typeface="MS PGothic" charset="0"/>
              </a:rPr>
            </a:br>
            <a:br>
              <a:rPr lang="en-US" sz="2400" dirty="0">
                <a:latin typeface="Arial" charset="0"/>
                <a:ea typeface="MS PGothic" charset="0"/>
              </a:rPr>
            </a:br>
            <a:br>
              <a:rPr lang="en-US" sz="1600" dirty="0">
                <a:latin typeface="Arial" charset="0"/>
                <a:ea typeface="MS PGothic" charset="0"/>
              </a:rPr>
            </a:br>
            <a:br>
              <a:rPr lang="en-US" sz="1600" dirty="0">
                <a:latin typeface="Arial" charset="0"/>
                <a:ea typeface="MS PGothic" charset="0"/>
              </a:rPr>
            </a:br>
            <a:br>
              <a:rPr lang="en-US" sz="1600" i="1" dirty="0">
                <a:latin typeface="Arial" charset="0"/>
                <a:ea typeface="MS PGothic" charset="0"/>
              </a:rPr>
            </a:br>
            <a:endParaRPr lang="it-IT" sz="1600" b="1" i="1" dirty="0">
              <a:latin typeface="Arial" charset="0"/>
              <a:ea typeface="MS PGothic" charset="0"/>
              <a:cs typeface="Arial" charset="0"/>
            </a:endParaRPr>
          </a:p>
        </p:txBody>
      </p:sp>
      <p:pic>
        <p:nvPicPr>
          <p:cNvPr id="7" name="Picture 6">
            <a:extLst>
              <a:ext uri="{FF2B5EF4-FFF2-40B4-BE49-F238E27FC236}">
                <a16:creationId xmlns:a16="http://schemas.microsoft.com/office/drawing/2014/main" id="{1AC9E3D4-76D1-4B0A-8DD7-546D62BA88B8}"/>
              </a:ext>
            </a:extLst>
          </p:cNvPr>
          <p:cNvPicPr>
            <a:picLocks noChangeAspect="1"/>
          </p:cNvPicPr>
          <p:nvPr/>
        </p:nvPicPr>
        <p:blipFill>
          <a:blip r:embed="rId4"/>
          <a:stretch>
            <a:fillRect/>
          </a:stretch>
        </p:blipFill>
        <p:spPr>
          <a:xfrm>
            <a:off x="8203900" y="11703"/>
            <a:ext cx="1812136" cy="1867643"/>
          </a:xfrm>
          <a:prstGeom prst="rect">
            <a:avLst/>
          </a:prstGeom>
        </p:spPr>
      </p:pic>
      <p:pic>
        <p:nvPicPr>
          <p:cNvPr id="8" name="Picture 7">
            <a:extLst>
              <a:ext uri="{FF2B5EF4-FFF2-40B4-BE49-F238E27FC236}">
                <a16:creationId xmlns:a16="http://schemas.microsoft.com/office/drawing/2014/main" id="{1662AF4C-EAC6-4EB0-A7A7-2C8A4EBA086D}"/>
              </a:ext>
            </a:extLst>
          </p:cNvPr>
          <p:cNvPicPr>
            <a:picLocks noChangeAspect="1"/>
          </p:cNvPicPr>
          <p:nvPr/>
        </p:nvPicPr>
        <p:blipFill>
          <a:blip r:embed="rId5"/>
          <a:stretch>
            <a:fillRect/>
          </a:stretch>
        </p:blipFill>
        <p:spPr>
          <a:xfrm>
            <a:off x="71760" y="5624211"/>
            <a:ext cx="1951872" cy="1504061"/>
          </a:xfrm>
          <a:prstGeom prst="rect">
            <a:avLst/>
          </a:prstGeom>
        </p:spPr>
      </p:pic>
      <p:pic>
        <p:nvPicPr>
          <p:cNvPr id="9" name="Picture 8">
            <a:extLst>
              <a:ext uri="{FF2B5EF4-FFF2-40B4-BE49-F238E27FC236}">
                <a16:creationId xmlns:a16="http://schemas.microsoft.com/office/drawing/2014/main" id="{EAE00B98-2F93-4B9E-AA2B-3183C2003FCE}"/>
              </a:ext>
            </a:extLst>
          </p:cNvPr>
          <p:cNvPicPr>
            <a:picLocks noChangeAspect="1"/>
          </p:cNvPicPr>
          <p:nvPr/>
        </p:nvPicPr>
        <p:blipFill>
          <a:blip r:embed="rId6"/>
          <a:stretch>
            <a:fillRect/>
          </a:stretch>
        </p:blipFill>
        <p:spPr>
          <a:xfrm>
            <a:off x="6648556" y="5907717"/>
            <a:ext cx="2766632" cy="1125555"/>
          </a:xfrm>
          <a:prstGeom prst="rect">
            <a:avLst/>
          </a:prstGeom>
        </p:spPr>
      </p:pic>
      <p:pic>
        <p:nvPicPr>
          <p:cNvPr id="10" name="Picture 9">
            <a:extLst>
              <a:ext uri="{FF2B5EF4-FFF2-40B4-BE49-F238E27FC236}">
                <a16:creationId xmlns:a16="http://schemas.microsoft.com/office/drawing/2014/main" id="{364392BB-5190-4C83-BECA-C3F04F54F522}"/>
              </a:ext>
            </a:extLst>
          </p:cNvPr>
          <p:cNvPicPr>
            <a:picLocks noChangeAspect="1"/>
          </p:cNvPicPr>
          <p:nvPr/>
        </p:nvPicPr>
        <p:blipFill>
          <a:blip r:embed="rId7"/>
          <a:stretch>
            <a:fillRect/>
          </a:stretch>
        </p:blipFill>
        <p:spPr>
          <a:xfrm>
            <a:off x="6619550" y="4686000"/>
            <a:ext cx="3389315" cy="983566"/>
          </a:xfrm>
          <a:prstGeom prst="rect">
            <a:avLst/>
          </a:prstGeom>
        </p:spPr>
      </p:pic>
      <p:pic>
        <p:nvPicPr>
          <p:cNvPr id="12" name="Picture 11">
            <a:extLst>
              <a:ext uri="{FF2B5EF4-FFF2-40B4-BE49-F238E27FC236}">
                <a16:creationId xmlns:a16="http://schemas.microsoft.com/office/drawing/2014/main" id="{E0465ECF-2832-40DF-8A29-FB17CE1DC8A0}"/>
              </a:ext>
            </a:extLst>
          </p:cNvPr>
          <p:cNvPicPr>
            <a:picLocks noChangeAspect="1"/>
          </p:cNvPicPr>
          <p:nvPr/>
        </p:nvPicPr>
        <p:blipFill>
          <a:blip r:embed="rId8"/>
          <a:stretch>
            <a:fillRect/>
          </a:stretch>
        </p:blipFill>
        <p:spPr>
          <a:xfrm>
            <a:off x="2877736" y="5095038"/>
            <a:ext cx="1458357" cy="2053309"/>
          </a:xfrm>
          <a:prstGeom prst="rect">
            <a:avLst/>
          </a:prstGeom>
        </p:spPr>
      </p:pic>
      <p:pic>
        <p:nvPicPr>
          <p:cNvPr id="13" name="Picture 12">
            <a:extLst>
              <a:ext uri="{FF2B5EF4-FFF2-40B4-BE49-F238E27FC236}">
                <a16:creationId xmlns:a16="http://schemas.microsoft.com/office/drawing/2014/main" id="{F65EEFAB-A218-45D7-9E65-B6E9E894B995}"/>
              </a:ext>
            </a:extLst>
          </p:cNvPr>
          <p:cNvPicPr>
            <a:picLocks noChangeAspect="1"/>
          </p:cNvPicPr>
          <p:nvPr/>
        </p:nvPicPr>
        <p:blipFill>
          <a:blip r:embed="rId9"/>
          <a:stretch>
            <a:fillRect/>
          </a:stretch>
        </p:blipFill>
        <p:spPr>
          <a:xfrm>
            <a:off x="1315337" y="5458429"/>
            <a:ext cx="1416589" cy="978363"/>
          </a:xfrm>
          <a:prstGeom prst="rect">
            <a:avLst/>
          </a:prstGeom>
        </p:spPr>
      </p:pic>
      <p:pic>
        <p:nvPicPr>
          <p:cNvPr id="4" name="Picture 3">
            <a:extLst>
              <a:ext uri="{FF2B5EF4-FFF2-40B4-BE49-F238E27FC236}">
                <a16:creationId xmlns:a16="http://schemas.microsoft.com/office/drawing/2014/main" id="{D9CE6B4C-402F-497A-AF46-A53E6E942FB9}"/>
              </a:ext>
            </a:extLst>
          </p:cNvPr>
          <p:cNvPicPr>
            <a:picLocks noChangeAspect="1"/>
          </p:cNvPicPr>
          <p:nvPr/>
        </p:nvPicPr>
        <p:blipFill>
          <a:blip r:embed="rId10"/>
          <a:stretch>
            <a:fillRect/>
          </a:stretch>
        </p:blipFill>
        <p:spPr>
          <a:xfrm>
            <a:off x="4562455" y="5142639"/>
            <a:ext cx="1859738" cy="189003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808064" y="179437"/>
            <a:ext cx="7056784"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algn="ctr" eaLnBrk="1" hangingPunct="1"/>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2.0 Lattice in the tunnel</a:t>
            </a: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10</a:t>
            </a:fld>
            <a:endParaRPr lang="it-IT" dirty="0"/>
          </a:p>
        </p:txBody>
      </p:sp>
      <p:sp>
        <p:nvSpPr>
          <p:cNvPr id="14" name="Text Box 16"/>
          <p:cNvSpPr txBox="1">
            <a:spLocks noChangeArrowheads="1"/>
          </p:cNvSpPr>
          <p:nvPr/>
        </p:nvSpPr>
        <p:spPr bwMode="auto">
          <a:xfrm>
            <a:off x="215776" y="1403573"/>
            <a:ext cx="9721080" cy="11228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9050" algn="ctr">
            <a:solidFill>
              <a:srgbClr val="FF3300"/>
            </a:solidFill>
            <a:miter lim="800000"/>
            <a:headEnd/>
            <a:tailEnd/>
          </a:ln>
        </p:spPr>
        <p:txBody>
          <a:bodyPr wrap="square">
            <a:spAutoFit/>
          </a:bodyPr>
          <a:lstStyle/>
          <a:p>
            <a:pPr algn="just">
              <a:spcBef>
                <a:spcPct val="50000"/>
              </a:spcBef>
            </a:pPr>
            <a:r>
              <a:rPr lang="en-US" dirty="0">
                <a:solidFill>
                  <a:schemeClr val="tx2"/>
                </a:solidFill>
                <a:latin typeface="Arial" pitchFamily="34" charset="0"/>
              </a:rPr>
              <a:t>The best configuration that satisfied all requirements, including the free space for IDs is based on our </a:t>
            </a:r>
            <a:r>
              <a:rPr lang="en-US" dirty="0">
                <a:solidFill>
                  <a:srgbClr val="C00000"/>
                </a:solidFill>
                <a:latin typeface="Arial" pitchFamily="34" charset="0"/>
              </a:rPr>
              <a:t>enhanced symmetric six-bend achromat</a:t>
            </a:r>
            <a:r>
              <a:rPr lang="en-US" dirty="0">
                <a:solidFill>
                  <a:schemeClr val="tx2"/>
                </a:solidFill>
                <a:latin typeface="Arial" pitchFamily="34" charset="0"/>
              </a:rPr>
              <a:t> (S6BA-E). </a:t>
            </a:r>
            <a:endParaRPr lang="en-US" sz="2000" dirty="0">
              <a:solidFill>
                <a:schemeClr val="tx2"/>
              </a:solidFill>
              <a:latin typeface="Arial" pitchFamily="34" charset="0"/>
            </a:endParaRPr>
          </a:p>
        </p:txBody>
      </p:sp>
      <p:pic>
        <p:nvPicPr>
          <p:cNvPr id="9" name="Immagine 8" descr="elettra1.jpg"/>
          <p:cNvPicPr>
            <a:picLocks noChangeAspect="1"/>
          </p:cNvPicPr>
          <p:nvPr/>
        </p:nvPicPr>
        <p:blipFill>
          <a:blip r:embed="rId3"/>
          <a:stretch>
            <a:fillRect/>
          </a:stretch>
        </p:blipFill>
        <p:spPr>
          <a:xfrm>
            <a:off x="210568" y="3862691"/>
            <a:ext cx="4613720" cy="2206562"/>
          </a:xfrm>
          <a:prstGeom prst="rect">
            <a:avLst/>
          </a:prstGeom>
        </p:spPr>
      </p:pic>
      <p:pic>
        <p:nvPicPr>
          <p:cNvPr id="10" name="Immagine 9" descr="elettra2.jpg"/>
          <p:cNvPicPr>
            <a:picLocks noChangeAspect="1"/>
          </p:cNvPicPr>
          <p:nvPr/>
        </p:nvPicPr>
        <p:blipFill>
          <a:blip r:embed="rId4"/>
          <a:stretch>
            <a:fillRect/>
          </a:stretch>
        </p:blipFill>
        <p:spPr>
          <a:xfrm>
            <a:off x="5251128" y="3862691"/>
            <a:ext cx="4613720" cy="2206562"/>
          </a:xfrm>
          <a:prstGeom prst="rect">
            <a:avLst/>
          </a:prstGeom>
        </p:spPr>
      </p:pic>
      <p:sp>
        <p:nvSpPr>
          <p:cNvPr id="11" name="CasellaDiTesto 10"/>
          <p:cNvSpPr txBox="1"/>
          <p:nvPr/>
        </p:nvSpPr>
        <p:spPr>
          <a:xfrm>
            <a:off x="210568" y="6094939"/>
            <a:ext cx="1152128" cy="435825"/>
          </a:xfrm>
          <a:prstGeom prst="rect">
            <a:avLst/>
          </a:prstGeom>
          <a:noFill/>
        </p:spPr>
        <p:txBody>
          <a:bodyPr wrap="square" rtlCol="0">
            <a:spAutoFit/>
          </a:bodyPr>
          <a:lstStyle/>
          <a:p>
            <a:r>
              <a:rPr lang="en-US" dirty="0">
                <a:solidFill>
                  <a:schemeClr val="tx1"/>
                </a:solidFill>
              </a:rPr>
              <a:t>Elettra</a:t>
            </a:r>
            <a:endParaRPr lang="en-US" i="1" dirty="0">
              <a:solidFill>
                <a:schemeClr val="tx1"/>
              </a:solidFill>
            </a:endParaRPr>
          </a:p>
        </p:txBody>
      </p:sp>
      <p:sp>
        <p:nvSpPr>
          <p:cNvPr id="12" name="CasellaDiTesto 11"/>
          <p:cNvSpPr txBox="1"/>
          <p:nvPr/>
        </p:nvSpPr>
        <p:spPr>
          <a:xfrm>
            <a:off x="8275464" y="6094939"/>
            <a:ext cx="1584176" cy="461665"/>
          </a:xfrm>
          <a:prstGeom prst="rect">
            <a:avLst/>
          </a:prstGeom>
          <a:noFill/>
        </p:spPr>
        <p:txBody>
          <a:bodyPr wrap="square" rtlCol="0">
            <a:spAutoFit/>
          </a:bodyPr>
          <a:lstStyle/>
          <a:p>
            <a:r>
              <a:rPr lang="en-US" dirty="0" err="1">
                <a:solidFill>
                  <a:schemeClr val="tx1"/>
                </a:solidFill>
              </a:rPr>
              <a:t>Elettra</a:t>
            </a:r>
            <a:r>
              <a:rPr lang="en-US" dirty="0">
                <a:solidFill>
                  <a:schemeClr val="tx1"/>
                </a:solidFill>
              </a:rPr>
              <a:t> 2.0</a:t>
            </a:r>
          </a:p>
        </p:txBody>
      </p:sp>
      <p:sp>
        <p:nvSpPr>
          <p:cNvPr id="15" name="TextBox 14"/>
          <p:cNvSpPr txBox="1"/>
          <p:nvPr/>
        </p:nvSpPr>
        <p:spPr>
          <a:xfrm>
            <a:off x="231324" y="6585285"/>
            <a:ext cx="9721079" cy="636136"/>
          </a:xfrm>
          <a:prstGeom prst="rect">
            <a:avLst/>
          </a:prstGeom>
          <a:solidFill>
            <a:srgbClr val="FFFF00"/>
          </a:solidFill>
        </p:spPr>
        <p:txBody>
          <a:bodyPr wrap="square" rtlCol="0">
            <a:spAutoFit/>
          </a:bodyPr>
          <a:lstStyle/>
          <a:p>
            <a:r>
              <a:rPr lang="it-IT" sz="2200" b="1" dirty="0">
                <a:solidFill>
                  <a:schemeClr val="tx1"/>
                </a:solidFill>
              </a:rPr>
              <a:t>A complete Technical Design Report (TDR) </a:t>
            </a:r>
            <a:r>
              <a:rPr lang="it-IT" sz="2200" b="1" dirty="0" err="1">
                <a:solidFill>
                  <a:schemeClr val="tx1"/>
                </a:solidFill>
              </a:rPr>
              <a:t>was</a:t>
            </a:r>
            <a:r>
              <a:rPr lang="it-IT" sz="2200" b="1" dirty="0">
                <a:solidFill>
                  <a:schemeClr val="tx1"/>
                </a:solidFill>
              </a:rPr>
              <a:t> produced in 2021 </a:t>
            </a:r>
            <a:r>
              <a:rPr lang="it-IT" sz="1600" b="1" dirty="0">
                <a:solidFill>
                  <a:schemeClr val="tx1"/>
                </a:solidFill>
              </a:rPr>
              <a:t>(</a:t>
            </a:r>
            <a:r>
              <a:rPr lang="it-IT" sz="1600" b="1" dirty="0">
                <a:solidFill>
                  <a:schemeClr val="tx1"/>
                </a:solidFill>
                <a:hlinkClick r:id="rId5"/>
              </a:rPr>
              <a:t>https://www.elettra.eu/lightsources/elettra/elettra-2-0.html?showall</a:t>
            </a:r>
            <a:r>
              <a:rPr lang="it-IT" sz="1600" b="1" dirty="0">
                <a:solidFill>
                  <a:schemeClr val="tx1"/>
                </a:solidFill>
              </a:rPr>
              <a:t>= ) </a:t>
            </a:r>
            <a:endParaRPr lang="en-GB" sz="1600" b="1" dirty="0">
              <a:solidFill>
                <a:schemeClr val="tx1"/>
              </a:solidFill>
            </a:endParaRPr>
          </a:p>
        </p:txBody>
      </p:sp>
      <p:sp>
        <p:nvSpPr>
          <p:cNvPr id="2" name="TextBox 1">
            <a:extLst>
              <a:ext uri="{FF2B5EF4-FFF2-40B4-BE49-F238E27FC236}">
                <a16:creationId xmlns:a16="http://schemas.microsoft.com/office/drawing/2014/main" id="{C89C8EFD-048B-4B2F-B951-463E2BCC6DC5}"/>
              </a:ext>
            </a:extLst>
          </p:cNvPr>
          <p:cNvSpPr txBox="1"/>
          <p:nvPr/>
        </p:nvSpPr>
        <p:spPr>
          <a:xfrm>
            <a:off x="210568" y="2630181"/>
            <a:ext cx="9741835" cy="1122808"/>
          </a:xfrm>
          <a:prstGeom prst="rect">
            <a:avLst/>
          </a:prstGeom>
          <a:noFill/>
        </p:spPr>
        <p:txBody>
          <a:bodyPr wrap="square" rtlCol="0">
            <a:spAutoFit/>
          </a:bodyPr>
          <a:lstStyle/>
          <a:p>
            <a:r>
              <a:rPr lang="en-US" b="1" i="1" dirty="0">
                <a:solidFill>
                  <a:schemeClr val="tx1"/>
                </a:solidFill>
              </a:rPr>
              <a:t>259 m circumference with 12 identical sectors </a:t>
            </a:r>
            <a:r>
              <a:rPr lang="en-US" i="1" dirty="0">
                <a:solidFill>
                  <a:schemeClr val="tx1"/>
                </a:solidFill>
              </a:rPr>
              <a:t>and 12 long straight section for insertion devices (IDs: special magnets that produce radiation) .                         Elettra 2 has also 12 short straight sections</a:t>
            </a:r>
            <a:endParaRPr lang="en-GB" dirty="0"/>
          </a:p>
        </p:txBody>
      </p:sp>
      <p:sp>
        <p:nvSpPr>
          <p:cNvPr id="3" name="Arrow: Down 2">
            <a:extLst>
              <a:ext uri="{FF2B5EF4-FFF2-40B4-BE49-F238E27FC236}">
                <a16:creationId xmlns:a16="http://schemas.microsoft.com/office/drawing/2014/main" id="{BEC07B02-C3AA-41BA-A4D2-4EA43964439B}"/>
              </a:ext>
            </a:extLst>
          </p:cNvPr>
          <p:cNvSpPr/>
          <p:nvPr/>
        </p:nvSpPr>
        <p:spPr bwMode="auto">
          <a:xfrm>
            <a:off x="529580" y="4415096"/>
            <a:ext cx="200476" cy="790866"/>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5" name="Arrow: Down 4">
            <a:extLst>
              <a:ext uri="{FF2B5EF4-FFF2-40B4-BE49-F238E27FC236}">
                <a16:creationId xmlns:a16="http://schemas.microsoft.com/office/drawing/2014/main" id="{10CE3F0D-E9A7-4975-9923-46C1A67A3972}"/>
              </a:ext>
            </a:extLst>
          </p:cNvPr>
          <p:cNvSpPr/>
          <p:nvPr/>
        </p:nvSpPr>
        <p:spPr bwMode="auto">
          <a:xfrm>
            <a:off x="7336756" y="4269021"/>
            <a:ext cx="215579" cy="654943"/>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3" name="Arrow: Down 12">
            <a:extLst>
              <a:ext uri="{FF2B5EF4-FFF2-40B4-BE49-F238E27FC236}">
                <a16:creationId xmlns:a16="http://schemas.microsoft.com/office/drawing/2014/main" id="{9F3DA74F-EF86-4F7E-AC42-E03B2FE5A88B}"/>
              </a:ext>
            </a:extLst>
          </p:cNvPr>
          <p:cNvSpPr/>
          <p:nvPr/>
        </p:nvSpPr>
        <p:spPr bwMode="auto">
          <a:xfrm>
            <a:off x="4019291" y="4355901"/>
            <a:ext cx="200476" cy="699801"/>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6" name="Arrow: Down 15">
            <a:extLst>
              <a:ext uri="{FF2B5EF4-FFF2-40B4-BE49-F238E27FC236}">
                <a16:creationId xmlns:a16="http://schemas.microsoft.com/office/drawing/2014/main" id="{769CEE0B-C959-4F5D-8A61-961E74C18B1C}"/>
              </a:ext>
            </a:extLst>
          </p:cNvPr>
          <p:cNvSpPr/>
          <p:nvPr/>
        </p:nvSpPr>
        <p:spPr bwMode="auto">
          <a:xfrm>
            <a:off x="5750087" y="4697094"/>
            <a:ext cx="200476" cy="499003"/>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7" name="Arrow: Down 16">
            <a:extLst>
              <a:ext uri="{FF2B5EF4-FFF2-40B4-BE49-F238E27FC236}">
                <a16:creationId xmlns:a16="http://schemas.microsoft.com/office/drawing/2014/main" id="{398BE4A9-710F-4CF6-B0CE-28A577064AFC}"/>
              </a:ext>
            </a:extLst>
          </p:cNvPr>
          <p:cNvSpPr/>
          <p:nvPr/>
        </p:nvSpPr>
        <p:spPr bwMode="auto">
          <a:xfrm>
            <a:off x="9288784" y="4504825"/>
            <a:ext cx="215579" cy="664311"/>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073843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28E6-4E0C-43E7-9E5F-86016F1D2453}"/>
              </a:ext>
            </a:extLst>
          </p:cNvPr>
          <p:cNvSpPr>
            <a:spLocks noGrp="1"/>
          </p:cNvSpPr>
          <p:nvPr>
            <p:ph type="title"/>
          </p:nvPr>
        </p:nvSpPr>
        <p:spPr>
          <a:xfrm>
            <a:off x="2952080" y="179438"/>
            <a:ext cx="6840760" cy="936104"/>
          </a:xfrm>
        </p:spPr>
        <p:txBody>
          <a:bodyPr/>
          <a:lstStyle/>
          <a:p>
            <a:r>
              <a:rPr lang="en-GB"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The S6BA-E machine parameters</a:t>
            </a:r>
            <a:endParaRPr lang="en-GB" dirty="0"/>
          </a:p>
        </p:txBody>
      </p:sp>
      <p:sp>
        <p:nvSpPr>
          <p:cNvPr id="4" name="Slide Number Placeholder 3">
            <a:extLst>
              <a:ext uri="{FF2B5EF4-FFF2-40B4-BE49-F238E27FC236}">
                <a16:creationId xmlns:a16="http://schemas.microsoft.com/office/drawing/2014/main" id="{27A7914C-89E0-4494-B8F7-D4CF3CA89AFE}"/>
              </a:ext>
            </a:extLst>
          </p:cNvPr>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11</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sp>
        <p:nvSpPr>
          <p:cNvPr id="5" name="TextBox 4">
            <a:extLst>
              <a:ext uri="{FF2B5EF4-FFF2-40B4-BE49-F238E27FC236}">
                <a16:creationId xmlns:a16="http://schemas.microsoft.com/office/drawing/2014/main" id="{359905C6-2B8C-471A-BA45-E07355CFE613}"/>
              </a:ext>
            </a:extLst>
          </p:cNvPr>
          <p:cNvSpPr txBox="1"/>
          <p:nvPr/>
        </p:nvSpPr>
        <p:spPr>
          <a:xfrm>
            <a:off x="73955" y="1331565"/>
            <a:ext cx="9884895" cy="664797"/>
          </a:xfrm>
          <a:prstGeom prst="rect">
            <a:avLst/>
          </a:prstGeom>
          <a:solidFill>
            <a:srgbClr val="98C8E8"/>
          </a:solid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GB" sz="2000" b="0" i="0" u="none" strike="noStrike" kern="1200" cap="none" spc="0" normalizeH="0" baseline="0" noProof="0" dirty="0">
                <a:ln>
                  <a:noFill/>
                </a:ln>
                <a:solidFill>
                  <a:prstClr val="black"/>
                </a:solidFill>
                <a:effectLst/>
                <a:uLnTx/>
                <a:uFillTx/>
                <a:latin typeface="Arial" charset="0"/>
                <a:ea typeface="MS PGothic" charset="0"/>
              </a:rPr>
              <a:t>The Emittance is </a:t>
            </a:r>
            <a:r>
              <a:rPr kumimoji="0" lang="en-GB" sz="2000" b="1" i="0" u="none" strike="noStrike" kern="1200" cap="none" spc="0" normalizeH="0" baseline="0" noProof="0" dirty="0">
                <a:ln>
                  <a:noFill/>
                </a:ln>
                <a:solidFill>
                  <a:prstClr val="black"/>
                </a:solidFill>
                <a:effectLst/>
                <a:uLnTx/>
                <a:uFillTx/>
                <a:latin typeface="Arial" charset="0"/>
                <a:ea typeface="MS PGothic" charset="0"/>
              </a:rPr>
              <a:t>212 pm-rad at 2.4 GeV i.e. 47 times reduction in emittance or about 7 or more times reduction in beam size compared with the actual Elettra</a:t>
            </a:r>
          </a:p>
        </p:txBody>
      </p:sp>
      <p:pic>
        <p:nvPicPr>
          <p:cNvPr id="7" name="Picture 6">
            <a:extLst>
              <a:ext uri="{FF2B5EF4-FFF2-40B4-BE49-F238E27FC236}">
                <a16:creationId xmlns:a16="http://schemas.microsoft.com/office/drawing/2014/main" id="{ECFA0163-10EA-46DE-B971-DBF07D84DC9D}"/>
              </a:ext>
            </a:extLst>
          </p:cNvPr>
          <p:cNvPicPr>
            <a:picLocks noChangeAspect="1"/>
          </p:cNvPicPr>
          <p:nvPr/>
        </p:nvPicPr>
        <p:blipFill>
          <a:blip r:embed="rId2"/>
          <a:stretch>
            <a:fillRect/>
          </a:stretch>
        </p:blipFill>
        <p:spPr>
          <a:xfrm>
            <a:off x="4887247" y="5757355"/>
            <a:ext cx="5071603" cy="1278459"/>
          </a:xfrm>
          <a:prstGeom prst="rect">
            <a:avLst/>
          </a:prstGeom>
        </p:spPr>
      </p:pic>
      <p:pic>
        <p:nvPicPr>
          <p:cNvPr id="8" name="Picture 7">
            <a:extLst>
              <a:ext uri="{FF2B5EF4-FFF2-40B4-BE49-F238E27FC236}">
                <a16:creationId xmlns:a16="http://schemas.microsoft.com/office/drawing/2014/main" id="{1A76DBDA-5AD2-4B17-ADDA-5131B01AF59D}"/>
              </a:ext>
            </a:extLst>
          </p:cNvPr>
          <p:cNvPicPr>
            <a:picLocks noChangeAspect="1"/>
          </p:cNvPicPr>
          <p:nvPr/>
        </p:nvPicPr>
        <p:blipFill>
          <a:blip r:embed="rId3"/>
          <a:stretch>
            <a:fillRect/>
          </a:stretch>
        </p:blipFill>
        <p:spPr>
          <a:xfrm>
            <a:off x="4844997" y="2300181"/>
            <a:ext cx="5156104" cy="3457174"/>
          </a:xfrm>
          <a:prstGeom prst="rect">
            <a:avLst/>
          </a:prstGeom>
        </p:spPr>
      </p:pic>
      <p:pic>
        <p:nvPicPr>
          <p:cNvPr id="3" name="Picture 2">
            <a:extLst>
              <a:ext uri="{FF2B5EF4-FFF2-40B4-BE49-F238E27FC236}">
                <a16:creationId xmlns:a16="http://schemas.microsoft.com/office/drawing/2014/main" id="{ACADF686-CF42-4351-BD56-66CC9AAD6D36}"/>
              </a:ext>
            </a:extLst>
          </p:cNvPr>
          <p:cNvPicPr>
            <a:picLocks noChangeAspect="1"/>
          </p:cNvPicPr>
          <p:nvPr/>
        </p:nvPicPr>
        <p:blipFill>
          <a:blip r:embed="rId4"/>
          <a:stretch>
            <a:fillRect/>
          </a:stretch>
        </p:blipFill>
        <p:spPr>
          <a:xfrm>
            <a:off x="73955" y="2300181"/>
            <a:ext cx="4706798" cy="4792024"/>
          </a:xfrm>
          <a:prstGeom prst="rect">
            <a:avLst/>
          </a:prstGeom>
        </p:spPr>
      </p:pic>
      <p:sp>
        <p:nvSpPr>
          <p:cNvPr id="6" name="Arrow: Down 5">
            <a:extLst>
              <a:ext uri="{FF2B5EF4-FFF2-40B4-BE49-F238E27FC236}">
                <a16:creationId xmlns:a16="http://schemas.microsoft.com/office/drawing/2014/main" id="{826CBE2B-99A3-420B-ABD1-5CD887A2C440}"/>
              </a:ext>
            </a:extLst>
          </p:cNvPr>
          <p:cNvSpPr/>
          <p:nvPr/>
        </p:nvSpPr>
        <p:spPr bwMode="auto">
          <a:xfrm>
            <a:off x="4032200" y="1951996"/>
            <a:ext cx="288032" cy="392552"/>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GB" sz="2400" b="0"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375EA9A7-EE3F-4968-83CB-0AFCB09CEBCE}"/>
              </a:ext>
            </a:extLst>
          </p:cNvPr>
          <p:cNvSpPr/>
          <p:nvPr/>
        </p:nvSpPr>
        <p:spPr bwMode="auto">
          <a:xfrm>
            <a:off x="8136656" y="2987749"/>
            <a:ext cx="1822194" cy="2664296"/>
          </a:xfrm>
          <a:prstGeom prst="rect">
            <a:avLst/>
          </a:prstGeom>
          <a:no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958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0A3B2-1D69-42D0-B258-08E5A4FD8E4B}"/>
              </a:ext>
            </a:extLst>
          </p:cNvPr>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12</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pic>
        <p:nvPicPr>
          <p:cNvPr id="5" name="Picture 4">
            <a:extLst>
              <a:ext uri="{FF2B5EF4-FFF2-40B4-BE49-F238E27FC236}">
                <a16:creationId xmlns:a16="http://schemas.microsoft.com/office/drawing/2014/main" id="{2F5EDFFE-82F7-4347-A0CB-2E24F8FC85DA}"/>
              </a:ext>
            </a:extLst>
          </p:cNvPr>
          <p:cNvPicPr>
            <a:picLocks noChangeAspect="1"/>
          </p:cNvPicPr>
          <p:nvPr/>
        </p:nvPicPr>
        <p:blipFill>
          <a:blip r:embed="rId2"/>
          <a:stretch>
            <a:fillRect/>
          </a:stretch>
        </p:blipFill>
        <p:spPr>
          <a:xfrm>
            <a:off x="5279164" y="159149"/>
            <a:ext cx="4237134" cy="3332656"/>
          </a:xfrm>
          <a:prstGeom prst="rect">
            <a:avLst/>
          </a:prstGeom>
        </p:spPr>
      </p:pic>
      <p:pic>
        <p:nvPicPr>
          <p:cNvPr id="6" name="Picture 5">
            <a:extLst>
              <a:ext uri="{FF2B5EF4-FFF2-40B4-BE49-F238E27FC236}">
                <a16:creationId xmlns:a16="http://schemas.microsoft.com/office/drawing/2014/main" id="{D2B14758-0A16-4700-8E7E-C7DAD3EBA211}"/>
              </a:ext>
            </a:extLst>
          </p:cNvPr>
          <p:cNvPicPr>
            <a:picLocks noChangeAspect="1"/>
          </p:cNvPicPr>
          <p:nvPr/>
        </p:nvPicPr>
        <p:blipFill>
          <a:blip r:embed="rId3"/>
          <a:stretch>
            <a:fillRect/>
          </a:stretch>
        </p:blipFill>
        <p:spPr>
          <a:xfrm>
            <a:off x="309757" y="1197136"/>
            <a:ext cx="3994757" cy="3057955"/>
          </a:xfrm>
          <a:prstGeom prst="rect">
            <a:avLst/>
          </a:prstGeom>
        </p:spPr>
      </p:pic>
      <p:pic>
        <p:nvPicPr>
          <p:cNvPr id="7" name="Picture 6">
            <a:extLst>
              <a:ext uri="{FF2B5EF4-FFF2-40B4-BE49-F238E27FC236}">
                <a16:creationId xmlns:a16="http://schemas.microsoft.com/office/drawing/2014/main" id="{117D784F-34FA-4F7A-A3D0-FB1466C7E71E}"/>
              </a:ext>
            </a:extLst>
          </p:cNvPr>
          <p:cNvPicPr>
            <a:picLocks noChangeAspect="1"/>
          </p:cNvPicPr>
          <p:nvPr/>
        </p:nvPicPr>
        <p:blipFill>
          <a:blip r:embed="rId4"/>
          <a:stretch>
            <a:fillRect/>
          </a:stretch>
        </p:blipFill>
        <p:spPr>
          <a:xfrm>
            <a:off x="284276" y="4487696"/>
            <a:ext cx="4671408" cy="2100453"/>
          </a:xfrm>
          <a:prstGeom prst="rect">
            <a:avLst/>
          </a:prstGeom>
        </p:spPr>
      </p:pic>
      <p:pic>
        <p:nvPicPr>
          <p:cNvPr id="2" name="Picture 1">
            <a:extLst>
              <a:ext uri="{FF2B5EF4-FFF2-40B4-BE49-F238E27FC236}">
                <a16:creationId xmlns:a16="http://schemas.microsoft.com/office/drawing/2014/main" id="{8345DACF-4E3E-481B-B267-4CE5779CE247}"/>
              </a:ext>
            </a:extLst>
          </p:cNvPr>
          <p:cNvPicPr>
            <a:picLocks noChangeAspect="1"/>
          </p:cNvPicPr>
          <p:nvPr/>
        </p:nvPicPr>
        <p:blipFill>
          <a:blip r:embed="rId5"/>
          <a:stretch>
            <a:fillRect/>
          </a:stretch>
        </p:blipFill>
        <p:spPr>
          <a:xfrm>
            <a:off x="5040312" y="3491805"/>
            <a:ext cx="4714838" cy="3693651"/>
          </a:xfrm>
          <a:prstGeom prst="rect">
            <a:avLst/>
          </a:prstGeom>
        </p:spPr>
      </p:pic>
      <p:sp>
        <p:nvSpPr>
          <p:cNvPr id="3" name="TextBox 2">
            <a:extLst>
              <a:ext uri="{FF2B5EF4-FFF2-40B4-BE49-F238E27FC236}">
                <a16:creationId xmlns:a16="http://schemas.microsoft.com/office/drawing/2014/main" id="{9046D36C-547F-47D3-9434-E6A460DB7ACA}"/>
              </a:ext>
            </a:extLst>
          </p:cNvPr>
          <p:cNvSpPr txBox="1"/>
          <p:nvPr/>
        </p:nvSpPr>
        <p:spPr>
          <a:xfrm>
            <a:off x="1943968" y="5147989"/>
            <a:ext cx="936104" cy="264047"/>
          </a:xfrm>
          <a:prstGeom prst="rect">
            <a:avLst/>
          </a:prstGeom>
          <a:no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GB" sz="1200" b="0" i="0" u="none" strike="noStrike" kern="1200" cap="none" spc="0" normalizeH="0" baseline="0" noProof="0" dirty="0">
                <a:ln>
                  <a:noFill/>
                </a:ln>
                <a:solidFill>
                  <a:srgbClr val="002060"/>
                </a:solidFill>
                <a:effectLst/>
                <a:uLnTx/>
                <a:uFillTx/>
                <a:latin typeface="Arial" charset="0"/>
                <a:ea typeface="MS PGothic" charset="0"/>
              </a:rPr>
              <a:t>Elettra</a:t>
            </a:r>
            <a:r>
              <a:rPr kumimoji="0" lang="en-GB" sz="1200" b="0" i="0" u="none" strike="noStrike" kern="1200" cap="none" spc="0" normalizeH="0" baseline="0" noProof="0" dirty="0">
                <a:ln>
                  <a:noFill/>
                </a:ln>
                <a:solidFill>
                  <a:prstClr val="black"/>
                </a:solidFill>
                <a:effectLst/>
                <a:uLnTx/>
                <a:uFillTx/>
                <a:latin typeface="Arial" charset="0"/>
                <a:ea typeface="MS PGothic" charset="0"/>
              </a:rPr>
              <a:t> </a:t>
            </a:r>
          </a:p>
        </p:txBody>
      </p:sp>
      <p:sp>
        <p:nvSpPr>
          <p:cNvPr id="8" name="TextBox 7">
            <a:extLst>
              <a:ext uri="{FF2B5EF4-FFF2-40B4-BE49-F238E27FC236}">
                <a16:creationId xmlns:a16="http://schemas.microsoft.com/office/drawing/2014/main" id="{94108ABB-48B9-4D5C-86F2-68DA210C4DAC}"/>
              </a:ext>
            </a:extLst>
          </p:cNvPr>
          <p:cNvSpPr txBox="1"/>
          <p:nvPr/>
        </p:nvSpPr>
        <p:spPr>
          <a:xfrm>
            <a:off x="3797330" y="4715941"/>
            <a:ext cx="936104" cy="264047"/>
          </a:xfrm>
          <a:prstGeom prst="rect">
            <a:avLst/>
          </a:prstGeom>
          <a:no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GB" sz="1200" b="0" i="0" u="none" strike="noStrike" kern="1200" cap="none" spc="0" normalizeH="0" baseline="0" noProof="0" dirty="0">
                <a:ln>
                  <a:noFill/>
                </a:ln>
                <a:solidFill>
                  <a:srgbClr val="FF0000"/>
                </a:solidFill>
                <a:effectLst/>
                <a:uLnTx/>
                <a:uFillTx/>
                <a:latin typeface="Arial" charset="0"/>
                <a:ea typeface="MS PGothic" charset="0"/>
              </a:rPr>
              <a:t>Elettra 2.0 </a:t>
            </a:r>
          </a:p>
        </p:txBody>
      </p:sp>
    </p:spTree>
    <p:extLst>
      <p:ext uri="{BB962C8B-B14F-4D97-AF65-F5344CB8AC3E}">
        <p14:creationId xmlns:p14="http://schemas.microsoft.com/office/powerpoint/2010/main" val="192309704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B3DCC4-2B09-4442-A416-5916F1FF273F}"/>
              </a:ext>
            </a:extLst>
          </p:cNvPr>
          <p:cNvSpPr>
            <a:spLocks noGrp="1"/>
          </p:cNvSpPr>
          <p:nvPr>
            <p:ph type="sldNum" sz="quarter" idx="10"/>
          </p:nvPr>
        </p:nvSpPr>
        <p:spPr/>
        <p:txBody>
          <a:bodyPr/>
          <a:lstStyle/>
          <a:p>
            <a:pPr>
              <a:defRPr/>
            </a:pPr>
            <a:fld id="{2C09315A-F566-4F23-B138-0A4DDD9F4DED}" type="slidenum">
              <a:rPr lang="en-US" smtClean="0"/>
              <a:pPr>
                <a:defRPr/>
              </a:pPr>
              <a:t>13</a:t>
            </a:fld>
            <a:endParaRPr lang="en-US" dirty="0">
              <a:solidFill>
                <a:schemeClr val="tx1"/>
              </a:solidFill>
              <a:effectLst/>
            </a:endParaRPr>
          </a:p>
        </p:txBody>
      </p:sp>
      <p:pic>
        <p:nvPicPr>
          <p:cNvPr id="9" name="Picture 8">
            <a:extLst>
              <a:ext uri="{FF2B5EF4-FFF2-40B4-BE49-F238E27FC236}">
                <a16:creationId xmlns:a16="http://schemas.microsoft.com/office/drawing/2014/main" id="{E222C77A-CC5D-40B8-8A56-1C437BA9321A}"/>
              </a:ext>
            </a:extLst>
          </p:cNvPr>
          <p:cNvPicPr>
            <a:picLocks noChangeAspect="1"/>
          </p:cNvPicPr>
          <p:nvPr/>
        </p:nvPicPr>
        <p:blipFill>
          <a:blip r:embed="rId2"/>
          <a:stretch>
            <a:fillRect/>
          </a:stretch>
        </p:blipFill>
        <p:spPr>
          <a:xfrm>
            <a:off x="434091" y="1619597"/>
            <a:ext cx="5542325" cy="4990999"/>
          </a:xfrm>
          <a:prstGeom prst="rect">
            <a:avLst/>
          </a:prstGeom>
        </p:spPr>
      </p:pic>
      <p:sp>
        <p:nvSpPr>
          <p:cNvPr id="10" name="TextBox 9">
            <a:extLst>
              <a:ext uri="{FF2B5EF4-FFF2-40B4-BE49-F238E27FC236}">
                <a16:creationId xmlns:a16="http://schemas.microsoft.com/office/drawing/2014/main" id="{71D6DBC3-F101-45DD-9398-260C603D7740}"/>
              </a:ext>
            </a:extLst>
          </p:cNvPr>
          <p:cNvSpPr txBox="1"/>
          <p:nvPr/>
        </p:nvSpPr>
        <p:spPr>
          <a:xfrm>
            <a:off x="6665018" y="1757626"/>
            <a:ext cx="3384375" cy="2153218"/>
          </a:xfrm>
          <a:prstGeom prst="rect">
            <a:avLst/>
          </a:prstGeom>
          <a:noFill/>
          <a:ln w="9525">
            <a:solidFill>
              <a:schemeClr val="tx1"/>
            </a:solidFill>
          </a:ln>
        </p:spPr>
        <p:txBody>
          <a:bodyPr wrap="square" rtlCol="0">
            <a:spAutoFit/>
          </a:bodyPr>
          <a:lstStyle/>
          <a:p>
            <a:r>
              <a:rPr lang="en-GB" sz="2000" dirty="0">
                <a:solidFill>
                  <a:schemeClr val="tx1"/>
                </a:solidFill>
              </a:rPr>
              <a:t>Elettra       </a:t>
            </a:r>
            <a:r>
              <a:rPr lang="en-GB" sz="2000" dirty="0" err="1">
                <a:solidFill>
                  <a:schemeClr val="tx1"/>
                </a:solidFill>
              </a:rPr>
              <a:t>Elettra</a:t>
            </a:r>
            <a:r>
              <a:rPr lang="en-GB" sz="2000" dirty="0">
                <a:solidFill>
                  <a:schemeClr val="tx1"/>
                </a:solidFill>
              </a:rPr>
              <a:t> 2.0</a:t>
            </a:r>
          </a:p>
          <a:p>
            <a:r>
              <a:rPr lang="en-GB" dirty="0">
                <a:solidFill>
                  <a:schemeClr val="tx1"/>
                </a:solidFill>
              </a:rPr>
              <a:t>27           31 </a:t>
            </a:r>
            <a:r>
              <a:rPr lang="en-GB" sz="2000" dirty="0">
                <a:solidFill>
                  <a:schemeClr val="tx1"/>
                </a:solidFill>
              </a:rPr>
              <a:t>Beam lines</a:t>
            </a:r>
          </a:p>
          <a:p>
            <a:r>
              <a:rPr lang="en-GB" sz="2000" dirty="0">
                <a:solidFill>
                  <a:schemeClr val="tx1"/>
                </a:solidFill>
              </a:rPr>
              <a:t>16              15  VUV-soft</a:t>
            </a:r>
          </a:p>
          <a:p>
            <a:pPr marL="457200" indent="-457200">
              <a:buAutoNum type="arabicPlain" startAt="10"/>
            </a:pPr>
            <a:r>
              <a:rPr lang="en-GB" sz="2000" dirty="0">
                <a:solidFill>
                  <a:schemeClr val="tx1"/>
                </a:solidFill>
              </a:rPr>
              <a:t>            9   Hard x-rays</a:t>
            </a:r>
          </a:p>
          <a:p>
            <a:r>
              <a:rPr lang="en-GB" sz="2000" dirty="0">
                <a:solidFill>
                  <a:schemeClr val="tx1"/>
                </a:solidFill>
              </a:rPr>
              <a:t>0                 3 super bends</a:t>
            </a:r>
          </a:p>
          <a:p>
            <a:r>
              <a:rPr lang="en-GB" sz="2000" dirty="0">
                <a:solidFill>
                  <a:schemeClr val="tx1"/>
                </a:solidFill>
              </a:rPr>
              <a:t>0                 3 soft-tender X</a:t>
            </a:r>
          </a:p>
          <a:p>
            <a:r>
              <a:rPr lang="en-GB" sz="2000" dirty="0">
                <a:solidFill>
                  <a:schemeClr val="tx1"/>
                </a:solidFill>
              </a:rPr>
              <a:t>1                 1 IR </a:t>
            </a:r>
          </a:p>
        </p:txBody>
      </p:sp>
      <p:cxnSp>
        <p:nvCxnSpPr>
          <p:cNvPr id="12" name="Straight Arrow Connector 11">
            <a:extLst>
              <a:ext uri="{FF2B5EF4-FFF2-40B4-BE49-F238E27FC236}">
                <a16:creationId xmlns:a16="http://schemas.microsoft.com/office/drawing/2014/main" id="{06CE083A-DFB2-4CF6-9A13-50A1B91D4B82}"/>
              </a:ext>
            </a:extLst>
          </p:cNvPr>
          <p:cNvCxnSpPr/>
          <p:nvPr/>
        </p:nvCxnSpPr>
        <p:spPr bwMode="auto">
          <a:xfrm>
            <a:off x="7540924" y="2022674"/>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252433E8-749D-4BC9-AC46-83ABDD446D1A}"/>
              </a:ext>
            </a:extLst>
          </p:cNvPr>
          <p:cNvCxnSpPr/>
          <p:nvPr/>
        </p:nvCxnSpPr>
        <p:spPr bwMode="auto">
          <a:xfrm>
            <a:off x="7539095" y="2238698"/>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065A928C-1074-466D-88FC-6AC6CC707EB3}"/>
              </a:ext>
            </a:extLst>
          </p:cNvPr>
          <p:cNvCxnSpPr/>
          <p:nvPr/>
        </p:nvCxnSpPr>
        <p:spPr bwMode="auto">
          <a:xfrm>
            <a:off x="7498520" y="2526730"/>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a:extLst>
              <a:ext uri="{FF2B5EF4-FFF2-40B4-BE49-F238E27FC236}">
                <a16:creationId xmlns:a16="http://schemas.microsoft.com/office/drawing/2014/main" id="{311F2BCA-A54F-479D-8704-A0386BC773D6}"/>
              </a:ext>
            </a:extLst>
          </p:cNvPr>
          <p:cNvCxnSpPr/>
          <p:nvPr/>
        </p:nvCxnSpPr>
        <p:spPr bwMode="auto">
          <a:xfrm>
            <a:off x="7545015" y="2831615"/>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DEC8BC76-202D-4D58-AB3D-88956FD5A5A5}"/>
              </a:ext>
            </a:extLst>
          </p:cNvPr>
          <p:cNvCxnSpPr/>
          <p:nvPr/>
        </p:nvCxnSpPr>
        <p:spPr bwMode="auto">
          <a:xfrm>
            <a:off x="7539095" y="3102794"/>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7B7C6EC3-EA92-4A4C-A6D0-322AAA63878D}"/>
              </a:ext>
            </a:extLst>
          </p:cNvPr>
          <p:cNvCxnSpPr/>
          <p:nvPr/>
        </p:nvCxnSpPr>
        <p:spPr bwMode="auto">
          <a:xfrm>
            <a:off x="7539095" y="3390826"/>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EE86140E-7100-4AF6-94C5-F2253ABEA610}"/>
              </a:ext>
            </a:extLst>
          </p:cNvPr>
          <p:cNvCxnSpPr/>
          <p:nvPr/>
        </p:nvCxnSpPr>
        <p:spPr bwMode="auto">
          <a:xfrm>
            <a:off x="7539095" y="3678858"/>
            <a:ext cx="360040"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18">
            <a:extLst>
              <a:ext uri="{FF2B5EF4-FFF2-40B4-BE49-F238E27FC236}">
                <a16:creationId xmlns:a16="http://schemas.microsoft.com/office/drawing/2014/main" id="{D2F11AE9-29ED-4315-B1EF-45E98DDA0A02}"/>
              </a:ext>
            </a:extLst>
          </p:cNvPr>
          <p:cNvSpPr txBox="1"/>
          <p:nvPr/>
        </p:nvSpPr>
        <p:spPr>
          <a:xfrm>
            <a:off x="8112072" y="5727664"/>
            <a:ext cx="1937321" cy="1237262"/>
          </a:xfrm>
          <a:prstGeom prst="rect">
            <a:avLst/>
          </a:prstGeom>
          <a:solidFill>
            <a:srgbClr val="FFFF00"/>
          </a:solidFill>
          <a:ln w="19050">
            <a:solidFill>
              <a:schemeClr val="tx1"/>
            </a:solidFill>
          </a:ln>
        </p:spPr>
        <p:txBody>
          <a:bodyPr wrap="square" rtlCol="0">
            <a:spAutoFit/>
          </a:bodyPr>
          <a:lstStyle/>
          <a:p>
            <a:r>
              <a:rPr lang="en-GB" sz="2000" dirty="0">
                <a:solidFill>
                  <a:schemeClr val="tx1"/>
                </a:solidFill>
              </a:rPr>
              <a:t>18 on 11 LSS</a:t>
            </a:r>
          </a:p>
          <a:p>
            <a:r>
              <a:rPr lang="en-GB" sz="2000" dirty="0">
                <a:solidFill>
                  <a:schemeClr val="tx1"/>
                </a:solidFill>
              </a:rPr>
              <a:t>  6 on   5 SS</a:t>
            </a:r>
          </a:p>
          <a:p>
            <a:r>
              <a:rPr lang="en-GB" sz="2000" dirty="0">
                <a:solidFill>
                  <a:schemeClr val="tx1"/>
                </a:solidFill>
              </a:rPr>
              <a:t>  3 on   3 SBs</a:t>
            </a:r>
          </a:p>
          <a:p>
            <a:r>
              <a:rPr lang="en-GB" sz="2000" dirty="0">
                <a:solidFill>
                  <a:schemeClr val="tx1"/>
                </a:solidFill>
              </a:rPr>
              <a:t>  4 on   3 BM</a:t>
            </a:r>
          </a:p>
        </p:txBody>
      </p:sp>
      <p:sp>
        <p:nvSpPr>
          <p:cNvPr id="20" name="Title 1">
            <a:extLst>
              <a:ext uri="{FF2B5EF4-FFF2-40B4-BE49-F238E27FC236}">
                <a16:creationId xmlns:a16="http://schemas.microsoft.com/office/drawing/2014/main" id="{BD667C12-A088-48BE-8E40-A7C68B3DBF62}"/>
              </a:ext>
            </a:extLst>
          </p:cNvPr>
          <p:cNvSpPr txBox="1">
            <a:spLocks/>
          </p:cNvSpPr>
          <p:nvPr/>
        </p:nvSpPr>
        <p:spPr>
          <a:xfrm>
            <a:off x="2952080" y="179438"/>
            <a:ext cx="6696744" cy="619348"/>
          </a:xfrm>
          <a:prstGeom prst="rect">
            <a:avLst/>
          </a:prstGeom>
        </p:spPr>
        <p:txBody>
          <a:bodyPr/>
          <a:lstStyle>
            <a:lvl1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sz="3600" b="1" i="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Beam lines </a:t>
            </a:r>
            <a:br>
              <a:rPr lang="en-GB" sz="3600" b="1" i="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endParaRPr lang="en-GB" sz="2000" b="1" i="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5C5CCD2A-0333-4BF0-979C-05E4E719B9CE}"/>
              </a:ext>
            </a:extLst>
          </p:cNvPr>
          <p:cNvSpPr txBox="1"/>
          <p:nvPr/>
        </p:nvSpPr>
        <p:spPr>
          <a:xfrm>
            <a:off x="6668767" y="3971682"/>
            <a:ext cx="3384375" cy="1695144"/>
          </a:xfrm>
          <a:prstGeom prst="rect">
            <a:avLst/>
          </a:prstGeom>
          <a:solidFill>
            <a:schemeClr val="accent3">
              <a:lumMod val="20000"/>
              <a:lumOff val="80000"/>
            </a:schemeClr>
          </a:solidFill>
          <a:ln w="9525">
            <a:solidFill>
              <a:schemeClr val="tx1"/>
            </a:solidFill>
          </a:ln>
        </p:spPr>
        <p:txBody>
          <a:bodyPr wrap="square" rtlCol="0">
            <a:spAutoFit/>
          </a:bodyPr>
          <a:lstStyle/>
          <a:p>
            <a:r>
              <a:rPr lang="en-GB" sz="1600" dirty="0">
                <a:solidFill>
                  <a:prstClr val="black"/>
                </a:solidFill>
                <a:latin typeface="Verdana" panose="020B0604030504040204" pitchFamily="34" charset="0"/>
                <a:ea typeface="Verdana" panose="020B0604030504040204" pitchFamily="34" charset="0"/>
              </a:rPr>
              <a:t>Seven sectors will keep their present arrangement in the ring (1,2,3,4,8,9,11 )</a:t>
            </a:r>
          </a:p>
          <a:p>
            <a:r>
              <a:rPr lang="en-GB" sz="1600" dirty="0">
                <a:solidFill>
                  <a:schemeClr val="tx1"/>
                </a:solidFill>
              </a:rPr>
              <a:t>10 new beam lines</a:t>
            </a:r>
          </a:p>
          <a:p>
            <a:r>
              <a:rPr lang="en-GB" sz="1600" dirty="0">
                <a:solidFill>
                  <a:schemeClr val="tx1"/>
                </a:solidFill>
              </a:rPr>
              <a:t>12 same position / sector</a:t>
            </a:r>
          </a:p>
          <a:p>
            <a:r>
              <a:rPr lang="en-GB" sz="1600" dirty="0">
                <a:solidFill>
                  <a:schemeClr val="tx1"/>
                </a:solidFill>
              </a:rPr>
              <a:t>  8 to be moved</a:t>
            </a:r>
          </a:p>
          <a:p>
            <a:r>
              <a:rPr lang="en-GB" sz="1600" dirty="0">
                <a:solidFill>
                  <a:schemeClr val="tx1"/>
                </a:solidFill>
              </a:rPr>
              <a:t>  1 UV laser lab</a:t>
            </a:r>
          </a:p>
        </p:txBody>
      </p:sp>
      <p:sp>
        <p:nvSpPr>
          <p:cNvPr id="21" name="TextBox 20">
            <a:extLst>
              <a:ext uri="{FF2B5EF4-FFF2-40B4-BE49-F238E27FC236}">
                <a16:creationId xmlns:a16="http://schemas.microsoft.com/office/drawing/2014/main" id="{87751051-B66F-4BFA-A1F5-28DE8BBB1DF9}"/>
              </a:ext>
            </a:extLst>
          </p:cNvPr>
          <p:cNvSpPr txBox="1"/>
          <p:nvPr/>
        </p:nvSpPr>
        <p:spPr>
          <a:xfrm>
            <a:off x="292801" y="1030771"/>
            <a:ext cx="9757710" cy="607602"/>
          </a:xfrm>
          <a:prstGeom prst="rect">
            <a:avLst/>
          </a:prstGeom>
          <a:solidFill>
            <a:srgbClr val="98C8E8"/>
          </a:solidFill>
        </p:spPr>
        <p:txBody>
          <a:bodyPr wrap="square" rtlCol="0">
            <a:spAutoFit/>
          </a:bodyPr>
          <a:lstStyle/>
          <a:p>
            <a:pPr marL="0" marR="0" lvl="0" indent="0" algn="ctr"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GB" sz="1800" b="0" i="0" u="none" strike="noStrike" kern="1200" cap="none" spc="0" normalizeH="0" baseline="0" noProof="0" dirty="0">
                <a:ln>
                  <a:noFill/>
                </a:ln>
                <a:solidFill>
                  <a:prstClr val="black"/>
                </a:solidFill>
                <a:effectLst/>
                <a:uLnTx/>
                <a:uFillTx/>
                <a:latin typeface="Arial" charset="0"/>
                <a:ea typeface="MS PGothic" charset="0"/>
              </a:rPr>
              <a:t>The ratio between the Circumference and the free space for IDs is 30%.  </a:t>
            </a:r>
          </a:p>
          <a:p>
            <a:pPr marL="0" marR="0" lvl="0" indent="0" algn="ctr"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GB" sz="1800" b="0" i="0" u="none" strike="noStrike" kern="1200" cap="none" spc="0" normalizeH="0" baseline="0" noProof="0" dirty="0">
                <a:ln>
                  <a:noFill/>
                </a:ln>
                <a:solidFill>
                  <a:prstClr val="black"/>
                </a:solidFill>
                <a:effectLst/>
                <a:uLnTx/>
                <a:uFillTx/>
                <a:latin typeface="Arial" charset="0"/>
                <a:ea typeface="MS PGothic" charset="0"/>
              </a:rPr>
              <a:t>The available slots for IDs are 11 on LS and 5 on SS </a:t>
            </a:r>
          </a:p>
        </p:txBody>
      </p:sp>
      <p:sp>
        <p:nvSpPr>
          <p:cNvPr id="23" name="TextBox 22">
            <a:extLst>
              <a:ext uri="{FF2B5EF4-FFF2-40B4-BE49-F238E27FC236}">
                <a16:creationId xmlns:a16="http://schemas.microsoft.com/office/drawing/2014/main" id="{A3367A58-3683-4AC9-B5D8-E0428D0BED3B}"/>
              </a:ext>
            </a:extLst>
          </p:cNvPr>
          <p:cNvSpPr txBox="1"/>
          <p:nvPr/>
        </p:nvSpPr>
        <p:spPr>
          <a:xfrm>
            <a:off x="143768" y="6625258"/>
            <a:ext cx="7789157" cy="349968"/>
          </a:xfrm>
          <a:prstGeom prst="rect">
            <a:avLst/>
          </a:prstGeom>
          <a:solidFill>
            <a:srgbClr val="98C8E8"/>
          </a:solidFill>
        </p:spPr>
        <p:txBody>
          <a:bodyPr wrap="square" rtlCol="0">
            <a:spAutoFit/>
          </a:bodyPr>
          <a:lstStyle/>
          <a:p>
            <a:pPr lvl="0">
              <a:defRPr/>
            </a:pPr>
            <a:r>
              <a:rPr kumimoji="0" lang="en-GB" sz="1800" b="0" i="0" u="none" strike="noStrike" kern="1200" cap="none" spc="0" normalizeH="0" baseline="0" noProof="0" dirty="0">
                <a:ln>
                  <a:noFill/>
                </a:ln>
                <a:solidFill>
                  <a:prstClr val="black"/>
                </a:solidFill>
                <a:effectLst/>
                <a:uLnTx/>
                <a:uFillTx/>
              </a:rPr>
              <a:t>2 mini wigglers of 1.8 T  and 3 undulators ( &lt;1 T</a:t>
            </a:r>
            <a:r>
              <a:rPr lang="en-GB" sz="1800" dirty="0">
                <a:solidFill>
                  <a:prstClr val="black"/>
                </a:solidFill>
              </a:rPr>
              <a:t>) will be installed in the SS</a:t>
            </a:r>
            <a:endParaRPr kumimoji="0" lang="en-GB" sz="18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22692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B7F0FD-CB40-4379-9B4E-E5E3A0F815AB}"/>
              </a:ext>
            </a:extLst>
          </p:cNvPr>
          <p:cNvSpPr>
            <a:spLocks noGrp="1"/>
          </p:cNvSpPr>
          <p:nvPr>
            <p:ph type="sldNum" sz="quarter" idx="10"/>
          </p:nvPr>
        </p:nvSpPr>
        <p:spPr/>
        <p:txBody>
          <a:bodyPr/>
          <a:lstStyle/>
          <a:p>
            <a:pPr>
              <a:defRPr/>
            </a:pPr>
            <a:fld id="{1F71F16B-F57D-6044-AFB5-C1CBB03C6F13}" type="slidenum">
              <a:rPr lang="it-IT" smtClean="0"/>
              <a:pPr>
                <a:defRPr/>
              </a:pPr>
              <a:t>14</a:t>
            </a:fld>
            <a:endParaRPr lang="it-IT" dirty="0"/>
          </a:p>
        </p:txBody>
      </p:sp>
      <p:pic>
        <p:nvPicPr>
          <p:cNvPr id="17" name="Picture 16">
            <a:extLst>
              <a:ext uri="{FF2B5EF4-FFF2-40B4-BE49-F238E27FC236}">
                <a16:creationId xmlns:a16="http://schemas.microsoft.com/office/drawing/2014/main" id="{99E4A5A2-82E9-40B8-8493-F8A4E254D17E}"/>
              </a:ext>
            </a:extLst>
          </p:cNvPr>
          <p:cNvPicPr>
            <a:picLocks noChangeAspect="1"/>
          </p:cNvPicPr>
          <p:nvPr/>
        </p:nvPicPr>
        <p:blipFill>
          <a:blip r:embed="rId2"/>
          <a:stretch>
            <a:fillRect/>
          </a:stretch>
        </p:blipFill>
        <p:spPr>
          <a:xfrm>
            <a:off x="146451" y="2194574"/>
            <a:ext cx="4176464" cy="2728464"/>
          </a:xfrm>
          <a:prstGeom prst="rect">
            <a:avLst/>
          </a:prstGeom>
        </p:spPr>
      </p:pic>
      <p:sp>
        <p:nvSpPr>
          <p:cNvPr id="20" name="TextBox 19">
            <a:extLst>
              <a:ext uri="{FF2B5EF4-FFF2-40B4-BE49-F238E27FC236}">
                <a16:creationId xmlns:a16="http://schemas.microsoft.com/office/drawing/2014/main" id="{B364A0E7-D9D6-4A65-A1C0-9BCAD5B7E199}"/>
              </a:ext>
            </a:extLst>
          </p:cNvPr>
          <p:cNvSpPr txBox="1"/>
          <p:nvPr/>
        </p:nvSpPr>
        <p:spPr>
          <a:xfrm>
            <a:off x="394592" y="5273726"/>
            <a:ext cx="9533888" cy="1809791"/>
          </a:xfrm>
          <a:prstGeom prst="rect">
            <a:avLst/>
          </a:prstGeom>
          <a:noFill/>
          <a:ln w="28575">
            <a:solidFill>
              <a:srgbClr val="00B050"/>
            </a:solidFill>
          </a:ln>
        </p:spPr>
        <p:txBody>
          <a:bodyPr wrap="square" rtlCol="0">
            <a:spAutoFit/>
          </a:bodyPr>
          <a:lstStyle/>
          <a:p>
            <a:r>
              <a:rPr lang="en-GB" dirty="0">
                <a:solidFill>
                  <a:schemeClr val="tx1"/>
                </a:solidFill>
                <a:latin typeface="Arial Narrow" panose="020B0606020202030204" pitchFamily="34" charset="0"/>
              </a:rPr>
              <a:t>For the super-bends we opt for a C-shape magnet, technical specs at the end of 2022.</a:t>
            </a:r>
          </a:p>
          <a:p>
            <a:r>
              <a:rPr lang="en-GB" dirty="0">
                <a:solidFill>
                  <a:schemeClr val="tx1"/>
                </a:solidFill>
                <a:latin typeface="Arial Narrow" panose="020B0606020202030204" pitchFamily="34" charset="0"/>
              </a:rPr>
              <a:t>We are (were) in contact with (BINP),  Bilfinger Noel and ASG – superconductors in order to find the best proposal. </a:t>
            </a:r>
          </a:p>
          <a:p>
            <a:r>
              <a:rPr lang="en-GB" dirty="0">
                <a:solidFill>
                  <a:schemeClr val="tx1"/>
                </a:solidFill>
                <a:latin typeface="Arial Narrow" panose="020B0606020202030204" pitchFamily="34" charset="0"/>
              </a:rPr>
              <a:t>There is also a MOU with PSI for many items including super-bends.</a:t>
            </a:r>
          </a:p>
        </p:txBody>
      </p:sp>
      <p:sp>
        <p:nvSpPr>
          <p:cNvPr id="21" name="TextBox 20">
            <a:extLst>
              <a:ext uri="{FF2B5EF4-FFF2-40B4-BE49-F238E27FC236}">
                <a16:creationId xmlns:a16="http://schemas.microsoft.com/office/drawing/2014/main" id="{C3BD3EEB-DEB0-4EE2-8E0F-E66000916E36}"/>
              </a:ext>
            </a:extLst>
          </p:cNvPr>
          <p:cNvSpPr txBox="1"/>
          <p:nvPr/>
        </p:nvSpPr>
        <p:spPr>
          <a:xfrm>
            <a:off x="365453" y="1228140"/>
            <a:ext cx="9360596" cy="951030"/>
          </a:xfrm>
          <a:prstGeom prst="rect">
            <a:avLst/>
          </a:prstGeom>
          <a:solidFill>
            <a:srgbClr val="98C8E8"/>
          </a:solidFill>
        </p:spPr>
        <p:txBody>
          <a:bodyPr wrap="square" rtlCol="0">
            <a:spAutoFit/>
          </a:bodyPr>
          <a:lstStyle/>
          <a:p>
            <a:pPr lvl="0">
              <a:defRPr/>
            </a:pPr>
            <a:r>
              <a:rPr kumimoji="0" lang="en-GB" sz="2000" b="0" i="0" u="none" strike="noStrike" kern="1200" cap="none" spc="0" normalizeH="0" baseline="0" noProof="0" dirty="0">
                <a:ln>
                  <a:noFill/>
                </a:ln>
                <a:solidFill>
                  <a:prstClr val="black"/>
                </a:solidFill>
                <a:effectLst/>
                <a:uLnTx/>
                <a:uFillTx/>
                <a:latin typeface="Arial" charset="0"/>
                <a:ea typeface="MS PGothic" charset="0"/>
              </a:rPr>
              <a:t>Three beam lines at 35 and 50 keV and with flux above </a:t>
            </a:r>
            <a:r>
              <a:rPr lang="en-GB" sz="2000" b="1" dirty="0">
                <a:solidFill>
                  <a:schemeClr val="tx1"/>
                </a:solidFill>
                <a:latin typeface="Arial" panose="020B0604020202020204" pitchFamily="34" charset="0"/>
                <a:cs typeface="Arial" panose="020B0604020202020204" pitchFamily="34" charset="0"/>
              </a:rPr>
              <a:t>10</a:t>
            </a:r>
            <a:r>
              <a:rPr lang="en-GB" sz="2000" b="1" baseline="30000" dirty="0">
                <a:solidFill>
                  <a:schemeClr val="tx1"/>
                </a:solidFill>
                <a:latin typeface="Arial" panose="020B0604020202020204" pitchFamily="34" charset="0"/>
                <a:cs typeface="Arial" panose="020B0604020202020204" pitchFamily="34" charset="0"/>
              </a:rPr>
              <a:t>13 </a:t>
            </a:r>
            <a:r>
              <a:rPr lang="en-GB" sz="2000" b="1" dirty="0" err="1">
                <a:solidFill>
                  <a:schemeClr val="tx1"/>
                </a:solidFill>
                <a:latin typeface="Arial" panose="020B0604020202020204" pitchFamily="34" charset="0"/>
                <a:cs typeface="Arial" panose="020B0604020202020204" pitchFamily="34" charset="0"/>
              </a:rPr>
              <a:t>ph</a:t>
            </a:r>
            <a:r>
              <a:rPr lang="en-GB" sz="2000" b="1" dirty="0">
                <a:solidFill>
                  <a:schemeClr val="tx1"/>
                </a:solidFill>
                <a:latin typeface="Arial" panose="020B0604020202020204" pitchFamily="34" charset="0"/>
                <a:cs typeface="Arial" panose="020B0604020202020204" pitchFamily="34" charset="0"/>
              </a:rPr>
              <a:t>/sec </a:t>
            </a:r>
            <a:r>
              <a:rPr lang="en-GB" sz="2000" dirty="0">
                <a:solidFill>
                  <a:schemeClr val="tx1"/>
                </a:solidFill>
                <a:latin typeface="Arial" panose="020B0604020202020204" pitchFamily="34" charset="0"/>
                <a:cs typeface="Arial" panose="020B0604020202020204" pitchFamily="34" charset="0"/>
              </a:rPr>
              <a:t>will be constructed and will be served by three </a:t>
            </a:r>
            <a:r>
              <a:rPr kumimoji="0" lang="en-GB" sz="2000" i="0" u="none" strike="noStrike" kern="1200" cap="none" spc="0" normalizeH="0" baseline="0" noProof="0" dirty="0">
                <a:ln>
                  <a:noFill/>
                </a:ln>
                <a:solidFill>
                  <a:prstClr val="black"/>
                </a:solidFill>
                <a:effectLst/>
                <a:uLnTx/>
                <a:uFillTx/>
                <a:latin typeface="Arial" charset="0"/>
                <a:ea typeface="MS PGothic" charset="0"/>
              </a:rPr>
              <a:t>6 T </a:t>
            </a:r>
            <a:r>
              <a:rPr lang="en-GB" sz="2000" dirty="0">
                <a:solidFill>
                  <a:schemeClr val="tx1"/>
                </a:solidFill>
                <a:latin typeface="Arial" panose="020B0604020202020204" pitchFamily="34" charset="0"/>
                <a:cs typeface="Arial" panose="020B0604020202020204" pitchFamily="34" charset="0"/>
              </a:rPr>
              <a:t>SC-Dipoles to be installed after commissioning in sectors 4,8,12</a:t>
            </a:r>
            <a:endParaRPr kumimoji="0" lang="en-GB" sz="2000" b="0" i="0" u="none" strike="noStrike" kern="1200" cap="none" spc="0" normalizeH="0" baseline="0" noProof="0" dirty="0">
              <a:ln>
                <a:noFill/>
              </a:ln>
              <a:solidFill>
                <a:prstClr val="black"/>
              </a:solidFill>
              <a:effectLst/>
              <a:uLnTx/>
              <a:uFillTx/>
              <a:latin typeface="Arial" charset="0"/>
              <a:ea typeface="MS PGothic" charset="0"/>
            </a:endParaRPr>
          </a:p>
        </p:txBody>
      </p:sp>
      <p:cxnSp>
        <p:nvCxnSpPr>
          <p:cNvPr id="23" name="Straight Arrow Connector 22">
            <a:extLst>
              <a:ext uri="{FF2B5EF4-FFF2-40B4-BE49-F238E27FC236}">
                <a16:creationId xmlns:a16="http://schemas.microsoft.com/office/drawing/2014/main" id="{2F455976-71C1-4F4E-90F0-DF22A8FE5F01}"/>
              </a:ext>
            </a:extLst>
          </p:cNvPr>
          <p:cNvCxnSpPr/>
          <p:nvPr/>
        </p:nvCxnSpPr>
        <p:spPr bwMode="auto">
          <a:xfrm flipV="1">
            <a:off x="3566683" y="3050830"/>
            <a:ext cx="0" cy="1872208"/>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BA241A2F-9783-435E-B987-8CF4BB371430}"/>
              </a:ext>
            </a:extLst>
          </p:cNvPr>
          <p:cNvCxnSpPr/>
          <p:nvPr/>
        </p:nvCxnSpPr>
        <p:spPr bwMode="auto">
          <a:xfrm flipH="1">
            <a:off x="3962875" y="3093486"/>
            <a:ext cx="792088" cy="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extLst>
              <a:ext uri="{FF2B5EF4-FFF2-40B4-BE49-F238E27FC236}">
                <a16:creationId xmlns:a16="http://schemas.microsoft.com/office/drawing/2014/main" id="{91D85AA4-640C-4C0A-8679-16C07EB17373}"/>
              </a:ext>
            </a:extLst>
          </p:cNvPr>
          <p:cNvPicPr>
            <a:picLocks noChangeAspect="1"/>
          </p:cNvPicPr>
          <p:nvPr/>
        </p:nvPicPr>
        <p:blipFill>
          <a:blip r:embed="rId3"/>
          <a:stretch>
            <a:fillRect/>
          </a:stretch>
        </p:blipFill>
        <p:spPr>
          <a:xfrm>
            <a:off x="4364836" y="2555701"/>
            <a:ext cx="3434133" cy="2060480"/>
          </a:xfrm>
          <a:prstGeom prst="rect">
            <a:avLst/>
          </a:prstGeom>
        </p:spPr>
      </p:pic>
      <p:pic>
        <p:nvPicPr>
          <p:cNvPr id="3" name="Picture 2">
            <a:extLst>
              <a:ext uri="{FF2B5EF4-FFF2-40B4-BE49-F238E27FC236}">
                <a16:creationId xmlns:a16="http://schemas.microsoft.com/office/drawing/2014/main" id="{466D1A2C-9BA3-4176-9D45-3CCAAE407876}"/>
              </a:ext>
            </a:extLst>
          </p:cNvPr>
          <p:cNvPicPr>
            <a:picLocks noChangeAspect="1"/>
          </p:cNvPicPr>
          <p:nvPr/>
        </p:nvPicPr>
        <p:blipFill>
          <a:blip r:embed="rId4"/>
          <a:stretch>
            <a:fillRect/>
          </a:stretch>
        </p:blipFill>
        <p:spPr>
          <a:xfrm>
            <a:off x="7868942" y="2252099"/>
            <a:ext cx="2115495" cy="2853175"/>
          </a:xfrm>
          <a:prstGeom prst="rect">
            <a:avLst/>
          </a:prstGeom>
        </p:spPr>
      </p:pic>
      <p:sp>
        <p:nvSpPr>
          <p:cNvPr id="12" name="Title 1">
            <a:extLst>
              <a:ext uri="{FF2B5EF4-FFF2-40B4-BE49-F238E27FC236}">
                <a16:creationId xmlns:a16="http://schemas.microsoft.com/office/drawing/2014/main" id="{5CCDA23B-D5AB-4BCD-A741-72919E8F60F8}"/>
              </a:ext>
            </a:extLst>
          </p:cNvPr>
          <p:cNvSpPr txBox="1">
            <a:spLocks/>
          </p:cNvSpPr>
          <p:nvPr/>
        </p:nvSpPr>
        <p:spPr>
          <a:xfrm>
            <a:off x="2952080" y="179438"/>
            <a:ext cx="6696744" cy="936104"/>
          </a:xfrm>
          <a:prstGeom prst="rect">
            <a:avLst/>
          </a:prstGeom>
        </p:spPr>
        <p:txBody>
          <a:bodyPr/>
          <a:lstStyle>
            <a:lvl1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sz="3600" b="1" i="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Super conducting dipoles</a:t>
            </a:r>
            <a:br>
              <a:rPr lang="en-GB" sz="3600" b="1" i="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endParaRPr lang="en-GB" sz="2000" b="1" i="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5675491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E994-DD36-4E1B-9010-49C112440553}"/>
              </a:ext>
            </a:extLst>
          </p:cNvPr>
          <p:cNvSpPr>
            <a:spLocks noGrp="1"/>
          </p:cNvSpPr>
          <p:nvPr>
            <p:ph type="title"/>
          </p:nvPr>
        </p:nvSpPr>
        <p:spPr>
          <a:xfrm>
            <a:off x="2987044" y="179438"/>
            <a:ext cx="7053933" cy="936104"/>
          </a:xfrm>
        </p:spPr>
        <p:txBody>
          <a:bodyPr/>
          <a:lstStyle/>
          <a:p>
            <a:r>
              <a:rPr lang="en-GB"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Touschek and intra-beam effects</a:t>
            </a:r>
          </a:p>
        </p:txBody>
      </p:sp>
      <p:sp>
        <p:nvSpPr>
          <p:cNvPr id="3" name="Content Placeholder 2">
            <a:extLst>
              <a:ext uri="{FF2B5EF4-FFF2-40B4-BE49-F238E27FC236}">
                <a16:creationId xmlns:a16="http://schemas.microsoft.com/office/drawing/2014/main" id="{CE1DBC8D-8CAF-479E-B2C3-A78F9FB8B603}"/>
              </a:ext>
            </a:extLst>
          </p:cNvPr>
          <p:cNvSpPr>
            <a:spLocks noGrp="1"/>
          </p:cNvSpPr>
          <p:nvPr>
            <p:ph idx="1"/>
          </p:nvPr>
        </p:nvSpPr>
        <p:spPr>
          <a:xfrm>
            <a:off x="4166086" y="1130700"/>
            <a:ext cx="2314608" cy="1722763"/>
          </a:xfrm>
        </p:spPr>
        <p:txBody>
          <a:bodyPr/>
          <a:lstStyle/>
          <a:p>
            <a:pPr marL="0" indent="0">
              <a:buNone/>
            </a:pPr>
            <a:r>
              <a:rPr lang="en-GB" sz="1800" dirty="0"/>
              <a:t>A 3% coupling seems reasonable. The results are without the 3HC effect. The minimum LF values are shown </a:t>
            </a:r>
          </a:p>
        </p:txBody>
      </p:sp>
      <p:sp>
        <p:nvSpPr>
          <p:cNvPr id="4" name="Slide Number Placeholder 3">
            <a:extLst>
              <a:ext uri="{FF2B5EF4-FFF2-40B4-BE49-F238E27FC236}">
                <a16:creationId xmlns:a16="http://schemas.microsoft.com/office/drawing/2014/main" id="{E99EA5A2-E70D-433D-B9BB-2C9D2AE25108}"/>
              </a:ext>
            </a:extLst>
          </p:cNvPr>
          <p:cNvSpPr>
            <a:spLocks noGrp="1"/>
          </p:cNvSpPr>
          <p:nvPr>
            <p:ph type="sldNum" sz="quarter" idx="10"/>
          </p:nvPr>
        </p:nvSpPr>
        <p:spPr/>
        <p:txBody>
          <a:bodyPr/>
          <a:lstStyle/>
          <a:p>
            <a:pPr>
              <a:defRPr/>
            </a:pPr>
            <a:fld id="{1F71F16B-F57D-6044-AFB5-C1CBB03C6F13}" type="slidenum">
              <a:rPr lang="it-IT" smtClean="0"/>
              <a:pPr>
                <a:defRPr/>
              </a:pPr>
              <a:t>15</a:t>
            </a:fld>
            <a:endParaRPr lang="it-IT" dirty="0"/>
          </a:p>
        </p:txBody>
      </p:sp>
      <p:pic>
        <p:nvPicPr>
          <p:cNvPr id="8" name="Picture 7">
            <a:extLst>
              <a:ext uri="{FF2B5EF4-FFF2-40B4-BE49-F238E27FC236}">
                <a16:creationId xmlns:a16="http://schemas.microsoft.com/office/drawing/2014/main" id="{093FE5DA-24DC-4388-8F89-96521EB72E0E}"/>
              </a:ext>
            </a:extLst>
          </p:cNvPr>
          <p:cNvPicPr>
            <a:picLocks noChangeAspect="1"/>
          </p:cNvPicPr>
          <p:nvPr/>
        </p:nvPicPr>
        <p:blipFill>
          <a:blip r:embed="rId2"/>
          <a:stretch>
            <a:fillRect/>
          </a:stretch>
        </p:blipFill>
        <p:spPr>
          <a:xfrm>
            <a:off x="359791" y="3779837"/>
            <a:ext cx="3739543" cy="3236621"/>
          </a:xfrm>
          <a:prstGeom prst="rect">
            <a:avLst/>
          </a:prstGeom>
        </p:spPr>
      </p:pic>
      <p:sp>
        <p:nvSpPr>
          <p:cNvPr id="9" name="TextBox 8">
            <a:extLst>
              <a:ext uri="{FF2B5EF4-FFF2-40B4-BE49-F238E27FC236}">
                <a16:creationId xmlns:a16="http://schemas.microsoft.com/office/drawing/2014/main" id="{2BF8C91D-E430-4745-9D38-0D72BDD2E27B}"/>
              </a:ext>
            </a:extLst>
          </p:cNvPr>
          <p:cNvSpPr txBox="1"/>
          <p:nvPr/>
        </p:nvSpPr>
        <p:spPr>
          <a:xfrm>
            <a:off x="4119597" y="4498895"/>
            <a:ext cx="4809044" cy="1638141"/>
          </a:xfrm>
          <a:prstGeom prst="rect">
            <a:avLst/>
          </a:prstGeom>
          <a:noFill/>
        </p:spPr>
        <p:txBody>
          <a:bodyPr wrap="square" rtlCol="0">
            <a:spAutoFit/>
          </a:bodyPr>
          <a:lstStyle/>
          <a:p>
            <a:pPr algn="just"/>
            <a:r>
              <a:rPr lang="en-US" sz="1800" dirty="0">
                <a:solidFill>
                  <a:schemeClr val="tx1"/>
                </a:solidFill>
              </a:rPr>
              <a:t>The intra-beam scattering without the effect of the third harmonic cavity at 400 mA will increase the emittance from 212 to 275 pm-rad (30% increase) while with the SUPER-3HC effect the emittance will increase to 235 pm-rad (increase at 11%).</a:t>
            </a:r>
            <a:endParaRPr lang="en-GB" sz="1800" dirty="0">
              <a:solidFill>
                <a:schemeClr val="tx1"/>
              </a:solidFill>
            </a:endParaRPr>
          </a:p>
        </p:txBody>
      </p:sp>
      <p:sp>
        <p:nvSpPr>
          <p:cNvPr id="15" name="TextBox 14">
            <a:extLst>
              <a:ext uri="{FF2B5EF4-FFF2-40B4-BE49-F238E27FC236}">
                <a16:creationId xmlns:a16="http://schemas.microsoft.com/office/drawing/2014/main" id="{F9633861-ADA2-4719-8666-643D5EEFB666}"/>
              </a:ext>
            </a:extLst>
          </p:cNvPr>
          <p:cNvSpPr txBox="1"/>
          <p:nvPr/>
        </p:nvSpPr>
        <p:spPr>
          <a:xfrm>
            <a:off x="4099335" y="2982320"/>
            <a:ext cx="5864858" cy="607602"/>
          </a:xfrm>
          <a:prstGeom prst="rect">
            <a:avLst/>
          </a:prstGeom>
          <a:noFill/>
        </p:spPr>
        <p:txBody>
          <a:bodyPr wrap="square" rtlCol="0">
            <a:spAutoFit/>
          </a:bodyPr>
          <a:lstStyle/>
          <a:p>
            <a:r>
              <a:rPr lang="en-GB" sz="1800" dirty="0">
                <a:solidFill>
                  <a:schemeClr val="tx1"/>
                </a:solidFill>
              </a:rPr>
              <a:t>Including the 3HC effect the lifetime scales linearly with the bunch length. </a:t>
            </a:r>
          </a:p>
        </p:txBody>
      </p:sp>
      <p:cxnSp>
        <p:nvCxnSpPr>
          <p:cNvPr id="17" name="Straight Connector 16">
            <a:extLst>
              <a:ext uri="{FF2B5EF4-FFF2-40B4-BE49-F238E27FC236}">
                <a16:creationId xmlns:a16="http://schemas.microsoft.com/office/drawing/2014/main" id="{9162F369-E648-4273-A94D-D362DF13F07F}"/>
              </a:ext>
            </a:extLst>
          </p:cNvPr>
          <p:cNvCxnSpPr/>
          <p:nvPr/>
        </p:nvCxnSpPr>
        <p:spPr bwMode="auto">
          <a:xfrm>
            <a:off x="69155" y="3635821"/>
            <a:ext cx="9936857"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0" name="Picture 9">
            <a:extLst>
              <a:ext uri="{FF2B5EF4-FFF2-40B4-BE49-F238E27FC236}">
                <a16:creationId xmlns:a16="http://schemas.microsoft.com/office/drawing/2014/main" id="{75635F9B-4738-42D5-B6E6-EF6C1F94118E}"/>
              </a:ext>
            </a:extLst>
          </p:cNvPr>
          <p:cNvPicPr>
            <a:picLocks noChangeAspect="1"/>
          </p:cNvPicPr>
          <p:nvPr/>
        </p:nvPicPr>
        <p:blipFill>
          <a:blip r:embed="rId3"/>
          <a:stretch>
            <a:fillRect/>
          </a:stretch>
        </p:blipFill>
        <p:spPr>
          <a:xfrm>
            <a:off x="351819" y="1130700"/>
            <a:ext cx="3747515" cy="2382930"/>
          </a:xfrm>
          <a:prstGeom prst="rect">
            <a:avLst/>
          </a:prstGeom>
        </p:spPr>
      </p:pic>
      <p:cxnSp>
        <p:nvCxnSpPr>
          <p:cNvPr id="6" name="Straight Arrow Connector 5">
            <a:extLst>
              <a:ext uri="{FF2B5EF4-FFF2-40B4-BE49-F238E27FC236}">
                <a16:creationId xmlns:a16="http://schemas.microsoft.com/office/drawing/2014/main" id="{1D4968BB-16C0-445D-B6CC-5DBEFCC69BE8}"/>
              </a:ext>
            </a:extLst>
          </p:cNvPr>
          <p:cNvCxnSpPr>
            <a:cxnSpLocks/>
          </p:cNvCxnSpPr>
          <p:nvPr/>
        </p:nvCxnSpPr>
        <p:spPr bwMode="auto">
          <a:xfrm flipV="1">
            <a:off x="2376016" y="1907629"/>
            <a:ext cx="0" cy="864096"/>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a:extLst>
              <a:ext uri="{FF2B5EF4-FFF2-40B4-BE49-F238E27FC236}">
                <a16:creationId xmlns:a16="http://schemas.microsoft.com/office/drawing/2014/main" id="{0B256F23-6F9D-44CF-AAAC-6113A96AF59D}"/>
              </a:ext>
            </a:extLst>
          </p:cNvPr>
          <p:cNvPicPr>
            <a:picLocks noChangeAspect="1"/>
          </p:cNvPicPr>
          <p:nvPr/>
        </p:nvPicPr>
        <p:blipFill>
          <a:blip r:embed="rId4"/>
          <a:stretch>
            <a:fillRect/>
          </a:stretch>
        </p:blipFill>
        <p:spPr>
          <a:xfrm>
            <a:off x="6379096" y="817092"/>
            <a:ext cx="3588438" cy="2156881"/>
          </a:xfrm>
          <a:prstGeom prst="rect">
            <a:avLst/>
          </a:prstGeom>
        </p:spPr>
      </p:pic>
    </p:spTree>
    <p:extLst>
      <p:ext uri="{BB962C8B-B14F-4D97-AF65-F5344CB8AC3E}">
        <p14:creationId xmlns:p14="http://schemas.microsoft.com/office/powerpoint/2010/main" val="257270280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EADB-AA2A-482E-89CE-C5147D5E29A8}"/>
              </a:ext>
            </a:extLst>
          </p:cNvPr>
          <p:cNvSpPr>
            <a:spLocks noGrp="1"/>
          </p:cNvSpPr>
          <p:nvPr>
            <p:ph type="title"/>
          </p:nvPr>
        </p:nvSpPr>
        <p:spPr/>
        <p:txBody>
          <a:bodyPr/>
          <a:lstStyle/>
          <a:p>
            <a:r>
              <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Impedances</a:t>
            </a:r>
          </a:p>
        </p:txBody>
      </p:sp>
      <p:sp>
        <p:nvSpPr>
          <p:cNvPr id="3" name="Content Placeholder 2">
            <a:extLst>
              <a:ext uri="{FF2B5EF4-FFF2-40B4-BE49-F238E27FC236}">
                <a16:creationId xmlns:a16="http://schemas.microsoft.com/office/drawing/2014/main" id="{C17AED98-2C97-4A37-85FD-9F11F3F9A6A9}"/>
              </a:ext>
            </a:extLst>
          </p:cNvPr>
          <p:cNvSpPr>
            <a:spLocks noGrp="1"/>
          </p:cNvSpPr>
          <p:nvPr>
            <p:ph idx="1"/>
          </p:nvPr>
        </p:nvSpPr>
        <p:spPr>
          <a:xfrm>
            <a:off x="3661071" y="1339138"/>
            <a:ext cx="6281179" cy="1460498"/>
          </a:xfrm>
        </p:spPr>
        <p:txBody>
          <a:bodyPr/>
          <a:lstStyle/>
          <a:p>
            <a:r>
              <a:rPr lang="en-GB" sz="1600" dirty="0"/>
              <a:t>Z/n effective 0.24 Ohm , Loss factor 20 V/</a:t>
            </a:r>
            <a:r>
              <a:rPr lang="en-GB" sz="1600" dirty="0" err="1"/>
              <a:t>pC</a:t>
            </a:r>
            <a:r>
              <a:rPr lang="en-GB" sz="1600" dirty="0"/>
              <a:t> -&gt; 6.75 kW</a:t>
            </a:r>
          </a:p>
          <a:p>
            <a:r>
              <a:rPr lang="en-GB" sz="1600" dirty="0"/>
              <a:t>ZT  effective 140 </a:t>
            </a:r>
            <a:r>
              <a:rPr lang="en-GB" sz="1600" dirty="0" err="1"/>
              <a:t>kOhm</a:t>
            </a:r>
            <a:r>
              <a:rPr lang="en-GB" sz="1600" dirty="0"/>
              <a:t>/m , </a:t>
            </a:r>
            <a:r>
              <a:rPr lang="en-GB" sz="1600" dirty="0">
                <a:latin typeface="Symbol" panose="05050102010706020507" pitchFamily="18" charset="2"/>
              </a:rPr>
              <a:t>D</a:t>
            </a:r>
            <a:r>
              <a:rPr lang="en-GB" sz="1600" dirty="0"/>
              <a:t>f/</a:t>
            </a:r>
            <a:r>
              <a:rPr lang="en-GB" sz="1600" dirty="0">
                <a:latin typeface="Symbol" panose="05050102010706020507" pitchFamily="18" charset="2"/>
              </a:rPr>
              <a:t>D</a:t>
            </a:r>
            <a:r>
              <a:rPr lang="en-GB" sz="1600" dirty="0"/>
              <a:t>I=0.37 kHz/mA. Kick factor 4.8 kV/</a:t>
            </a:r>
            <a:r>
              <a:rPr lang="en-GB" sz="1600" dirty="0" err="1"/>
              <a:t>pC</a:t>
            </a:r>
            <a:r>
              <a:rPr lang="en-GB" sz="1600" dirty="0"/>
              <a:t> m </a:t>
            </a:r>
          </a:p>
          <a:p>
            <a:pPr marL="0" indent="0">
              <a:buNone/>
            </a:pPr>
            <a:r>
              <a:rPr lang="en-GB" sz="1600" dirty="0"/>
              <a:t>      (including S-3HC with </a:t>
            </a:r>
            <a:r>
              <a:rPr lang="en-GB" sz="1600" dirty="0" err="1"/>
              <a:t>chrom</a:t>
            </a:r>
            <a:r>
              <a:rPr lang="en-GB" sz="1600" dirty="0"/>
              <a:t> +2) </a:t>
            </a:r>
          </a:p>
          <a:p>
            <a:pPr marL="0" indent="0">
              <a:buNone/>
            </a:pPr>
            <a:r>
              <a:rPr lang="en-GB" sz="1600" dirty="0"/>
              <a:t>      Numbers very close to those measured at Elettra 1.0</a:t>
            </a:r>
          </a:p>
        </p:txBody>
      </p:sp>
      <p:sp>
        <p:nvSpPr>
          <p:cNvPr id="4" name="Slide Number Placeholder 3">
            <a:extLst>
              <a:ext uri="{FF2B5EF4-FFF2-40B4-BE49-F238E27FC236}">
                <a16:creationId xmlns:a16="http://schemas.microsoft.com/office/drawing/2014/main" id="{1BB3BD90-1D17-4FEE-9CC0-284A8AC18D45}"/>
              </a:ext>
            </a:extLst>
          </p:cNvPr>
          <p:cNvSpPr>
            <a:spLocks noGrp="1"/>
          </p:cNvSpPr>
          <p:nvPr>
            <p:ph type="sldNum" sz="quarter" idx="10"/>
          </p:nvPr>
        </p:nvSpPr>
        <p:spPr/>
        <p:txBody>
          <a:bodyPr/>
          <a:lstStyle/>
          <a:p>
            <a:pPr>
              <a:defRPr/>
            </a:pPr>
            <a:fld id="{1F71F16B-F57D-6044-AFB5-C1CBB03C6F13}" type="slidenum">
              <a:rPr lang="it-IT" smtClean="0"/>
              <a:pPr>
                <a:defRPr/>
              </a:pPr>
              <a:t>16</a:t>
            </a:fld>
            <a:endParaRPr lang="it-IT" dirty="0"/>
          </a:p>
        </p:txBody>
      </p:sp>
      <p:pic>
        <p:nvPicPr>
          <p:cNvPr id="5" name="Picture 4">
            <a:extLst>
              <a:ext uri="{FF2B5EF4-FFF2-40B4-BE49-F238E27FC236}">
                <a16:creationId xmlns:a16="http://schemas.microsoft.com/office/drawing/2014/main" id="{D3BEC839-C80E-46F6-9B77-836DC010A014}"/>
              </a:ext>
            </a:extLst>
          </p:cNvPr>
          <p:cNvPicPr>
            <a:picLocks noChangeAspect="1"/>
          </p:cNvPicPr>
          <p:nvPr/>
        </p:nvPicPr>
        <p:blipFill>
          <a:blip r:embed="rId2"/>
          <a:stretch>
            <a:fillRect/>
          </a:stretch>
        </p:blipFill>
        <p:spPr>
          <a:xfrm>
            <a:off x="20132" y="4839743"/>
            <a:ext cx="2567375" cy="1969227"/>
          </a:xfrm>
          <a:prstGeom prst="rect">
            <a:avLst/>
          </a:prstGeom>
        </p:spPr>
      </p:pic>
      <p:pic>
        <p:nvPicPr>
          <p:cNvPr id="6" name="Picture 5">
            <a:extLst>
              <a:ext uri="{FF2B5EF4-FFF2-40B4-BE49-F238E27FC236}">
                <a16:creationId xmlns:a16="http://schemas.microsoft.com/office/drawing/2014/main" id="{CAD478A8-6906-470D-BFD2-5892CE3FD93D}"/>
              </a:ext>
            </a:extLst>
          </p:cNvPr>
          <p:cNvPicPr>
            <a:picLocks noChangeAspect="1"/>
          </p:cNvPicPr>
          <p:nvPr/>
        </p:nvPicPr>
        <p:blipFill>
          <a:blip r:embed="rId3"/>
          <a:stretch>
            <a:fillRect/>
          </a:stretch>
        </p:blipFill>
        <p:spPr>
          <a:xfrm>
            <a:off x="5050113" y="5048507"/>
            <a:ext cx="2402843" cy="1839080"/>
          </a:xfrm>
          <a:prstGeom prst="rect">
            <a:avLst/>
          </a:prstGeom>
        </p:spPr>
      </p:pic>
      <p:pic>
        <p:nvPicPr>
          <p:cNvPr id="7" name="Picture 6">
            <a:extLst>
              <a:ext uri="{FF2B5EF4-FFF2-40B4-BE49-F238E27FC236}">
                <a16:creationId xmlns:a16="http://schemas.microsoft.com/office/drawing/2014/main" id="{3C1CE04C-B19F-4847-82E5-F994F9CFB10F}"/>
              </a:ext>
            </a:extLst>
          </p:cNvPr>
          <p:cNvPicPr>
            <a:picLocks noChangeAspect="1"/>
          </p:cNvPicPr>
          <p:nvPr/>
        </p:nvPicPr>
        <p:blipFill>
          <a:blip r:embed="rId4"/>
          <a:stretch>
            <a:fillRect/>
          </a:stretch>
        </p:blipFill>
        <p:spPr>
          <a:xfrm>
            <a:off x="7457398" y="5155785"/>
            <a:ext cx="2699209" cy="1624523"/>
          </a:xfrm>
          <a:prstGeom prst="rect">
            <a:avLst/>
          </a:prstGeom>
        </p:spPr>
      </p:pic>
      <p:sp>
        <p:nvSpPr>
          <p:cNvPr id="8" name="Content Placeholder 2">
            <a:extLst>
              <a:ext uri="{FF2B5EF4-FFF2-40B4-BE49-F238E27FC236}">
                <a16:creationId xmlns:a16="http://schemas.microsoft.com/office/drawing/2014/main" id="{EFD82B29-F22F-47CA-B1B5-2DEA4BE096B5}"/>
              </a:ext>
            </a:extLst>
          </p:cNvPr>
          <p:cNvSpPr txBox="1">
            <a:spLocks/>
          </p:cNvSpPr>
          <p:nvPr/>
        </p:nvSpPr>
        <p:spPr>
          <a:xfrm>
            <a:off x="2531653" y="4489829"/>
            <a:ext cx="2567375" cy="2427586"/>
          </a:xfrm>
          <a:prstGeom prst="rect">
            <a:avLst/>
          </a:prstGeom>
          <a:ln w="9525">
            <a:solidFill>
              <a:schemeClr val="tx1"/>
            </a:solidFill>
          </a:ln>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lgn="just">
              <a:buFont typeface="Wingdings" panose="05000000000000000000" pitchFamily="2" charset="2"/>
              <a:buNone/>
            </a:pPr>
            <a:r>
              <a:rPr lang="en-US" sz="1200" kern="0" dirty="0"/>
              <a:t>While the zero current bunch length is 5.7 </a:t>
            </a:r>
            <a:r>
              <a:rPr lang="en-US" sz="1200" kern="0" dirty="0" err="1"/>
              <a:t>ps</a:t>
            </a:r>
            <a:r>
              <a:rPr lang="en-US" sz="1200" kern="0" dirty="0"/>
              <a:t> (at 1 </a:t>
            </a:r>
            <a:r>
              <a:rPr lang="en-US" sz="1200" kern="0" dirty="0">
                <a:latin typeface="Symbol" panose="05050102010706020507" pitchFamily="18" charset="2"/>
              </a:rPr>
              <a:t>s</a:t>
            </a:r>
            <a:r>
              <a:rPr lang="en-US" sz="1200" kern="0" dirty="0"/>
              <a:t>), at 1 mA/bunch the bunch length will be 12 ps. Similarly, the energy spread </a:t>
            </a:r>
            <a:r>
              <a:rPr lang="en-US" sz="1200" kern="0" dirty="0">
                <a:latin typeface="Symbol" panose="05050102010706020507" pitchFamily="18" charset="2"/>
              </a:rPr>
              <a:t>D</a:t>
            </a:r>
            <a:r>
              <a:rPr lang="en-US" sz="1200" kern="0" dirty="0"/>
              <a:t>E/E will increase from 9.3e-4 to 1.47e-3 and at 2 mA/bunch at 1.86e-3.</a:t>
            </a:r>
            <a:endParaRPr lang="en-GB" sz="1200" kern="0" dirty="0"/>
          </a:p>
          <a:p>
            <a:pPr marL="0" indent="0" algn="just">
              <a:buFont typeface="Wingdings" panose="05000000000000000000" pitchFamily="2" charset="2"/>
              <a:buNone/>
            </a:pPr>
            <a:r>
              <a:rPr lang="en-GB" sz="1200" kern="0" dirty="0"/>
              <a:t>Up to 200 mA total current the bunch length remains below 10 ps. However for shorter bunch lengths of the order of 1 </a:t>
            </a:r>
            <a:r>
              <a:rPr lang="en-GB" sz="1200" kern="0" dirty="0" err="1"/>
              <a:t>ps</a:t>
            </a:r>
            <a:r>
              <a:rPr lang="en-GB" sz="1200" kern="0" dirty="0"/>
              <a:t> </a:t>
            </a:r>
            <a:r>
              <a:rPr lang="en-GB" sz="1200" kern="0" dirty="0" err="1"/>
              <a:t>fwhm</a:t>
            </a:r>
            <a:r>
              <a:rPr lang="en-GB" sz="1200" kern="0" dirty="0"/>
              <a:t> deflecting cavities (crab) are needed.</a:t>
            </a:r>
          </a:p>
        </p:txBody>
      </p:sp>
      <p:sp>
        <p:nvSpPr>
          <p:cNvPr id="9" name="TextBox 8">
            <a:extLst>
              <a:ext uri="{FF2B5EF4-FFF2-40B4-BE49-F238E27FC236}">
                <a16:creationId xmlns:a16="http://schemas.microsoft.com/office/drawing/2014/main" id="{B9DAEAEC-688A-48CE-85F9-2F2F7E36D5DA}"/>
              </a:ext>
            </a:extLst>
          </p:cNvPr>
          <p:cNvSpPr txBox="1"/>
          <p:nvPr/>
        </p:nvSpPr>
        <p:spPr>
          <a:xfrm>
            <a:off x="1930188" y="892816"/>
            <a:ext cx="8740525" cy="392864"/>
          </a:xfrm>
          <a:prstGeom prst="rect">
            <a:avLst/>
          </a:prstGeom>
          <a:noFill/>
        </p:spPr>
        <p:txBody>
          <a:bodyPr wrap="square" rtlCol="0">
            <a:spAutoFit/>
          </a:bodyPr>
          <a:lstStyle/>
          <a:p>
            <a:r>
              <a:rPr lang="en-GB" sz="2100" b="1" i="1" dirty="0">
                <a:solidFill>
                  <a:schemeClr val="tx1"/>
                </a:solidFill>
                <a:effectLst>
                  <a:outerShdw blurRad="38100" dist="38100" dir="2700000" algn="tl">
                    <a:srgbClr val="000000">
                      <a:alpha val="43137"/>
                    </a:srgbClr>
                  </a:outerShdw>
                </a:effectLst>
                <a:ea typeface="Verdana" panose="020B0604030504040204" pitchFamily="34" charset="0"/>
              </a:rPr>
              <a:t>The CST code is used. Analytic formulae are also considered</a:t>
            </a:r>
            <a:endParaRPr lang="en-GB" sz="2100" b="1" i="1"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120AD1A6-F34C-4DBA-8E8D-E0A802CAEDC0}"/>
              </a:ext>
            </a:extLst>
          </p:cNvPr>
          <p:cNvPicPr>
            <a:picLocks noChangeAspect="1"/>
          </p:cNvPicPr>
          <p:nvPr/>
        </p:nvPicPr>
        <p:blipFill>
          <a:blip r:embed="rId5"/>
          <a:stretch>
            <a:fillRect/>
          </a:stretch>
        </p:blipFill>
        <p:spPr>
          <a:xfrm>
            <a:off x="466641" y="2837395"/>
            <a:ext cx="2402844" cy="1210674"/>
          </a:xfrm>
          <a:prstGeom prst="rect">
            <a:avLst/>
          </a:prstGeom>
        </p:spPr>
      </p:pic>
      <p:pic>
        <p:nvPicPr>
          <p:cNvPr id="11" name="Picture 10">
            <a:extLst>
              <a:ext uri="{FF2B5EF4-FFF2-40B4-BE49-F238E27FC236}">
                <a16:creationId xmlns:a16="http://schemas.microsoft.com/office/drawing/2014/main" id="{5784EC01-1F4C-4A78-9CB7-5E6B4133BBFD}"/>
              </a:ext>
            </a:extLst>
          </p:cNvPr>
          <p:cNvPicPr>
            <a:picLocks noChangeAspect="1"/>
          </p:cNvPicPr>
          <p:nvPr/>
        </p:nvPicPr>
        <p:blipFill>
          <a:blip r:embed="rId6"/>
          <a:stretch>
            <a:fillRect/>
          </a:stretch>
        </p:blipFill>
        <p:spPr>
          <a:xfrm>
            <a:off x="2997916" y="3125048"/>
            <a:ext cx="2304488" cy="1158340"/>
          </a:xfrm>
          <a:prstGeom prst="rect">
            <a:avLst/>
          </a:prstGeom>
        </p:spPr>
      </p:pic>
      <p:pic>
        <p:nvPicPr>
          <p:cNvPr id="12" name="Picture 11">
            <a:extLst>
              <a:ext uri="{FF2B5EF4-FFF2-40B4-BE49-F238E27FC236}">
                <a16:creationId xmlns:a16="http://schemas.microsoft.com/office/drawing/2014/main" id="{A403D0C5-801F-4DB9-A2A8-3E0FA66C0117}"/>
              </a:ext>
            </a:extLst>
          </p:cNvPr>
          <p:cNvPicPr>
            <a:picLocks noChangeAspect="1"/>
          </p:cNvPicPr>
          <p:nvPr/>
        </p:nvPicPr>
        <p:blipFill>
          <a:blip r:embed="rId7"/>
          <a:stretch>
            <a:fillRect/>
          </a:stretch>
        </p:blipFill>
        <p:spPr>
          <a:xfrm>
            <a:off x="5697092" y="3325376"/>
            <a:ext cx="4254622" cy="1559523"/>
          </a:xfrm>
          <a:prstGeom prst="rect">
            <a:avLst/>
          </a:prstGeom>
        </p:spPr>
      </p:pic>
      <p:sp>
        <p:nvSpPr>
          <p:cNvPr id="14" name="TextBox 13">
            <a:extLst>
              <a:ext uri="{FF2B5EF4-FFF2-40B4-BE49-F238E27FC236}">
                <a16:creationId xmlns:a16="http://schemas.microsoft.com/office/drawing/2014/main" id="{10C11652-E26D-427D-A085-81C8074033E8}"/>
              </a:ext>
            </a:extLst>
          </p:cNvPr>
          <p:cNvSpPr txBox="1"/>
          <p:nvPr/>
        </p:nvSpPr>
        <p:spPr>
          <a:xfrm>
            <a:off x="1434240" y="1446090"/>
            <a:ext cx="2290594" cy="1237198"/>
          </a:xfrm>
          <a:prstGeom prst="rect">
            <a:avLst/>
          </a:prstGeom>
          <a:noFill/>
        </p:spPr>
        <p:txBody>
          <a:bodyPr wrap="square" rtlCol="0">
            <a:spAutoFit/>
          </a:bodyPr>
          <a:lstStyle/>
          <a:p>
            <a:r>
              <a:rPr lang="en-GB" sz="1600" dirty="0">
                <a:solidFill>
                  <a:schemeClr val="tx1"/>
                </a:solidFill>
              </a:rPr>
              <a:t>55% of the chamber length Cu (27x17 mm rhomboidal ) , 21% Al and 33% </a:t>
            </a:r>
            <a:r>
              <a:rPr lang="en-GB" sz="1600" dirty="0" err="1">
                <a:solidFill>
                  <a:schemeClr val="tx1"/>
                </a:solidFill>
              </a:rPr>
              <a:t>SSt</a:t>
            </a:r>
            <a:r>
              <a:rPr lang="en-GB" sz="1600" dirty="0">
                <a:solidFill>
                  <a:schemeClr val="tx1"/>
                </a:solidFill>
              </a:rPr>
              <a:t> All with 500 nm NEG</a:t>
            </a:r>
          </a:p>
        </p:txBody>
      </p:sp>
      <p:pic>
        <p:nvPicPr>
          <p:cNvPr id="15" name="Picture 14">
            <a:extLst>
              <a:ext uri="{FF2B5EF4-FFF2-40B4-BE49-F238E27FC236}">
                <a16:creationId xmlns:a16="http://schemas.microsoft.com/office/drawing/2014/main" id="{903D91BD-3C03-4BDD-AFFE-2E7C3B5254BE}"/>
              </a:ext>
            </a:extLst>
          </p:cNvPr>
          <p:cNvPicPr>
            <a:picLocks noChangeAspect="1"/>
          </p:cNvPicPr>
          <p:nvPr/>
        </p:nvPicPr>
        <p:blipFill>
          <a:blip r:embed="rId8"/>
          <a:stretch>
            <a:fillRect/>
          </a:stretch>
        </p:blipFill>
        <p:spPr>
          <a:xfrm>
            <a:off x="176539" y="1572535"/>
            <a:ext cx="1223889" cy="984307"/>
          </a:xfrm>
          <a:prstGeom prst="rect">
            <a:avLst/>
          </a:prstGeom>
        </p:spPr>
      </p:pic>
      <p:sp>
        <p:nvSpPr>
          <p:cNvPr id="16" name="TextBox 15">
            <a:extLst>
              <a:ext uri="{FF2B5EF4-FFF2-40B4-BE49-F238E27FC236}">
                <a16:creationId xmlns:a16="http://schemas.microsoft.com/office/drawing/2014/main" id="{C1E814D0-60FE-49DD-8F7D-001F922BE593}"/>
              </a:ext>
            </a:extLst>
          </p:cNvPr>
          <p:cNvSpPr txBox="1"/>
          <p:nvPr/>
        </p:nvSpPr>
        <p:spPr>
          <a:xfrm>
            <a:off x="309781" y="2849909"/>
            <a:ext cx="478702" cy="550279"/>
          </a:xfrm>
          <a:prstGeom prst="rect">
            <a:avLst/>
          </a:prstGeom>
          <a:noFill/>
        </p:spPr>
        <p:txBody>
          <a:bodyPr wrap="square" rtlCol="0">
            <a:spAutoFit/>
          </a:bodyPr>
          <a:lstStyle/>
          <a:p>
            <a:r>
              <a:rPr lang="en-GB" sz="3200" dirty="0">
                <a:solidFill>
                  <a:schemeClr val="tx1"/>
                </a:solidFill>
              </a:rPr>
              <a:t>+</a:t>
            </a:r>
          </a:p>
        </p:txBody>
      </p:sp>
      <p:sp>
        <p:nvSpPr>
          <p:cNvPr id="17" name="TextBox 16">
            <a:extLst>
              <a:ext uri="{FF2B5EF4-FFF2-40B4-BE49-F238E27FC236}">
                <a16:creationId xmlns:a16="http://schemas.microsoft.com/office/drawing/2014/main" id="{ED8C57B9-42B1-4B9D-89B4-455D2173D1B6}"/>
              </a:ext>
            </a:extLst>
          </p:cNvPr>
          <p:cNvSpPr txBox="1"/>
          <p:nvPr/>
        </p:nvSpPr>
        <p:spPr>
          <a:xfrm>
            <a:off x="6048424" y="2840462"/>
            <a:ext cx="3096096" cy="321306"/>
          </a:xfrm>
          <a:prstGeom prst="rect">
            <a:avLst/>
          </a:prstGeom>
          <a:noFill/>
        </p:spPr>
        <p:txBody>
          <a:bodyPr wrap="square" rtlCol="0">
            <a:spAutoFit/>
          </a:bodyPr>
          <a:lstStyle/>
          <a:p>
            <a:r>
              <a:rPr lang="en-GB" sz="1600" dirty="0">
                <a:solidFill>
                  <a:schemeClr val="tx1"/>
                </a:solidFill>
              </a:rPr>
              <a:t>WIP on multi-bunch effects</a:t>
            </a:r>
          </a:p>
        </p:txBody>
      </p:sp>
    </p:spTree>
    <p:extLst>
      <p:ext uri="{BB962C8B-B14F-4D97-AF65-F5344CB8AC3E}">
        <p14:creationId xmlns:p14="http://schemas.microsoft.com/office/powerpoint/2010/main" val="102664564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EFC0F3D-6B69-4155-8DB4-7F5B21D8412D}"/>
              </a:ext>
            </a:extLst>
          </p:cNvPr>
          <p:cNvSpPr txBox="1"/>
          <p:nvPr/>
        </p:nvSpPr>
        <p:spPr>
          <a:xfrm>
            <a:off x="4449102" y="2808015"/>
            <a:ext cx="5512354" cy="1638141"/>
          </a:xfrm>
          <a:prstGeom prst="rect">
            <a:avLst/>
          </a:prstGeom>
          <a:noFill/>
        </p:spPr>
        <p:txBody>
          <a:bodyPr wrap="square" rtlCol="0">
            <a:spAutoFit/>
          </a:bodyPr>
          <a:lstStyle/>
          <a:p>
            <a:pPr algn="just"/>
            <a:r>
              <a:rPr lang="en-GB" sz="1800" dirty="0">
                <a:solidFill>
                  <a:schemeClr val="tx1"/>
                </a:solidFill>
              </a:rPr>
              <a:t>A pair of deflecting cavities (3 and 3.25 GHz) deflect every other bunch thus we are going to have 200 regular and 200 tilted. </a:t>
            </a:r>
          </a:p>
          <a:p>
            <a:endParaRPr lang="en-GB" sz="1800" dirty="0">
              <a:solidFill>
                <a:schemeClr val="tx1"/>
              </a:solidFill>
            </a:endParaRPr>
          </a:p>
          <a:p>
            <a:r>
              <a:rPr lang="en-GB" sz="1800" dirty="0">
                <a:solidFill>
                  <a:schemeClr val="tx1"/>
                </a:solidFill>
              </a:rPr>
              <a:t>The regular bunches will have 2 mA each to achieve 400 mA target. </a:t>
            </a:r>
          </a:p>
        </p:txBody>
      </p:sp>
      <p:sp>
        <p:nvSpPr>
          <p:cNvPr id="2" name="Slide Number Placeholder 1">
            <a:extLst>
              <a:ext uri="{FF2B5EF4-FFF2-40B4-BE49-F238E27FC236}">
                <a16:creationId xmlns:a16="http://schemas.microsoft.com/office/drawing/2014/main" id="{0099DB45-15CB-449E-A6AA-A8DAE701382B}"/>
              </a:ext>
            </a:extLst>
          </p:cNvPr>
          <p:cNvSpPr>
            <a:spLocks noGrp="1"/>
          </p:cNvSpPr>
          <p:nvPr>
            <p:ph type="sldNum" sz="quarter" idx="10"/>
          </p:nvPr>
        </p:nvSpPr>
        <p:spPr/>
        <p:txBody>
          <a:bodyPr/>
          <a:lstStyle/>
          <a:p>
            <a:pPr>
              <a:defRPr/>
            </a:pPr>
            <a:fld id="{2C09315A-F566-4F23-B138-0A4DDD9F4DED}" type="slidenum">
              <a:rPr lang="en-US" smtClean="0"/>
              <a:pPr>
                <a:defRPr/>
              </a:pPr>
              <a:t>17</a:t>
            </a:fld>
            <a:endParaRPr lang="en-US" dirty="0">
              <a:solidFill>
                <a:schemeClr val="tx1"/>
              </a:solidFill>
              <a:effectLst/>
            </a:endParaRPr>
          </a:p>
        </p:txBody>
      </p:sp>
      <p:sp>
        <p:nvSpPr>
          <p:cNvPr id="5" name="TextBox 4">
            <a:extLst>
              <a:ext uri="{FF2B5EF4-FFF2-40B4-BE49-F238E27FC236}">
                <a16:creationId xmlns:a16="http://schemas.microsoft.com/office/drawing/2014/main" id="{700ADDC1-CFAA-488D-A681-4695E4D672F8}"/>
              </a:ext>
            </a:extLst>
          </p:cNvPr>
          <p:cNvSpPr txBox="1"/>
          <p:nvPr/>
        </p:nvSpPr>
        <p:spPr>
          <a:xfrm>
            <a:off x="2952080" y="251445"/>
            <a:ext cx="5832648" cy="607539"/>
          </a:xfrm>
          <a:prstGeom prst="rect">
            <a:avLst/>
          </a:prstGeom>
          <a:noFill/>
        </p:spPr>
        <p:txBody>
          <a:bodyPr wrap="square" rtlCol="0">
            <a:spAutoFit/>
          </a:bodyPr>
          <a:lstStyle/>
          <a:p>
            <a:r>
              <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Short pulses</a:t>
            </a:r>
          </a:p>
        </p:txBody>
      </p:sp>
      <p:sp>
        <p:nvSpPr>
          <p:cNvPr id="9" name="TextBox 8">
            <a:extLst>
              <a:ext uri="{FF2B5EF4-FFF2-40B4-BE49-F238E27FC236}">
                <a16:creationId xmlns:a16="http://schemas.microsoft.com/office/drawing/2014/main" id="{7E0B3705-9ACA-435C-AF83-BCEE96713AC0}"/>
              </a:ext>
            </a:extLst>
          </p:cNvPr>
          <p:cNvSpPr txBox="1"/>
          <p:nvPr/>
        </p:nvSpPr>
        <p:spPr>
          <a:xfrm>
            <a:off x="164993" y="1735297"/>
            <a:ext cx="9505056" cy="607602"/>
          </a:xfrm>
          <a:prstGeom prst="rect">
            <a:avLst/>
          </a:prstGeom>
          <a:solidFill>
            <a:srgbClr val="FFFF00"/>
          </a:solidFill>
          <a:ln w="19050">
            <a:solidFill>
              <a:schemeClr val="tx1"/>
            </a:solidFill>
          </a:ln>
        </p:spPr>
        <p:txBody>
          <a:bodyPr wrap="square" rtlCol="0">
            <a:spAutoFit/>
          </a:bodyPr>
          <a:lstStyle/>
          <a:p>
            <a:pPr algn="just"/>
            <a:r>
              <a:rPr lang="en-GB" sz="1800" dirty="0">
                <a:solidFill>
                  <a:schemeClr val="tx1"/>
                </a:solidFill>
              </a:rPr>
              <a:t>But using the deflecting cavities (crab) technology shorter photon pulses can be delivered that are particularly attractive for experiments requiring high repetition rate and low intensity</a:t>
            </a:r>
          </a:p>
        </p:txBody>
      </p:sp>
      <p:sp>
        <p:nvSpPr>
          <p:cNvPr id="10" name="Oval 9">
            <a:extLst>
              <a:ext uri="{FF2B5EF4-FFF2-40B4-BE49-F238E27FC236}">
                <a16:creationId xmlns:a16="http://schemas.microsoft.com/office/drawing/2014/main" id="{E54C3275-C19D-4317-B70F-60A9577C9F0A}"/>
              </a:ext>
            </a:extLst>
          </p:cNvPr>
          <p:cNvSpPr/>
          <p:nvPr/>
        </p:nvSpPr>
        <p:spPr bwMode="auto">
          <a:xfrm>
            <a:off x="6984528" y="4723981"/>
            <a:ext cx="2877914" cy="2664296"/>
          </a:xfrm>
          <a:prstGeom prst="ellipse">
            <a:avLst/>
          </a:prstGeom>
          <a:no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1" name="Isosceles Triangle 10">
            <a:extLst>
              <a:ext uri="{FF2B5EF4-FFF2-40B4-BE49-F238E27FC236}">
                <a16:creationId xmlns:a16="http://schemas.microsoft.com/office/drawing/2014/main" id="{A5F19069-393B-4148-AD77-A51B2D154D1B}"/>
              </a:ext>
            </a:extLst>
          </p:cNvPr>
          <p:cNvSpPr/>
          <p:nvPr/>
        </p:nvSpPr>
        <p:spPr bwMode="auto">
          <a:xfrm rot="10800000">
            <a:off x="8208664" y="4731906"/>
            <a:ext cx="432048" cy="1296144"/>
          </a:xfrm>
          <a:prstGeom prst="triangle">
            <a:avLst/>
          </a:prstGeom>
          <a:solidFill>
            <a:schemeClr val="bg1">
              <a:lumMod val="6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2" name="Oval 11">
            <a:extLst>
              <a:ext uri="{FF2B5EF4-FFF2-40B4-BE49-F238E27FC236}">
                <a16:creationId xmlns:a16="http://schemas.microsoft.com/office/drawing/2014/main" id="{EE11897A-ED6F-43AD-BB12-CD7F61C43382}"/>
              </a:ext>
            </a:extLst>
          </p:cNvPr>
          <p:cNvSpPr/>
          <p:nvPr/>
        </p:nvSpPr>
        <p:spPr bwMode="auto">
          <a:xfrm rot="1761478">
            <a:off x="8387479" y="4561579"/>
            <a:ext cx="72008" cy="360040"/>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BE41A297-8C09-4808-A2CF-774E0469F254}"/>
              </a:ext>
            </a:extLst>
          </p:cNvPr>
          <p:cNvSpPr txBox="1"/>
          <p:nvPr/>
        </p:nvSpPr>
        <p:spPr>
          <a:xfrm>
            <a:off x="7864993" y="5400939"/>
            <a:ext cx="1537751" cy="292709"/>
          </a:xfrm>
          <a:prstGeom prst="rect">
            <a:avLst/>
          </a:prstGeom>
          <a:noFill/>
        </p:spPr>
        <p:txBody>
          <a:bodyPr wrap="square" rtlCol="0">
            <a:spAutoFit/>
          </a:bodyPr>
          <a:lstStyle/>
          <a:p>
            <a:r>
              <a:rPr lang="en-GB" sz="1400" b="1" i="1" dirty="0">
                <a:solidFill>
                  <a:schemeClr val="tx1"/>
                </a:solidFill>
              </a:rPr>
              <a:t>dark gap 64 ns</a:t>
            </a:r>
          </a:p>
        </p:txBody>
      </p:sp>
      <p:pic>
        <p:nvPicPr>
          <p:cNvPr id="15" name="Picture 14">
            <a:extLst>
              <a:ext uri="{FF2B5EF4-FFF2-40B4-BE49-F238E27FC236}">
                <a16:creationId xmlns:a16="http://schemas.microsoft.com/office/drawing/2014/main" id="{64A1121E-8FC1-454F-AE26-EE9ED19BAAC9}"/>
              </a:ext>
            </a:extLst>
          </p:cNvPr>
          <p:cNvPicPr>
            <a:picLocks noChangeAspect="1"/>
          </p:cNvPicPr>
          <p:nvPr/>
        </p:nvPicPr>
        <p:blipFill>
          <a:blip r:embed="rId2"/>
          <a:stretch>
            <a:fillRect/>
          </a:stretch>
        </p:blipFill>
        <p:spPr>
          <a:xfrm>
            <a:off x="6065254" y="3612263"/>
            <a:ext cx="2503450" cy="196524"/>
          </a:xfrm>
          <a:prstGeom prst="rect">
            <a:avLst/>
          </a:prstGeom>
        </p:spPr>
      </p:pic>
      <p:pic>
        <p:nvPicPr>
          <p:cNvPr id="7" name="Picture 6">
            <a:extLst>
              <a:ext uri="{FF2B5EF4-FFF2-40B4-BE49-F238E27FC236}">
                <a16:creationId xmlns:a16="http://schemas.microsoft.com/office/drawing/2014/main" id="{218B2C20-BFCB-4CE5-981F-932103D50763}"/>
              </a:ext>
            </a:extLst>
          </p:cNvPr>
          <p:cNvPicPr>
            <a:picLocks noChangeAspect="1"/>
          </p:cNvPicPr>
          <p:nvPr/>
        </p:nvPicPr>
        <p:blipFill>
          <a:blip r:embed="rId3"/>
          <a:stretch>
            <a:fillRect/>
          </a:stretch>
        </p:blipFill>
        <p:spPr>
          <a:xfrm>
            <a:off x="137271" y="2831074"/>
            <a:ext cx="4270331" cy="2915226"/>
          </a:xfrm>
          <a:prstGeom prst="rect">
            <a:avLst/>
          </a:prstGeom>
        </p:spPr>
      </p:pic>
      <p:sp>
        <p:nvSpPr>
          <p:cNvPr id="17" name="TextBox 16">
            <a:extLst>
              <a:ext uri="{FF2B5EF4-FFF2-40B4-BE49-F238E27FC236}">
                <a16:creationId xmlns:a16="http://schemas.microsoft.com/office/drawing/2014/main" id="{9EC10BB6-4B4A-4CD9-8F9F-14B164D45B45}"/>
              </a:ext>
            </a:extLst>
          </p:cNvPr>
          <p:cNvSpPr txBox="1"/>
          <p:nvPr/>
        </p:nvSpPr>
        <p:spPr>
          <a:xfrm>
            <a:off x="208211" y="1058339"/>
            <a:ext cx="9443388" cy="607602"/>
          </a:xfrm>
          <a:prstGeom prst="rect">
            <a:avLst/>
          </a:prstGeom>
          <a:solidFill>
            <a:schemeClr val="accent5">
              <a:lumMod val="20000"/>
              <a:lumOff val="80000"/>
            </a:schemeClr>
          </a:solidFill>
        </p:spPr>
        <p:txBody>
          <a:bodyPr wrap="square" rtlCol="0">
            <a:spAutoFit/>
          </a:bodyPr>
          <a:lstStyle/>
          <a:p>
            <a:r>
              <a:rPr lang="en-GB" sz="1800" dirty="0">
                <a:solidFill>
                  <a:schemeClr val="tx1"/>
                </a:solidFill>
              </a:rPr>
              <a:t>Elettra 2.0  naturally provides e-pulses of 19 </a:t>
            </a:r>
            <a:r>
              <a:rPr lang="en-GB" sz="1800" dirty="0" err="1">
                <a:solidFill>
                  <a:schemeClr val="tx1"/>
                </a:solidFill>
              </a:rPr>
              <a:t>ps</a:t>
            </a:r>
            <a:r>
              <a:rPr lang="en-GB" sz="1800" dirty="0">
                <a:solidFill>
                  <a:schemeClr val="tx1"/>
                </a:solidFill>
              </a:rPr>
              <a:t> </a:t>
            </a:r>
            <a:r>
              <a:rPr lang="en-GB" sz="1800" dirty="0" err="1">
                <a:solidFill>
                  <a:schemeClr val="tx1"/>
                </a:solidFill>
              </a:rPr>
              <a:t>fwhm</a:t>
            </a:r>
            <a:r>
              <a:rPr lang="en-GB" sz="1800" dirty="0">
                <a:solidFill>
                  <a:schemeClr val="tx1"/>
                </a:solidFill>
              </a:rPr>
              <a:t> </a:t>
            </a:r>
            <a:r>
              <a:rPr lang="en-GB" sz="1800" u="sng" dirty="0">
                <a:solidFill>
                  <a:schemeClr val="tx1"/>
                </a:solidFill>
              </a:rPr>
              <a:t>at low intensities  </a:t>
            </a:r>
            <a:r>
              <a:rPr lang="en-GB" sz="1600" b="1" u="sng" dirty="0">
                <a:solidFill>
                  <a:schemeClr val="tx1"/>
                </a:solidFill>
              </a:rPr>
              <a:t>(i.e. 0.25 mA /bunch,</a:t>
            </a:r>
            <a:r>
              <a:rPr lang="en-GB" sz="1800" u="sng" dirty="0">
                <a:solidFill>
                  <a:schemeClr val="tx1"/>
                </a:solidFill>
              </a:rPr>
              <a:t> </a:t>
            </a:r>
            <a:r>
              <a:rPr lang="en-GB" sz="1800" b="1" u="sng" dirty="0">
                <a:solidFill>
                  <a:schemeClr val="tx1"/>
                </a:solidFill>
              </a:rPr>
              <a:t>i.e. ~100 mA total </a:t>
            </a:r>
            <a:r>
              <a:rPr lang="en-GB" sz="1800" u="sng" dirty="0">
                <a:solidFill>
                  <a:schemeClr val="tx1"/>
                </a:solidFill>
              </a:rPr>
              <a:t>) </a:t>
            </a:r>
            <a:r>
              <a:rPr lang="en-GB" sz="1800" dirty="0">
                <a:solidFill>
                  <a:schemeClr val="tx1"/>
                </a:solidFill>
              </a:rPr>
              <a:t>due to its low momentum compaction ~ 10</a:t>
            </a:r>
            <a:r>
              <a:rPr lang="en-GB" sz="1800" baseline="30000" dirty="0">
                <a:solidFill>
                  <a:schemeClr val="tx1"/>
                </a:solidFill>
              </a:rPr>
              <a:t>-4  </a:t>
            </a:r>
          </a:p>
        </p:txBody>
      </p:sp>
      <p:sp>
        <p:nvSpPr>
          <p:cNvPr id="14" name="Rectangle 13">
            <a:extLst>
              <a:ext uri="{FF2B5EF4-FFF2-40B4-BE49-F238E27FC236}">
                <a16:creationId xmlns:a16="http://schemas.microsoft.com/office/drawing/2014/main" id="{61CA6FB8-1B95-4E64-B37E-573D02405137}"/>
              </a:ext>
            </a:extLst>
          </p:cNvPr>
          <p:cNvSpPr/>
          <p:nvPr/>
        </p:nvSpPr>
        <p:spPr>
          <a:xfrm>
            <a:off x="71151" y="5939900"/>
            <a:ext cx="6816749" cy="1122871"/>
          </a:xfrm>
          <a:prstGeom prst="rect">
            <a:avLst/>
          </a:prstGeom>
          <a:ln w="9525">
            <a:solidFill>
              <a:schemeClr val="tx1"/>
            </a:solidFill>
          </a:ln>
        </p:spPr>
        <p:txBody>
          <a:bodyPr wrap="square">
            <a:spAutoFit/>
          </a:bodyPr>
          <a:lstStyle/>
          <a:p>
            <a:pPr algn="just"/>
            <a:r>
              <a:rPr lang="en-GB" sz="1800" dirty="0">
                <a:solidFill>
                  <a:schemeClr val="tx1"/>
                </a:solidFill>
              </a:rPr>
              <a:t>One possible operational scenario consists of one tilted bunch in the middle of a 64 ns dark gap with 2 mA to provide the short pulses. </a:t>
            </a:r>
          </a:p>
          <a:p>
            <a:pPr algn="just"/>
            <a:r>
              <a:rPr lang="en-GB" sz="1800" dirty="0">
                <a:solidFill>
                  <a:schemeClr val="tx1"/>
                </a:solidFill>
              </a:rPr>
              <a:t>This way all users can work simultaneously</a:t>
            </a:r>
            <a:endParaRPr lang="en-GB" sz="1800" dirty="0"/>
          </a:p>
        </p:txBody>
      </p:sp>
      <p:sp>
        <p:nvSpPr>
          <p:cNvPr id="19" name="Arrow: Down 18">
            <a:extLst>
              <a:ext uri="{FF2B5EF4-FFF2-40B4-BE49-F238E27FC236}">
                <a16:creationId xmlns:a16="http://schemas.microsoft.com/office/drawing/2014/main" id="{5FB7E8CA-50DA-4FD3-9AD3-37E1411C07BE}"/>
              </a:ext>
            </a:extLst>
          </p:cNvPr>
          <p:cNvSpPr/>
          <p:nvPr/>
        </p:nvSpPr>
        <p:spPr bwMode="auto">
          <a:xfrm>
            <a:off x="3312120" y="2380030"/>
            <a:ext cx="169277" cy="428826"/>
          </a:xfrm>
          <a:prstGeom prst="down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194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P spid="10" grpId="0" animBg="1"/>
      <p:bldP spid="11" grpId="0" animBg="1"/>
      <p:bldP spid="12" grpId="0" animBg="1"/>
      <p:bldP spid="13" grpId="0"/>
      <p:bldP spid="14"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C09315A-F566-4F23-B138-0A4DDD9F4DED}" type="slidenum">
              <a:rPr lang="en-US" smtClean="0"/>
              <a:pPr>
                <a:defRPr/>
              </a:pPr>
              <a:t>18</a:t>
            </a:fld>
            <a:endParaRPr lang="en-US" dirty="0">
              <a:solidFill>
                <a:schemeClr val="tx1"/>
              </a:solidFill>
              <a:effectLst/>
            </a:endParaRPr>
          </a:p>
        </p:txBody>
      </p:sp>
      <p:sp>
        <p:nvSpPr>
          <p:cNvPr id="5" name="Rectangle 4">
            <a:extLst>
              <a:ext uri="{FF2B5EF4-FFF2-40B4-BE49-F238E27FC236}">
                <a16:creationId xmlns:a16="http://schemas.microsoft.com/office/drawing/2014/main" id="{EA9E3FA7-2627-48EB-B91E-2CB9F0037A58}"/>
              </a:ext>
            </a:extLst>
          </p:cNvPr>
          <p:cNvSpPr/>
          <p:nvPr/>
        </p:nvSpPr>
        <p:spPr>
          <a:xfrm>
            <a:off x="2664048" y="251445"/>
            <a:ext cx="5976664" cy="607539"/>
          </a:xfrm>
          <a:prstGeom prst="rect">
            <a:avLst/>
          </a:prstGeom>
        </p:spPr>
        <p:txBody>
          <a:bodyPr wrap="square">
            <a:spAutoFit/>
          </a:bodyPr>
          <a:lstStyle/>
          <a:p>
            <a:r>
              <a:rPr lang="en-US"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Schedule</a:t>
            </a:r>
            <a:endPar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9D600354-4F50-4E08-AFFF-7DA3DCCDA508}"/>
              </a:ext>
            </a:extLst>
          </p:cNvPr>
          <p:cNvPicPr>
            <a:picLocks noChangeAspect="1"/>
          </p:cNvPicPr>
          <p:nvPr/>
        </p:nvPicPr>
        <p:blipFill>
          <a:blip r:embed="rId2">
            <a:duotone>
              <a:prstClr val="black"/>
              <a:srgbClr val="D9C3A5">
                <a:tint val="50000"/>
                <a:satMod val="180000"/>
              </a:srgbClr>
            </a:duotone>
          </a:blip>
          <a:stretch>
            <a:fillRect/>
          </a:stretch>
        </p:blipFill>
        <p:spPr>
          <a:xfrm>
            <a:off x="-1" y="1638528"/>
            <a:ext cx="10080625" cy="4282618"/>
          </a:xfrm>
          <a:prstGeom prst="rect">
            <a:avLst/>
          </a:prstGeom>
        </p:spPr>
      </p:pic>
      <p:sp>
        <p:nvSpPr>
          <p:cNvPr id="6" name="Arrow: Right 5">
            <a:extLst>
              <a:ext uri="{FF2B5EF4-FFF2-40B4-BE49-F238E27FC236}">
                <a16:creationId xmlns:a16="http://schemas.microsoft.com/office/drawing/2014/main" id="{23233BE2-86D0-4795-86A2-E9E73F3437EF}"/>
              </a:ext>
            </a:extLst>
          </p:cNvPr>
          <p:cNvSpPr/>
          <p:nvPr/>
        </p:nvSpPr>
        <p:spPr bwMode="auto">
          <a:xfrm rot="10800000">
            <a:off x="8424688" y="4571925"/>
            <a:ext cx="576064" cy="144016"/>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dirty="0">
              <a:ln>
                <a:noFill/>
              </a:ln>
              <a:solidFill>
                <a:srgbClr val="C00000"/>
              </a:solidFill>
              <a:effectLst/>
              <a:highlight>
                <a:srgbClr val="FF0000"/>
              </a:highlight>
              <a:latin typeface="Arial" charset="0"/>
              <a:ea typeface="ＭＳ Ｐゴシック" charset="0"/>
              <a:cs typeface="ＭＳ Ｐゴシック" charset="0"/>
            </a:endParaRPr>
          </a:p>
        </p:txBody>
      </p:sp>
      <p:sp>
        <p:nvSpPr>
          <p:cNvPr id="7" name="Arrow: Right 6">
            <a:extLst>
              <a:ext uri="{FF2B5EF4-FFF2-40B4-BE49-F238E27FC236}">
                <a16:creationId xmlns:a16="http://schemas.microsoft.com/office/drawing/2014/main" id="{35BB5FE8-B576-475B-BEC1-CBBD4775D347}"/>
              </a:ext>
            </a:extLst>
          </p:cNvPr>
          <p:cNvSpPr/>
          <p:nvPr/>
        </p:nvSpPr>
        <p:spPr bwMode="auto">
          <a:xfrm rot="10800000">
            <a:off x="8712720" y="5580037"/>
            <a:ext cx="576064" cy="144016"/>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dirty="0">
              <a:ln>
                <a:noFill/>
              </a:ln>
              <a:solidFill>
                <a:srgbClr val="C00000"/>
              </a:solidFill>
              <a:effectLst/>
              <a:highlight>
                <a:srgbClr val="FF0000"/>
              </a:highligh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5434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1"/>
          <p:cNvSpPr>
            <a:spLocks noGrp="1"/>
          </p:cNvSpPr>
          <p:nvPr>
            <p:ph type="sldNum" sz="quarter" idx="10"/>
          </p:nvPr>
        </p:nvSpPr>
        <p:spPr/>
        <p:txBody>
          <a:bodyPr/>
          <a:lstStyle/>
          <a:p>
            <a:pPr>
              <a:defRPr/>
            </a:pPr>
            <a:fld id="{ED11E23A-0589-498B-A1FD-81492108B36F}" type="slidenum">
              <a:rPr lang="en-US"/>
              <a:pPr>
                <a:defRPr/>
              </a:pPr>
              <a:t>19</a:t>
            </a:fld>
            <a:endParaRPr lang="en-US" dirty="0">
              <a:solidFill>
                <a:schemeClr val="tx1"/>
              </a:solidFill>
              <a:effectLst/>
            </a:endParaRPr>
          </a:p>
        </p:txBody>
      </p:sp>
      <p:sp>
        <p:nvSpPr>
          <p:cNvPr id="911362" name="Rectangle 2"/>
          <p:cNvSpPr>
            <a:spLocks noGrp="1" noChangeArrowheads="1"/>
          </p:cNvSpPr>
          <p:nvPr>
            <p:ph type="title" idx="4294967295"/>
          </p:nvPr>
        </p:nvSpPr>
        <p:spPr>
          <a:xfrm>
            <a:off x="2592039" y="395461"/>
            <a:ext cx="6995011" cy="839964"/>
          </a:xfrm>
          <a:prstGeom prst="rect">
            <a:avLst/>
          </a:prstGeom>
        </p:spPr>
        <p:txBody>
          <a:bodyPr lIns="96213" tIns="48107" rIns="96213" bIns="48107"/>
          <a:lstStyle/>
          <a:p>
            <a:pPr algn="l" eaLnBrk="1" hangingPunct="1">
              <a:defRPr/>
            </a:pPr>
            <a:r>
              <a:rPr lang="en-US" sz="36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Summary and discussion</a:t>
            </a:r>
          </a:p>
        </p:txBody>
      </p:sp>
      <p:sp>
        <p:nvSpPr>
          <p:cNvPr id="6" name="Rectangle 3">
            <a:extLst>
              <a:ext uri="{FF2B5EF4-FFF2-40B4-BE49-F238E27FC236}">
                <a16:creationId xmlns:a16="http://schemas.microsoft.com/office/drawing/2014/main" id="{553F1490-FF0C-477B-A224-9E058C221FF4}"/>
              </a:ext>
            </a:extLst>
          </p:cNvPr>
          <p:cNvSpPr txBox="1">
            <a:spLocks noChangeArrowheads="1"/>
          </p:cNvSpPr>
          <p:nvPr/>
        </p:nvSpPr>
        <p:spPr>
          <a:xfrm>
            <a:off x="604053" y="1213230"/>
            <a:ext cx="8982998" cy="3166922"/>
          </a:xfrm>
          <a:prstGeom prst="rect">
            <a:avLst/>
          </a:prstGeom>
          <a:ln w="28575">
            <a:solidFill>
              <a:srgbClr val="FF3300"/>
            </a:solidFill>
          </a:ln>
        </p:spPr>
        <p:txBody>
          <a:bodyPr lIns="96213" tIns="48107" rIns="96213" bIns="48107"/>
          <a:lstStyle>
            <a:lvl1pPr marL="341313" indent="-341313" algn="l" defTabSz="447675" rtl="0" eaLnBrk="1" fontAlgn="base" hangingPunct="1">
              <a:lnSpc>
                <a:spcPct val="93000"/>
              </a:lnSpc>
              <a:spcBef>
                <a:spcPct val="0"/>
              </a:spcBef>
              <a:spcAft>
                <a:spcPts val="1413"/>
              </a:spcAft>
              <a:buClr>
                <a:srgbClr val="000000"/>
              </a:buClr>
              <a:buSzPct val="100000"/>
              <a:buFont typeface="Times New Roman" charset="0"/>
              <a:defRPr sz="3200">
                <a:solidFill>
                  <a:srgbClr val="000000"/>
                </a:solidFill>
                <a:latin typeface="+mn-lt"/>
                <a:ea typeface="MS PGothic" pitchFamily="34" charset="-128"/>
                <a:cs typeface="MS PGothic" charset="0"/>
              </a:defRPr>
            </a:lvl1pPr>
            <a:lvl2pPr marL="741363" indent="-284163" algn="l" defTabSz="447675" rtl="0" eaLnBrk="1" fontAlgn="base" hangingPunct="1">
              <a:lnSpc>
                <a:spcPct val="93000"/>
              </a:lnSpc>
              <a:spcBef>
                <a:spcPct val="0"/>
              </a:spcBef>
              <a:spcAft>
                <a:spcPts val="1138"/>
              </a:spcAft>
              <a:buClr>
                <a:srgbClr val="000000"/>
              </a:buClr>
              <a:buSzPct val="100000"/>
              <a:buFont typeface="Times New Roman" charset="0"/>
              <a:defRPr sz="2800">
                <a:solidFill>
                  <a:srgbClr val="000000"/>
                </a:solidFill>
                <a:latin typeface="+mn-lt"/>
                <a:ea typeface="MS PGothic" pitchFamily="34" charset="-128"/>
                <a:cs typeface="MS PGothic" charset="0"/>
              </a:defRPr>
            </a:lvl2pPr>
            <a:lvl3pPr marL="1141413" indent="-227013" algn="l" defTabSz="447675" rtl="0" eaLnBrk="1" fontAlgn="base" hangingPunct="1">
              <a:lnSpc>
                <a:spcPct val="93000"/>
              </a:lnSpc>
              <a:spcBef>
                <a:spcPct val="0"/>
              </a:spcBef>
              <a:spcAft>
                <a:spcPts val="850"/>
              </a:spcAft>
              <a:buClr>
                <a:srgbClr val="000000"/>
              </a:buClr>
              <a:buSzPct val="100000"/>
              <a:buFont typeface="Times New Roman" charset="0"/>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20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481066" indent="-481066" algn="just">
              <a:buFont typeface="Wingdings" panose="05000000000000000000" pitchFamily="2" charset="2"/>
              <a:buChar char="v"/>
              <a:defRPr/>
            </a:pPr>
            <a:r>
              <a:rPr lang="en-US" sz="2200" kern="0" dirty="0">
                <a:latin typeface="Arial" pitchFamily="34" charset="0"/>
              </a:rPr>
              <a:t>The lattice (S6BA-E) is frozen</a:t>
            </a:r>
          </a:p>
          <a:p>
            <a:pPr marL="481066" indent="-481066" algn="just">
              <a:buFont typeface="Wingdings" panose="05000000000000000000" pitchFamily="2" charset="2"/>
              <a:buChar char="v"/>
              <a:defRPr/>
            </a:pPr>
            <a:r>
              <a:rPr lang="en-US" sz="2200" kern="0" dirty="0">
                <a:latin typeface="Arial" pitchFamily="34" charset="0"/>
              </a:rPr>
              <a:t>The TDR version 1 is available (since August 2021) Version 2 since April 2022. Any other further additions will be incorporated as appendices. </a:t>
            </a:r>
          </a:p>
          <a:p>
            <a:pPr marL="481066" indent="-481066" algn="just">
              <a:buFont typeface="Wingdings" panose="05000000000000000000" pitchFamily="2" charset="2"/>
              <a:buChar char="v"/>
              <a:defRPr/>
            </a:pPr>
            <a:r>
              <a:rPr lang="en-US" sz="2200" kern="0" dirty="0">
                <a:latin typeface="Arial" pitchFamily="34" charset="0"/>
              </a:rPr>
              <a:t>Remarkable progress has been made in almost all WPs, (despite COVID-19) </a:t>
            </a:r>
          </a:p>
          <a:p>
            <a:pPr marL="481066" indent="-481066" algn="just">
              <a:buFont typeface="Wingdings" panose="05000000000000000000" pitchFamily="2" charset="2"/>
              <a:buChar char="v"/>
              <a:defRPr/>
            </a:pPr>
            <a:r>
              <a:rPr lang="en-US" sz="2200" kern="0" dirty="0">
                <a:latin typeface="Arial" pitchFamily="34" charset="0"/>
              </a:rPr>
              <a:t>Launching a number of call for tenders (magnets, girders, chambers, vacuum systems, power supplies, IVUs)</a:t>
            </a:r>
          </a:p>
        </p:txBody>
      </p:sp>
      <p:sp>
        <p:nvSpPr>
          <p:cNvPr id="2" name="TextBox 1">
            <a:extLst>
              <a:ext uri="{FF2B5EF4-FFF2-40B4-BE49-F238E27FC236}">
                <a16:creationId xmlns:a16="http://schemas.microsoft.com/office/drawing/2014/main" id="{CD8BBE5A-5B23-45CD-A8EF-F1C1FBCF6A4B}"/>
              </a:ext>
            </a:extLst>
          </p:cNvPr>
          <p:cNvSpPr txBox="1"/>
          <p:nvPr/>
        </p:nvSpPr>
        <p:spPr>
          <a:xfrm>
            <a:off x="604053" y="4685058"/>
            <a:ext cx="8982998" cy="1523494"/>
          </a:xfrm>
          <a:prstGeom prst="rect">
            <a:avLst/>
          </a:prstGeom>
          <a:noFill/>
          <a:ln w="12700">
            <a:solidFill>
              <a:schemeClr val="tx1"/>
            </a:solidFill>
          </a:ln>
        </p:spPr>
        <p:txBody>
          <a:bodyPr wrap="square" rtlCol="0">
            <a:spAutoFit/>
          </a:bodyPr>
          <a:lstStyle/>
          <a:p>
            <a:pPr algn="just"/>
            <a:r>
              <a:rPr lang="en-US" sz="2000" i="1" kern="0" dirty="0">
                <a:solidFill>
                  <a:srgbClr val="002060"/>
                </a:solidFill>
                <a:latin typeface="Arial" pitchFamily="34" charset="0"/>
              </a:rPr>
              <a:t>You can apply all theory lessons for reducing the emittance but at the end users will try everything possible to upset the machine!</a:t>
            </a:r>
          </a:p>
          <a:p>
            <a:endParaRPr lang="en-US" sz="2000" i="1" kern="0" dirty="0">
              <a:solidFill>
                <a:srgbClr val="002060"/>
              </a:solidFill>
              <a:latin typeface="Arial" pitchFamily="34" charset="0"/>
            </a:endParaRPr>
          </a:p>
          <a:p>
            <a:pPr algn="just"/>
            <a:r>
              <a:rPr lang="en-US" sz="2000" i="1" kern="0" dirty="0">
                <a:solidFill>
                  <a:srgbClr val="002060"/>
                </a:solidFill>
                <a:latin typeface="Arial" pitchFamily="34" charset="0"/>
              </a:rPr>
              <a:t>Above all remember that an up to 20% increase in emittance makes a small difference for most of them but it can simplify many things for you.</a:t>
            </a:r>
          </a:p>
        </p:txBody>
      </p:sp>
      <p:sp>
        <p:nvSpPr>
          <p:cNvPr id="3" name="TextBox 2">
            <a:extLst>
              <a:ext uri="{FF2B5EF4-FFF2-40B4-BE49-F238E27FC236}">
                <a16:creationId xmlns:a16="http://schemas.microsoft.com/office/drawing/2014/main" id="{761526B7-3C3F-45DA-ACA2-E62C7A4559F4}"/>
              </a:ext>
            </a:extLst>
          </p:cNvPr>
          <p:cNvSpPr txBox="1"/>
          <p:nvPr/>
        </p:nvSpPr>
        <p:spPr>
          <a:xfrm>
            <a:off x="2448024" y="6513459"/>
            <a:ext cx="5904656" cy="550279"/>
          </a:xfrm>
          <a:prstGeom prst="rect">
            <a:avLst/>
          </a:prstGeom>
          <a:noFill/>
        </p:spPr>
        <p:txBody>
          <a:bodyPr wrap="square" rtlCol="0">
            <a:spAutoFit/>
          </a:bodyPr>
          <a:lstStyle/>
          <a:p>
            <a:r>
              <a:rPr lang="en-GB" sz="3200" b="1" i="1" dirty="0">
                <a:solidFill>
                  <a:srgbClr val="C00000"/>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242550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a:t>
            </a:fld>
            <a:endParaRPr lang="it-IT" dirty="0"/>
          </a:p>
        </p:txBody>
      </p:sp>
      <p:sp>
        <p:nvSpPr>
          <p:cNvPr id="5" name="Title 1"/>
          <p:cNvSpPr>
            <a:spLocks noGrp="1"/>
          </p:cNvSpPr>
          <p:nvPr>
            <p:ph type="title"/>
          </p:nvPr>
        </p:nvSpPr>
        <p:spPr bwMode="auto">
          <a:xfrm>
            <a:off x="2999195" y="93378"/>
            <a:ext cx="6840315"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2600" b="1" i="1" dirty="0" err="1">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a:t>
            </a:r>
            <a:r>
              <a:rPr lang="en-US" altLang="en-US" sz="2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 </a:t>
            </a:r>
            <a:r>
              <a:rPr lang="en-US" altLang="en-US" sz="2600" b="1" i="1" dirty="0" err="1">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Sincrotrone</a:t>
            </a:r>
            <a:r>
              <a:rPr lang="en-US" altLang="en-US" sz="2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Trieste, Italy:         2  complementary Light Sources</a:t>
            </a:r>
          </a:p>
        </p:txBody>
      </p:sp>
      <p:pic>
        <p:nvPicPr>
          <p:cNvPr id="6" name="Picture 4" descr="Elettra&amp;FERMI_Sept.2010.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768" y="1150407"/>
            <a:ext cx="9778030" cy="6013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2"/>
          <p:cNvCxnSpPr>
            <a:cxnSpLocks noChangeShapeType="1"/>
          </p:cNvCxnSpPr>
          <p:nvPr/>
        </p:nvCxnSpPr>
        <p:spPr bwMode="auto">
          <a:xfrm>
            <a:off x="3528144" y="2961851"/>
            <a:ext cx="1514410" cy="1115484"/>
          </a:xfrm>
          <a:prstGeom prst="straightConnector1">
            <a:avLst/>
          </a:prstGeom>
          <a:noFill/>
          <a:ln w="28575" algn="ctr">
            <a:solidFill>
              <a:srgbClr val="FFFF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Oval 5"/>
          <p:cNvSpPr>
            <a:spLocks noChangeArrowheads="1"/>
          </p:cNvSpPr>
          <p:nvPr/>
        </p:nvSpPr>
        <p:spPr bwMode="auto">
          <a:xfrm rot="20872211">
            <a:off x="4851400" y="3879850"/>
            <a:ext cx="1916113" cy="798513"/>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a:p>
        </p:txBody>
      </p:sp>
      <p:sp>
        <p:nvSpPr>
          <p:cNvPr id="9" name="Oval 7"/>
          <p:cNvSpPr>
            <a:spLocks noChangeArrowheads="1"/>
          </p:cNvSpPr>
          <p:nvPr/>
        </p:nvSpPr>
        <p:spPr bwMode="auto">
          <a:xfrm rot="21354175">
            <a:off x="4706235" y="3778428"/>
            <a:ext cx="2004813" cy="798512"/>
          </a:xfrm>
          <a:prstGeom prst="ellipse">
            <a:avLst/>
          </a:prstGeom>
          <a:noFill/>
          <a:ln w="28575" algn="ctr">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a:p>
        </p:txBody>
      </p:sp>
      <p:cxnSp>
        <p:nvCxnSpPr>
          <p:cNvPr id="10" name="Straight Arrow Connector 10"/>
          <p:cNvCxnSpPr>
            <a:cxnSpLocks noChangeShapeType="1"/>
          </p:cNvCxnSpPr>
          <p:nvPr/>
        </p:nvCxnSpPr>
        <p:spPr bwMode="auto">
          <a:xfrm>
            <a:off x="7416576" y="3419797"/>
            <a:ext cx="216024" cy="504056"/>
          </a:xfrm>
          <a:prstGeom prst="straightConnector1">
            <a:avLst/>
          </a:prstGeom>
          <a:noFill/>
          <a:ln w="28575" algn="ctr">
            <a:solidFill>
              <a:srgbClr val="FFC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Rounded Rectangle 8"/>
          <p:cNvSpPr>
            <a:spLocks noChangeArrowheads="1"/>
          </p:cNvSpPr>
          <p:nvPr/>
        </p:nvSpPr>
        <p:spPr bwMode="auto">
          <a:xfrm rot="20622597">
            <a:off x="3642525" y="4420411"/>
            <a:ext cx="4739678" cy="657225"/>
          </a:xfrm>
          <a:prstGeom prst="roundRect">
            <a:avLst>
              <a:gd name="adj" fmla="val 23648"/>
            </a:avLst>
          </a:prstGeom>
          <a:noFill/>
          <a:ln w="31750" algn="ctr">
            <a:solidFill>
              <a:srgbClr val="FFC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a:p>
        </p:txBody>
      </p:sp>
      <p:sp>
        <p:nvSpPr>
          <p:cNvPr id="12" name="TextBox 12"/>
          <p:cNvSpPr txBox="1">
            <a:spLocks noChangeArrowheads="1"/>
          </p:cNvSpPr>
          <p:nvPr/>
        </p:nvSpPr>
        <p:spPr bwMode="auto">
          <a:xfrm>
            <a:off x="5292339" y="2367863"/>
            <a:ext cx="4521446" cy="966034"/>
          </a:xfrm>
          <a:prstGeom prst="rect">
            <a:avLst/>
          </a:prstGeom>
          <a:noFill/>
          <a:ln w="31750" algn="ctr">
            <a:solidFill>
              <a:srgbClr val="FFC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algn="ctr" eaLnBrk="1" hangingPunct="1">
              <a:lnSpc>
                <a:spcPct val="93000"/>
              </a:lnSpc>
              <a:buClr>
                <a:srgbClr val="000000"/>
              </a:buClr>
              <a:buSzPct val="100000"/>
              <a:buFont typeface="Times New Roman" panose="02020603050405020304" pitchFamily="18" charset="0"/>
              <a:buNone/>
              <a:defRPr/>
            </a:pPr>
            <a:r>
              <a:rPr lang="en-US" altLang="en-US" sz="2035" u="sng" dirty="0">
                <a:solidFill>
                  <a:srgbClr val="FFC000"/>
                </a:solidFill>
                <a:latin typeface="+mn-lt"/>
                <a:cs typeface="Times New Roman" panose="02020603050405020304" pitchFamily="18" charset="0"/>
              </a:rPr>
              <a:t>FERMI</a:t>
            </a:r>
            <a:r>
              <a:rPr lang="en-US" altLang="en-US" sz="2035" dirty="0">
                <a:solidFill>
                  <a:srgbClr val="FFC000"/>
                </a:solidFill>
                <a:latin typeface="+mn-lt"/>
                <a:cs typeface="Times New Roman" panose="02020603050405020304" pitchFamily="18" charset="0"/>
              </a:rPr>
              <a:t>: seeded FEL (4-20-100 nm ) open to users since 2012 (FEL-1) and 2015 (FEL-2)</a:t>
            </a:r>
            <a:endParaRPr lang="it-IT" altLang="en-US" sz="2035" dirty="0">
              <a:solidFill>
                <a:srgbClr val="FFC000"/>
              </a:solidFill>
              <a:latin typeface="+mn-lt"/>
              <a:cs typeface="Times New Roman" panose="02020603050405020304" pitchFamily="18" charset="0"/>
            </a:endParaRPr>
          </a:p>
        </p:txBody>
      </p:sp>
      <p:sp>
        <p:nvSpPr>
          <p:cNvPr id="13" name="TextBox 12"/>
          <p:cNvSpPr txBox="1">
            <a:spLocks noChangeArrowheads="1"/>
          </p:cNvSpPr>
          <p:nvPr/>
        </p:nvSpPr>
        <p:spPr bwMode="auto">
          <a:xfrm>
            <a:off x="143768" y="1266707"/>
            <a:ext cx="3672408" cy="1695144"/>
          </a:xfrm>
          <a:prstGeom prst="rect">
            <a:avLst/>
          </a:prstGeom>
          <a:noFill/>
          <a:ln w="31750" algn="ctr">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lvl="0" algn="ctr" eaLnBrk="1" hangingPunct="1">
              <a:defRPr/>
            </a:pPr>
            <a:r>
              <a:rPr lang="en-GB" altLang="en-US" sz="1600" u="sng" dirty="0">
                <a:solidFill>
                  <a:srgbClr val="FFFF00"/>
                </a:solidFill>
                <a:latin typeface="Arial"/>
                <a:cs typeface="Times New Roman" panose="02020603050405020304" pitchFamily="18" charset="0"/>
              </a:rPr>
              <a:t>Elettra</a:t>
            </a:r>
            <a:r>
              <a:rPr lang="en-GB" altLang="en-US" sz="1600" dirty="0">
                <a:solidFill>
                  <a:srgbClr val="FFFF00"/>
                </a:solidFill>
                <a:latin typeface="Arial"/>
                <a:cs typeface="Times New Roman" panose="02020603050405020304" pitchFamily="18" charset="0"/>
              </a:rPr>
              <a:t>: open to users since 1994.</a:t>
            </a:r>
          </a:p>
          <a:p>
            <a:pPr lvl="0" algn="ctr" eaLnBrk="1" hangingPunct="1">
              <a:defRPr/>
            </a:pPr>
            <a:r>
              <a:rPr lang="en-GB" altLang="en-US" sz="1600" dirty="0">
                <a:solidFill>
                  <a:srgbClr val="FFFF00"/>
                </a:solidFill>
                <a:latin typeface="Arial"/>
                <a:cs typeface="Times New Roman" panose="02020603050405020304" pitchFamily="18" charset="0"/>
              </a:rPr>
              <a:t>First soft X-ray 3</a:t>
            </a:r>
            <a:r>
              <a:rPr lang="en-GB" altLang="en-US" sz="1600" baseline="30000" dirty="0">
                <a:solidFill>
                  <a:srgbClr val="FFFF00"/>
                </a:solidFill>
                <a:latin typeface="Arial"/>
                <a:cs typeface="Times New Roman" panose="02020603050405020304" pitchFamily="18" charset="0"/>
              </a:rPr>
              <a:t>rd</a:t>
            </a:r>
            <a:r>
              <a:rPr lang="en-GB" altLang="en-US" sz="1600" dirty="0">
                <a:solidFill>
                  <a:srgbClr val="FFFF00"/>
                </a:solidFill>
                <a:latin typeface="Arial"/>
                <a:cs typeface="Times New Roman" panose="02020603050405020304" pitchFamily="18" charset="0"/>
              </a:rPr>
              <a:t> generation in Europe</a:t>
            </a:r>
          </a:p>
          <a:p>
            <a:pPr lvl="0" algn="ctr" eaLnBrk="1" hangingPunct="1">
              <a:defRPr/>
            </a:pPr>
            <a:r>
              <a:rPr lang="en-GB" altLang="en-US" sz="1600" dirty="0">
                <a:solidFill>
                  <a:srgbClr val="FFFF00"/>
                </a:solidFill>
                <a:latin typeface="Arial"/>
                <a:cs typeface="Times New Roman" panose="02020603050405020304" pitchFamily="18" charset="0"/>
              </a:rPr>
              <a:t>7/10 </a:t>
            </a:r>
            <a:r>
              <a:rPr lang="en-GB" altLang="en-US" sz="1600" dirty="0" err="1">
                <a:solidFill>
                  <a:srgbClr val="FFFF00"/>
                </a:solidFill>
                <a:latin typeface="Arial"/>
                <a:cs typeface="Times New Roman" panose="02020603050405020304" pitchFamily="18" charset="0"/>
              </a:rPr>
              <a:t>nmrad</a:t>
            </a:r>
            <a:r>
              <a:rPr lang="en-GB" altLang="en-US" sz="1600" dirty="0">
                <a:solidFill>
                  <a:srgbClr val="FFFF00"/>
                </a:solidFill>
                <a:latin typeface="Arial"/>
                <a:cs typeface="Times New Roman" panose="02020603050405020304" pitchFamily="18" charset="0"/>
              </a:rPr>
              <a:t> ( 2 &amp; 2.4 GeV ) (310 &amp; 160 mA)</a:t>
            </a:r>
          </a:p>
          <a:p>
            <a:pPr lvl="0" algn="ctr" eaLnBrk="1" hangingPunct="1">
              <a:defRPr/>
            </a:pPr>
            <a:r>
              <a:rPr lang="en-GB" altLang="en-US" sz="1600" dirty="0">
                <a:solidFill>
                  <a:srgbClr val="FFFF00"/>
                </a:solidFill>
                <a:latin typeface="Arial"/>
                <a:cs typeface="Times New Roman" panose="02020603050405020304" pitchFamily="18" charset="0"/>
              </a:rPr>
              <a:t>100-300 um, 300 nm - 0.35 Å</a:t>
            </a:r>
          </a:p>
          <a:p>
            <a:pPr lvl="0" algn="ctr" eaLnBrk="1" hangingPunct="1">
              <a:defRPr/>
            </a:pPr>
            <a:r>
              <a:rPr lang="en-GB" altLang="en-US" sz="1600" dirty="0">
                <a:solidFill>
                  <a:srgbClr val="FFFF00"/>
                </a:solidFill>
                <a:latin typeface="Arial"/>
                <a:cs typeface="Times New Roman" panose="02020603050405020304" pitchFamily="18" charset="0"/>
              </a:rPr>
              <a:t>27 active beam lines</a:t>
            </a:r>
            <a:endParaRPr lang="en-GB" altLang="en-US" sz="1600" dirty="0">
              <a:solidFill>
                <a:srgbClr val="FFFF00"/>
              </a:solidFill>
              <a:latin typeface="+mn-lt"/>
              <a:cs typeface="Times New Roman" panose="02020603050405020304" pitchFamily="18" charset="0"/>
            </a:endParaRPr>
          </a:p>
        </p:txBody>
      </p:sp>
    </p:spTree>
    <p:extLst>
      <p:ext uri="{BB962C8B-B14F-4D97-AF65-F5344CB8AC3E}">
        <p14:creationId xmlns:p14="http://schemas.microsoft.com/office/powerpoint/2010/main" val="2112216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Emittance and beam variation</a:t>
            </a:r>
          </a:p>
        </p:txBody>
      </p:sp>
      <p:sp>
        <p:nvSpPr>
          <p:cNvPr id="4" name="Slide Number Placeholder 3"/>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20</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pic>
        <p:nvPicPr>
          <p:cNvPr id="8" name="Picture 7">
            <a:extLst>
              <a:ext uri="{FF2B5EF4-FFF2-40B4-BE49-F238E27FC236}">
                <a16:creationId xmlns:a16="http://schemas.microsoft.com/office/drawing/2014/main" id="{C18117D4-9033-4B26-BDEA-1359F440BEE7}"/>
              </a:ext>
            </a:extLst>
          </p:cNvPr>
          <p:cNvPicPr>
            <a:picLocks noChangeAspect="1"/>
          </p:cNvPicPr>
          <p:nvPr/>
        </p:nvPicPr>
        <p:blipFill>
          <a:blip r:embed="rId3"/>
          <a:stretch>
            <a:fillRect/>
          </a:stretch>
        </p:blipFill>
        <p:spPr>
          <a:xfrm>
            <a:off x="227112" y="2423785"/>
            <a:ext cx="4680520" cy="4802544"/>
          </a:xfrm>
          <a:prstGeom prst="rect">
            <a:avLst/>
          </a:prstGeom>
        </p:spPr>
      </p:pic>
      <p:pic>
        <p:nvPicPr>
          <p:cNvPr id="9" name="Picture 8">
            <a:extLst>
              <a:ext uri="{FF2B5EF4-FFF2-40B4-BE49-F238E27FC236}">
                <a16:creationId xmlns:a16="http://schemas.microsoft.com/office/drawing/2014/main" id="{A6BE7A7B-A7E4-4D8B-8A99-BB85370F4F93}"/>
              </a:ext>
            </a:extLst>
          </p:cNvPr>
          <p:cNvPicPr>
            <a:picLocks noChangeAspect="1"/>
          </p:cNvPicPr>
          <p:nvPr/>
        </p:nvPicPr>
        <p:blipFill>
          <a:blip r:embed="rId4"/>
          <a:stretch>
            <a:fillRect/>
          </a:stretch>
        </p:blipFill>
        <p:spPr>
          <a:xfrm>
            <a:off x="5535300" y="2423785"/>
            <a:ext cx="4054191" cy="4858933"/>
          </a:xfrm>
          <a:prstGeom prst="rect">
            <a:avLst/>
          </a:prstGeom>
        </p:spPr>
      </p:pic>
      <p:sp>
        <p:nvSpPr>
          <p:cNvPr id="3" name="Oval 2">
            <a:extLst>
              <a:ext uri="{FF2B5EF4-FFF2-40B4-BE49-F238E27FC236}">
                <a16:creationId xmlns:a16="http://schemas.microsoft.com/office/drawing/2014/main" id="{25730253-E032-4CDA-9C16-1D94B2D3F175}"/>
              </a:ext>
            </a:extLst>
          </p:cNvPr>
          <p:cNvSpPr/>
          <p:nvPr/>
        </p:nvSpPr>
        <p:spPr bwMode="auto">
          <a:xfrm>
            <a:off x="8334058" y="5273200"/>
            <a:ext cx="1440161" cy="1296144"/>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12852E75-CA9E-49FD-9510-A3224F2FB879}"/>
              </a:ext>
            </a:extLst>
          </p:cNvPr>
          <p:cNvSpPr txBox="1"/>
          <p:nvPr/>
        </p:nvSpPr>
        <p:spPr>
          <a:xfrm>
            <a:off x="8499548" y="5508029"/>
            <a:ext cx="1077269" cy="264047"/>
          </a:xfrm>
          <a:prstGeom prst="rect">
            <a:avLst/>
          </a:prstGeom>
          <a:noFill/>
        </p:spPr>
        <p:txBody>
          <a:bodyPr wrap="square" rtlCol="0">
            <a:spAutoFit/>
          </a:bodyPr>
          <a:lstStyle/>
          <a:p>
            <a:r>
              <a:rPr lang="en-GB" sz="1200" i="1" dirty="0">
                <a:solidFill>
                  <a:schemeClr val="tx1"/>
                </a:solidFill>
              </a:rPr>
              <a:t>Fixed gap</a:t>
            </a:r>
          </a:p>
        </p:txBody>
      </p:sp>
      <p:sp>
        <p:nvSpPr>
          <p:cNvPr id="10" name="Rectangle 9">
            <a:extLst>
              <a:ext uri="{FF2B5EF4-FFF2-40B4-BE49-F238E27FC236}">
                <a16:creationId xmlns:a16="http://schemas.microsoft.com/office/drawing/2014/main" id="{38D0A47D-8B25-4BF7-A495-CA0E27041F03}"/>
              </a:ext>
            </a:extLst>
          </p:cNvPr>
          <p:cNvSpPr/>
          <p:nvPr/>
        </p:nvSpPr>
        <p:spPr>
          <a:xfrm>
            <a:off x="0" y="919696"/>
            <a:ext cx="10080625" cy="1661993"/>
          </a:xfrm>
          <a:prstGeom prst="rect">
            <a:avLst/>
          </a:prstGeom>
        </p:spPr>
        <p:txBody>
          <a:bodyPr wrap="square">
            <a:spAutoFit/>
          </a:bodyPr>
          <a:lstStyle/>
          <a:p>
            <a:pPr lvl="0" algn="just" hangingPunct="1">
              <a:lnSpc>
                <a:spcPct val="100000"/>
              </a:lnSpc>
              <a:spcBef>
                <a:spcPts val="0"/>
              </a:spcBef>
              <a:spcAft>
                <a:spcPts val="600"/>
              </a:spcAft>
            </a:pPr>
            <a:r>
              <a:rPr lang="en-US" sz="1700" i="1" kern="0" dirty="0">
                <a:solidFill>
                  <a:srgbClr val="000000"/>
                </a:solidFill>
                <a:latin typeface="Arial"/>
                <a:ea typeface="MS PGothic" pitchFamily="34" charset="-128"/>
              </a:rPr>
              <a:t>All 11 long straight sections will be occupied, the section 2 is reserved for the deflecting RF cavities for achieving for some beamlines pulses as short as 1 </a:t>
            </a:r>
            <a:r>
              <a:rPr lang="en-US" sz="1700" i="1" kern="0" dirty="0" err="1">
                <a:solidFill>
                  <a:srgbClr val="000000"/>
                </a:solidFill>
                <a:latin typeface="Arial"/>
                <a:ea typeface="MS PGothic" pitchFamily="34" charset="-128"/>
              </a:rPr>
              <a:t>ps</a:t>
            </a:r>
            <a:r>
              <a:rPr lang="en-US" sz="1700" i="1" kern="0" dirty="0">
                <a:solidFill>
                  <a:srgbClr val="000000"/>
                </a:solidFill>
                <a:latin typeface="Arial"/>
                <a:ea typeface="MS PGothic" pitchFamily="34" charset="-128"/>
              </a:rPr>
              <a:t> (FWHM). Additionally 5 short straights will be occupied by IDs. When all insertion devices and SBs are included the emittance at 2.4 GeV reads 214 pm-rad and the energy loss due to radiation is 620 keV which for 400 mA translates to 248 kW radiation power. Moving any ID field for zero to maximum changes the beam dimension by less than 1%.</a:t>
            </a:r>
            <a:endParaRPr lang="en-GB" sz="1700" i="1" kern="0" dirty="0">
              <a:solidFill>
                <a:srgbClr val="000000"/>
              </a:solidFill>
              <a:latin typeface="Arial"/>
              <a:ea typeface="MS PGothic" pitchFamily="34" charset="-128"/>
            </a:endParaRPr>
          </a:p>
        </p:txBody>
      </p:sp>
    </p:spTree>
    <p:extLst>
      <p:ext uri="{BB962C8B-B14F-4D97-AF65-F5344CB8AC3E}">
        <p14:creationId xmlns:p14="http://schemas.microsoft.com/office/powerpoint/2010/main" val="64847768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431B-0C71-4886-A164-82456CD9898A}"/>
              </a:ext>
            </a:extLst>
          </p:cNvPr>
          <p:cNvSpPr>
            <a:spLocks noGrp="1"/>
          </p:cNvSpPr>
          <p:nvPr>
            <p:ph type="title"/>
          </p:nvPr>
        </p:nvSpPr>
        <p:spPr>
          <a:xfrm>
            <a:off x="2917657" y="97003"/>
            <a:ext cx="7162967" cy="936104"/>
          </a:xfrm>
        </p:spPr>
        <p:txBody>
          <a:bodyPr/>
          <a:lstStyle/>
          <a:p>
            <a:r>
              <a:rPr lang="en-GB" sz="32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Injection and manipulations</a:t>
            </a:r>
          </a:p>
        </p:txBody>
      </p:sp>
      <p:sp>
        <p:nvSpPr>
          <p:cNvPr id="3" name="Content Placeholder 2">
            <a:extLst>
              <a:ext uri="{FF2B5EF4-FFF2-40B4-BE49-F238E27FC236}">
                <a16:creationId xmlns:a16="http://schemas.microsoft.com/office/drawing/2014/main" id="{99829213-1B90-49D8-B58E-5EE43FBF3E29}"/>
              </a:ext>
            </a:extLst>
          </p:cNvPr>
          <p:cNvSpPr>
            <a:spLocks noGrp="1"/>
          </p:cNvSpPr>
          <p:nvPr>
            <p:ph idx="1"/>
          </p:nvPr>
        </p:nvSpPr>
        <p:spPr>
          <a:xfrm>
            <a:off x="6866628" y="2911331"/>
            <a:ext cx="2952329" cy="1080020"/>
          </a:xfrm>
        </p:spPr>
        <p:txBody>
          <a:bodyPr/>
          <a:lstStyle/>
          <a:p>
            <a:pPr marL="0" indent="0" algn="just">
              <a:buNone/>
            </a:pPr>
            <a:r>
              <a:rPr lang="en-GB" sz="1800" dirty="0"/>
              <a:t>Emittance exchange by crossing a linear coupling resonance </a:t>
            </a:r>
            <a:r>
              <a:rPr lang="en-GB" sz="1800" dirty="0" err="1"/>
              <a:t>Qx-Qy</a:t>
            </a:r>
            <a:r>
              <a:rPr lang="en-GB" sz="1800" dirty="0"/>
              <a:t>=n</a:t>
            </a:r>
          </a:p>
        </p:txBody>
      </p:sp>
      <p:sp>
        <p:nvSpPr>
          <p:cNvPr id="4" name="Slide Number Placeholder 3">
            <a:extLst>
              <a:ext uri="{FF2B5EF4-FFF2-40B4-BE49-F238E27FC236}">
                <a16:creationId xmlns:a16="http://schemas.microsoft.com/office/drawing/2014/main" id="{FD96A057-ACF6-4420-9D67-5E7F1D3FA253}"/>
              </a:ext>
            </a:extLst>
          </p:cNvPr>
          <p:cNvSpPr>
            <a:spLocks noGrp="1"/>
          </p:cNvSpPr>
          <p:nvPr>
            <p:ph type="sldNum" sz="quarter" idx="10"/>
          </p:nvPr>
        </p:nvSpPr>
        <p:spPr/>
        <p:txBody>
          <a:bodyPr/>
          <a:lstStyle/>
          <a:p>
            <a:pPr>
              <a:defRPr/>
            </a:pPr>
            <a:fld id="{1F71F16B-F57D-6044-AFB5-C1CBB03C6F13}" type="slidenum">
              <a:rPr lang="it-IT" smtClean="0"/>
              <a:pPr>
                <a:defRPr/>
              </a:pPr>
              <a:t>21</a:t>
            </a:fld>
            <a:endParaRPr lang="it-IT" dirty="0"/>
          </a:p>
        </p:txBody>
      </p:sp>
      <p:pic>
        <p:nvPicPr>
          <p:cNvPr id="7" name="Picture 6">
            <a:extLst>
              <a:ext uri="{FF2B5EF4-FFF2-40B4-BE49-F238E27FC236}">
                <a16:creationId xmlns:a16="http://schemas.microsoft.com/office/drawing/2014/main" id="{86B263AC-B518-4DD5-AA43-751062C8C549}"/>
              </a:ext>
            </a:extLst>
          </p:cNvPr>
          <p:cNvPicPr>
            <a:picLocks noChangeAspect="1"/>
          </p:cNvPicPr>
          <p:nvPr/>
        </p:nvPicPr>
        <p:blipFill>
          <a:blip r:embed="rId2"/>
          <a:stretch>
            <a:fillRect/>
          </a:stretch>
        </p:blipFill>
        <p:spPr>
          <a:xfrm>
            <a:off x="6688257" y="4826797"/>
            <a:ext cx="1496809" cy="1449413"/>
          </a:xfrm>
          <a:prstGeom prst="rect">
            <a:avLst/>
          </a:prstGeom>
        </p:spPr>
      </p:pic>
      <p:sp>
        <p:nvSpPr>
          <p:cNvPr id="8" name="Oval 7">
            <a:extLst>
              <a:ext uri="{FF2B5EF4-FFF2-40B4-BE49-F238E27FC236}">
                <a16:creationId xmlns:a16="http://schemas.microsoft.com/office/drawing/2014/main" id="{ABE52157-00D2-441C-863A-C461FCDD4D2B}"/>
              </a:ext>
            </a:extLst>
          </p:cNvPr>
          <p:cNvSpPr/>
          <p:nvPr/>
        </p:nvSpPr>
        <p:spPr bwMode="auto">
          <a:xfrm>
            <a:off x="7453769" y="5533504"/>
            <a:ext cx="72000" cy="36000"/>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0FE773DF-622B-4376-9093-DF124FC4C9D5}"/>
              </a:ext>
            </a:extLst>
          </p:cNvPr>
          <p:cNvSpPr/>
          <p:nvPr/>
        </p:nvSpPr>
        <p:spPr bwMode="auto">
          <a:xfrm>
            <a:off x="7443769" y="5389567"/>
            <a:ext cx="36000" cy="72000"/>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10" name="Picture 9">
            <a:extLst>
              <a:ext uri="{FF2B5EF4-FFF2-40B4-BE49-F238E27FC236}">
                <a16:creationId xmlns:a16="http://schemas.microsoft.com/office/drawing/2014/main" id="{0E1A2069-D270-488B-83BB-7132B8694B28}"/>
              </a:ext>
            </a:extLst>
          </p:cNvPr>
          <p:cNvPicPr>
            <a:picLocks noChangeAspect="1"/>
          </p:cNvPicPr>
          <p:nvPr/>
        </p:nvPicPr>
        <p:blipFill>
          <a:blip r:embed="rId3"/>
          <a:stretch>
            <a:fillRect/>
          </a:stretch>
        </p:blipFill>
        <p:spPr>
          <a:xfrm>
            <a:off x="8280672" y="5483551"/>
            <a:ext cx="1505457" cy="1270939"/>
          </a:xfrm>
          <a:prstGeom prst="rect">
            <a:avLst/>
          </a:prstGeom>
        </p:spPr>
      </p:pic>
      <p:pic>
        <p:nvPicPr>
          <p:cNvPr id="12" name="Picture 11">
            <a:extLst>
              <a:ext uri="{FF2B5EF4-FFF2-40B4-BE49-F238E27FC236}">
                <a16:creationId xmlns:a16="http://schemas.microsoft.com/office/drawing/2014/main" id="{E496F1E0-7EDB-44AD-B346-C7C9DF3BB8F0}"/>
              </a:ext>
            </a:extLst>
          </p:cNvPr>
          <p:cNvPicPr>
            <a:picLocks noChangeAspect="1"/>
          </p:cNvPicPr>
          <p:nvPr/>
        </p:nvPicPr>
        <p:blipFill>
          <a:blip r:embed="rId4"/>
          <a:stretch>
            <a:fillRect/>
          </a:stretch>
        </p:blipFill>
        <p:spPr>
          <a:xfrm>
            <a:off x="8264258" y="4099188"/>
            <a:ext cx="1505458" cy="1270940"/>
          </a:xfrm>
          <a:prstGeom prst="rect">
            <a:avLst/>
          </a:prstGeom>
        </p:spPr>
      </p:pic>
      <p:cxnSp>
        <p:nvCxnSpPr>
          <p:cNvPr id="14" name="Straight Arrow Connector 13">
            <a:extLst>
              <a:ext uri="{FF2B5EF4-FFF2-40B4-BE49-F238E27FC236}">
                <a16:creationId xmlns:a16="http://schemas.microsoft.com/office/drawing/2014/main" id="{2BF5A5ED-9BAE-49F0-8FB2-23FC71399A63}"/>
              </a:ext>
            </a:extLst>
          </p:cNvPr>
          <p:cNvCxnSpPr>
            <a:cxnSpLocks/>
          </p:cNvCxnSpPr>
          <p:nvPr/>
        </p:nvCxnSpPr>
        <p:spPr bwMode="auto">
          <a:xfrm>
            <a:off x="7579402" y="5569504"/>
            <a:ext cx="909055" cy="504060"/>
          </a:xfrm>
          <a:prstGeom prst="straightConnector1">
            <a:avLst/>
          </a:prstGeom>
          <a:solidFill>
            <a:srgbClr val="00B8FF"/>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6F4C9331-2474-49D1-8894-4AB14E010FF1}"/>
              </a:ext>
            </a:extLst>
          </p:cNvPr>
          <p:cNvCxnSpPr>
            <a:cxnSpLocks/>
          </p:cNvCxnSpPr>
          <p:nvPr/>
        </p:nvCxnSpPr>
        <p:spPr bwMode="auto">
          <a:xfrm flipV="1">
            <a:off x="7525769" y="4642792"/>
            <a:ext cx="1368153" cy="720079"/>
          </a:xfrm>
          <a:prstGeom prst="straightConnector1">
            <a:avLst/>
          </a:prstGeom>
          <a:solidFill>
            <a:srgbClr val="00B8FF"/>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5" name="Picture 14">
            <a:extLst>
              <a:ext uri="{FF2B5EF4-FFF2-40B4-BE49-F238E27FC236}">
                <a16:creationId xmlns:a16="http://schemas.microsoft.com/office/drawing/2014/main" id="{A7C7E8D3-ADF6-42BB-B3D0-C224C699D966}"/>
              </a:ext>
            </a:extLst>
          </p:cNvPr>
          <p:cNvPicPr>
            <a:picLocks noChangeAspect="1"/>
          </p:cNvPicPr>
          <p:nvPr/>
        </p:nvPicPr>
        <p:blipFill>
          <a:blip r:embed="rId5"/>
          <a:stretch>
            <a:fillRect/>
          </a:stretch>
        </p:blipFill>
        <p:spPr>
          <a:xfrm>
            <a:off x="3187217" y="2734073"/>
            <a:ext cx="3380850" cy="2811796"/>
          </a:xfrm>
          <a:prstGeom prst="rect">
            <a:avLst/>
          </a:prstGeom>
        </p:spPr>
      </p:pic>
      <p:pic>
        <p:nvPicPr>
          <p:cNvPr id="18" name="Picture 17">
            <a:extLst>
              <a:ext uri="{FF2B5EF4-FFF2-40B4-BE49-F238E27FC236}">
                <a16:creationId xmlns:a16="http://schemas.microsoft.com/office/drawing/2014/main" id="{1B4CCAB7-9C63-4F2F-B027-180C7C27E637}"/>
              </a:ext>
            </a:extLst>
          </p:cNvPr>
          <p:cNvPicPr>
            <a:picLocks noChangeAspect="1"/>
          </p:cNvPicPr>
          <p:nvPr/>
        </p:nvPicPr>
        <p:blipFill>
          <a:blip r:embed="rId6"/>
          <a:stretch>
            <a:fillRect/>
          </a:stretch>
        </p:blipFill>
        <p:spPr>
          <a:xfrm>
            <a:off x="4234537" y="855289"/>
            <a:ext cx="5584420" cy="1670449"/>
          </a:xfrm>
          <a:prstGeom prst="rect">
            <a:avLst/>
          </a:prstGeom>
        </p:spPr>
      </p:pic>
      <p:sp>
        <p:nvSpPr>
          <p:cNvPr id="19" name="TextBox 18">
            <a:extLst>
              <a:ext uri="{FF2B5EF4-FFF2-40B4-BE49-F238E27FC236}">
                <a16:creationId xmlns:a16="http://schemas.microsoft.com/office/drawing/2014/main" id="{971DBEEE-6C8F-45ED-B2D9-6891B87787F0}"/>
              </a:ext>
            </a:extLst>
          </p:cNvPr>
          <p:cNvSpPr txBox="1"/>
          <p:nvPr/>
        </p:nvSpPr>
        <p:spPr>
          <a:xfrm>
            <a:off x="88577" y="2703556"/>
            <a:ext cx="2863848" cy="2926314"/>
          </a:xfrm>
          <a:prstGeom prst="rect">
            <a:avLst/>
          </a:prstGeom>
          <a:noFill/>
          <a:ln w="19050">
            <a:solidFill>
              <a:schemeClr val="tx1"/>
            </a:solidFill>
          </a:ln>
        </p:spPr>
        <p:txBody>
          <a:bodyPr wrap="square" rtlCol="0">
            <a:spAutoFit/>
          </a:bodyPr>
          <a:lstStyle/>
          <a:p>
            <a:pPr algn="just"/>
            <a:r>
              <a:rPr lang="en-GB" sz="1800" i="1" dirty="0">
                <a:solidFill>
                  <a:schemeClr val="tx1"/>
                </a:solidFill>
              </a:rPr>
              <a:t>Maximum separation of the beams 4 mm, pulse 3</a:t>
            </a:r>
            <a:r>
              <a:rPr lang="en-GB" sz="1800" i="1" dirty="0">
                <a:solidFill>
                  <a:schemeClr val="tx1"/>
                </a:solidFill>
                <a:latin typeface="Symbol" panose="05050102010706020507" pitchFamily="18" charset="2"/>
              </a:rPr>
              <a:t>m</a:t>
            </a:r>
            <a:r>
              <a:rPr lang="en-GB" sz="1800" i="1" dirty="0">
                <a:solidFill>
                  <a:schemeClr val="tx1"/>
                </a:solidFill>
              </a:rPr>
              <a:t>s half sine wave for kickers and anti-septum , anti-septum thickness  1 mm. </a:t>
            </a:r>
          </a:p>
          <a:p>
            <a:pPr algn="just"/>
            <a:endParaRPr lang="en-GB" sz="1800" i="1" dirty="0">
              <a:solidFill>
                <a:schemeClr val="tx1"/>
              </a:solidFill>
            </a:endParaRPr>
          </a:p>
          <a:p>
            <a:pPr algn="just"/>
            <a:r>
              <a:rPr lang="en-GB" sz="1800" i="1" dirty="0">
                <a:solidFill>
                  <a:schemeClr val="tx1"/>
                </a:solidFill>
              </a:rPr>
              <a:t>The system permits also injection on-axis mainly for diagnostics during commissioning.</a:t>
            </a:r>
          </a:p>
        </p:txBody>
      </p:sp>
      <p:sp>
        <p:nvSpPr>
          <p:cNvPr id="20" name="TextBox 19">
            <a:extLst>
              <a:ext uri="{FF2B5EF4-FFF2-40B4-BE49-F238E27FC236}">
                <a16:creationId xmlns:a16="http://schemas.microsoft.com/office/drawing/2014/main" id="{2A2276C1-8485-4E46-A069-AE10FDA5084A}"/>
              </a:ext>
            </a:extLst>
          </p:cNvPr>
          <p:cNvSpPr txBox="1"/>
          <p:nvPr/>
        </p:nvSpPr>
        <p:spPr>
          <a:xfrm>
            <a:off x="90647" y="5752502"/>
            <a:ext cx="6389825" cy="865237"/>
          </a:xfrm>
          <a:prstGeom prst="rect">
            <a:avLst/>
          </a:prstGeom>
          <a:noFill/>
          <a:ln w="19050">
            <a:solidFill>
              <a:schemeClr val="tx1"/>
            </a:solidFill>
          </a:ln>
        </p:spPr>
        <p:txBody>
          <a:bodyPr wrap="square" rtlCol="0">
            <a:spAutoFit/>
          </a:bodyPr>
          <a:lstStyle/>
          <a:p>
            <a:r>
              <a:rPr lang="en-GB" sz="1800" i="1" dirty="0">
                <a:solidFill>
                  <a:schemeClr val="tx1"/>
                </a:solidFill>
              </a:rPr>
              <a:t>80% efficiency with horizontal bunch, &gt; 95 % if in swap mode where the shape of the beam will be optimized for optimum result.</a:t>
            </a:r>
          </a:p>
        </p:txBody>
      </p:sp>
      <p:pic>
        <p:nvPicPr>
          <p:cNvPr id="5" name="Picture 4">
            <a:extLst>
              <a:ext uri="{FF2B5EF4-FFF2-40B4-BE49-F238E27FC236}">
                <a16:creationId xmlns:a16="http://schemas.microsoft.com/office/drawing/2014/main" id="{5CEA5D62-65FD-4499-83DD-D90AFD8D53FB}"/>
              </a:ext>
            </a:extLst>
          </p:cNvPr>
          <p:cNvPicPr>
            <a:picLocks noChangeAspect="1"/>
          </p:cNvPicPr>
          <p:nvPr/>
        </p:nvPicPr>
        <p:blipFill>
          <a:blip r:embed="rId7"/>
          <a:stretch>
            <a:fillRect/>
          </a:stretch>
        </p:blipFill>
        <p:spPr>
          <a:xfrm rot="10800000" flipV="1">
            <a:off x="7932" y="1365068"/>
            <a:ext cx="3962043" cy="1106176"/>
          </a:xfrm>
          <a:prstGeom prst="rect">
            <a:avLst/>
          </a:prstGeom>
        </p:spPr>
      </p:pic>
    </p:spTree>
    <p:extLst>
      <p:ext uri="{BB962C8B-B14F-4D97-AF65-F5344CB8AC3E}">
        <p14:creationId xmlns:p14="http://schemas.microsoft.com/office/powerpoint/2010/main" val="363892786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E6D40F-4B05-4585-A05B-DE4A4CDB284F}"/>
              </a:ext>
            </a:extLst>
          </p:cNvPr>
          <p:cNvSpPr>
            <a:spLocks noGrp="1"/>
          </p:cNvSpPr>
          <p:nvPr>
            <p:ph type="sldNum" sz="quarter" idx="10"/>
          </p:nvPr>
        </p:nvSpPr>
        <p:spPr/>
        <p:txBody>
          <a:bodyPr/>
          <a:lstStyle/>
          <a:p>
            <a:pPr>
              <a:defRPr/>
            </a:pPr>
            <a:fld id="{1F71F16B-F57D-6044-AFB5-C1CBB03C6F13}" type="slidenum">
              <a:rPr lang="it-IT" smtClean="0"/>
              <a:pPr>
                <a:defRPr/>
              </a:pPr>
              <a:t>22</a:t>
            </a:fld>
            <a:endParaRPr lang="it-IT" dirty="0"/>
          </a:p>
        </p:txBody>
      </p:sp>
      <p:pic>
        <p:nvPicPr>
          <p:cNvPr id="6" name="Picture 5">
            <a:extLst>
              <a:ext uri="{FF2B5EF4-FFF2-40B4-BE49-F238E27FC236}">
                <a16:creationId xmlns:a16="http://schemas.microsoft.com/office/drawing/2014/main" id="{FAE34021-C6F2-4221-9566-87425B29C7DF}"/>
              </a:ext>
            </a:extLst>
          </p:cNvPr>
          <p:cNvPicPr>
            <a:picLocks noChangeAspect="1"/>
          </p:cNvPicPr>
          <p:nvPr/>
        </p:nvPicPr>
        <p:blipFill>
          <a:blip r:embed="rId2"/>
          <a:stretch>
            <a:fillRect/>
          </a:stretch>
        </p:blipFill>
        <p:spPr>
          <a:xfrm>
            <a:off x="5204932" y="1945790"/>
            <a:ext cx="4464050" cy="4616450"/>
          </a:xfrm>
          <a:prstGeom prst="rect">
            <a:avLst/>
          </a:prstGeom>
        </p:spPr>
      </p:pic>
      <p:sp>
        <p:nvSpPr>
          <p:cNvPr id="7" name="Title 6">
            <a:extLst>
              <a:ext uri="{FF2B5EF4-FFF2-40B4-BE49-F238E27FC236}">
                <a16:creationId xmlns:a16="http://schemas.microsoft.com/office/drawing/2014/main" id="{5692010A-1545-4AA1-A240-A89A45A0EADD}"/>
              </a:ext>
            </a:extLst>
          </p:cNvPr>
          <p:cNvSpPr txBox="1">
            <a:spLocks noGrp="1"/>
          </p:cNvSpPr>
          <p:nvPr>
            <p:ph type="title"/>
          </p:nvPr>
        </p:nvSpPr>
        <p:spPr>
          <a:xfrm>
            <a:off x="2952750" y="372561"/>
            <a:ext cx="6696075" cy="550279"/>
          </a:xfrm>
          <a:prstGeom prst="rect">
            <a:avLst/>
          </a:prstGeom>
          <a:noFill/>
        </p:spPr>
        <p:txBody>
          <a:bodyPr wrap="square" rtlCol="0">
            <a:spAutoFit/>
          </a:bodyPr>
          <a:lstStyle/>
          <a:p>
            <a:pPr lvl="0">
              <a:defRPr/>
            </a:pPr>
            <a:r>
              <a:rPr kumimoji="0" lang="en-GB" sz="32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rPr>
              <a:t>Field and Alignment Errors</a:t>
            </a:r>
          </a:p>
        </p:txBody>
      </p:sp>
      <p:sp>
        <p:nvSpPr>
          <p:cNvPr id="2" name="TextBox 1">
            <a:extLst>
              <a:ext uri="{FF2B5EF4-FFF2-40B4-BE49-F238E27FC236}">
                <a16:creationId xmlns:a16="http://schemas.microsoft.com/office/drawing/2014/main" id="{2BA85A92-E96B-4986-8C50-901106710367}"/>
              </a:ext>
            </a:extLst>
          </p:cNvPr>
          <p:cNvSpPr txBox="1"/>
          <p:nvPr/>
        </p:nvSpPr>
        <p:spPr>
          <a:xfrm>
            <a:off x="5857128" y="1185198"/>
            <a:ext cx="3858260" cy="321306"/>
          </a:xfrm>
          <a:prstGeom prst="rect">
            <a:avLst/>
          </a:prstGeom>
          <a:noFill/>
        </p:spPr>
        <p:txBody>
          <a:bodyPr wrap="square" rtlCol="0">
            <a:spAutoFit/>
          </a:bodyPr>
          <a:lstStyle/>
          <a:p>
            <a:r>
              <a:rPr lang="en-GB" sz="1600" i="1" dirty="0">
                <a:solidFill>
                  <a:schemeClr val="tx1"/>
                </a:solidFill>
              </a:rPr>
              <a:t>For the simulations ±2</a:t>
            </a:r>
            <a:r>
              <a:rPr lang="en-GB" sz="1600" i="1" dirty="0">
                <a:solidFill>
                  <a:schemeClr val="tx1"/>
                </a:solidFill>
                <a:latin typeface="Symbol" panose="05050102010706020507" pitchFamily="18" charset="2"/>
              </a:rPr>
              <a:t>s</a:t>
            </a:r>
            <a:r>
              <a:rPr lang="en-GB" sz="1600" i="1" dirty="0">
                <a:solidFill>
                  <a:schemeClr val="tx1"/>
                </a:solidFill>
              </a:rPr>
              <a:t> are considered</a:t>
            </a:r>
          </a:p>
        </p:txBody>
      </p:sp>
      <p:pic>
        <p:nvPicPr>
          <p:cNvPr id="5" name="Picture 4">
            <a:extLst>
              <a:ext uri="{FF2B5EF4-FFF2-40B4-BE49-F238E27FC236}">
                <a16:creationId xmlns:a16="http://schemas.microsoft.com/office/drawing/2014/main" id="{20C2E69B-4185-448D-BCF3-16F9C15C825B}"/>
              </a:ext>
            </a:extLst>
          </p:cNvPr>
          <p:cNvPicPr>
            <a:picLocks noChangeAspect="1"/>
          </p:cNvPicPr>
          <p:nvPr/>
        </p:nvPicPr>
        <p:blipFill>
          <a:blip r:embed="rId3"/>
          <a:stretch>
            <a:fillRect/>
          </a:stretch>
        </p:blipFill>
        <p:spPr>
          <a:xfrm>
            <a:off x="2880072" y="900417"/>
            <a:ext cx="2968840" cy="649020"/>
          </a:xfrm>
          <a:prstGeom prst="rect">
            <a:avLst/>
          </a:prstGeom>
        </p:spPr>
      </p:pic>
      <p:graphicFrame>
        <p:nvGraphicFramePr>
          <p:cNvPr id="8" name="Table 7">
            <a:extLst>
              <a:ext uri="{FF2B5EF4-FFF2-40B4-BE49-F238E27FC236}">
                <a16:creationId xmlns:a16="http://schemas.microsoft.com/office/drawing/2014/main" id="{46C0E86E-7EA3-46CF-A022-BBEFFDBD2B64}"/>
              </a:ext>
            </a:extLst>
          </p:cNvPr>
          <p:cNvGraphicFramePr>
            <a:graphicFrameLocks noGrp="1"/>
          </p:cNvGraphicFramePr>
          <p:nvPr>
            <p:extLst/>
          </p:nvPr>
        </p:nvGraphicFramePr>
        <p:xfrm>
          <a:off x="647824" y="1734466"/>
          <a:ext cx="3812075" cy="4846188"/>
        </p:xfrm>
        <a:graphic>
          <a:graphicData uri="http://schemas.openxmlformats.org/drawingml/2006/table">
            <a:tbl>
              <a:tblPr firstRow="1" firstCol="1" bandRow="1"/>
              <a:tblGrid>
                <a:gridCol w="1115515">
                  <a:extLst>
                    <a:ext uri="{9D8B030D-6E8A-4147-A177-3AD203B41FA5}">
                      <a16:colId xmlns:a16="http://schemas.microsoft.com/office/drawing/2014/main" val="3151000458"/>
                    </a:ext>
                  </a:extLst>
                </a:gridCol>
                <a:gridCol w="1014504">
                  <a:extLst>
                    <a:ext uri="{9D8B030D-6E8A-4147-A177-3AD203B41FA5}">
                      <a16:colId xmlns:a16="http://schemas.microsoft.com/office/drawing/2014/main" val="1085381570"/>
                    </a:ext>
                  </a:extLst>
                </a:gridCol>
                <a:gridCol w="845106">
                  <a:extLst>
                    <a:ext uri="{9D8B030D-6E8A-4147-A177-3AD203B41FA5}">
                      <a16:colId xmlns:a16="http://schemas.microsoft.com/office/drawing/2014/main" val="3236840853"/>
                    </a:ext>
                  </a:extLst>
                </a:gridCol>
                <a:gridCol w="836950">
                  <a:extLst>
                    <a:ext uri="{9D8B030D-6E8A-4147-A177-3AD203B41FA5}">
                      <a16:colId xmlns:a16="http://schemas.microsoft.com/office/drawing/2014/main" val="1673975562"/>
                    </a:ext>
                  </a:extLst>
                </a:gridCol>
              </a:tblGrid>
              <a:tr h="180691">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Element Type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Parameter</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Value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Unit</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0509353"/>
                  </a:ext>
                </a:extLst>
              </a:tr>
              <a:tr h="180691">
                <a:tc rowSpan="5">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Dipoles</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x</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525858"/>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y</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042624"/>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z</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300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673040"/>
                  </a:ext>
                </a:extLst>
              </a:tr>
              <a:tr h="180691">
                <a:tc vMerge="1">
                  <a:txBody>
                    <a:bodyPr/>
                    <a:lstStyle/>
                    <a:p>
                      <a:endParaRPr lang="en-GB"/>
                    </a:p>
                  </a:txBody>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Roll angle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100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rad</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392772"/>
                  </a:ext>
                </a:extLst>
              </a:tr>
              <a:tr h="213316">
                <a:tc vMerge="1">
                  <a:txBody>
                    <a:bodyPr/>
                    <a:lstStyle/>
                    <a:p>
                      <a:endParaRPr lang="en-GB"/>
                    </a:p>
                  </a:txBody>
                  <a:tcPr/>
                </a:tc>
                <a:tc gridSpan="3">
                  <a:txBody>
                    <a:bodyPr/>
                    <a:lstStyle/>
                    <a:p>
                      <a:pPr>
                        <a:spcAft>
                          <a:spcPts val="0"/>
                        </a:spcAft>
                      </a:pPr>
                      <a:r>
                        <a:rPr lang="en-GB" sz="1200">
                          <a:effectLst/>
                          <a:latin typeface="Palatino"/>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9565133"/>
                  </a:ext>
                </a:extLst>
              </a:tr>
              <a:tr h="180691">
                <a:tc rowSpan="5">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Quadrupoles on the girder</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x</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25</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2927709"/>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y</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25</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928862"/>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z</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300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59102"/>
                  </a:ext>
                </a:extLst>
              </a:tr>
              <a:tr h="180691">
                <a:tc vMerge="1">
                  <a:txBody>
                    <a:bodyPr/>
                    <a:lstStyle/>
                    <a:p>
                      <a:endParaRPr lang="en-GB"/>
                    </a:p>
                  </a:txBody>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Roll angle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rad</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119488"/>
                  </a:ext>
                </a:extLst>
              </a:tr>
              <a:tr h="213316">
                <a:tc vMerge="1">
                  <a:txBody>
                    <a:bodyPr/>
                    <a:lstStyle/>
                    <a:p>
                      <a:endParaRPr lang="en-GB"/>
                    </a:p>
                  </a:txBody>
                  <a:tcPr/>
                </a:tc>
                <a:tc gridSpan="3">
                  <a:txBody>
                    <a:bodyPr/>
                    <a:lstStyle/>
                    <a:p>
                      <a:pPr>
                        <a:spcAft>
                          <a:spcPts val="0"/>
                        </a:spcAft>
                      </a:pPr>
                      <a:r>
                        <a:rPr lang="en-GB" sz="1200">
                          <a:effectLst/>
                          <a:latin typeface="Palatino"/>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1472806"/>
                  </a:ext>
                </a:extLst>
              </a:tr>
              <a:tr h="180691">
                <a:tc rowSpan="5">
                  <a:txBody>
                    <a:bodyPr/>
                    <a:lstStyle/>
                    <a:p>
                      <a:pPr>
                        <a:spcAft>
                          <a:spcPts val="0"/>
                        </a:spcAft>
                      </a:pPr>
                      <a:r>
                        <a:rPr lang="en-GB" sz="1200">
                          <a:effectLst/>
                          <a:latin typeface="Palatino"/>
                          <a:ea typeface="MS Mincho" panose="02020609040205080304" pitchFamily="49" charset="-128"/>
                          <a:cs typeface="Times New Roman" panose="02020603050405020304" pitchFamily="18" charset="0"/>
                        </a:rPr>
                        <a:t>Sextupole</a:t>
                      </a:r>
                      <a:endParaRPr lang="en-GB" sz="1200">
                        <a:effectLst/>
                        <a:latin typeface="Palatino"/>
                        <a:ea typeface="Times New Roman" panose="02020603050405020304" pitchFamily="18" charset="0"/>
                        <a:cs typeface="Times New Roman" panose="02020603050405020304" pitchFamily="18" charset="0"/>
                      </a:endParaRPr>
                    </a:p>
                    <a:p>
                      <a:pPr>
                        <a:spcAft>
                          <a:spcPts val="0"/>
                        </a:spcAft>
                      </a:pPr>
                      <a:r>
                        <a:rPr lang="en-GB" sz="1200">
                          <a:effectLst/>
                          <a:latin typeface="Palatino"/>
                          <a:ea typeface="MS Mincho" panose="02020609040205080304" pitchFamily="49" charset="-128"/>
                          <a:cs typeface="Times New Roman" panose="02020603050405020304" pitchFamily="18" charset="0"/>
                        </a:rPr>
                        <a:t>/multipoles on the girder</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x</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25</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137761"/>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y</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25</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700191"/>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z</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300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465835"/>
                  </a:ext>
                </a:extLst>
              </a:tr>
              <a:tr h="180691">
                <a:tc vMerge="1">
                  <a:txBody>
                    <a:bodyPr/>
                    <a:lstStyle/>
                    <a:p>
                      <a:endParaRPr lang="en-GB"/>
                    </a:p>
                  </a:txBody>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Roll angle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rad</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4704082"/>
                  </a:ext>
                </a:extLst>
              </a:tr>
              <a:tr h="213316">
                <a:tc vMerge="1">
                  <a:txBody>
                    <a:bodyPr/>
                    <a:lstStyle/>
                    <a:p>
                      <a:endParaRPr lang="en-GB"/>
                    </a:p>
                  </a:txBody>
                  <a:tcPr/>
                </a:tc>
                <a:tc gridSpan="3">
                  <a:txBody>
                    <a:bodyPr/>
                    <a:lstStyle/>
                    <a:p>
                      <a:pPr>
                        <a:spcAft>
                          <a:spcPts val="0"/>
                        </a:spcAft>
                      </a:pPr>
                      <a:r>
                        <a:rPr lang="en-GB" sz="1200">
                          <a:effectLst/>
                          <a:latin typeface="Palatino"/>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44592878"/>
                  </a:ext>
                </a:extLst>
              </a:tr>
              <a:tr h="180691">
                <a:tc rowSpan="2">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Correctors</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z</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25</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921825"/>
                  </a:ext>
                </a:extLst>
              </a:tr>
              <a:tr h="180691">
                <a:tc vMerge="1">
                  <a:txBody>
                    <a:bodyPr/>
                    <a:lstStyle/>
                    <a:p>
                      <a:endParaRPr lang="en-GB"/>
                    </a:p>
                  </a:txBody>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Roll angle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150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rad</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819992"/>
                  </a:ext>
                </a:extLst>
              </a:tr>
              <a:tr h="180691">
                <a:tc rowSpan="4">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BPMs</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x</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150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116470"/>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y</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150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5016539"/>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z</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300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255202"/>
                  </a:ext>
                </a:extLst>
              </a:tr>
              <a:tr h="180691">
                <a:tc vMerge="1">
                  <a:txBody>
                    <a:bodyPr/>
                    <a:lstStyle/>
                    <a:p>
                      <a:endParaRPr lang="en-GB"/>
                    </a:p>
                  </a:txBody>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Roll angle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150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rad</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7940788"/>
                  </a:ext>
                </a:extLst>
              </a:tr>
              <a:tr h="180691">
                <a:tc rowSpan="4">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 </a:t>
                      </a:r>
                      <a:endParaRPr lang="en-GB" sz="1200">
                        <a:effectLst/>
                        <a:latin typeface="Palatino"/>
                        <a:ea typeface="Times New Roman" panose="02020603050405020304" pitchFamily="18" charset="0"/>
                        <a:cs typeface="Times New Roman" panose="02020603050405020304" pitchFamily="18" charset="0"/>
                      </a:endParaRPr>
                    </a:p>
                    <a:p>
                      <a:pPr>
                        <a:spcAft>
                          <a:spcPts val="0"/>
                        </a:spcAft>
                      </a:pPr>
                      <a:r>
                        <a:rPr lang="en-US" sz="1200">
                          <a:effectLst/>
                          <a:latin typeface="Palatino"/>
                          <a:ea typeface="MS Mincho" panose="02020609040205080304" pitchFamily="49" charset="-128"/>
                          <a:cs typeface="Times New Roman" panose="02020603050405020304" pitchFamily="18" charset="0"/>
                        </a:rPr>
                        <a:t> </a:t>
                      </a:r>
                      <a:endParaRPr lang="en-GB" sz="1200">
                        <a:effectLst/>
                        <a:latin typeface="Palatino"/>
                        <a:ea typeface="Times New Roman" panose="02020603050405020304" pitchFamily="18" charset="0"/>
                        <a:cs typeface="Times New Roman" panose="02020603050405020304" pitchFamily="18" charset="0"/>
                      </a:endParaRPr>
                    </a:p>
                    <a:p>
                      <a:pPr>
                        <a:spcAft>
                          <a:spcPts val="0"/>
                        </a:spcAft>
                      </a:pPr>
                      <a:r>
                        <a:rPr lang="en-US" sz="1200">
                          <a:effectLst/>
                          <a:latin typeface="Palatino"/>
                          <a:ea typeface="MS Mincho" panose="02020609040205080304" pitchFamily="49" charset="-128"/>
                          <a:cs typeface="Times New Roman" panose="02020603050405020304" pitchFamily="18" charset="0"/>
                        </a:rPr>
                        <a:t>Girders</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x</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023658"/>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y</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50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1495283"/>
                  </a:ext>
                </a:extLst>
              </a:tr>
              <a:tr h="180691">
                <a:tc vMerge="1">
                  <a:txBody>
                    <a:bodyPr/>
                    <a:lstStyle/>
                    <a:p>
                      <a:endParaRPr lang="en-GB"/>
                    </a:p>
                  </a:txBody>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D</a:t>
                      </a:r>
                      <a:r>
                        <a:rPr lang="en-US" sz="1200">
                          <a:effectLst/>
                          <a:latin typeface="Palatino"/>
                          <a:ea typeface="MS Mincho" panose="02020609040205080304" pitchFamily="49" charset="-128"/>
                          <a:cs typeface="Times New Roman" panose="02020603050405020304" pitchFamily="18" charset="0"/>
                        </a:rPr>
                        <a:t>z</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300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effectLst/>
                          <a:latin typeface="Symbol" panose="05050102010706020507" pitchFamily="18" charset="2"/>
                          <a:ea typeface="Symbol" panose="05050102010706020507" pitchFamily="18" charset="2"/>
                          <a:cs typeface="Symbol" panose="05050102010706020507" pitchFamily="18" charset="2"/>
                        </a:rPr>
                        <a:t>m</a:t>
                      </a:r>
                      <a:r>
                        <a:rPr lang="en-US" sz="1200">
                          <a:effectLst/>
                          <a:latin typeface="Palatino"/>
                          <a:ea typeface="MS Mincho" panose="02020609040205080304" pitchFamily="49" charset="-128"/>
                          <a:cs typeface="Times New Roman" panose="02020603050405020304" pitchFamily="18" charset="0"/>
                        </a:rPr>
                        <a:t>m</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7953368"/>
                  </a:ext>
                </a:extLst>
              </a:tr>
              <a:tr h="180691">
                <a:tc vMerge="1">
                  <a:txBody>
                    <a:bodyPr/>
                    <a:lstStyle/>
                    <a:p>
                      <a:endParaRPr lang="en-GB"/>
                    </a:p>
                  </a:txBody>
                  <a:tcPr/>
                </a:tc>
                <a:tc>
                  <a:txBody>
                    <a:bodyPr/>
                    <a:lstStyle/>
                    <a:p>
                      <a:pPr>
                        <a:spcAft>
                          <a:spcPts val="0"/>
                        </a:spcAft>
                      </a:pPr>
                      <a:r>
                        <a:rPr lang="en-US" sz="1200">
                          <a:effectLst/>
                          <a:latin typeface="Palatino"/>
                          <a:ea typeface="MS Mincho" panose="02020609040205080304" pitchFamily="49" charset="-128"/>
                          <a:cs typeface="Times New Roman" panose="02020603050405020304" pitchFamily="18" charset="0"/>
                        </a:rPr>
                        <a:t>Roll angle</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200">
                          <a:effectLst/>
                          <a:latin typeface="Palatino"/>
                          <a:ea typeface="MS Mincho" panose="02020609040205080304" pitchFamily="49" charset="-128"/>
                          <a:cs typeface="Times New Roman" panose="02020603050405020304" pitchFamily="18" charset="0"/>
                        </a:rPr>
                        <a:t>100</a:t>
                      </a:r>
                      <a:endParaRPr lang="en-GB" sz="120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err="1">
                          <a:effectLst/>
                          <a:latin typeface="Symbol" panose="05050102010706020507" pitchFamily="18" charset="2"/>
                          <a:ea typeface="Symbol" panose="05050102010706020507" pitchFamily="18" charset="2"/>
                          <a:cs typeface="Symbol" panose="05050102010706020507" pitchFamily="18" charset="2"/>
                        </a:rPr>
                        <a:t>m</a:t>
                      </a:r>
                      <a:r>
                        <a:rPr lang="en-US" sz="1200" dirty="0" err="1">
                          <a:effectLst/>
                          <a:latin typeface="Palatino"/>
                          <a:ea typeface="MS Mincho" panose="02020609040205080304" pitchFamily="49" charset="-128"/>
                          <a:cs typeface="Times New Roman" panose="02020603050405020304" pitchFamily="18" charset="0"/>
                        </a:rPr>
                        <a:t>rad</a:t>
                      </a:r>
                      <a:endParaRPr lang="en-GB" sz="1200" dirty="0">
                        <a:effectLst/>
                        <a:latin typeface="Palatino"/>
                        <a:ea typeface="Times New Roman" panose="02020603050405020304" pitchFamily="18" charset="0"/>
                        <a:cs typeface="Times New Roman" panose="02020603050405020304" pitchFamily="18" charset="0"/>
                      </a:endParaRPr>
                    </a:p>
                  </a:txBody>
                  <a:tcPr marL="67759" marR="67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461668"/>
                  </a:ext>
                </a:extLst>
              </a:tr>
            </a:tbl>
          </a:graphicData>
        </a:graphic>
      </p:graphicFrame>
      <p:sp>
        <p:nvSpPr>
          <p:cNvPr id="3" name="TextBox 2">
            <a:extLst>
              <a:ext uri="{FF2B5EF4-FFF2-40B4-BE49-F238E27FC236}">
                <a16:creationId xmlns:a16="http://schemas.microsoft.com/office/drawing/2014/main" id="{FB3D9998-D5CD-430C-A840-F6AA5731F7A7}"/>
              </a:ext>
            </a:extLst>
          </p:cNvPr>
          <p:cNvSpPr txBox="1"/>
          <p:nvPr/>
        </p:nvSpPr>
        <p:spPr>
          <a:xfrm>
            <a:off x="503807" y="6602493"/>
            <a:ext cx="3956091" cy="273688"/>
          </a:xfrm>
          <a:prstGeom prst="rect">
            <a:avLst/>
          </a:prstGeom>
          <a:noFill/>
        </p:spPr>
        <p:txBody>
          <a:bodyPr wrap="square" rtlCol="0">
            <a:spAutoFit/>
          </a:bodyPr>
          <a:lstStyle/>
          <a:p>
            <a:r>
              <a:rPr lang="en-GB" sz="1200" dirty="0">
                <a:solidFill>
                  <a:schemeClr val="tx1"/>
                </a:solidFill>
              </a:rPr>
              <a:t>If girders at 100 </a:t>
            </a:r>
            <a:r>
              <a:rPr lang="en-GB" sz="1200" dirty="0">
                <a:solidFill>
                  <a:schemeClr val="tx1"/>
                </a:solidFill>
                <a:latin typeface="Symbol" panose="05050102010706020507" pitchFamily="18" charset="2"/>
              </a:rPr>
              <a:t>m</a:t>
            </a:r>
            <a:r>
              <a:rPr lang="en-GB" sz="1200" dirty="0">
                <a:solidFill>
                  <a:schemeClr val="tx1"/>
                </a:solidFill>
              </a:rPr>
              <a:t>m,  DA reduction 23% At 150</a:t>
            </a:r>
            <a:r>
              <a:rPr lang="en-GB" sz="1200" dirty="0">
                <a:solidFill>
                  <a:schemeClr val="tx1"/>
                </a:solidFill>
                <a:latin typeface="Symbol" panose="05050102010706020507" pitchFamily="18" charset="2"/>
              </a:rPr>
              <a:t> m</a:t>
            </a:r>
            <a:r>
              <a:rPr lang="en-GB" sz="1200" dirty="0">
                <a:solidFill>
                  <a:schemeClr val="tx1"/>
                </a:solidFill>
              </a:rPr>
              <a:t>m 30%</a:t>
            </a:r>
          </a:p>
        </p:txBody>
      </p:sp>
    </p:spTree>
    <p:extLst>
      <p:ext uri="{BB962C8B-B14F-4D97-AF65-F5344CB8AC3E}">
        <p14:creationId xmlns:p14="http://schemas.microsoft.com/office/powerpoint/2010/main" val="93775069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20537" y="307399"/>
            <a:ext cx="7160088" cy="702152"/>
          </a:xfrm>
        </p:spPr>
        <p:txBody>
          <a:bodyPr/>
          <a:lstStyle/>
          <a:p>
            <a:r>
              <a:rPr lang="en-US" sz="25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Important: Points of view of what is a light source</a:t>
            </a:r>
          </a:p>
        </p:txBody>
      </p:sp>
      <p:sp>
        <p:nvSpPr>
          <p:cNvPr id="4" name="Segnaposto numero diapositiva 3"/>
          <p:cNvSpPr>
            <a:spLocks noGrp="1"/>
          </p:cNvSpPr>
          <p:nvPr>
            <p:ph type="sldNum" sz="quarter" idx="10"/>
          </p:nvPr>
        </p:nvSpPr>
        <p:spPr/>
        <p:txBody>
          <a:bodyPr/>
          <a:lstStyle/>
          <a:p>
            <a:pPr defTabSz="335789">
              <a:defRPr/>
            </a:pPr>
            <a:r>
              <a:rPr lang="it-IT" dirty="0">
                <a:latin typeface="Arial" charset="0"/>
                <a:ea typeface="MS PGothic" charset="0"/>
              </a:rPr>
              <a:t>37</a:t>
            </a:r>
          </a:p>
        </p:txBody>
      </p:sp>
      <p:pic>
        <p:nvPicPr>
          <p:cNvPr id="1026" name="Picture 2" descr="alt"/>
          <p:cNvPicPr>
            <a:picLocks noChangeAspect="1" noChangeArrowheads="1"/>
          </p:cNvPicPr>
          <p:nvPr/>
        </p:nvPicPr>
        <p:blipFill>
          <a:blip r:embed="rId2"/>
          <a:srcRect/>
          <a:stretch>
            <a:fillRect/>
          </a:stretch>
        </p:blipFill>
        <p:spPr bwMode="auto">
          <a:xfrm>
            <a:off x="2987869" y="2321522"/>
            <a:ext cx="3193592" cy="3193592"/>
          </a:xfrm>
          <a:prstGeom prst="rect">
            <a:avLst/>
          </a:prstGeom>
          <a:noFill/>
        </p:spPr>
      </p:pic>
      <p:sp>
        <p:nvSpPr>
          <p:cNvPr id="7" name="Connettore 6"/>
          <p:cNvSpPr/>
          <p:nvPr/>
        </p:nvSpPr>
        <p:spPr bwMode="auto">
          <a:xfrm>
            <a:off x="4824266" y="2213499"/>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8" name="Connettore 7"/>
          <p:cNvSpPr/>
          <p:nvPr/>
        </p:nvSpPr>
        <p:spPr bwMode="auto">
          <a:xfrm>
            <a:off x="4392172" y="2213499"/>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0" name="Connettore 9"/>
          <p:cNvSpPr/>
          <p:nvPr/>
        </p:nvSpPr>
        <p:spPr bwMode="auto">
          <a:xfrm>
            <a:off x="3960079" y="2267510"/>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1" name="Connettore 10"/>
          <p:cNvSpPr/>
          <p:nvPr/>
        </p:nvSpPr>
        <p:spPr bwMode="auto">
          <a:xfrm>
            <a:off x="3581997" y="2483557"/>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2" name="Connettore 11"/>
          <p:cNvSpPr/>
          <p:nvPr/>
        </p:nvSpPr>
        <p:spPr bwMode="auto">
          <a:xfrm>
            <a:off x="3257928" y="2807627"/>
            <a:ext cx="54011" cy="54011"/>
          </a:xfrm>
          <a:prstGeom prst="flowChartConnector">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3" name="Connettore 12"/>
          <p:cNvSpPr/>
          <p:nvPr/>
        </p:nvSpPr>
        <p:spPr bwMode="auto">
          <a:xfrm>
            <a:off x="5256359" y="2375534"/>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4" name="Connettore 13"/>
          <p:cNvSpPr/>
          <p:nvPr/>
        </p:nvSpPr>
        <p:spPr bwMode="auto">
          <a:xfrm>
            <a:off x="5611873" y="2569012"/>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5" name="Connettore 14"/>
          <p:cNvSpPr/>
          <p:nvPr/>
        </p:nvSpPr>
        <p:spPr bwMode="auto">
          <a:xfrm>
            <a:off x="5958511" y="2915651"/>
            <a:ext cx="54011" cy="54011"/>
          </a:xfrm>
          <a:prstGeom prst="flowChartConnector">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6" name="Connettore 15"/>
          <p:cNvSpPr/>
          <p:nvPr/>
        </p:nvSpPr>
        <p:spPr bwMode="auto">
          <a:xfrm>
            <a:off x="2825834" y="4427977"/>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7" name="Connettore 16"/>
          <p:cNvSpPr/>
          <p:nvPr/>
        </p:nvSpPr>
        <p:spPr bwMode="auto">
          <a:xfrm>
            <a:off x="6282581" y="3779837"/>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18" name="Connettore 17"/>
          <p:cNvSpPr/>
          <p:nvPr/>
        </p:nvSpPr>
        <p:spPr bwMode="auto">
          <a:xfrm>
            <a:off x="6228569" y="4211931"/>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20" name="Connettore 19"/>
          <p:cNvSpPr/>
          <p:nvPr/>
        </p:nvSpPr>
        <p:spPr bwMode="auto">
          <a:xfrm>
            <a:off x="5850487" y="5076118"/>
            <a:ext cx="54011" cy="54011"/>
          </a:xfrm>
          <a:prstGeom prst="flowChartConnector">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21" name="Connettore 20"/>
          <p:cNvSpPr/>
          <p:nvPr/>
        </p:nvSpPr>
        <p:spPr bwMode="auto">
          <a:xfrm>
            <a:off x="6120546" y="4644024"/>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22" name="Connettore 21"/>
          <p:cNvSpPr/>
          <p:nvPr/>
        </p:nvSpPr>
        <p:spPr bwMode="auto">
          <a:xfrm>
            <a:off x="4230137" y="5616234"/>
            <a:ext cx="54011" cy="54011"/>
          </a:xfrm>
          <a:prstGeom prst="flowChartConnector">
            <a:avLst/>
          </a:prstGeom>
          <a:solidFill>
            <a:srgbClr val="00206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23" name="Connettore 22"/>
          <p:cNvSpPr/>
          <p:nvPr/>
        </p:nvSpPr>
        <p:spPr bwMode="auto">
          <a:xfrm>
            <a:off x="4770254" y="5616234"/>
            <a:ext cx="54011" cy="54011"/>
          </a:xfrm>
          <a:prstGeom prst="flowChartConnector">
            <a:avLst/>
          </a:prstGeom>
          <a:solidFill>
            <a:srgbClr val="00206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24" name="Connettore 23"/>
          <p:cNvSpPr/>
          <p:nvPr/>
        </p:nvSpPr>
        <p:spPr bwMode="auto">
          <a:xfrm>
            <a:off x="3311939" y="5238153"/>
            <a:ext cx="54011" cy="54011"/>
          </a:xfrm>
          <a:prstGeom prst="flowChartConnector">
            <a:avLst/>
          </a:prstGeom>
          <a:solidFill>
            <a:srgbClr val="00206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26" name="Connettore 25"/>
          <p:cNvSpPr/>
          <p:nvPr/>
        </p:nvSpPr>
        <p:spPr bwMode="auto">
          <a:xfrm>
            <a:off x="2825834" y="3509779"/>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06068" y="3210187"/>
            <a:ext cx="1350292" cy="1355349"/>
          </a:xfrm>
          <a:prstGeom prst="rect">
            <a:avLst/>
          </a:prstGeom>
          <a:noFill/>
          <a:ln w="9525">
            <a:noFill/>
            <a:miter lim="800000"/>
            <a:headEnd/>
            <a:tailEnd/>
          </a:ln>
        </p:spPr>
      </p:pic>
      <p:sp>
        <p:nvSpPr>
          <p:cNvPr id="27" name="CasellaDiTesto 26"/>
          <p:cNvSpPr txBox="1"/>
          <p:nvPr/>
        </p:nvSpPr>
        <p:spPr>
          <a:xfrm>
            <a:off x="6012522" y="1889429"/>
            <a:ext cx="2310400" cy="349968"/>
          </a:xfrm>
          <a:prstGeom prst="rect">
            <a:avLst/>
          </a:prstGeom>
          <a:solidFill>
            <a:srgbClr val="00B0F0"/>
          </a:solidFill>
        </p:spPr>
        <p:txBody>
          <a:bodyPr wrap="square" rtlCol="0">
            <a:spAutoFit/>
          </a:bodyPr>
          <a:lstStyle/>
          <a:p>
            <a:pPr defTabSz="335789"/>
            <a:r>
              <a:rPr lang="en-US" sz="1800" dirty="0">
                <a:solidFill>
                  <a:prstClr val="black"/>
                </a:solidFill>
              </a:rPr>
              <a:t>For Machine people</a:t>
            </a:r>
          </a:p>
        </p:txBody>
      </p:sp>
      <p:sp>
        <p:nvSpPr>
          <p:cNvPr id="28" name="CasellaDiTesto 27"/>
          <p:cNvSpPr txBox="1"/>
          <p:nvPr/>
        </p:nvSpPr>
        <p:spPr>
          <a:xfrm>
            <a:off x="6282581" y="2591581"/>
            <a:ext cx="2597766" cy="349968"/>
          </a:xfrm>
          <a:prstGeom prst="rect">
            <a:avLst/>
          </a:prstGeom>
          <a:solidFill>
            <a:srgbClr val="00B050"/>
          </a:solidFill>
        </p:spPr>
        <p:txBody>
          <a:bodyPr wrap="square" rtlCol="0">
            <a:spAutoFit/>
          </a:bodyPr>
          <a:lstStyle/>
          <a:p>
            <a:pPr defTabSz="335789"/>
            <a:r>
              <a:rPr lang="en-US" sz="1800" dirty="0">
                <a:solidFill>
                  <a:prstClr val="black"/>
                </a:solidFill>
              </a:rPr>
              <a:t>For Beam Lines people</a:t>
            </a:r>
          </a:p>
        </p:txBody>
      </p:sp>
      <p:sp>
        <p:nvSpPr>
          <p:cNvPr id="32" name="CasellaDiTesto 31"/>
          <p:cNvSpPr txBox="1"/>
          <p:nvPr/>
        </p:nvSpPr>
        <p:spPr>
          <a:xfrm>
            <a:off x="1526365" y="6403779"/>
            <a:ext cx="7353982" cy="328488"/>
          </a:xfrm>
          <a:prstGeom prst="rect">
            <a:avLst/>
          </a:prstGeom>
          <a:solidFill>
            <a:schemeClr val="accent3">
              <a:lumMod val="60000"/>
              <a:lumOff val="40000"/>
            </a:schemeClr>
          </a:solidFill>
        </p:spPr>
        <p:txBody>
          <a:bodyPr wrap="square" rtlCol="0">
            <a:spAutoFit/>
          </a:bodyPr>
          <a:lstStyle/>
          <a:p>
            <a:pPr algn="ctr" defTabSz="335789"/>
            <a:r>
              <a:rPr lang="en-US" sz="1650" b="1" dirty="0">
                <a:solidFill>
                  <a:prstClr val="black"/>
                </a:solidFill>
              </a:rPr>
              <a:t>For best results We ALL MUST have the FULL VIEW</a:t>
            </a:r>
          </a:p>
        </p:txBody>
      </p:sp>
      <p:sp>
        <p:nvSpPr>
          <p:cNvPr id="33" name="Connettore 32"/>
          <p:cNvSpPr/>
          <p:nvPr/>
        </p:nvSpPr>
        <p:spPr bwMode="auto">
          <a:xfrm>
            <a:off x="6133123" y="3252298"/>
            <a:ext cx="54011" cy="54011"/>
          </a:xfrm>
          <a:prstGeom prst="flowChart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7" tIns="34293" rIns="68587" bIns="34293" numCol="1" rtlCol="0" anchor="t" anchorCtr="0" compatLnSpc="1">
            <a:prstTxWarp prst="textNoShape">
              <a:avLst/>
            </a:prstTxWarp>
          </a:bodyPr>
          <a:lstStyle/>
          <a:p>
            <a:pPr defTabSz="336980"/>
            <a:endParaRPr lang="en-US" sz="1800">
              <a:solidFill>
                <a:prstClr val="white"/>
              </a:solidFill>
              <a:ea typeface="ＭＳ Ｐゴシック" charset="0"/>
              <a:cs typeface="ＭＳ Ｐゴシック" charset="0"/>
            </a:endParaRPr>
          </a:p>
        </p:txBody>
      </p:sp>
      <p:sp>
        <p:nvSpPr>
          <p:cNvPr id="34" name="CasellaDiTesto 33"/>
          <p:cNvSpPr txBox="1"/>
          <p:nvPr/>
        </p:nvSpPr>
        <p:spPr>
          <a:xfrm>
            <a:off x="6444615" y="3239720"/>
            <a:ext cx="1333697" cy="349968"/>
          </a:xfrm>
          <a:prstGeom prst="rect">
            <a:avLst/>
          </a:prstGeom>
          <a:solidFill>
            <a:srgbClr val="FFFF00"/>
          </a:solidFill>
        </p:spPr>
        <p:txBody>
          <a:bodyPr wrap="square" rtlCol="0">
            <a:spAutoFit/>
          </a:bodyPr>
          <a:lstStyle/>
          <a:p>
            <a:pPr defTabSz="335789"/>
            <a:r>
              <a:rPr lang="en-US" sz="1800" dirty="0">
                <a:solidFill>
                  <a:prstClr val="black"/>
                </a:solidFill>
              </a:rPr>
              <a:t> For Users</a:t>
            </a:r>
          </a:p>
        </p:txBody>
      </p:sp>
      <p:pic>
        <p:nvPicPr>
          <p:cNvPr id="29" name="Picture 3" descr="https://www.elettra.eu/images/Documents/General/Experimental%20techniques/Photoelectron%20Emission1.jpg"/>
          <p:cNvPicPr>
            <a:picLocks noChangeAspect="1" noChangeArrowheads="1"/>
          </p:cNvPicPr>
          <p:nvPr/>
        </p:nvPicPr>
        <p:blipFill>
          <a:blip r:embed="rId4"/>
          <a:srcRect/>
          <a:stretch>
            <a:fillRect/>
          </a:stretch>
        </p:blipFill>
        <p:spPr bwMode="auto">
          <a:xfrm>
            <a:off x="6390604" y="5022105"/>
            <a:ext cx="548698" cy="548698"/>
          </a:xfrm>
          <a:prstGeom prst="rect">
            <a:avLst/>
          </a:prstGeom>
          <a:noFill/>
        </p:spPr>
      </p:pic>
      <p:pic>
        <p:nvPicPr>
          <p:cNvPr id="30" name="Picture 4" descr="https://www.elettra.eu/images/Documents/General/Experimental%20techniques/Imaging1.jpg"/>
          <p:cNvPicPr>
            <a:picLocks noChangeAspect="1" noChangeArrowheads="1"/>
          </p:cNvPicPr>
          <p:nvPr/>
        </p:nvPicPr>
        <p:blipFill>
          <a:blip r:embed="rId5"/>
          <a:srcRect/>
          <a:stretch>
            <a:fillRect/>
          </a:stretch>
        </p:blipFill>
        <p:spPr bwMode="auto">
          <a:xfrm>
            <a:off x="7308802" y="3617802"/>
            <a:ext cx="548698" cy="548698"/>
          </a:xfrm>
          <a:prstGeom prst="rect">
            <a:avLst/>
          </a:prstGeom>
          <a:noFill/>
        </p:spPr>
      </p:pic>
      <p:pic>
        <p:nvPicPr>
          <p:cNvPr id="31" name="Picture 5" descr="https://www.elettra.eu/images/Documents/General/Experimental%20techniques/scattering1.jpg"/>
          <p:cNvPicPr>
            <a:picLocks noChangeAspect="1" noChangeArrowheads="1"/>
          </p:cNvPicPr>
          <p:nvPr/>
        </p:nvPicPr>
        <p:blipFill>
          <a:blip r:embed="rId6"/>
          <a:srcRect/>
          <a:stretch>
            <a:fillRect/>
          </a:stretch>
        </p:blipFill>
        <p:spPr bwMode="auto">
          <a:xfrm>
            <a:off x="7308802" y="4265942"/>
            <a:ext cx="548698" cy="544125"/>
          </a:xfrm>
          <a:prstGeom prst="rect">
            <a:avLst/>
          </a:prstGeom>
          <a:noFill/>
        </p:spPr>
      </p:pic>
      <p:pic>
        <p:nvPicPr>
          <p:cNvPr id="35" name="Picture 6" descr="https://www.elettra.eu/images/Documents/General/Experimental%20techniques/Reflection1.jpg"/>
          <p:cNvPicPr>
            <a:picLocks noChangeAspect="1" noChangeArrowheads="1"/>
          </p:cNvPicPr>
          <p:nvPr/>
        </p:nvPicPr>
        <p:blipFill>
          <a:blip r:embed="rId7"/>
          <a:srcRect/>
          <a:stretch>
            <a:fillRect/>
          </a:stretch>
        </p:blipFill>
        <p:spPr bwMode="auto">
          <a:xfrm>
            <a:off x="8118977" y="4914082"/>
            <a:ext cx="548698" cy="548698"/>
          </a:xfrm>
          <a:prstGeom prst="rect">
            <a:avLst/>
          </a:prstGeom>
          <a:noFill/>
        </p:spPr>
      </p:pic>
      <p:pic>
        <p:nvPicPr>
          <p:cNvPr id="36" name="Picture 7" descr="https://www.elettra.eu/images/Documents/General/Experimental%20techniques/Absorption1.jpg"/>
          <p:cNvPicPr>
            <a:picLocks noChangeAspect="1" noChangeArrowheads="1"/>
          </p:cNvPicPr>
          <p:nvPr/>
        </p:nvPicPr>
        <p:blipFill>
          <a:blip r:embed="rId8"/>
          <a:srcRect/>
          <a:stretch>
            <a:fillRect/>
          </a:stretch>
        </p:blipFill>
        <p:spPr bwMode="auto">
          <a:xfrm>
            <a:off x="8064965" y="3617802"/>
            <a:ext cx="548698" cy="548698"/>
          </a:xfrm>
          <a:prstGeom prst="rect">
            <a:avLst/>
          </a:prstGeom>
          <a:noFill/>
        </p:spPr>
      </p:pic>
      <p:pic>
        <p:nvPicPr>
          <p:cNvPr id="37" name="Picture 8" descr="https://www.elettra.eu/images/Documents/General/Experimental%20techniques/Diffraction.jpg"/>
          <p:cNvPicPr>
            <a:picLocks noChangeAspect="1" noChangeArrowheads="1"/>
          </p:cNvPicPr>
          <p:nvPr/>
        </p:nvPicPr>
        <p:blipFill>
          <a:blip r:embed="rId9"/>
          <a:srcRect/>
          <a:stretch>
            <a:fillRect/>
          </a:stretch>
        </p:blipFill>
        <p:spPr bwMode="auto">
          <a:xfrm>
            <a:off x="1583565" y="4536000"/>
            <a:ext cx="548698" cy="548698"/>
          </a:xfrm>
          <a:prstGeom prst="rect">
            <a:avLst/>
          </a:prstGeom>
          <a:noFill/>
        </p:spPr>
      </p:pic>
      <p:pic>
        <p:nvPicPr>
          <p:cNvPr id="38" name="Picture 9" descr="https://www.elettra.eu/images/Documents/General/Experimental%20techniques/Lithography.jpg"/>
          <p:cNvPicPr>
            <a:picLocks noChangeAspect="1" noChangeArrowheads="1"/>
          </p:cNvPicPr>
          <p:nvPr/>
        </p:nvPicPr>
        <p:blipFill>
          <a:blip r:embed="rId10"/>
          <a:srcRect/>
          <a:stretch>
            <a:fillRect/>
          </a:stretch>
        </p:blipFill>
        <p:spPr bwMode="auto">
          <a:xfrm>
            <a:off x="7146767" y="4914082"/>
            <a:ext cx="548698" cy="548698"/>
          </a:xfrm>
          <a:prstGeom prst="rect">
            <a:avLst/>
          </a:prstGeom>
          <a:noFill/>
        </p:spPr>
      </p:pic>
      <p:pic>
        <p:nvPicPr>
          <p:cNvPr id="39" name="Picture 3" descr="https://www.elettra.eu/images/Documents/General/Experimental%20techniques/Photoelectron%20Emission1.jpg"/>
          <p:cNvPicPr>
            <a:picLocks noChangeAspect="1" noChangeArrowheads="1"/>
          </p:cNvPicPr>
          <p:nvPr/>
        </p:nvPicPr>
        <p:blipFill>
          <a:blip r:embed="rId4"/>
          <a:srcRect/>
          <a:stretch>
            <a:fillRect/>
          </a:stretch>
        </p:blipFill>
        <p:spPr bwMode="auto">
          <a:xfrm>
            <a:off x="6444615" y="4319953"/>
            <a:ext cx="548698" cy="548698"/>
          </a:xfrm>
          <a:prstGeom prst="rect">
            <a:avLst/>
          </a:prstGeom>
          <a:noFill/>
        </p:spPr>
      </p:pic>
      <p:pic>
        <p:nvPicPr>
          <p:cNvPr id="40" name="Picture 4" descr="https://www.elettra.eu/images/Documents/General/Experimental%20techniques/Imaging1.jpg"/>
          <p:cNvPicPr>
            <a:picLocks noChangeAspect="1" noChangeArrowheads="1"/>
          </p:cNvPicPr>
          <p:nvPr/>
        </p:nvPicPr>
        <p:blipFill>
          <a:blip r:embed="rId5"/>
          <a:srcRect/>
          <a:stretch>
            <a:fillRect/>
          </a:stretch>
        </p:blipFill>
        <p:spPr bwMode="auto">
          <a:xfrm>
            <a:off x="1583565" y="3131697"/>
            <a:ext cx="548698" cy="548698"/>
          </a:xfrm>
          <a:prstGeom prst="rect">
            <a:avLst/>
          </a:prstGeom>
          <a:noFill/>
        </p:spPr>
      </p:pic>
      <p:pic>
        <p:nvPicPr>
          <p:cNvPr id="41" name="Picture 5" descr="https://www.elettra.eu/images/Documents/General/Experimental%20techniques/scattering1.jpg"/>
          <p:cNvPicPr>
            <a:picLocks noChangeAspect="1" noChangeArrowheads="1"/>
          </p:cNvPicPr>
          <p:nvPr/>
        </p:nvPicPr>
        <p:blipFill>
          <a:blip r:embed="rId6"/>
          <a:srcRect/>
          <a:stretch>
            <a:fillRect/>
          </a:stretch>
        </p:blipFill>
        <p:spPr bwMode="auto">
          <a:xfrm>
            <a:off x="6444615" y="3725826"/>
            <a:ext cx="548698" cy="544125"/>
          </a:xfrm>
          <a:prstGeom prst="rect">
            <a:avLst/>
          </a:prstGeom>
          <a:noFill/>
        </p:spPr>
      </p:pic>
      <p:pic>
        <p:nvPicPr>
          <p:cNvPr id="42" name="Picture 6" descr="https://www.elettra.eu/images/Documents/General/Experimental%20techniques/Reflection1.jpg"/>
          <p:cNvPicPr>
            <a:picLocks noChangeAspect="1" noChangeArrowheads="1"/>
          </p:cNvPicPr>
          <p:nvPr/>
        </p:nvPicPr>
        <p:blipFill>
          <a:blip r:embed="rId7"/>
          <a:srcRect/>
          <a:stretch>
            <a:fillRect/>
          </a:stretch>
        </p:blipFill>
        <p:spPr bwMode="auto">
          <a:xfrm>
            <a:off x="8064965" y="4319953"/>
            <a:ext cx="548698" cy="548698"/>
          </a:xfrm>
          <a:prstGeom prst="rect">
            <a:avLst/>
          </a:prstGeom>
          <a:noFill/>
        </p:spPr>
      </p:pic>
      <p:pic>
        <p:nvPicPr>
          <p:cNvPr id="43" name="Picture 7" descr="https://www.elettra.eu/images/Documents/General/Experimental%20techniques/Absorption1.jpg"/>
          <p:cNvPicPr>
            <a:picLocks noChangeAspect="1" noChangeArrowheads="1"/>
          </p:cNvPicPr>
          <p:nvPr/>
        </p:nvPicPr>
        <p:blipFill>
          <a:blip r:embed="rId8"/>
          <a:srcRect/>
          <a:stretch>
            <a:fillRect/>
          </a:stretch>
        </p:blipFill>
        <p:spPr bwMode="auto">
          <a:xfrm>
            <a:off x="1637577" y="3779837"/>
            <a:ext cx="548698" cy="548698"/>
          </a:xfrm>
          <a:prstGeom prst="rect">
            <a:avLst/>
          </a:prstGeom>
          <a:noFill/>
        </p:spPr>
      </p:pic>
      <p:pic>
        <p:nvPicPr>
          <p:cNvPr id="44" name="Picture 8" descr="https://www.elettra.eu/images/Documents/General/Experimental%20techniques/Diffraction.jpg"/>
          <p:cNvPicPr>
            <a:picLocks noChangeAspect="1" noChangeArrowheads="1"/>
          </p:cNvPicPr>
          <p:nvPr/>
        </p:nvPicPr>
        <p:blipFill>
          <a:blip r:embed="rId9"/>
          <a:srcRect/>
          <a:stretch>
            <a:fillRect/>
          </a:stretch>
        </p:blipFill>
        <p:spPr bwMode="auto">
          <a:xfrm>
            <a:off x="1529553" y="2429545"/>
            <a:ext cx="548698" cy="548698"/>
          </a:xfrm>
          <a:prstGeom prst="rect">
            <a:avLst/>
          </a:prstGeom>
          <a:noFill/>
        </p:spPr>
      </p:pic>
    </p:spTree>
    <p:extLst>
      <p:ext uri="{BB962C8B-B14F-4D97-AF65-F5344CB8AC3E}">
        <p14:creationId xmlns:p14="http://schemas.microsoft.com/office/powerpoint/2010/main" val="1473864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800" decel="100000"/>
                                        <p:tgtEl>
                                          <p:spTgt spid="27"/>
                                        </p:tgtEl>
                                      </p:cBhvr>
                                    </p:animEffect>
                                    <p:anim calcmode="lin" valueType="num">
                                      <p:cBhvr>
                                        <p:cTn id="8" dur="800" decel="100000" fill="hold"/>
                                        <p:tgtEl>
                                          <p:spTgt spid="27"/>
                                        </p:tgtEl>
                                        <p:attrNameLst>
                                          <p:attrName>style.rotation</p:attrName>
                                        </p:attrNameLst>
                                      </p:cBhvr>
                                      <p:tavLst>
                                        <p:tav tm="0">
                                          <p:val>
                                            <p:fltVal val="-90"/>
                                          </p:val>
                                        </p:tav>
                                        <p:tav tm="100000">
                                          <p:val>
                                            <p:fltVal val="0"/>
                                          </p:val>
                                        </p:tav>
                                      </p:tavLst>
                                    </p:anim>
                                    <p:anim calcmode="lin" valueType="num">
                                      <p:cBhvr>
                                        <p:cTn id="9" dur="800" decel="100000" fill="hold"/>
                                        <p:tgtEl>
                                          <p:spTgt spid="27"/>
                                        </p:tgtEl>
                                        <p:attrNameLst>
                                          <p:attrName>ppt_x</p:attrName>
                                        </p:attrNameLst>
                                      </p:cBhvr>
                                      <p:tavLst>
                                        <p:tav tm="0">
                                          <p:val>
                                            <p:strVal val="#ppt_x+0.4"/>
                                          </p:val>
                                        </p:tav>
                                        <p:tav tm="100000">
                                          <p:val>
                                            <p:strVal val="#ppt_x-0.05"/>
                                          </p:val>
                                        </p:tav>
                                      </p:tavLst>
                                    </p:anim>
                                    <p:anim calcmode="lin" valueType="num">
                                      <p:cBhvr>
                                        <p:cTn id="10" dur="800" decel="100000" fill="hold"/>
                                        <p:tgtEl>
                                          <p:spTgt spid="2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ppt_x"/>
                                          </p:val>
                                        </p:tav>
                                      </p:tavLst>
                                    </p:anim>
                                    <p:anim calcmode="lin" valueType="num">
                                      <p:cBhvr additive="base">
                                        <p:cTn id="29" dur="500"/>
                                        <p:tgtEl>
                                          <p:spTgt spid="3"/>
                                        </p:tgtEl>
                                        <p:attrNameLst>
                                          <p:attrName>ppt_y</p:attrName>
                                        </p:attrNameLst>
                                      </p:cBhvr>
                                      <p:tavLst>
                                        <p:tav tm="0">
                                          <p:val>
                                            <p:strVal val="ppt_y"/>
                                          </p:val>
                                        </p:tav>
                                        <p:tav tm="100000">
                                          <p:val>
                                            <p:strVal val="1+ppt_h/2"/>
                                          </p:val>
                                        </p:tav>
                                      </p:tavLst>
                                    </p:anim>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500"/>
                            </p:stCondLst>
                            <p:childTnLst>
                              <p:par>
                                <p:cTn id="32" presetID="25"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7" dur="1000" fill="hold"/>
                                        <p:tgtEl>
                                          <p:spTgt spid="1026"/>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26"/>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47" dur="1000" fill="hold"/>
                                        <p:tgtEl>
                                          <p:spTgt spid="28"/>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026"/>
                                        </p:tgtEl>
                                        <p:attrNameLst>
                                          <p:attrName>ppt_x</p:attrName>
                                        </p:attrNameLst>
                                      </p:cBhvr>
                                      <p:tavLst>
                                        <p:tav tm="0">
                                          <p:val>
                                            <p:strVal val="ppt_x"/>
                                          </p:val>
                                        </p:tav>
                                        <p:tav tm="100000">
                                          <p:val>
                                            <p:strVal val="ppt_x"/>
                                          </p:val>
                                        </p:tav>
                                      </p:tavLst>
                                    </p:anim>
                                    <p:anim calcmode="lin" valueType="num">
                                      <p:cBhvr additive="base">
                                        <p:cTn id="56" dur="500"/>
                                        <p:tgtEl>
                                          <p:spTgt spid="1026"/>
                                        </p:tgtEl>
                                        <p:attrNameLst>
                                          <p:attrName>ppt_y</p:attrName>
                                        </p:attrNameLst>
                                      </p:cBhvr>
                                      <p:tavLst>
                                        <p:tav tm="0">
                                          <p:val>
                                            <p:strVal val="ppt_y"/>
                                          </p:val>
                                        </p:tav>
                                        <p:tav tm="100000">
                                          <p:val>
                                            <p:strVal val="1+ppt_h/2"/>
                                          </p:val>
                                        </p:tav>
                                      </p:tavLst>
                                    </p:anim>
                                    <p:set>
                                      <p:cBhvr>
                                        <p:cTn id="57" dur="1" fill="hold">
                                          <p:stCondLst>
                                            <p:cond delay="499"/>
                                          </p:stCondLst>
                                        </p:cTn>
                                        <p:tgtEl>
                                          <p:spTgt spid="1026"/>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28"/>
                                        </p:tgtEl>
                                        <p:attrNameLst>
                                          <p:attrName>ppt_x</p:attrName>
                                        </p:attrNameLst>
                                      </p:cBhvr>
                                      <p:tavLst>
                                        <p:tav tm="0">
                                          <p:val>
                                            <p:strVal val="ppt_x"/>
                                          </p:val>
                                        </p:tav>
                                        <p:tav tm="100000">
                                          <p:val>
                                            <p:strVal val="ppt_x"/>
                                          </p:val>
                                        </p:tav>
                                      </p:tavLst>
                                    </p:anim>
                                    <p:anim calcmode="lin" valueType="num">
                                      <p:cBhvr additive="base">
                                        <p:cTn id="60" dur="500"/>
                                        <p:tgtEl>
                                          <p:spTgt spid="28"/>
                                        </p:tgtEl>
                                        <p:attrNameLst>
                                          <p:attrName>ppt_y</p:attrName>
                                        </p:attrNameLst>
                                      </p:cBhvr>
                                      <p:tavLst>
                                        <p:tav tm="0">
                                          <p:val>
                                            <p:strVal val="ppt_y"/>
                                          </p:val>
                                        </p:tav>
                                        <p:tav tm="100000">
                                          <p:val>
                                            <p:strVal val="1+ppt_h/2"/>
                                          </p:val>
                                        </p:tav>
                                      </p:tavLst>
                                    </p:anim>
                                    <p:set>
                                      <p:cBhvr>
                                        <p:cTn id="61" dur="1" fill="hold">
                                          <p:stCondLst>
                                            <p:cond delay="499"/>
                                          </p:stCondLst>
                                        </p:cTn>
                                        <p:tgtEl>
                                          <p:spTgt spid="28"/>
                                        </p:tgtEl>
                                        <p:attrNameLst>
                                          <p:attrName>style.visibility</p:attrName>
                                        </p:attrNameLst>
                                      </p:cBhvr>
                                      <p:to>
                                        <p:strVal val="hidden"/>
                                      </p:to>
                                    </p:set>
                                  </p:childTnLst>
                                </p:cTn>
                              </p:par>
                            </p:childTnLst>
                          </p:cTn>
                        </p:par>
                        <p:par>
                          <p:cTn id="62" fill="hold">
                            <p:stCondLst>
                              <p:cond delay="500"/>
                            </p:stCondLst>
                            <p:childTnLst>
                              <p:par>
                                <p:cTn id="63" presetID="30"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800" decel="100000"/>
                                        <p:tgtEl>
                                          <p:spTgt spid="34"/>
                                        </p:tgtEl>
                                      </p:cBhvr>
                                    </p:animEffect>
                                    <p:anim calcmode="lin" valueType="num">
                                      <p:cBhvr>
                                        <p:cTn id="66" dur="800" decel="100000" fill="hold"/>
                                        <p:tgtEl>
                                          <p:spTgt spid="34"/>
                                        </p:tgtEl>
                                        <p:attrNameLst>
                                          <p:attrName>style.rotation</p:attrName>
                                        </p:attrNameLst>
                                      </p:cBhvr>
                                      <p:tavLst>
                                        <p:tav tm="0">
                                          <p:val>
                                            <p:fltVal val="-90"/>
                                          </p:val>
                                        </p:tav>
                                        <p:tav tm="100000">
                                          <p:val>
                                            <p:fltVal val="0"/>
                                          </p:val>
                                        </p:tav>
                                      </p:tavLst>
                                    </p:anim>
                                    <p:anim calcmode="lin" valueType="num">
                                      <p:cBhvr>
                                        <p:cTn id="67" dur="800" decel="100000" fill="hold"/>
                                        <p:tgtEl>
                                          <p:spTgt spid="34"/>
                                        </p:tgtEl>
                                        <p:attrNameLst>
                                          <p:attrName>ppt_x</p:attrName>
                                        </p:attrNameLst>
                                      </p:cBhvr>
                                      <p:tavLst>
                                        <p:tav tm="0">
                                          <p:val>
                                            <p:strVal val="#ppt_x+0.4"/>
                                          </p:val>
                                        </p:tav>
                                        <p:tav tm="100000">
                                          <p:val>
                                            <p:strVal val="#ppt_x-0.05"/>
                                          </p:val>
                                        </p:tav>
                                      </p:tavLst>
                                    </p:anim>
                                    <p:anim calcmode="lin" valueType="num">
                                      <p:cBhvr>
                                        <p:cTn id="68" dur="800" decel="100000" fill="hold"/>
                                        <p:tgtEl>
                                          <p:spTgt spid="34"/>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par>
                                <p:cTn id="71" presetID="3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800" decel="100000"/>
                                        <p:tgtEl>
                                          <p:spTgt spid="18"/>
                                        </p:tgtEl>
                                      </p:cBhvr>
                                    </p:animEffect>
                                    <p:anim calcmode="lin" valueType="num">
                                      <p:cBhvr>
                                        <p:cTn id="74" dur="800" decel="100000" fill="hold"/>
                                        <p:tgtEl>
                                          <p:spTgt spid="18"/>
                                        </p:tgtEl>
                                        <p:attrNameLst>
                                          <p:attrName>style.rotation</p:attrName>
                                        </p:attrNameLst>
                                      </p:cBhvr>
                                      <p:tavLst>
                                        <p:tav tm="0">
                                          <p:val>
                                            <p:fltVal val="-90"/>
                                          </p:val>
                                        </p:tav>
                                        <p:tav tm="100000">
                                          <p:val>
                                            <p:fltVal val="0"/>
                                          </p:val>
                                        </p:tav>
                                      </p:tavLst>
                                    </p:anim>
                                    <p:anim calcmode="lin" valueType="num">
                                      <p:cBhvr>
                                        <p:cTn id="75" dur="800" decel="100000" fill="hold"/>
                                        <p:tgtEl>
                                          <p:spTgt spid="18"/>
                                        </p:tgtEl>
                                        <p:attrNameLst>
                                          <p:attrName>ppt_x</p:attrName>
                                        </p:attrNameLst>
                                      </p:cBhvr>
                                      <p:tavLst>
                                        <p:tav tm="0">
                                          <p:val>
                                            <p:strVal val="#ppt_x+0.4"/>
                                          </p:val>
                                        </p:tav>
                                        <p:tav tm="100000">
                                          <p:val>
                                            <p:strVal val="#ppt_x-0.05"/>
                                          </p:val>
                                        </p:tav>
                                      </p:tavLst>
                                    </p:anim>
                                    <p:anim calcmode="lin" valueType="num">
                                      <p:cBhvr>
                                        <p:cTn id="76" dur="800" decel="100000" fill="hold"/>
                                        <p:tgtEl>
                                          <p:spTgt spid="18"/>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79" presetID="30"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800" decel="100000"/>
                                        <p:tgtEl>
                                          <p:spTgt spid="17"/>
                                        </p:tgtEl>
                                      </p:cBhvr>
                                    </p:animEffect>
                                    <p:anim calcmode="lin" valueType="num">
                                      <p:cBhvr>
                                        <p:cTn id="82" dur="800" decel="100000" fill="hold"/>
                                        <p:tgtEl>
                                          <p:spTgt spid="17"/>
                                        </p:tgtEl>
                                        <p:attrNameLst>
                                          <p:attrName>style.rotation</p:attrName>
                                        </p:attrNameLst>
                                      </p:cBhvr>
                                      <p:tavLst>
                                        <p:tav tm="0">
                                          <p:val>
                                            <p:fltVal val="-90"/>
                                          </p:val>
                                        </p:tav>
                                        <p:tav tm="100000">
                                          <p:val>
                                            <p:fltVal val="0"/>
                                          </p:val>
                                        </p:tav>
                                      </p:tavLst>
                                    </p:anim>
                                    <p:anim calcmode="lin" valueType="num">
                                      <p:cBhvr>
                                        <p:cTn id="83" dur="800" decel="100000" fill="hold"/>
                                        <p:tgtEl>
                                          <p:spTgt spid="17"/>
                                        </p:tgtEl>
                                        <p:attrNameLst>
                                          <p:attrName>ppt_x</p:attrName>
                                        </p:attrNameLst>
                                      </p:cBhvr>
                                      <p:tavLst>
                                        <p:tav tm="0">
                                          <p:val>
                                            <p:strVal val="#ppt_x+0.4"/>
                                          </p:val>
                                        </p:tav>
                                        <p:tav tm="100000">
                                          <p:val>
                                            <p:strVal val="#ppt_x-0.05"/>
                                          </p:val>
                                        </p:tav>
                                      </p:tavLst>
                                    </p:anim>
                                    <p:anim calcmode="lin" valueType="num">
                                      <p:cBhvr>
                                        <p:cTn id="84" dur="800" decel="100000" fill="hold"/>
                                        <p:tgtEl>
                                          <p:spTgt spid="17"/>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87" presetID="30"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800" decel="100000"/>
                                        <p:tgtEl>
                                          <p:spTgt spid="33"/>
                                        </p:tgtEl>
                                      </p:cBhvr>
                                    </p:animEffect>
                                    <p:anim calcmode="lin" valueType="num">
                                      <p:cBhvr>
                                        <p:cTn id="90" dur="800" decel="100000" fill="hold"/>
                                        <p:tgtEl>
                                          <p:spTgt spid="33"/>
                                        </p:tgtEl>
                                        <p:attrNameLst>
                                          <p:attrName>style.rotation</p:attrName>
                                        </p:attrNameLst>
                                      </p:cBhvr>
                                      <p:tavLst>
                                        <p:tav tm="0">
                                          <p:val>
                                            <p:fltVal val="-90"/>
                                          </p:val>
                                        </p:tav>
                                        <p:tav tm="100000">
                                          <p:val>
                                            <p:fltVal val="0"/>
                                          </p:val>
                                        </p:tav>
                                      </p:tavLst>
                                    </p:anim>
                                    <p:anim calcmode="lin" valueType="num">
                                      <p:cBhvr>
                                        <p:cTn id="91" dur="800" decel="100000" fill="hold"/>
                                        <p:tgtEl>
                                          <p:spTgt spid="33"/>
                                        </p:tgtEl>
                                        <p:attrNameLst>
                                          <p:attrName>ppt_x</p:attrName>
                                        </p:attrNameLst>
                                      </p:cBhvr>
                                      <p:tavLst>
                                        <p:tav tm="0">
                                          <p:val>
                                            <p:strVal val="#ppt_x+0.4"/>
                                          </p:val>
                                        </p:tav>
                                        <p:tav tm="100000">
                                          <p:val>
                                            <p:strVal val="#ppt_x-0.05"/>
                                          </p:val>
                                        </p:tav>
                                      </p:tavLst>
                                    </p:anim>
                                    <p:anim calcmode="lin" valueType="num">
                                      <p:cBhvr>
                                        <p:cTn id="92" dur="800" decel="100000" fill="hold"/>
                                        <p:tgtEl>
                                          <p:spTgt spid="33"/>
                                        </p:tgtEl>
                                        <p:attrNameLst>
                                          <p:attrName>ppt_y</p:attrName>
                                        </p:attrNameLst>
                                      </p:cBhvr>
                                      <p:tavLst>
                                        <p:tav tm="0">
                                          <p:val>
                                            <p:strVal val="#ppt_y-0.4"/>
                                          </p:val>
                                        </p:tav>
                                        <p:tav tm="100000">
                                          <p:val>
                                            <p:strVal val="#ppt_y+0.1"/>
                                          </p:val>
                                        </p:tav>
                                      </p:tavLst>
                                    </p:anim>
                                    <p:anim calcmode="lin" valueType="num">
                                      <p:cBhvr>
                                        <p:cTn id="93"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94"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95" presetID="30" presetClass="entr" presetSubtype="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800" decel="100000"/>
                                        <p:tgtEl>
                                          <p:spTgt spid="15"/>
                                        </p:tgtEl>
                                      </p:cBhvr>
                                    </p:animEffect>
                                    <p:anim calcmode="lin" valueType="num">
                                      <p:cBhvr>
                                        <p:cTn id="98" dur="800" decel="100000" fill="hold"/>
                                        <p:tgtEl>
                                          <p:spTgt spid="15"/>
                                        </p:tgtEl>
                                        <p:attrNameLst>
                                          <p:attrName>style.rotation</p:attrName>
                                        </p:attrNameLst>
                                      </p:cBhvr>
                                      <p:tavLst>
                                        <p:tav tm="0">
                                          <p:val>
                                            <p:fltVal val="-90"/>
                                          </p:val>
                                        </p:tav>
                                        <p:tav tm="100000">
                                          <p:val>
                                            <p:fltVal val="0"/>
                                          </p:val>
                                        </p:tav>
                                      </p:tavLst>
                                    </p:anim>
                                    <p:anim calcmode="lin" valueType="num">
                                      <p:cBhvr>
                                        <p:cTn id="99" dur="800" decel="100000" fill="hold"/>
                                        <p:tgtEl>
                                          <p:spTgt spid="15"/>
                                        </p:tgtEl>
                                        <p:attrNameLst>
                                          <p:attrName>ppt_x</p:attrName>
                                        </p:attrNameLst>
                                      </p:cBhvr>
                                      <p:tavLst>
                                        <p:tav tm="0">
                                          <p:val>
                                            <p:strVal val="#ppt_x+0.4"/>
                                          </p:val>
                                        </p:tav>
                                        <p:tav tm="100000">
                                          <p:val>
                                            <p:strVal val="#ppt_x-0.05"/>
                                          </p:val>
                                        </p:tav>
                                      </p:tavLst>
                                    </p:anim>
                                    <p:anim calcmode="lin" valueType="num">
                                      <p:cBhvr>
                                        <p:cTn id="100" dur="800" decel="100000" fill="hold"/>
                                        <p:tgtEl>
                                          <p:spTgt spid="15"/>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03" presetID="30" presetClass="entr" presetSubtype="0"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800" decel="100000"/>
                                        <p:tgtEl>
                                          <p:spTgt spid="14"/>
                                        </p:tgtEl>
                                      </p:cBhvr>
                                    </p:animEffect>
                                    <p:anim calcmode="lin" valueType="num">
                                      <p:cBhvr>
                                        <p:cTn id="106" dur="800" decel="100000" fill="hold"/>
                                        <p:tgtEl>
                                          <p:spTgt spid="14"/>
                                        </p:tgtEl>
                                        <p:attrNameLst>
                                          <p:attrName>style.rotation</p:attrName>
                                        </p:attrNameLst>
                                      </p:cBhvr>
                                      <p:tavLst>
                                        <p:tav tm="0">
                                          <p:val>
                                            <p:fltVal val="-90"/>
                                          </p:val>
                                        </p:tav>
                                        <p:tav tm="100000">
                                          <p:val>
                                            <p:fltVal val="0"/>
                                          </p:val>
                                        </p:tav>
                                      </p:tavLst>
                                    </p:anim>
                                    <p:anim calcmode="lin" valueType="num">
                                      <p:cBhvr>
                                        <p:cTn id="107" dur="800" decel="100000" fill="hold"/>
                                        <p:tgtEl>
                                          <p:spTgt spid="14"/>
                                        </p:tgtEl>
                                        <p:attrNameLst>
                                          <p:attrName>ppt_x</p:attrName>
                                        </p:attrNameLst>
                                      </p:cBhvr>
                                      <p:tavLst>
                                        <p:tav tm="0">
                                          <p:val>
                                            <p:strVal val="#ppt_x+0.4"/>
                                          </p:val>
                                        </p:tav>
                                        <p:tav tm="100000">
                                          <p:val>
                                            <p:strVal val="#ppt_x-0.05"/>
                                          </p:val>
                                        </p:tav>
                                      </p:tavLst>
                                    </p:anim>
                                    <p:anim calcmode="lin" valueType="num">
                                      <p:cBhvr>
                                        <p:cTn id="108" dur="800" decel="100000" fill="hold"/>
                                        <p:tgtEl>
                                          <p:spTgt spid="14"/>
                                        </p:tgtEl>
                                        <p:attrNameLst>
                                          <p:attrName>ppt_y</p:attrName>
                                        </p:attrNameLst>
                                      </p:cBhvr>
                                      <p:tavLst>
                                        <p:tav tm="0">
                                          <p:val>
                                            <p:strVal val="#ppt_y-0.4"/>
                                          </p:val>
                                        </p:tav>
                                        <p:tav tm="100000">
                                          <p:val>
                                            <p:strVal val="#ppt_y+0.1"/>
                                          </p:val>
                                        </p:tav>
                                      </p:tavLst>
                                    </p:anim>
                                    <p:anim calcmode="lin" valueType="num">
                                      <p:cBhvr>
                                        <p:cTn id="10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1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111" presetID="30"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800" decel="100000"/>
                                        <p:tgtEl>
                                          <p:spTgt spid="13"/>
                                        </p:tgtEl>
                                      </p:cBhvr>
                                    </p:animEffect>
                                    <p:anim calcmode="lin" valueType="num">
                                      <p:cBhvr>
                                        <p:cTn id="114" dur="800" decel="100000" fill="hold"/>
                                        <p:tgtEl>
                                          <p:spTgt spid="13"/>
                                        </p:tgtEl>
                                        <p:attrNameLst>
                                          <p:attrName>style.rotation</p:attrName>
                                        </p:attrNameLst>
                                      </p:cBhvr>
                                      <p:tavLst>
                                        <p:tav tm="0">
                                          <p:val>
                                            <p:fltVal val="-90"/>
                                          </p:val>
                                        </p:tav>
                                        <p:tav tm="100000">
                                          <p:val>
                                            <p:fltVal val="0"/>
                                          </p:val>
                                        </p:tav>
                                      </p:tavLst>
                                    </p:anim>
                                    <p:anim calcmode="lin" valueType="num">
                                      <p:cBhvr>
                                        <p:cTn id="115" dur="800" decel="100000" fill="hold"/>
                                        <p:tgtEl>
                                          <p:spTgt spid="13"/>
                                        </p:tgtEl>
                                        <p:attrNameLst>
                                          <p:attrName>ppt_x</p:attrName>
                                        </p:attrNameLst>
                                      </p:cBhvr>
                                      <p:tavLst>
                                        <p:tav tm="0">
                                          <p:val>
                                            <p:strVal val="#ppt_x+0.4"/>
                                          </p:val>
                                        </p:tav>
                                        <p:tav tm="100000">
                                          <p:val>
                                            <p:strVal val="#ppt_x-0.05"/>
                                          </p:val>
                                        </p:tav>
                                      </p:tavLst>
                                    </p:anim>
                                    <p:anim calcmode="lin" valueType="num">
                                      <p:cBhvr>
                                        <p:cTn id="116" dur="800" decel="100000" fill="hold"/>
                                        <p:tgtEl>
                                          <p:spTgt spid="13"/>
                                        </p:tgtEl>
                                        <p:attrNameLst>
                                          <p:attrName>ppt_y</p:attrName>
                                        </p:attrNameLst>
                                      </p:cBhvr>
                                      <p:tavLst>
                                        <p:tav tm="0">
                                          <p:val>
                                            <p:strVal val="#ppt_y-0.4"/>
                                          </p:val>
                                        </p:tav>
                                        <p:tav tm="100000">
                                          <p:val>
                                            <p:strVal val="#ppt_y+0.1"/>
                                          </p:val>
                                        </p:tav>
                                      </p:tavLst>
                                    </p:anim>
                                    <p:anim calcmode="lin" valueType="num">
                                      <p:cBhvr>
                                        <p:cTn id="11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1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19" presetID="30" presetClass="entr" presetSubtype="0" fill="hold" grpId="0" nodeType="with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800" decel="100000"/>
                                        <p:tgtEl>
                                          <p:spTgt spid="7"/>
                                        </p:tgtEl>
                                      </p:cBhvr>
                                    </p:animEffect>
                                    <p:anim calcmode="lin" valueType="num">
                                      <p:cBhvr>
                                        <p:cTn id="122" dur="800" decel="100000" fill="hold"/>
                                        <p:tgtEl>
                                          <p:spTgt spid="7"/>
                                        </p:tgtEl>
                                        <p:attrNameLst>
                                          <p:attrName>style.rotation</p:attrName>
                                        </p:attrNameLst>
                                      </p:cBhvr>
                                      <p:tavLst>
                                        <p:tav tm="0">
                                          <p:val>
                                            <p:fltVal val="-90"/>
                                          </p:val>
                                        </p:tav>
                                        <p:tav tm="100000">
                                          <p:val>
                                            <p:fltVal val="0"/>
                                          </p:val>
                                        </p:tav>
                                      </p:tavLst>
                                    </p:anim>
                                    <p:anim calcmode="lin" valueType="num">
                                      <p:cBhvr>
                                        <p:cTn id="123" dur="800" decel="100000" fill="hold"/>
                                        <p:tgtEl>
                                          <p:spTgt spid="7"/>
                                        </p:tgtEl>
                                        <p:attrNameLst>
                                          <p:attrName>ppt_x</p:attrName>
                                        </p:attrNameLst>
                                      </p:cBhvr>
                                      <p:tavLst>
                                        <p:tav tm="0">
                                          <p:val>
                                            <p:strVal val="#ppt_x+0.4"/>
                                          </p:val>
                                        </p:tav>
                                        <p:tav tm="100000">
                                          <p:val>
                                            <p:strVal val="#ppt_x-0.05"/>
                                          </p:val>
                                        </p:tav>
                                      </p:tavLst>
                                    </p:anim>
                                    <p:anim calcmode="lin" valueType="num">
                                      <p:cBhvr>
                                        <p:cTn id="124" dur="800" decel="100000" fill="hold"/>
                                        <p:tgtEl>
                                          <p:spTgt spid="7"/>
                                        </p:tgtEl>
                                        <p:attrNameLst>
                                          <p:attrName>ppt_y</p:attrName>
                                        </p:attrNameLst>
                                      </p:cBhvr>
                                      <p:tavLst>
                                        <p:tav tm="0">
                                          <p:val>
                                            <p:strVal val="#ppt_y-0.4"/>
                                          </p:val>
                                        </p:tav>
                                        <p:tav tm="100000">
                                          <p:val>
                                            <p:strVal val="#ppt_y+0.1"/>
                                          </p:val>
                                        </p:tav>
                                      </p:tavLst>
                                    </p:anim>
                                    <p:anim calcmode="lin" valueType="num">
                                      <p:cBhvr>
                                        <p:cTn id="1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27" presetID="30" presetClass="entr" presetSubtype="0" fill="hold" grpId="0" nodeType="with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800" decel="100000"/>
                                        <p:tgtEl>
                                          <p:spTgt spid="8"/>
                                        </p:tgtEl>
                                      </p:cBhvr>
                                    </p:animEffect>
                                    <p:anim calcmode="lin" valueType="num">
                                      <p:cBhvr>
                                        <p:cTn id="130" dur="800" decel="100000" fill="hold"/>
                                        <p:tgtEl>
                                          <p:spTgt spid="8"/>
                                        </p:tgtEl>
                                        <p:attrNameLst>
                                          <p:attrName>style.rotation</p:attrName>
                                        </p:attrNameLst>
                                      </p:cBhvr>
                                      <p:tavLst>
                                        <p:tav tm="0">
                                          <p:val>
                                            <p:fltVal val="-90"/>
                                          </p:val>
                                        </p:tav>
                                        <p:tav tm="100000">
                                          <p:val>
                                            <p:fltVal val="0"/>
                                          </p:val>
                                        </p:tav>
                                      </p:tavLst>
                                    </p:anim>
                                    <p:anim calcmode="lin" valueType="num">
                                      <p:cBhvr>
                                        <p:cTn id="131" dur="800" decel="100000" fill="hold"/>
                                        <p:tgtEl>
                                          <p:spTgt spid="8"/>
                                        </p:tgtEl>
                                        <p:attrNameLst>
                                          <p:attrName>ppt_x</p:attrName>
                                        </p:attrNameLst>
                                      </p:cBhvr>
                                      <p:tavLst>
                                        <p:tav tm="0">
                                          <p:val>
                                            <p:strVal val="#ppt_x+0.4"/>
                                          </p:val>
                                        </p:tav>
                                        <p:tav tm="100000">
                                          <p:val>
                                            <p:strVal val="#ppt_x-0.05"/>
                                          </p:val>
                                        </p:tav>
                                      </p:tavLst>
                                    </p:anim>
                                    <p:anim calcmode="lin" valueType="num">
                                      <p:cBhvr>
                                        <p:cTn id="132" dur="800" decel="100000" fill="hold"/>
                                        <p:tgtEl>
                                          <p:spTgt spid="8"/>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5" presetID="30" presetClass="entr" presetSubtype="0" fill="hold" grpId="0" nodeType="with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800" decel="100000"/>
                                        <p:tgtEl>
                                          <p:spTgt spid="10"/>
                                        </p:tgtEl>
                                      </p:cBhvr>
                                    </p:animEffect>
                                    <p:anim calcmode="lin" valueType="num">
                                      <p:cBhvr>
                                        <p:cTn id="138" dur="800" decel="100000" fill="hold"/>
                                        <p:tgtEl>
                                          <p:spTgt spid="10"/>
                                        </p:tgtEl>
                                        <p:attrNameLst>
                                          <p:attrName>style.rotation</p:attrName>
                                        </p:attrNameLst>
                                      </p:cBhvr>
                                      <p:tavLst>
                                        <p:tav tm="0">
                                          <p:val>
                                            <p:fltVal val="-90"/>
                                          </p:val>
                                        </p:tav>
                                        <p:tav tm="100000">
                                          <p:val>
                                            <p:fltVal val="0"/>
                                          </p:val>
                                        </p:tav>
                                      </p:tavLst>
                                    </p:anim>
                                    <p:anim calcmode="lin" valueType="num">
                                      <p:cBhvr>
                                        <p:cTn id="139" dur="800" decel="100000" fill="hold"/>
                                        <p:tgtEl>
                                          <p:spTgt spid="10"/>
                                        </p:tgtEl>
                                        <p:attrNameLst>
                                          <p:attrName>ppt_x</p:attrName>
                                        </p:attrNameLst>
                                      </p:cBhvr>
                                      <p:tavLst>
                                        <p:tav tm="0">
                                          <p:val>
                                            <p:strVal val="#ppt_x+0.4"/>
                                          </p:val>
                                        </p:tav>
                                        <p:tav tm="100000">
                                          <p:val>
                                            <p:strVal val="#ppt_x-0.05"/>
                                          </p:val>
                                        </p:tav>
                                      </p:tavLst>
                                    </p:anim>
                                    <p:anim calcmode="lin" valueType="num">
                                      <p:cBhvr>
                                        <p:cTn id="140" dur="800" decel="100000" fill="hold"/>
                                        <p:tgtEl>
                                          <p:spTgt spid="10"/>
                                        </p:tgtEl>
                                        <p:attrNameLst>
                                          <p:attrName>ppt_y</p:attrName>
                                        </p:attrNameLst>
                                      </p:cBhvr>
                                      <p:tavLst>
                                        <p:tav tm="0">
                                          <p:val>
                                            <p:strVal val="#ppt_y-0.4"/>
                                          </p:val>
                                        </p:tav>
                                        <p:tav tm="100000">
                                          <p:val>
                                            <p:strVal val="#ppt_y+0.1"/>
                                          </p:val>
                                        </p:tav>
                                      </p:tavLst>
                                    </p:anim>
                                    <p:anim calcmode="lin" valueType="num">
                                      <p:cBhvr>
                                        <p:cTn id="14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4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143" presetID="30" presetClass="entr" presetSubtype="0" fill="hold" grpId="0" nodeType="withEffect">
                                  <p:stCondLst>
                                    <p:cond delay="0"/>
                                  </p:stCondLst>
                                  <p:childTnLst>
                                    <p:set>
                                      <p:cBhvr>
                                        <p:cTn id="144" dur="1" fill="hold">
                                          <p:stCondLst>
                                            <p:cond delay="0"/>
                                          </p:stCondLst>
                                        </p:cTn>
                                        <p:tgtEl>
                                          <p:spTgt spid="11"/>
                                        </p:tgtEl>
                                        <p:attrNameLst>
                                          <p:attrName>style.visibility</p:attrName>
                                        </p:attrNameLst>
                                      </p:cBhvr>
                                      <p:to>
                                        <p:strVal val="visible"/>
                                      </p:to>
                                    </p:set>
                                    <p:animEffect transition="in" filter="fade">
                                      <p:cBhvr>
                                        <p:cTn id="145" dur="800" decel="100000"/>
                                        <p:tgtEl>
                                          <p:spTgt spid="11"/>
                                        </p:tgtEl>
                                      </p:cBhvr>
                                    </p:animEffect>
                                    <p:anim calcmode="lin" valueType="num">
                                      <p:cBhvr>
                                        <p:cTn id="146" dur="800" decel="100000" fill="hold"/>
                                        <p:tgtEl>
                                          <p:spTgt spid="11"/>
                                        </p:tgtEl>
                                        <p:attrNameLst>
                                          <p:attrName>style.rotation</p:attrName>
                                        </p:attrNameLst>
                                      </p:cBhvr>
                                      <p:tavLst>
                                        <p:tav tm="0">
                                          <p:val>
                                            <p:fltVal val="-90"/>
                                          </p:val>
                                        </p:tav>
                                        <p:tav tm="100000">
                                          <p:val>
                                            <p:fltVal val="0"/>
                                          </p:val>
                                        </p:tav>
                                      </p:tavLst>
                                    </p:anim>
                                    <p:anim calcmode="lin" valueType="num">
                                      <p:cBhvr>
                                        <p:cTn id="147" dur="800" decel="100000" fill="hold"/>
                                        <p:tgtEl>
                                          <p:spTgt spid="11"/>
                                        </p:tgtEl>
                                        <p:attrNameLst>
                                          <p:attrName>ppt_x</p:attrName>
                                        </p:attrNameLst>
                                      </p:cBhvr>
                                      <p:tavLst>
                                        <p:tav tm="0">
                                          <p:val>
                                            <p:strVal val="#ppt_x+0.4"/>
                                          </p:val>
                                        </p:tav>
                                        <p:tav tm="100000">
                                          <p:val>
                                            <p:strVal val="#ppt_x-0.05"/>
                                          </p:val>
                                        </p:tav>
                                      </p:tavLst>
                                    </p:anim>
                                    <p:anim calcmode="lin" valueType="num">
                                      <p:cBhvr>
                                        <p:cTn id="148" dur="800" decel="100000" fill="hold"/>
                                        <p:tgtEl>
                                          <p:spTgt spid="11"/>
                                        </p:tgtEl>
                                        <p:attrNameLst>
                                          <p:attrName>ppt_y</p:attrName>
                                        </p:attrNameLst>
                                      </p:cBhvr>
                                      <p:tavLst>
                                        <p:tav tm="0">
                                          <p:val>
                                            <p:strVal val="#ppt_y-0.4"/>
                                          </p:val>
                                        </p:tav>
                                        <p:tav tm="100000">
                                          <p:val>
                                            <p:strVal val="#ppt_y+0.1"/>
                                          </p:val>
                                        </p:tav>
                                      </p:tavLst>
                                    </p:anim>
                                    <p:anim calcmode="lin" valueType="num">
                                      <p:cBhvr>
                                        <p:cTn id="14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5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51" presetID="30" presetClass="entr" presetSubtype="0" fill="hold" grpId="0" nodeType="withEffect">
                                  <p:stCondLst>
                                    <p:cond delay="0"/>
                                  </p:stCondLst>
                                  <p:childTnLst>
                                    <p:set>
                                      <p:cBhvr>
                                        <p:cTn id="152" dur="1" fill="hold">
                                          <p:stCondLst>
                                            <p:cond delay="0"/>
                                          </p:stCondLst>
                                        </p:cTn>
                                        <p:tgtEl>
                                          <p:spTgt spid="12"/>
                                        </p:tgtEl>
                                        <p:attrNameLst>
                                          <p:attrName>style.visibility</p:attrName>
                                        </p:attrNameLst>
                                      </p:cBhvr>
                                      <p:to>
                                        <p:strVal val="visible"/>
                                      </p:to>
                                    </p:set>
                                    <p:animEffect transition="in" filter="fade">
                                      <p:cBhvr>
                                        <p:cTn id="153" dur="800" decel="100000"/>
                                        <p:tgtEl>
                                          <p:spTgt spid="12"/>
                                        </p:tgtEl>
                                      </p:cBhvr>
                                    </p:animEffect>
                                    <p:anim calcmode="lin" valueType="num">
                                      <p:cBhvr>
                                        <p:cTn id="154" dur="800" decel="100000" fill="hold"/>
                                        <p:tgtEl>
                                          <p:spTgt spid="12"/>
                                        </p:tgtEl>
                                        <p:attrNameLst>
                                          <p:attrName>style.rotation</p:attrName>
                                        </p:attrNameLst>
                                      </p:cBhvr>
                                      <p:tavLst>
                                        <p:tav tm="0">
                                          <p:val>
                                            <p:fltVal val="-90"/>
                                          </p:val>
                                        </p:tav>
                                        <p:tav tm="100000">
                                          <p:val>
                                            <p:fltVal val="0"/>
                                          </p:val>
                                        </p:tav>
                                      </p:tavLst>
                                    </p:anim>
                                    <p:anim calcmode="lin" valueType="num">
                                      <p:cBhvr>
                                        <p:cTn id="155" dur="800" decel="100000" fill="hold"/>
                                        <p:tgtEl>
                                          <p:spTgt spid="12"/>
                                        </p:tgtEl>
                                        <p:attrNameLst>
                                          <p:attrName>ppt_x</p:attrName>
                                        </p:attrNameLst>
                                      </p:cBhvr>
                                      <p:tavLst>
                                        <p:tav tm="0">
                                          <p:val>
                                            <p:strVal val="#ppt_x+0.4"/>
                                          </p:val>
                                        </p:tav>
                                        <p:tav tm="100000">
                                          <p:val>
                                            <p:strVal val="#ppt_x-0.05"/>
                                          </p:val>
                                        </p:tav>
                                      </p:tavLst>
                                    </p:anim>
                                    <p:anim calcmode="lin" valueType="num">
                                      <p:cBhvr>
                                        <p:cTn id="156" dur="800" decel="100000" fill="hold"/>
                                        <p:tgtEl>
                                          <p:spTgt spid="12"/>
                                        </p:tgtEl>
                                        <p:attrNameLst>
                                          <p:attrName>ppt_y</p:attrName>
                                        </p:attrNameLst>
                                      </p:cBhvr>
                                      <p:tavLst>
                                        <p:tav tm="0">
                                          <p:val>
                                            <p:strVal val="#ppt_y-0.4"/>
                                          </p:val>
                                        </p:tav>
                                        <p:tav tm="100000">
                                          <p:val>
                                            <p:strVal val="#ppt_y+0.1"/>
                                          </p:val>
                                        </p:tav>
                                      </p:tavLst>
                                    </p:anim>
                                    <p:anim calcmode="lin" valueType="num">
                                      <p:cBhvr>
                                        <p:cTn id="15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59" presetID="30" presetClass="entr" presetSubtype="0" fill="hold" grpId="0" nodeType="with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fade">
                                      <p:cBhvr>
                                        <p:cTn id="161" dur="800" decel="100000"/>
                                        <p:tgtEl>
                                          <p:spTgt spid="26"/>
                                        </p:tgtEl>
                                      </p:cBhvr>
                                    </p:animEffect>
                                    <p:anim calcmode="lin" valueType="num">
                                      <p:cBhvr>
                                        <p:cTn id="162" dur="800" decel="100000" fill="hold"/>
                                        <p:tgtEl>
                                          <p:spTgt spid="26"/>
                                        </p:tgtEl>
                                        <p:attrNameLst>
                                          <p:attrName>style.rotation</p:attrName>
                                        </p:attrNameLst>
                                      </p:cBhvr>
                                      <p:tavLst>
                                        <p:tav tm="0">
                                          <p:val>
                                            <p:fltVal val="-90"/>
                                          </p:val>
                                        </p:tav>
                                        <p:tav tm="100000">
                                          <p:val>
                                            <p:fltVal val="0"/>
                                          </p:val>
                                        </p:tav>
                                      </p:tavLst>
                                    </p:anim>
                                    <p:anim calcmode="lin" valueType="num">
                                      <p:cBhvr>
                                        <p:cTn id="163" dur="800" decel="100000" fill="hold"/>
                                        <p:tgtEl>
                                          <p:spTgt spid="26"/>
                                        </p:tgtEl>
                                        <p:attrNameLst>
                                          <p:attrName>ppt_x</p:attrName>
                                        </p:attrNameLst>
                                      </p:cBhvr>
                                      <p:tavLst>
                                        <p:tav tm="0">
                                          <p:val>
                                            <p:strVal val="#ppt_x+0.4"/>
                                          </p:val>
                                        </p:tav>
                                        <p:tav tm="100000">
                                          <p:val>
                                            <p:strVal val="#ppt_x-0.05"/>
                                          </p:val>
                                        </p:tav>
                                      </p:tavLst>
                                    </p:anim>
                                    <p:anim calcmode="lin" valueType="num">
                                      <p:cBhvr>
                                        <p:cTn id="164" dur="800" decel="100000" fill="hold"/>
                                        <p:tgtEl>
                                          <p:spTgt spid="26"/>
                                        </p:tgtEl>
                                        <p:attrNameLst>
                                          <p:attrName>ppt_y</p:attrName>
                                        </p:attrNameLst>
                                      </p:cBhvr>
                                      <p:tavLst>
                                        <p:tav tm="0">
                                          <p:val>
                                            <p:strVal val="#ppt_y-0.4"/>
                                          </p:val>
                                        </p:tav>
                                        <p:tav tm="100000">
                                          <p:val>
                                            <p:strVal val="#ppt_y+0.1"/>
                                          </p:val>
                                        </p:tav>
                                      </p:tavLst>
                                    </p:anim>
                                    <p:anim calcmode="lin" valueType="num">
                                      <p:cBhvr>
                                        <p:cTn id="165"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66"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167" presetID="30" presetClass="entr" presetSubtype="0" fill="hold" grpId="0" nodeType="withEffect">
                                  <p:stCondLst>
                                    <p:cond delay="0"/>
                                  </p:stCondLst>
                                  <p:childTnLst>
                                    <p:set>
                                      <p:cBhvr>
                                        <p:cTn id="168" dur="1" fill="hold">
                                          <p:stCondLst>
                                            <p:cond delay="0"/>
                                          </p:stCondLst>
                                        </p:cTn>
                                        <p:tgtEl>
                                          <p:spTgt spid="16"/>
                                        </p:tgtEl>
                                        <p:attrNameLst>
                                          <p:attrName>style.visibility</p:attrName>
                                        </p:attrNameLst>
                                      </p:cBhvr>
                                      <p:to>
                                        <p:strVal val="visible"/>
                                      </p:to>
                                    </p:set>
                                    <p:animEffect transition="in" filter="fade">
                                      <p:cBhvr>
                                        <p:cTn id="169" dur="800" decel="100000"/>
                                        <p:tgtEl>
                                          <p:spTgt spid="16"/>
                                        </p:tgtEl>
                                      </p:cBhvr>
                                    </p:animEffect>
                                    <p:anim calcmode="lin" valueType="num">
                                      <p:cBhvr>
                                        <p:cTn id="170" dur="800" decel="100000" fill="hold"/>
                                        <p:tgtEl>
                                          <p:spTgt spid="16"/>
                                        </p:tgtEl>
                                        <p:attrNameLst>
                                          <p:attrName>style.rotation</p:attrName>
                                        </p:attrNameLst>
                                      </p:cBhvr>
                                      <p:tavLst>
                                        <p:tav tm="0">
                                          <p:val>
                                            <p:fltVal val="-90"/>
                                          </p:val>
                                        </p:tav>
                                        <p:tav tm="100000">
                                          <p:val>
                                            <p:fltVal val="0"/>
                                          </p:val>
                                        </p:tav>
                                      </p:tavLst>
                                    </p:anim>
                                    <p:anim calcmode="lin" valueType="num">
                                      <p:cBhvr>
                                        <p:cTn id="171" dur="800" decel="100000" fill="hold"/>
                                        <p:tgtEl>
                                          <p:spTgt spid="16"/>
                                        </p:tgtEl>
                                        <p:attrNameLst>
                                          <p:attrName>ppt_x</p:attrName>
                                        </p:attrNameLst>
                                      </p:cBhvr>
                                      <p:tavLst>
                                        <p:tav tm="0">
                                          <p:val>
                                            <p:strVal val="#ppt_x+0.4"/>
                                          </p:val>
                                        </p:tav>
                                        <p:tav tm="100000">
                                          <p:val>
                                            <p:strVal val="#ppt_x-0.05"/>
                                          </p:val>
                                        </p:tav>
                                      </p:tavLst>
                                    </p:anim>
                                    <p:anim calcmode="lin" valueType="num">
                                      <p:cBhvr>
                                        <p:cTn id="172" dur="800" decel="100000" fill="hold"/>
                                        <p:tgtEl>
                                          <p:spTgt spid="16"/>
                                        </p:tgtEl>
                                        <p:attrNameLst>
                                          <p:attrName>ppt_y</p:attrName>
                                        </p:attrNameLst>
                                      </p:cBhvr>
                                      <p:tavLst>
                                        <p:tav tm="0">
                                          <p:val>
                                            <p:strVal val="#ppt_y-0.4"/>
                                          </p:val>
                                        </p:tav>
                                        <p:tav tm="100000">
                                          <p:val>
                                            <p:strVal val="#ppt_y+0.1"/>
                                          </p:val>
                                        </p:tav>
                                      </p:tavLst>
                                    </p:anim>
                                    <p:anim calcmode="lin" valueType="num">
                                      <p:cBhvr>
                                        <p:cTn id="17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7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175" presetID="30" presetClass="entr" presetSubtype="0" fill="hold" grpId="0" nodeType="withEffect">
                                  <p:stCondLst>
                                    <p:cond delay="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800" decel="100000"/>
                                        <p:tgtEl>
                                          <p:spTgt spid="24"/>
                                        </p:tgtEl>
                                      </p:cBhvr>
                                    </p:animEffect>
                                    <p:anim calcmode="lin" valueType="num">
                                      <p:cBhvr>
                                        <p:cTn id="178" dur="800" decel="100000" fill="hold"/>
                                        <p:tgtEl>
                                          <p:spTgt spid="24"/>
                                        </p:tgtEl>
                                        <p:attrNameLst>
                                          <p:attrName>style.rotation</p:attrName>
                                        </p:attrNameLst>
                                      </p:cBhvr>
                                      <p:tavLst>
                                        <p:tav tm="0">
                                          <p:val>
                                            <p:fltVal val="-90"/>
                                          </p:val>
                                        </p:tav>
                                        <p:tav tm="100000">
                                          <p:val>
                                            <p:fltVal val="0"/>
                                          </p:val>
                                        </p:tav>
                                      </p:tavLst>
                                    </p:anim>
                                    <p:anim calcmode="lin" valueType="num">
                                      <p:cBhvr>
                                        <p:cTn id="179" dur="800" decel="100000" fill="hold"/>
                                        <p:tgtEl>
                                          <p:spTgt spid="24"/>
                                        </p:tgtEl>
                                        <p:attrNameLst>
                                          <p:attrName>ppt_x</p:attrName>
                                        </p:attrNameLst>
                                      </p:cBhvr>
                                      <p:tavLst>
                                        <p:tav tm="0">
                                          <p:val>
                                            <p:strVal val="#ppt_x+0.4"/>
                                          </p:val>
                                        </p:tav>
                                        <p:tav tm="100000">
                                          <p:val>
                                            <p:strVal val="#ppt_x-0.05"/>
                                          </p:val>
                                        </p:tav>
                                      </p:tavLst>
                                    </p:anim>
                                    <p:anim calcmode="lin" valueType="num">
                                      <p:cBhvr>
                                        <p:cTn id="180" dur="800" decel="100000" fill="hold"/>
                                        <p:tgtEl>
                                          <p:spTgt spid="24"/>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83" presetID="30" presetClass="entr" presetSubtype="0" fill="hold" grpId="0" nodeType="withEffect">
                                  <p:stCondLst>
                                    <p:cond delay="0"/>
                                  </p:stCondLst>
                                  <p:childTnLst>
                                    <p:set>
                                      <p:cBhvr>
                                        <p:cTn id="184" dur="1" fill="hold">
                                          <p:stCondLst>
                                            <p:cond delay="0"/>
                                          </p:stCondLst>
                                        </p:cTn>
                                        <p:tgtEl>
                                          <p:spTgt spid="22"/>
                                        </p:tgtEl>
                                        <p:attrNameLst>
                                          <p:attrName>style.visibility</p:attrName>
                                        </p:attrNameLst>
                                      </p:cBhvr>
                                      <p:to>
                                        <p:strVal val="visible"/>
                                      </p:to>
                                    </p:set>
                                    <p:animEffect transition="in" filter="fade">
                                      <p:cBhvr>
                                        <p:cTn id="185" dur="800" decel="100000"/>
                                        <p:tgtEl>
                                          <p:spTgt spid="22"/>
                                        </p:tgtEl>
                                      </p:cBhvr>
                                    </p:animEffect>
                                    <p:anim calcmode="lin" valueType="num">
                                      <p:cBhvr>
                                        <p:cTn id="186" dur="800" decel="100000" fill="hold"/>
                                        <p:tgtEl>
                                          <p:spTgt spid="22"/>
                                        </p:tgtEl>
                                        <p:attrNameLst>
                                          <p:attrName>style.rotation</p:attrName>
                                        </p:attrNameLst>
                                      </p:cBhvr>
                                      <p:tavLst>
                                        <p:tav tm="0">
                                          <p:val>
                                            <p:fltVal val="-90"/>
                                          </p:val>
                                        </p:tav>
                                        <p:tav tm="100000">
                                          <p:val>
                                            <p:fltVal val="0"/>
                                          </p:val>
                                        </p:tav>
                                      </p:tavLst>
                                    </p:anim>
                                    <p:anim calcmode="lin" valueType="num">
                                      <p:cBhvr>
                                        <p:cTn id="187" dur="800" decel="100000" fill="hold"/>
                                        <p:tgtEl>
                                          <p:spTgt spid="22"/>
                                        </p:tgtEl>
                                        <p:attrNameLst>
                                          <p:attrName>ppt_x</p:attrName>
                                        </p:attrNameLst>
                                      </p:cBhvr>
                                      <p:tavLst>
                                        <p:tav tm="0">
                                          <p:val>
                                            <p:strVal val="#ppt_x+0.4"/>
                                          </p:val>
                                        </p:tav>
                                        <p:tav tm="100000">
                                          <p:val>
                                            <p:strVal val="#ppt_x-0.05"/>
                                          </p:val>
                                        </p:tav>
                                      </p:tavLst>
                                    </p:anim>
                                    <p:anim calcmode="lin" valueType="num">
                                      <p:cBhvr>
                                        <p:cTn id="188" dur="800" decel="100000" fill="hold"/>
                                        <p:tgtEl>
                                          <p:spTgt spid="22"/>
                                        </p:tgtEl>
                                        <p:attrNameLst>
                                          <p:attrName>ppt_y</p:attrName>
                                        </p:attrNameLst>
                                      </p:cBhvr>
                                      <p:tavLst>
                                        <p:tav tm="0">
                                          <p:val>
                                            <p:strVal val="#ppt_y-0.4"/>
                                          </p:val>
                                        </p:tav>
                                        <p:tav tm="100000">
                                          <p:val>
                                            <p:strVal val="#ppt_y+0.1"/>
                                          </p:val>
                                        </p:tav>
                                      </p:tavLst>
                                    </p:anim>
                                    <p:anim calcmode="lin" valueType="num">
                                      <p:cBhvr>
                                        <p:cTn id="18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9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191" presetID="30" presetClass="entr" presetSubtype="0" fill="hold" grpId="0" nodeType="withEffect">
                                  <p:stCondLst>
                                    <p:cond delay="0"/>
                                  </p:stCondLst>
                                  <p:childTnLst>
                                    <p:set>
                                      <p:cBhvr>
                                        <p:cTn id="192" dur="1" fill="hold">
                                          <p:stCondLst>
                                            <p:cond delay="0"/>
                                          </p:stCondLst>
                                        </p:cTn>
                                        <p:tgtEl>
                                          <p:spTgt spid="23"/>
                                        </p:tgtEl>
                                        <p:attrNameLst>
                                          <p:attrName>style.visibility</p:attrName>
                                        </p:attrNameLst>
                                      </p:cBhvr>
                                      <p:to>
                                        <p:strVal val="visible"/>
                                      </p:to>
                                    </p:set>
                                    <p:animEffect transition="in" filter="fade">
                                      <p:cBhvr>
                                        <p:cTn id="193" dur="800" decel="100000"/>
                                        <p:tgtEl>
                                          <p:spTgt spid="23"/>
                                        </p:tgtEl>
                                      </p:cBhvr>
                                    </p:animEffect>
                                    <p:anim calcmode="lin" valueType="num">
                                      <p:cBhvr>
                                        <p:cTn id="194" dur="800" decel="100000" fill="hold"/>
                                        <p:tgtEl>
                                          <p:spTgt spid="23"/>
                                        </p:tgtEl>
                                        <p:attrNameLst>
                                          <p:attrName>style.rotation</p:attrName>
                                        </p:attrNameLst>
                                      </p:cBhvr>
                                      <p:tavLst>
                                        <p:tav tm="0">
                                          <p:val>
                                            <p:fltVal val="-90"/>
                                          </p:val>
                                        </p:tav>
                                        <p:tav tm="100000">
                                          <p:val>
                                            <p:fltVal val="0"/>
                                          </p:val>
                                        </p:tav>
                                      </p:tavLst>
                                    </p:anim>
                                    <p:anim calcmode="lin" valueType="num">
                                      <p:cBhvr>
                                        <p:cTn id="195" dur="800" decel="100000" fill="hold"/>
                                        <p:tgtEl>
                                          <p:spTgt spid="23"/>
                                        </p:tgtEl>
                                        <p:attrNameLst>
                                          <p:attrName>ppt_x</p:attrName>
                                        </p:attrNameLst>
                                      </p:cBhvr>
                                      <p:tavLst>
                                        <p:tav tm="0">
                                          <p:val>
                                            <p:strVal val="#ppt_x+0.4"/>
                                          </p:val>
                                        </p:tav>
                                        <p:tav tm="100000">
                                          <p:val>
                                            <p:strVal val="#ppt_x-0.05"/>
                                          </p:val>
                                        </p:tav>
                                      </p:tavLst>
                                    </p:anim>
                                    <p:anim calcmode="lin" valueType="num">
                                      <p:cBhvr>
                                        <p:cTn id="196" dur="800" decel="100000" fill="hold"/>
                                        <p:tgtEl>
                                          <p:spTgt spid="23"/>
                                        </p:tgtEl>
                                        <p:attrNameLst>
                                          <p:attrName>ppt_y</p:attrName>
                                        </p:attrNameLst>
                                      </p:cBhvr>
                                      <p:tavLst>
                                        <p:tav tm="0">
                                          <p:val>
                                            <p:strVal val="#ppt_y-0.4"/>
                                          </p:val>
                                        </p:tav>
                                        <p:tav tm="100000">
                                          <p:val>
                                            <p:strVal val="#ppt_y+0.1"/>
                                          </p:val>
                                        </p:tav>
                                      </p:tavLst>
                                    </p:anim>
                                    <p:anim calcmode="lin" valueType="num">
                                      <p:cBhvr>
                                        <p:cTn id="19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9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99" presetID="30" presetClass="entr" presetSubtype="0" fill="hold" grpId="0" nodeType="withEffect">
                                  <p:stCondLst>
                                    <p:cond delay="0"/>
                                  </p:stCondLst>
                                  <p:childTnLst>
                                    <p:set>
                                      <p:cBhvr>
                                        <p:cTn id="200" dur="1" fill="hold">
                                          <p:stCondLst>
                                            <p:cond delay="0"/>
                                          </p:stCondLst>
                                        </p:cTn>
                                        <p:tgtEl>
                                          <p:spTgt spid="20"/>
                                        </p:tgtEl>
                                        <p:attrNameLst>
                                          <p:attrName>style.visibility</p:attrName>
                                        </p:attrNameLst>
                                      </p:cBhvr>
                                      <p:to>
                                        <p:strVal val="visible"/>
                                      </p:to>
                                    </p:set>
                                    <p:animEffect transition="in" filter="fade">
                                      <p:cBhvr>
                                        <p:cTn id="201" dur="800" decel="100000"/>
                                        <p:tgtEl>
                                          <p:spTgt spid="20"/>
                                        </p:tgtEl>
                                      </p:cBhvr>
                                    </p:animEffect>
                                    <p:anim calcmode="lin" valueType="num">
                                      <p:cBhvr>
                                        <p:cTn id="202" dur="800" decel="100000" fill="hold"/>
                                        <p:tgtEl>
                                          <p:spTgt spid="20"/>
                                        </p:tgtEl>
                                        <p:attrNameLst>
                                          <p:attrName>style.rotation</p:attrName>
                                        </p:attrNameLst>
                                      </p:cBhvr>
                                      <p:tavLst>
                                        <p:tav tm="0">
                                          <p:val>
                                            <p:fltVal val="-90"/>
                                          </p:val>
                                        </p:tav>
                                        <p:tav tm="100000">
                                          <p:val>
                                            <p:fltVal val="0"/>
                                          </p:val>
                                        </p:tav>
                                      </p:tavLst>
                                    </p:anim>
                                    <p:anim calcmode="lin" valueType="num">
                                      <p:cBhvr>
                                        <p:cTn id="203" dur="800" decel="100000" fill="hold"/>
                                        <p:tgtEl>
                                          <p:spTgt spid="20"/>
                                        </p:tgtEl>
                                        <p:attrNameLst>
                                          <p:attrName>ppt_x</p:attrName>
                                        </p:attrNameLst>
                                      </p:cBhvr>
                                      <p:tavLst>
                                        <p:tav tm="0">
                                          <p:val>
                                            <p:strVal val="#ppt_x+0.4"/>
                                          </p:val>
                                        </p:tav>
                                        <p:tav tm="100000">
                                          <p:val>
                                            <p:strVal val="#ppt_x-0.05"/>
                                          </p:val>
                                        </p:tav>
                                      </p:tavLst>
                                    </p:anim>
                                    <p:anim calcmode="lin" valueType="num">
                                      <p:cBhvr>
                                        <p:cTn id="204" dur="800" decel="100000" fill="hold"/>
                                        <p:tgtEl>
                                          <p:spTgt spid="20"/>
                                        </p:tgtEl>
                                        <p:attrNameLst>
                                          <p:attrName>ppt_y</p:attrName>
                                        </p:attrNameLst>
                                      </p:cBhvr>
                                      <p:tavLst>
                                        <p:tav tm="0">
                                          <p:val>
                                            <p:strVal val="#ppt_y-0.4"/>
                                          </p:val>
                                        </p:tav>
                                        <p:tav tm="100000">
                                          <p:val>
                                            <p:strVal val="#ppt_y+0.1"/>
                                          </p:val>
                                        </p:tav>
                                      </p:tavLst>
                                    </p:anim>
                                    <p:anim calcmode="lin" valueType="num">
                                      <p:cBhvr>
                                        <p:cTn id="20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0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207" presetID="30" presetClass="entr" presetSubtype="0" fill="hold" grpId="0" nodeType="withEffect">
                                  <p:stCondLst>
                                    <p:cond delay="0"/>
                                  </p:stCondLst>
                                  <p:childTnLst>
                                    <p:set>
                                      <p:cBhvr>
                                        <p:cTn id="208" dur="1" fill="hold">
                                          <p:stCondLst>
                                            <p:cond delay="0"/>
                                          </p:stCondLst>
                                        </p:cTn>
                                        <p:tgtEl>
                                          <p:spTgt spid="21"/>
                                        </p:tgtEl>
                                        <p:attrNameLst>
                                          <p:attrName>style.visibility</p:attrName>
                                        </p:attrNameLst>
                                      </p:cBhvr>
                                      <p:to>
                                        <p:strVal val="visible"/>
                                      </p:to>
                                    </p:set>
                                    <p:animEffect transition="in" filter="fade">
                                      <p:cBhvr>
                                        <p:cTn id="209" dur="800" decel="100000"/>
                                        <p:tgtEl>
                                          <p:spTgt spid="21"/>
                                        </p:tgtEl>
                                      </p:cBhvr>
                                    </p:animEffect>
                                    <p:anim calcmode="lin" valueType="num">
                                      <p:cBhvr>
                                        <p:cTn id="210" dur="800" decel="100000" fill="hold"/>
                                        <p:tgtEl>
                                          <p:spTgt spid="21"/>
                                        </p:tgtEl>
                                        <p:attrNameLst>
                                          <p:attrName>style.rotation</p:attrName>
                                        </p:attrNameLst>
                                      </p:cBhvr>
                                      <p:tavLst>
                                        <p:tav tm="0">
                                          <p:val>
                                            <p:fltVal val="-90"/>
                                          </p:val>
                                        </p:tav>
                                        <p:tav tm="100000">
                                          <p:val>
                                            <p:fltVal val="0"/>
                                          </p:val>
                                        </p:tav>
                                      </p:tavLst>
                                    </p:anim>
                                    <p:anim calcmode="lin" valueType="num">
                                      <p:cBhvr>
                                        <p:cTn id="211" dur="800" decel="100000" fill="hold"/>
                                        <p:tgtEl>
                                          <p:spTgt spid="21"/>
                                        </p:tgtEl>
                                        <p:attrNameLst>
                                          <p:attrName>ppt_x</p:attrName>
                                        </p:attrNameLst>
                                      </p:cBhvr>
                                      <p:tavLst>
                                        <p:tav tm="0">
                                          <p:val>
                                            <p:strVal val="#ppt_x+0.4"/>
                                          </p:val>
                                        </p:tav>
                                        <p:tav tm="100000">
                                          <p:val>
                                            <p:strVal val="#ppt_x-0.05"/>
                                          </p:val>
                                        </p:tav>
                                      </p:tavLst>
                                    </p:anim>
                                    <p:anim calcmode="lin" valueType="num">
                                      <p:cBhvr>
                                        <p:cTn id="212" dur="800" decel="100000" fill="hold"/>
                                        <p:tgtEl>
                                          <p:spTgt spid="21"/>
                                        </p:tgtEl>
                                        <p:attrNameLst>
                                          <p:attrName>ppt_y</p:attrName>
                                        </p:attrNameLst>
                                      </p:cBhvr>
                                      <p:tavLst>
                                        <p:tav tm="0">
                                          <p:val>
                                            <p:strVal val="#ppt_y-0.4"/>
                                          </p:val>
                                        </p:tav>
                                        <p:tav tm="100000">
                                          <p:val>
                                            <p:strVal val="#ppt_y+0.1"/>
                                          </p:val>
                                        </p:tav>
                                      </p:tavLst>
                                    </p:anim>
                                    <p:anim calcmode="lin" valueType="num">
                                      <p:cBhvr>
                                        <p:cTn id="21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1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2" presetClass="entr" presetSubtype="4" fill="hold" nodeType="clickEffect">
                                  <p:stCondLst>
                                    <p:cond delay="0"/>
                                  </p:stCondLst>
                                  <p:childTnLst>
                                    <p:set>
                                      <p:cBhvr>
                                        <p:cTn id="218" dur="1" fill="hold">
                                          <p:stCondLst>
                                            <p:cond delay="0"/>
                                          </p:stCondLst>
                                        </p:cTn>
                                        <p:tgtEl>
                                          <p:spTgt spid="3"/>
                                        </p:tgtEl>
                                        <p:attrNameLst>
                                          <p:attrName>style.visibility</p:attrName>
                                        </p:attrNameLst>
                                      </p:cBhvr>
                                      <p:to>
                                        <p:strVal val="visible"/>
                                      </p:to>
                                    </p:set>
                                    <p:anim calcmode="lin" valueType="num">
                                      <p:cBhvr additive="base">
                                        <p:cTn id="219" dur="500" fill="hold"/>
                                        <p:tgtEl>
                                          <p:spTgt spid="3"/>
                                        </p:tgtEl>
                                        <p:attrNameLst>
                                          <p:attrName>ppt_x</p:attrName>
                                        </p:attrNameLst>
                                      </p:cBhvr>
                                      <p:tavLst>
                                        <p:tav tm="0">
                                          <p:val>
                                            <p:strVal val="#ppt_x"/>
                                          </p:val>
                                        </p:tav>
                                        <p:tav tm="100000">
                                          <p:val>
                                            <p:strVal val="#ppt_x"/>
                                          </p:val>
                                        </p:tav>
                                      </p:tavLst>
                                    </p:anim>
                                    <p:anim calcmode="lin" valueType="num">
                                      <p:cBhvr additive="base">
                                        <p:cTn id="220" dur="500" fill="hold"/>
                                        <p:tgtEl>
                                          <p:spTgt spid="3"/>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1026"/>
                                        </p:tgtEl>
                                        <p:attrNameLst>
                                          <p:attrName>style.visibility</p:attrName>
                                        </p:attrNameLst>
                                      </p:cBhvr>
                                      <p:to>
                                        <p:strVal val="visible"/>
                                      </p:to>
                                    </p:set>
                                    <p:anim calcmode="lin" valueType="num">
                                      <p:cBhvr additive="base">
                                        <p:cTn id="223" dur="500" fill="hold"/>
                                        <p:tgtEl>
                                          <p:spTgt spid="1026"/>
                                        </p:tgtEl>
                                        <p:attrNameLst>
                                          <p:attrName>ppt_x</p:attrName>
                                        </p:attrNameLst>
                                      </p:cBhvr>
                                      <p:tavLst>
                                        <p:tav tm="0">
                                          <p:val>
                                            <p:strVal val="#ppt_x"/>
                                          </p:val>
                                        </p:tav>
                                        <p:tav tm="100000">
                                          <p:val>
                                            <p:strVal val="#ppt_x"/>
                                          </p:val>
                                        </p:tav>
                                      </p:tavLst>
                                    </p:anim>
                                    <p:anim calcmode="lin" valueType="num">
                                      <p:cBhvr additive="base">
                                        <p:cTn id="224" dur="500" fill="hold"/>
                                        <p:tgtEl>
                                          <p:spTgt spid="1026"/>
                                        </p:tgtEl>
                                        <p:attrNameLst>
                                          <p:attrName>ppt_y</p:attrName>
                                        </p:attrNameLst>
                                      </p:cBhvr>
                                      <p:tavLst>
                                        <p:tav tm="0">
                                          <p:val>
                                            <p:strVal val="1+#ppt_h/2"/>
                                          </p:val>
                                        </p:tav>
                                        <p:tav tm="100000">
                                          <p:val>
                                            <p:strVal val="#ppt_y"/>
                                          </p:val>
                                        </p:tav>
                                      </p:tavLst>
                                    </p:anim>
                                  </p:childTnLst>
                                </p:cTn>
                              </p:par>
                              <p:par>
                                <p:cTn id="225" presetID="2" presetClass="entr" presetSubtype="4" fill="hold" grpId="2" nodeType="withEffect">
                                  <p:stCondLst>
                                    <p:cond delay="0"/>
                                  </p:stCondLst>
                                  <p:childTnLst>
                                    <p:set>
                                      <p:cBhvr>
                                        <p:cTn id="226" dur="1" fill="hold">
                                          <p:stCondLst>
                                            <p:cond delay="0"/>
                                          </p:stCondLst>
                                        </p:cTn>
                                        <p:tgtEl>
                                          <p:spTgt spid="27"/>
                                        </p:tgtEl>
                                        <p:attrNameLst>
                                          <p:attrName>style.visibility</p:attrName>
                                        </p:attrNameLst>
                                      </p:cBhvr>
                                      <p:to>
                                        <p:strVal val="visible"/>
                                      </p:to>
                                    </p:set>
                                    <p:anim calcmode="lin" valueType="num">
                                      <p:cBhvr additive="base">
                                        <p:cTn id="227" dur="500" fill="hold"/>
                                        <p:tgtEl>
                                          <p:spTgt spid="27"/>
                                        </p:tgtEl>
                                        <p:attrNameLst>
                                          <p:attrName>ppt_x</p:attrName>
                                        </p:attrNameLst>
                                      </p:cBhvr>
                                      <p:tavLst>
                                        <p:tav tm="0">
                                          <p:val>
                                            <p:strVal val="#ppt_x"/>
                                          </p:val>
                                        </p:tav>
                                        <p:tav tm="100000">
                                          <p:val>
                                            <p:strVal val="#ppt_x"/>
                                          </p:val>
                                        </p:tav>
                                      </p:tavLst>
                                    </p:anim>
                                    <p:anim calcmode="lin" valueType="num">
                                      <p:cBhvr additive="base">
                                        <p:cTn id="228" dur="500" fill="hold"/>
                                        <p:tgtEl>
                                          <p:spTgt spid="27"/>
                                        </p:tgtEl>
                                        <p:attrNameLst>
                                          <p:attrName>ppt_y</p:attrName>
                                        </p:attrNameLst>
                                      </p:cBhvr>
                                      <p:tavLst>
                                        <p:tav tm="0">
                                          <p:val>
                                            <p:strVal val="1+#ppt_h/2"/>
                                          </p:val>
                                        </p:tav>
                                        <p:tav tm="100000">
                                          <p:val>
                                            <p:strVal val="#ppt_y"/>
                                          </p:val>
                                        </p:tav>
                                      </p:tavLst>
                                    </p:anim>
                                  </p:childTnLst>
                                </p:cTn>
                              </p:par>
                              <p:par>
                                <p:cTn id="229" presetID="2" presetClass="entr" presetSubtype="4" fill="hold" grpId="2" nodeType="withEffect">
                                  <p:stCondLst>
                                    <p:cond delay="0"/>
                                  </p:stCondLst>
                                  <p:childTnLst>
                                    <p:set>
                                      <p:cBhvr>
                                        <p:cTn id="230" dur="1" fill="hold">
                                          <p:stCondLst>
                                            <p:cond delay="0"/>
                                          </p:stCondLst>
                                        </p:cTn>
                                        <p:tgtEl>
                                          <p:spTgt spid="28"/>
                                        </p:tgtEl>
                                        <p:attrNameLst>
                                          <p:attrName>style.visibility</p:attrName>
                                        </p:attrNameLst>
                                      </p:cBhvr>
                                      <p:to>
                                        <p:strVal val="visible"/>
                                      </p:to>
                                    </p:set>
                                    <p:anim calcmode="lin" valueType="num">
                                      <p:cBhvr additive="base">
                                        <p:cTn id="231" dur="500" fill="hold"/>
                                        <p:tgtEl>
                                          <p:spTgt spid="28"/>
                                        </p:tgtEl>
                                        <p:attrNameLst>
                                          <p:attrName>ppt_x</p:attrName>
                                        </p:attrNameLst>
                                      </p:cBhvr>
                                      <p:tavLst>
                                        <p:tav tm="0">
                                          <p:val>
                                            <p:strVal val="#ppt_x"/>
                                          </p:val>
                                        </p:tav>
                                        <p:tav tm="100000">
                                          <p:val>
                                            <p:strVal val="#ppt_x"/>
                                          </p:val>
                                        </p:tav>
                                      </p:tavLst>
                                    </p:anim>
                                    <p:anim calcmode="lin" valueType="num">
                                      <p:cBhvr additive="base">
                                        <p:cTn id="232" dur="500" fill="hold"/>
                                        <p:tgtEl>
                                          <p:spTgt spid="28"/>
                                        </p:tgtEl>
                                        <p:attrNameLst>
                                          <p:attrName>ppt_y</p:attrName>
                                        </p:attrNameLst>
                                      </p:cBhvr>
                                      <p:tavLst>
                                        <p:tav tm="0">
                                          <p:val>
                                            <p:strVal val="1+#ppt_h/2"/>
                                          </p:val>
                                        </p:tav>
                                        <p:tav tm="100000">
                                          <p:val>
                                            <p:strVal val="#ppt_y"/>
                                          </p:val>
                                        </p:tav>
                                      </p:tavLst>
                                    </p:anim>
                                  </p:childTnLst>
                                </p:cTn>
                              </p:par>
                              <p:par>
                                <p:cTn id="233" presetID="5" presetClass="entr" presetSubtype="10" fill="hold" grpId="0" nodeType="withEffect">
                                  <p:stCondLst>
                                    <p:cond delay="0"/>
                                  </p:stCondLst>
                                  <p:childTnLst>
                                    <p:set>
                                      <p:cBhvr>
                                        <p:cTn id="234" dur="1" fill="hold">
                                          <p:stCondLst>
                                            <p:cond delay="0"/>
                                          </p:stCondLst>
                                        </p:cTn>
                                        <p:tgtEl>
                                          <p:spTgt spid="32"/>
                                        </p:tgtEl>
                                        <p:attrNameLst>
                                          <p:attrName>style.visibility</p:attrName>
                                        </p:attrNameLst>
                                      </p:cBhvr>
                                      <p:to>
                                        <p:strVal val="visible"/>
                                      </p:to>
                                    </p:set>
                                    <p:animEffect transition="in" filter="checkerboard(across)">
                                      <p:cBhvr>
                                        <p:cTn id="235" dur="500"/>
                                        <p:tgtEl>
                                          <p:spTgt spid="32"/>
                                        </p:tgtEl>
                                      </p:cBhvr>
                                    </p:animEffect>
                                  </p:childTnLst>
                                </p:cTn>
                              </p:par>
                              <p:par>
                                <p:cTn id="236" presetID="2" presetClass="entr" presetSubtype="4" fill="hold" nodeType="withEffect">
                                  <p:stCondLst>
                                    <p:cond delay="0"/>
                                  </p:stCondLst>
                                  <p:childTnLst>
                                    <p:set>
                                      <p:cBhvr>
                                        <p:cTn id="237" dur="1" fill="hold">
                                          <p:stCondLst>
                                            <p:cond delay="0"/>
                                          </p:stCondLst>
                                        </p:cTn>
                                        <p:tgtEl>
                                          <p:spTgt spid="44"/>
                                        </p:tgtEl>
                                        <p:attrNameLst>
                                          <p:attrName>style.visibility</p:attrName>
                                        </p:attrNameLst>
                                      </p:cBhvr>
                                      <p:to>
                                        <p:strVal val="visible"/>
                                      </p:to>
                                    </p:set>
                                    <p:anim calcmode="lin" valueType="num">
                                      <p:cBhvr additive="base">
                                        <p:cTn id="238" dur="500" fill="hold"/>
                                        <p:tgtEl>
                                          <p:spTgt spid="44"/>
                                        </p:tgtEl>
                                        <p:attrNameLst>
                                          <p:attrName>ppt_x</p:attrName>
                                        </p:attrNameLst>
                                      </p:cBhvr>
                                      <p:tavLst>
                                        <p:tav tm="0">
                                          <p:val>
                                            <p:strVal val="#ppt_x"/>
                                          </p:val>
                                        </p:tav>
                                        <p:tav tm="100000">
                                          <p:val>
                                            <p:strVal val="#ppt_x"/>
                                          </p:val>
                                        </p:tav>
                                      </p:tavLst>
                                    </p:anim>
                                    <p:anim calcmode="lin" valueType="num">
                                      <p:cBhvr additive="base">
                                        <p:cTn id="239" dur="500" fill="hold"/>
                                        <p:tgtEl>
                                          <p:spTgt spid="44"/>
                                        </p:tgtEl>
                                        <p:attrNameLst>
                                          <p:attrName>ppt_y</p:attrName>
                                        </p:attrNameLst>
                                      </p:cBhvr>
                                      <p:tavLst>
                                        <p:tav tm="0">
                                          <p:val>
                                            <p:strVal val="1+#ppt_h/2"/>
                                          </p:val>
                                        </p:tav>
                                        <p:tav tm="100000">
                                          <p:val>
                                            <p:strVal val="#ppt_y"/>
                                          </p:val>
                                        </p:tav>
                                      </p:tavLst>
                                    </p:anim>
                                  </p:childTnLst>
                                </p:cTn>
                              </p:par>
                              <p:par>
                                <p:cTn id="240" presetID="2" presetClass="entr" presetSubtype="4" fill="hold" nodeType="withEffect">
                                  <p:stCondLst>
                                    <p:cond delay="0"/>
                                  </p:stCondLst>
                                  <p:childTnLst>
                                    <p:set>
                                      <p:cBhvr>
                                        <p:cTn id="241" dur="1" fill="hold">
                                          <p:stCondLst>
                                            <p:cond delay="0"/>
                                          </p:stCondLst>
                                        </p:cTn>
                                        <p:tgtEl>
                                          <p:spTgt spid="40"/>
                                        </p:tgtEl>
                                        <p:attrNameLst>
                                          <p:attrName>style.visibility</p:attrName>
                                        </p:attrNameLst>
                                      </p:cBhvr>
                                      <p:to>
                                        <p:strVal val="visible"/>
                                      </p:to>
                                    </p:set>
                                    <p:anim calcmode="lin" valueType="num">
                                      <p:cBhvr additive="base">
                                        <p:cTn id="242" dur="500" fill="hold"/>
                                        <p:tgtEl>
                                          <p:spTgt spid="40"/>
                                        </p:tgtEl>
                                        <p:attrNameLst>
                                          <p:attrName>ppt_x</p:attrName>
                                        </p:attrNameLst>
                                      </p:cBhvr>
                                      <p:tavLst>
                                        <p:tav tm="0">
                                          <p:val>
                                            <p:strVal val="#ppt_x"/>
                                          </p:val>
                                        </p:tav>
                                        <p:tav tm="100000">
                                          <p:val>
                                            <p:strVal val="#ppt_x"/>
                                          </p:val>
                                        </p:tav>
                                      </p:tavLst>
                                    </p:anim>
                                    <p:anim calcmode="lin" valueType="num">
                                      <p:cBhvr additive="base">
                                        <p:cTn id="243" dur="500" fill="hold"/>
                                        <p:tgtEl>
                                          <p:spTgt spid="40"/>
                                        </p:tgtEl>
                                        <p:attrNameLst>
                                          <p:attrName>ppt_y</p:attrName>
                                        </p:attrNameLst>
                                      </p:cBhvr>
                                      <p:tavLst>
                                        <p:tav tm="0">
                                          <p:val>
                                            <p:strVal val="1+#ppt_h/2"/>
                                          </p:val>
                                        </p:tav>
                                        <p:tav tm="100000">
                                          <p:val>
                                            <p:strVal val="#ppt_y"/>
                                          </p:val>
                                        </p:tav>
                                      </p:tavLst>
                                    </p:anim>
                                  </p:childTnLst>
                                </p:cTn>
                              </p:par>
                              <p:par>
                                <p:cTn id="244" presetID="2" presetClass="entr" presetSubtype="4" fill="hold" nodeType="withEffect">
                                  <p:stCondLst>
                                    <p:cond delay="0"/>
                                  </p:stCondLst>
                                  <p:childTnLst>
                                    <p:set>
                                      <p:cBhvr>
                                        <p:cTn id="245" dur="1" fill="hold">
                                          <p:stCondLst>
                                            <p:cond delay="0"/>
                                          </p:stCondLst>
                                        </p:cTn>
                                        <p:tgtEl>
                                          <p:spTgt spid="43"/>
                                        </p:tgtEl>
                                        <p:attrNameLst>
                                          <p:attrName>style.visibility</p:attrName>
                                        </p:attrNameLst>
                                      </p:cBhvr>
                                      <p:to>
                                        <p:strVal val="visible"/>
                                      </p:to>
                                    </p:set>
                                    <p:anim calcmode="lin" valueType="num">
                                      <p:cBhvr additive="base">
                                        <p:cTn id="246" dur="500" fill="hold"/>
                                        <p:tgtEl>
                                          <p:spTgt spid="43"/>
                                        </p:tgtEl>
                                        <p:attrNameLst>
                                          <p:attrName>ppt_x</p:attrName>
                                        </p:attrNameLst>
                                      </p:cBhvr>
                                      <p:tavLst>
                                        <p:tav tm="0">
                                          <p:val>
                                            <p:strVal val="#ppt_x"/>
                                          </p:val>
                                        </p:tav>
                                        <p:tav tm="100000">
                                          <p:val>
                                            <p:strVal val="#ppt_x"/>
                                          </p:val>
                                        </p:tav>
                                      </p:tavLst>
                                    </p:anim>
                                    <p:anim calcmode="lin" valueType="num">
                                      <p:cBhvr additive="base">
                                        <p:cTn id="247" dur="500" fill="hold"/>
                                        <p:tgtEl>
                                          <p:spTgt spid="43"/>
                                        </p:tgtEl>
                                        <p:attrNameLst>
                                          <p:attrName>ppt_y</p:attrName>
                                        </p:attrNameLst>
                                      </p:cBhvr>
                                      <p:tavLst>
                                        <p:tav tm="0">
                                          <p:val>
                                            <p:strVal val="1+#ppt_h/2"/>
                                          </p:val>
                                        </p:tav>
                                        <p:tav tm="100000">
                                          <p:val>
                                            <p:strVal val="#ppt_y"/>
                                          </p:val>
                                        </p:tav>
                                      </p:tavLst>
                                    </p:anim>
                                  </p:childTnLst>
                                </p:cTn>
                              </p:par>
                              <p:par>
                                <p:cTn id="248" presetID="2" presetClass="entr" presetSubtype="4" fill="hold" nodeType="withEffect">
                                  <p:stCondLst>
                                    <p:cond delay="0"/>
                                  </p:stCondLst>
                                  <p:childTnLst>
                                    <p:set>
                                      <p:cBhvr>
                                        <p:cTn id="249" dur="1" fill="hold">
                                          <p:stCondLst>
                                            <p:cond delay="0"/>
                                          </p:stCondLst>
                                        </p:cTn>
                                        <p:tgtEl>
                                          <p:spTgt spid="37"/>
                                        </p:tgtEl>
                                        <p:attrNameLst>
                                          <p:attrName>style.visibility</p:attrName>
                                        </p:attrNameLst>
                                      </p:cBhvr>
                                      <p:to>
                                        <p:strVal val="visible"/>
                                      </p:to>
                                    </p:set>
                                    <p:anim calcmode="lin" valueType="num">
                                      <p:cBhvr additive="base">
                                        <p:cTn id="250" dur="500" fill="hold"/>
                                        <p:tgtEl>
                                          <p:spTgt spid="37"/>
                                        </p:tgtEl>
                                        <p:attrNameLst>
                                          <p:attrName>ppt_x</p:attrName>
                                        </p:attrNameLst>
                                      </p:cBhvr>
                                      <p:tavLst>
                                        <p:tav tm="0">
                                          <p:val>
                                            <p:strVal val="#ppt_x"/>
                                          </p:val>
                                        </p:tav>
                                        <p:tav tm="100000">
                                          <p:val>
                                            <p:strVal val="#ppt_x"/>
                                          </p:val>
                                        </p:tav>
                                      </p:tavLst>
                                    </p:anim>
                                    <p:anim calcmode="lin" valueType="num">
                                      <p:cBhvr additive="base">
                                        <p:cTn id="251" dur="500" fill="hold"/>
                                        <p:tgtEl>
                                          <p:spTgt spid="37"/>
                                        </p:tgtEl>
                                        <p:attrNameLst>
                                          <p:attrName>ppt_y</p:attrName>
                                        </p:attrNameLst>
                                      </p:cBhvr>
                                      <p:tavLst>
                                        <p:tav tm="0">
                                          <p:val>
                                            <p:strVal val="1+#ppt_h/2"/>
                                          </p:val>
                                        </p:tav>
                                        <p:tav tm="100000">
                                          <p:val>
                                            <p:strVal val="#ppt_y"/>
                                          </p:val>
                                        </p:tav>
                                      </p:tavLst>
                                    </p:anim>
                                  </p:childTnLst>
                                </p:cTn>
                              </p:par>
                              <p:par>
                                <p:cTn id="252" presetID="2" presetClass="entr" presetSubtype="4" fill="hold" nodeType="withEffect">
                                  <p:stCondLst>
                                    <p:cond delay="0"/>
                                  </p:stCondLst>
                                  <p:childTnLst>
                                    <p:set>
                                      <p:cBhvr>
                                        <p:cTn id="253" dur="1" fill="hold">
                                          <p:stCondLst>
                                            <p:cond delay="0"/>
                                          </p:stCondLst>
                                        </p:cTn>
                                        <p:tgtEl>
                                          <p:spTgt spid="41"/>
                                        </p:tgtEl>
                                        <p:attrNameLst>
                                          <p:attrName>style.visibility</p:attrName>
                                        </p:attrNameLst>
                                      </p:cBhvr>
                                      <p:to>
                                        <p:strVal val="visible"/>
                                      </p:to>
                                    </p:set>
                                    <p:anim calcmode="lin" valueType="num">
                                      <p:cBhvr additive="base">
                                        <p:cTn id="254" dur="500" fill="hold"/>
                                        <p:tgtEl>
                                          <p:spTgt spid="41"/>
                                        </p:tgtEl>
                                        <p:attrNameLst>
                                          <p:attrName>ppt_x</p:attrName>
                                        </p:attrNameLst>
                                      </p:cBhvr>
                                      <p:tavLst>
                                        <p:tav tm="0">
                                          <p:val>
                                            <p:strVal val="#ppt_x"/>
                                          </p:val>
                                        </p:tav>
                                        <p:tav tm="100000">
                                          <p:val>
                                            <p:strVal val="#ppt_x"/>
                                          </p:val>
                                        </p:tav>
                                      </p:tavLst>
                                    </p:anim>
                                    <p:anim calcmode="lin" valueType="num">
                                      <p:cBhvr additive="base">
                                        <p:cTn id="255" dur="500" fill="hold"/>
                                        <p:tgtEl>
                                          <p:spTgt spid="41"/>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30"/>
                                        </p:tgtEl>
                                        <p:attrNameLst>
                                          <p:attrName>style.visibility</p:attrName>
                                        </p:attrNameLst>
                                      </p:cBhvr>
                                      <p:to>
                                        <p:strVal val="visible"/>
                                      </p:to>
                                    </p:set>
                                    <p:anim calcmode="lin" valueType="num">
                                      <p:cBhvr additive="base">
                                        <p:cTn id="258" dur="500" fill="hold"/>
                                        <p:tgtEl>
                                          <p:spTgt spid="30"/>
                                        </p:tgtEl>
                                        <p:attrNameLst>
                                          <p:attrName>ppt_x</p:attrName>
                                        </p:attrNameLst>
                                      </p:cBhvr>
                                      <p:tavLst>
                                        <p:tav tm="0">
                                          <p:val>
                                            <p:strVal val="#ppt_x"/>
                                          </p:val>
                                        </p:tav>
                                        <p:tav tm="100000">
                                          <p:val>
                                            <p:strVal val="#ppt_x"/>
                                          </p:val>
                                        </p:tav>
                                      </p:tavLst>
                                    </p:anim>
                                    <p:anim calcmode="lin" valueType="num">
                                      <p:cBhvr additive="base">
                                        <p:cTn id="259" dur="500" fill="hold"/>
                                        <p:tgtEl>
                                          <p:spTgt spid="30"/>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36"/>
                                        </p:tgtEl>
                                        <p:attrNameLst>
                                          <p:attrName>style.visibility</p:attrName>
                                        </p:attrNameLst>
                                      </p:cBhvr>
                                      <p:to>
                                        <p:strVal val="visible"/>
                                      </p:to>
                                    </p:set>
                                    <p:anim calcmode="lin" valueType="num">
                                      <p:cBhvr additive="base">
                                        <p:cTn id="262" dur="500" fill="hold"/>
                                        <p:tgtEl>
                                          <p:spTgt spid="36"/>
                                        </p:tgtEl>
                                        <p:attrNameLst>
                                          <p:attrName>ppt_x</p:attrName>
                                        </p:attrNameLst>
                                      </p:cBhvr>
                                      <p:tavLst>
                                        <p:tav tm="0">
                                          <p:val>
                                            <p:strVal val="#ppt_x"/>
                                          </p:val>
                                        </p:tav>
                                        <p:tav tm="100000">
                                          <p:val>
                                            <p:strVal val="#ppt_x"/>
                                          </p:val>
                                        </p:tav>
                                      </p:tavLst>
                                    </p:anim>
                                    <p:anim calcmode="lin" valueType="num">
                                      <p:cBhvr additive="base">
                                        <p:cTn id="263" dur="500" fill="hold"/>
                                        <p:tgtEl>
                                          <p:spTgt spid="36"/>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39"/>
                                        </p:tgtEl>
                                        <p:attrNameLst>
                                          <p:attrName>style.visibility</p:attrName>
                                        </p:attrNameLst>
                                      </p:cBhvr>
                                      <p:to>
                                        <p:strVal val="visible"/>
                                      </p:to>
                                    </p:set>
                                    <p:anim calcmode="lin" valueType="num">
                                      <p:cBhvr additive="base">
                                        <p:cTn id="266" dur="500" fill="hold"/>
                                        <p:tgtEl>
                                          <p:spTgt spid="39"/>
                                        </p:tgtEl>
                                        <p:attrNameLst>
                                          <p:attrName>ppt_x</p:attrName>
                                        </p:attrNameLst>
                                      </p:cBhvr>
                                      <p:tavLst>
                                        <p:tav tm="0">
                                          <p:val>
                                            <p:strVal val="#ppt_x"/>
                                          </p:val>
                                        </p:tav>
                                        <p:tav tm="100000">
                                          <p:val>
                                            <p:strVal val="#ppt_x"/>
                                          </p:val>
                                        </p:tav>
                                      </p:tavLst>
                                    </p:anim>
                                    <p:anim calcmode="lin" valueType="num">
                                      <p:cBhvr additive="base">
                                        <p:cTn id="267" dur="500" fill="hold"/>
                                        <p:tgtEl>
                                          <p:spTgt spid="39"/>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31"/>
                                        </p:tgtEl>
                                        <p:attrNameLst>
                                          <p:attrName>style.visibility</p:attrName>
                                        </p:attrNameLst>
                                      </p:cBhvr>
                                      <p:to>
                                        <p:strVal val="visible"/>
                                      </p:to>
                                    </p:set>
                                    <p:anim calcmode="lin" valueType="num">
                                      <p:cBhvr additive="base">
                                        <p:cTn id="270" dur="500" fill="hold"/>
                                        <p:tgtEl>
                                          <p:spTgt spid="31"/>
                                        </p:tgtEl>
                                        <p:attrNameLst>
                                          <p:attrName>ppt_x</p:attrName>
                                        </p:attrNameLst>
                                      </p:cBhvr>
                                      <p:tavLst>
                                        <p:tav tm="0">
                                          <p:val>
                                            <p:strVal val="#ppt_x"/>
                                          </p:val>
                                        </p:tav>
                                        <p:tav tm="100000">
                                          <p:val>
                                            <p:strVal val="#ppt_x"/>
                                          </p:val>
                                        </p:tav>
                                      </p:tavLst>
                                    </p:anim>
                                    <p:anim calcmode="lin" valueType="num">
                                      <p:cBhvr additive="base">
                                        <p:cTn id="271" dur="500" fill="hold"/>
                                        <p:tgtEl>
                                          <p:spTgt spid="31"/>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42"/>
                                        </p:tgtEl>
                                        <p:attrNameLst>
                                          <p:attrName>style.visibility</p:attrName>
                                        </p:attrNameLst>
                                      </p:cBhvr>
                                      <p:to>
                                        <p:strVal val="visible"/>
                                      </p:to>
                                    </p:set>
                                    <p:anim calcmode="lin" valueType="num">
                                      <p:cBhvr additive="base">
                                        <p:cTn id="274" dur="500" fill="hold"/>
                                        <p:tgtEl>
                                          <p:spTgt spid="42"/>
                                        </p:tgtEl>
                                        <p:attrNameLst>
                                          <p:attrName>ppt_x</p:attrName>
                                        </p:attrNameLst>
                                      </p:cBhvr>
                                      <p:tavLst>
                                        <p:tav tm="0">
                                          <p:val>
                                            <p:strVal val="#ppt_x"/>
                                          </p:val>
                                        </p:tav>
                                        <p:tav tm="100000">
                                          <p:val>
                                            <p:strVal val="#ppt_x"/>
                                          </p:val>
                                        </p:tav>
                                      </p:tavLst>
                                    </p:anim>
                                    <p:anim calcmode="lin" valueType="num">
                                      <p:cBhvr additive="base">
                                        <p:cTn id="275" dur="500" fill="hold"/>
                                        <p:tgtEl>
                                          <p:spTgt spid="42"/>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9"/>
                                        </p:tgtEl>
                                        <p:attrNameLst>
                                          <p:attrName>style.visibility</p:attrName>
                                        </p:attrNameLst>
                                      </p:cBhvr>
                                      <p:to>
                                        <p:strVal val="visible"/>
                                      </p:to>
                                    </p:set>
                                    <p:anim calcmode="lin" valueType="num">
                                      <p:cBhvr additive="base">
                                        <p:cTn id="278" dur="500" fill="hold"/>
                                        <p:tgtEl>
                                          <p:spTgt spid="29"/>
                                        </p:tgtEl>
                                        <p:attrNameLst>
                                          <p:attrName>ppt_x</p:attrName>
                                        </p:attrNameLst>
                                      </p:cBhvr>
                                      <p:tavLst>
                                        <p:tav tm="0">
                                          <p:val>
                                            <p:strVal val="#ppt_x"/>
                                          </p:val>
                                        </p:tav>
                                        <p:tav tm="100000">
                                          <p:val>
                                            <p:strVal val="#ppt_x"/>
                                          </p:val>
                                        </p:tav>
                                      </p:tavLst>
                                    </p:anim>
                                    <p:anim calcmode="lin" valueType="num">
                                      <p:cBhvr additive="base">
                                        <p:cTn id="279" dur="500" fill="hold"/>
                                        <p:tgtEl>
                                          <p:spTgt spid="2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38"/>
                                        </p:tgtEl>
                                        <p:attrNameLst>
                                          <p:attrName>style.visibility</p:attrName>
                                        </p:attrNameLst>
                                      </p:cBhvr>
                                      <p:to>
                                        <p:strVal val="visible"/>
                                      </p:to>
                                    </p:set>
                                    <p:anim calcmode="lin" valueType="num">
                                      <p:cBhvr additive="base">
                                        <p:cTn id="282" dur="500" fill="hold"/>
                                        <p:tgtEl>
                                          <p:spTgt spid="38"/>
                                        </p:tgtEl>
                                        <p:attrNameLst>
                                          <p:attrName>ppt_x</p:attrName>
                                        </p:attrNameLst>
                                      </p:cBhvr>
                                      <p:tavLst>
                                        <p:tav tm="0">
                                          <p:val>
                                            <p:strVal val="#ppt_x"/>
                                          </p:val>
                                        </p:tav>
                                        <p:tav tm="100000">
                                          <p:val>
                                            <p:strVal val="#ppt_x"/>
                                          </p:val>
                                        </p:tav>
                                      </p:tavLst>
                                    </p:anim>
                                    <p:anim calcmode="lin" valueType="num">
                                      <p:cBhvr additive="base">
                                        <p:cTn id="283" dur="500" fill="hold"/>
                                        <p:tgtEl>
                                          <p:spTgt spid="38"/>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35"/>
                                        </p:tgtEl>
                                        <p:attrNameLst>
                                          <p:attrName>style.visibility</p:attrName>
                                        </p:attrNameLst>
                                      </p:cBhvr>
                                      <p:to>
                                        <p:strVal val="visible"/>
                                      </p:to>
                                    </p:set>
                                    <p:anim calcmode="lin" valueType="num">
                                      <p:cBhvr additive="base">
                                        <p:cTn id="286" dur="500" fill="hold"/>
                                        <p:tgtEl>
                                          <p:spTgt spid="35"/>
                                        </p:tgtEl>
                                        <p:attrNameLst>
                                          <p:attrName>ppt_x</p:attrName>
                                        </p:attrNameLst>
                                      </p:cBhvr>
                                      <p:tavLst>
                                        <p:tav tm="0">
                                          <p:val>
                                            <p:strVal val="#ppt_x"/>
                                          </p:val>
                                        </p:tav>
                                        <p:tav tm="100000">
                                          <p:val>
                                            <p:strVal val="#ppt_x"/>
                                          </p:val>
                                        </p:tav>
                                      </p:tavLst>
                                    </p:anim>
                                    <p:anim calcmode="lin" valueType="num">
                                      <p:cBhvr additive="base">
                                        <p:cTn id="28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6" grpId="0" animBg="1"/>
      <p:bldP spid="27" grpId="0" animBg="1"/>
      <p:bldP spid="27" grpId="1" animBg="1"/>
      <p:bldP spid="27" grpId="2" animBg="1"/>
      <p:bldP spid="28" grpId="0" animBg="1"/>
      <p:bldP spid="28" grpId="1" animBg="1"/>
      <p:bldP spid="28" grpId="2"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57C2-E3BF-4BAE-BE43-8E9A23A22251}"/>
              </a:ext>
            </a:extLst>
          </p:cNvPr>
          <p:cNvSpPr>
            <a:spLocks noGrp="1"/>
          </p:cNvSpPr>
          <p:nvPr>
            <p:ph type="title"/>
          </p:nvPr>
        </p:nvSpPr>
        <p:spPr/>
        <p:txBody>
          <a:bodyPr/>
          <a:lstStyle/>
          <a:p>
            <a:r>
              <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Requirements </a:t>
            </a:r>
          </a:p>
        </p:txBody>
      </p:sp>
      <p:sp>
        <p:nvSpPr>
          <p:cNvPr id="4" name="Slide Number Placeholder 3">
            <a:extLst>
              <a:ext uri="{FF2B5EF4-FFF2-40B4-BE49-F238E27FC236}">
                <a16:creationId xmlns:a16="http://schemas.microsoft.com/office/drawing/2014/main" id="{D507919A-2EA4-47C5-83C5-D4557C8CABCA}"/>
              </a:ext>
            </a:extLst>
          </p:cNvPr>
          <p:cNvSpPr>
            <a:spLocks noGrp="1"/>
          </p:cNvSpPr>
          <p:nvPr>
            <p:ph type="sldNum" sz="quarter" idx="10"/>
          </p:nvPr>
        </p:nvSpPr>
        <p:spPr/>
        <p:txBody>
          <a:bodyPr/>
          <a:lstStyle/>
          <a:p>
            <a:pPr>
              <a:defRPr/>
            </a:pPr>
            <a:fld id="{1F71F16B-F57D-6044-AFB5-C1CBB03C6F13}" type="slidenum">
              <a:rPr lang="it-IT" smtClean="0"/>
              <a:pPr>
                <a:defRPr/>
              </a:pPr>
              <a:t>4</a:t>
            </a:fld>
            <a:endParaRPr lang="it-IT" dirty="0"/>
          </a:p>
        </p:txBody>
      </p:sp>
      <p:sp>
        <p:nvSpPr>
          <p:cNvPr id="5" name="Rectangle 6">
            <a:extLst>
              <a:ext uri="{FF2B5EF4-FFF2-40B4-BE49-F238E27FC236}">
                <a16:creationId xmlns:a16="http://schemas.microsoft.com/office/drawing/2014/main" id="{711000BB-12B2-421F-BDFD-4AE48759DBE9}"/>
              </a:ext>
            </a:extLst>
          </p:cNvPr>
          <p:cNvSpPr txBox="1">
            <a:spLocks noChangeArrowheads="1"/>
          </p:cNvSpPr>
          <p:nvPr/>
        </p:nvSpPr>
        <p:spPr bwMode="auto">
          <a:xfrm>
            <a:off x="215776" y="1758814"/>
            <a:ext cx="4568800" cy="475252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Beam energy:   2 GeV</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Beam intensity: 400 mA</a:t>
            </a:r>
          </a:p>
          <a:p>
            <a:pPr lvl="0" defTabSz="914400">
              <a:buClrTx/>
              <a:buSzTx/>
              <a:buFont typeface="Wingdings" panose="05000000000000000000" pitchFamily="2" charset="2"/>
              <a:buChar char="v"/>
            </a:pPr>
            <a:r>
              <a:rPr lang="en-GB" altLang="en-US" sz="1600" dirty="0">
                <a:solidFill>
                  <a:schemeClr val="tx1"/>
                </a:solidFill>
                <a:ea typeface="Times New Roman" panose="02020603050405020304" pitchFamily="18" charset="0"/>
                <a:cs typeface="Times New Roman" panose="02020603050405020304" pitchFamily="18" charset="0"/>
              </a:rPr>
              <a:t>Reduce the horizontal equilibrium emittance</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Horizontal electron beam size: less than 60 µm</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Conserve filling patterns: multi-bunch, hybrid, single bunch, few bunches</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
              <a:tabLst/>
              <a:defRPr/>
            </a:pPr>
            <a:r>
              <a:rPr kumimoji="0" lang="en-US" sz="160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Keep the same building and the same ring circumference (259-260 m)</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Existing ID beam lines and their position should be maintained</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
              <a:tabLst/>
              <a:defRPr/>
            </a:pPr>
            <a:r>
              <a:rPr kumimoji="0" lang="en-US" sz="160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Try to increase the slots available for IDs:  The space</a:t>
            </a:r>
            <a:r>
              <a:rPr kumimoji="0" lang="en-US" sz="1600" i="0" u="none" strike="noStrike" kern="1200" cap="none" spc="0" normalizeH="0" noProof="0" dirty="0">
                <a:ln>
                  <a:noFill/>
                </a:ln>
                <a:solidFill>
                  <a:prstClr val="black"/>
                </a:solidFill>
                <a:effectLst/>
                <a:uLnTx/>
                <a:uFillTx/>
                <a:latin typeface="Arial" pitchFamily="34" charset="0"/>
                <a:ea typeface="ＭＳ Ｐゴシック" charset="0"/>
                <a:cs typeface="Arial" pitchFamily="34" charset="0"/>
              </a:rPr>
              <a:t> available </a:t>
            </a:r>
            <a:r>
              <a:rPr kumimoji="0" lang="en-US" sz="160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not less than that of Elettra</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Conserve the existing dipole beam lines </a:t>
            </a:r>
          </a:p>
          <a:p>
            <a:pPr marL="342900" marR="0" lvl="0" indent="-342900" algn="l" defTabSz="447675" rtl="0" eaLnBrk="0" fontAlgn="base" latinLnBrk="0" hangingPunct="0">
              <a:lnSpc>
                <a:spcPct val="93000"/>
              </a:lnSpc>
              <a:spcBef>
                <a:spcPct val="0"/>
              </a:spcBef>
              <a:spcAft>
                <a:spcPts val="6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Use the existing injectors</a:t>
            </a:r>
          </a:p>
          <a:p>
            <a:pPr marL="0" marR="0" lvl="0" indent="0" algn="l" defTabSz="447675" rtl="0" eaLnBrk="1" fontAlgn="base" latinLnBrk="0" hangingPunct="1">
              <a:lnSpc>
                <a:spcPct val="90000"/>
              </a:lnSpc>
              <a:spcBef>
                <a:spcPct val="20000"/>
              </a:spcBef>
              <a:spcAft>
                <a:spcPts val="600"/>
              </a:spcAft>
              <a:buClrTx/>
              <a:buSzPct val="100000"/>
              <a:tabLst/>
              <a:defRPr/>
            </a:pPr>
            <a:endParaRPr kumimoji="0" lang="en-US" sz="1600" b="0" i="0" u="none" strike="noStrike" kern="1200" cap="none" spc="0" normalizeH="0" baseline="0" noProof="0" dirty="0">
              <a:ln>
                <a:noFill/>
              </a:ln>
              <a:solidFill>
                <a:prstClr val="black"/>
              </a:solidFill>
              <a:effectLst/>
              <a:uLnTx/>
              <a:uFillTx/>
              <a:ea typeface="ＭＳ Ｐゴシック" charset="0"/>
            </a:endParaRPr>
          </a:p>
        </p:txBody>
      </p:sp>
      <p:sp>
        <p:nvSpPr>
          <p:cNvPr id="12" name="Content Placeholder 2">
            <a:extLst>
              <a:ext uri="{FF2B5EF4-FFF2-40B4-BE49-F238E27FC236}">
                <a16:creationId xmlns:a16="http://schemas.microsoft.com/office/drawing/2014/main" id="{D9FD237B-E84A-4234-B1D3-5C71D3DC7F74}"/>
              </a:ext>
            </a:extLst>
          </p:cNvPr>
          <p:cNvSpPr txBox="1">
            <a:spLocks/>
          </p:cNvSpPr>
          <p:nvPr/>
        </p:nvSpPr>
        <p:spPr>
          <a:xfrm>
            <a:off x="5441439" y="4438392"/>
            <a:ext cx="4497125" cy="2592288"/>
          </a:xfrm>
          <a:prstGeom prst="rect">
            <a:avLst/>
          </a:prstGeom>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1" u="none" strike="noStrike" kern="1200" cap="none" spc="0" normalizeH="0" baseline="0" noProof="0" dirty="0">
                <a:ln>
                  <a:noFill/>
                </a:ln>
                <a:solidFill>
                  <a:prstClr val="black"/>
                </a:solidFill>
                <a:effectLst/>
                <a:uLnTx/>
                <a:uFillTx/>
                <a:latin typeface="Arial"/>
                <a:ea typeface="ＭＳ Ｐゴシック" charset="0"/>
                <a:cs typeface="Arial" pitchFamily="34" charset="0"/>
              </a:rPr>
              <a:t>Keep the same building and the same ring circumference (259.2 m)</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GB" altLang="en-US" sz="1600" b="0" i="1" u="none" strike="noStrike" kern="1200" cap="none" spc="0" normalizeH="0" baseline="0" noProof="0" dirty="0">
                <a:ln>
                  <a:noFill/>
                </a:ln>
                <a:solidFill>
                  <a:prstClr val="black"/>
                </a:solidFill>
                <a:uLnTx/>
                <a:uFillTx/>
                <a:latin typeface="Arial"/>
                <a:ea typeface="Times New Roman" panose="02020603050405020304" pitchFamily="18" charset="0"/>
                <a:cs typeface="Times New Roman" panose="02020603050405020304" pitchFamily="18" charset="0"/>
              </a:rPr>
              <a:t>Conserve the same source points in the long straights.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GB" altLang="en-US" sz="1600" b="0" i="1" u="none" strike="noStrike" kern="1200" cap="none" spc="0" normalizeH="0" baseline="0" noProof="0" dirty="0">
                <a:ln>
                  <a:noFill/>
                </a:ln>
                <a:solidFill>
                  <a:prstClr val="black"/>
                </a:solidFill>
                <a:effectLst/>
                <a:uLnTx/>
                <a:uFillTx/>
                <a:latin typeface="Arial"/>
                <a:ea typeface="Times New Roman" panose="02020603050405020304" pitchFamily="18" charset="0"/>
                <a:cs typeface="Times New Roman" panose="02020603050405020304" pitchFamily="18" charset="0"/>
              </a:rPr>
              <a:t>Keep the present injection scheme and injection complex</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GB" altLang="en-US" sz="1600" b="0" i="1" u="none" strike="noStrike" kern="1200" cap="none" spc="0" normalizeH="0" baseline="0" noProof="0" dirty="0">
                <a:ln>
                  <a:noFill/>
                </a:ln>
                <a:solidFill>
                  <a:prstClr val="black"/>
                </a:solidFill>
                <a:effectLst/>
                <a:uLnTx/>
                <a:uFillTx/>
                <a:latin typeface="Arial"/>
                <a:ea typeface="Times New Roman" panose="02020603050405020304" pitchFamily="18" charset="0"/>
                <a:cs typeface="Times New Roman" panose="02020603050405020304" pitchFamily="18" charset="0"/>
              </a:rPr>
              <a:t>Minimize the downtime for installation and commissioning to about 18 months maximum.</a:t>
            </a:r>
            <a:endParaRPr kumimoji="0" lang="en-GB" altLang="en-US" sz="1600" b="0" i="1" u="none" strike="noStrike" kern="1200" cap="none" spc="0" normalizeH="0" baseline="0" noProof="0" dirty="0">
              <a:ln>
                <a:noFill/>
              </a:ln>
              <a:solidFill>
                <a:prstClr val="black"/>
              </a:solidFill>
              <a:effectLst/>
              <a:uLnTx/>
              <a:uFillTx/>
              <a:latin typeface="Arial"/>
            </a:endParaRPr>
          </a:p>
        </p:txBody>
      </p:sp>
      <p:sp>
        <p:nvSpPr>
          <p:cNvPr id="7" name="Rectangle 6">
            <a:extLst>
              <a:ext uri="{FF2B5EF4-FFF2-40B4-BE49-F238E27FC236}">
                <a16:creationId xmlns:a16="http://schemas.microsoft.com/office/drawing/2014/main" id="{01EFA5E1-C9C9-4243-A65F-BD37FE519673}"/>
              </a:ext>
            </a:extLst>
          </p:cNvPr>
          <p:cNvSpPr/>
          <p:nvPr/>
        </p:nvSpPr>
        <p:spPr bwMode="auto">
          <a:xfrm>
            <a:off x="5441439" y="1398508"/>
            <a:ext cx="4598482" cy="5405665"/>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8" name="Arrow: Right 7">
            <a:extLst>
              <a:ext uri="{FF2B5EF4-FFF2-40B4-BE49-F238E27FC236}">
                <a16:creationId xmlns:a16="http://schemas.microsoft.com/office/drawing/2014/main" id="{75A7A178-A3E0-4466-B90B-4B2571EF6475}"/>
              </a:ext>
            </a:extLst>
          </p:cNvPr>
          <p:cNvSpPr/>
          <p:nvPr/>
        </p:nvSpPr>
        <p:spPr bwMode="auto">
          <a:xfrm>
            <a:off x="4896296" y="3491805"/>
            <a:ext cx="432048" cy="64807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C94540D5-99D5-4C10-AB26-B4B08CD5E027}"/>
              </a:ext>
            </a:extLst>
          </p:cNvPr>
          <p:cNvSpPr txBox="1"/>
          <p:nvPr/>
        </p:nvSpPr>
        <p:spPr>
          <a:xfrm>
            <a:off x="1808743" y="1360749"/>
            <a:ext cx="999321" cy="435825"/>
          </a:xfrm>
          <a:prstGeom prst="rect">
            <a:avLst/>
          </a:prstGeom>
          <a:noFill/>
        </p:spPr>
        <p:txBody>
          <a:bodyPr wrap="square" rtlCol="0">
            <a:spAutoFit/>
          </a:bodyPr>
          <a:lstStyle/>
          <a:p>
            <a:r>
              <a:rPr lang="it-IT" b="1" i="1" dirty="0">
                <a:solidFill>
                  <a:srgbClr val="002060"/>
                </a:solidFill>
              </a:rPr>
              <a:t>2017</a:t>
            </a:r>
            <a:endParaRPr lang="en-GB" b="1" i="1" dirty="0">
              <a:solidFill>
                <a:srgbClr val="002060"/>
              </a:solidFill>
            </a:endParaRPr>
          </a:p>
        </p:txBody>
      </p:sp>
      <p:sp>
        <p:nvSpPr>
          <p:cNvPr id="14" name="TextBox 13">
            <a:extLst>
              <a:ext uri="{FF2B5EF4-FFF2-40B4-BE49-F238E27FC236}">
                <a16:creationId xmlns:a16="http://schemas.microsoft.com/office/drawing/2014/main" id="{617A15E6-1B30-46AA-9DA2-18F5F99D616F}"/>
              </a:ext>
            </a:extLst>
          </p:cNvPr>
          <p:cNvSpPr txBox="1"/>
          <p:nvPr/>
        </p:nvSpPr>
        <p:spPr>
          <a:xfrm>
            <a:off x="6984528" y="1035127"/>
            <a:ext cx="999321" cy="435825"/>
          </a:xfrm>
          <a:prstGeom prst="rect">
            <a:avLst/>
          </a:prstGeom>
          <a:noFill/>
        </p:spPr>
        <p:txBody>
          <a:bodyPr wrap="square" rtlCol="0">
            <a:spAutoFit/>
          </a:bodyPr>
          <a:lstStyle/>
          <a:p>
            <a:r>
              <a:rPr lang="it-IT" b="1" i="1" dirty="0">
                <a:solidFill>
                  <a:srgbClr val="002060"/>
                </a:solidFill>
              </a:rPr>
              <a:t>2020</a:t>
            </a:r>
            <a:endParaRPr lang="en-GB" b="1" i="1" dirty="0">
              <a:solidFill>
                <a:srgbClr val="002060"/>
              </a:solidFill>
            </a:endParaRPr>
          </a:p>
        </p:txBody>
      </p:sp>
      <p:pic>
        <p:nvPicPr>
          <p:cNvPr id="27" name="Picture 26">
            <a:extLst>
              <a:ext uri="{FF2B5EF4-FFF2-40B4-BE49-F238E27FC236}">
                <a16:creationId xmlns:a16="http://schemas.microsoft.com/office/drawing/2014/main" id="{69AC4E8D-10B1-43AA-8964-562B0D6E7709}"/>
              </a:ext>
            </a:extLst>
          </p:cNvPr>
          <p:cNvPicPr>
            <a:picLocks noChangeAspect="1"/>
          </p:cNvPicPr>
          <p:nvPr/>
        </p:nvPicPr>
        <p:blipFill>
          <a:blip r:embed="rId2"/>
          <a:stretch>
            <a:fillRect/>
          </a:stretch>
        </p:blipFill>
        <p:spPr>
          <a:xfrm>
            <a:off x="5412656" y="1458825"/>
            <a:ext cx="4627265" cy="3084843"/>
          </a:xfrm>
          <a:prstGeom prst="rect">
            <a:avLst/>
          </a:prstGeom>
        </p:spPr>
      </p:pic>
    </p:spTree>
    <p:extLst>
      <p:ext uri="{BB962C8B-B14F-4D97-AF65-F5344CB8AC3E}">
        <p14:creationId xmlns:p14="http://schemas.microsoft.com/office/powerpoint/2010/main" val="483108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3096096" y="179437"/>
            <a:ext cx="6984528"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0" compatLnSpc="1">
            <a:prstTxWarp prst="textNoShape">
              <a:avLst/>
            </a:prstTxWarp>
          </a:bodyPr>
          <a:lstStyle/>
          <a:p>
            <a:pPr algn="ctr" eaLnBrk="1" hangingPunct="1"/>
            <a:r>
              <a:rPr lang="en-US" sz="2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How from initial requirements  arrived at the S6BA Elettra 2.0 first version Lattice     2017</a:t>
            </a: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5</a:t>
            </a:fld>
            <a:endParaRPr lang="it-IT" dirty="0"/>
          </a:p>
        </p:txBody>
      </p:sp>
      <p:sp>
        <p:nvSpPr>
          <p:cNvPr id="14" name="Text Box 16"/>
          <p:cNvSpPr txBox="1">
            <a:spLocks noChangeArrowheads="1"/>
          </p:cNvSpPr>
          <p:nvPr/>
        </p:nvSpPr>
        <p:spPr bwMode="auto">
          <a:xfrm>
            <a:off x="215776" y="1187549"/>
            <a:ext cx="9721080" cy="4358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9050" algn="ctr">
            <a:solidFill>
              <a:srgbClr val="FF3300"/>
            </a:solidFill>
            <a:miter lim="800000"/>
            <a:headEnd/>
            <a:tailEnd/>
          </a:ln>
        </p:spPr>
        <p:txBody>
          <a:bodyPr wrap="square">
            <a:spAutoFit/>
          </a:bodyPr>
          <a:lstStyle/>
          <a:p>
            <a:pPr algn="ctr">
              <a:spcBef>
                <a:spcPct val="50000"/>
              </a:spcBef>
            </a:pPr>
            <a:r>
              <a:rPr lang="en-US" dirty="0">
                <a:solidFill>
                  <a:schemeClr val="tx2"/>
                </a:solidFill>
                <a:latin typeface="Arial" pitchFamily="34" charset="0"/>
              </a:rPr>
              <a:t>All </a:t>
            </a:r>
            <a:r>
              <a:rPr lang="en-US" dirty="0" err="1">
                <a:solidFill>
                  <a:schemeClr val="tx2"/>
                </a:solidFill>
                <a:latin typeface="Arial" pitchFamily="34" charset="0"/>
              </a:rPr>
              <a:t>Elettra</a:t>
            </a:r>
            <a:r>
              <a:rPr lang="en-US" dirty="0">
                <a:solidFill>
                  <a:schemeClr val="tx2"/>
                </a:solidFill>
                <a:latin typeface="Arial" pitchFamily="34" charset="0"/>
              </a:rPr>
              <a:t>-like multi-bend lattices have been created up to 10BA</a:t>
            </a:r>
            <a:endParaRPr lang="en-US" sz="2000" dirty="0">
              <a:solidFill>
                <a:schemeClr val="tx2"/>
              </a:solidFill>
              <a:latin typeface="Arial" pitchFamily="34" charset="0"/>
            </a:endParaRPr>
          </a:p>
        </p:txBody>
      </p:sp>
      <p:graphicFrame>
        <p:nvGraphicFramePr>
          <p:cNvPr id="15" name="Tabella 14"/>
          <p:cNvGraphicFramePr>
            <a:graphicFrameLocks noGrp="1"/>
          </p:cNvGraphicFramePr>
          <p:nvPr/>
        </p:nvGraphicFramePr>
        <p:xfrm>
          <a:off x="359792" y="4427909"/>
          <a:ext cx="3528392" cy="2664297"/>
        </p:xfrm>
        <a:graphic>
          <a:graphicData uri="http://schemas.openxmlformats.org/drawingml/2006/table">
            <a:tbl>
              <a:tblPr/>
              <a:tblGrid>
                <a:gridCol w="1076331">
                  <a:extLst>
                    <a:ext uri="{9D8B030D-6E8A-4147-A177-3AD203B41FA5}">
                      <a16:colId xmlns:a16="http://schemas.microsoft.com/office/drawing/2014/main" val="20000"/>
                    </a:ext>
                  </a:extLst>
                </a:gridCol>
                <a:gridCol w="873108">
                  <a:extLst>
                    <a:ext uri="{9D8B030D-6E8A-4147-A177-3AD203B41FA5}">
                      <a16:colId xmlns:a16="http://schemas.microsoft.com/office/drawing/2014/main" val="20001"/>
                    </a:ext>
                  </a:extLst>
                </a:gridCol>
                <a:gridCol w="669048">
                  <a:extLst>
                    <a:ext uri="{9D8B030D-6E8A-4147-A177-3AD203B41FA5}">
                      <a16:colId xmlns:a16="http://schemas.microsoft.com/office/drawing/2014/main" val="20002"/>
                    </a:ext>
                  </a:extLst>
                </a:gridCol>
                <a:gridCol w="909905">
                  <a:extLst>
                    <a:ext uri="{9D8B030D-6E8A-4147-A177-3AD203B41FA5}">
                      <a16:colId xmlns:a16="http://schemas.microsoft.com/office/drawing/2014/main" val="20003"/>
                    </a:ext>
                  </a:extLst>
                </a:gridCol>
              </a:tblGrid>
              <a:tr h="566425">
                <a:tc>
                  <a:txBody>
                    <a:bodyPr/>
                    <a:lstStyle/>
                    <a:p>
                      <a:pPr algn="ctr">
                        <a:spcBef>
                          <a:spcPts val="300"/>
                        </a:spcBef>
                        <a:spcAft>
                          <a:spcPts val="300"/>
                        </a:spcAft>
                      </a:pPr>
                      <a:r>
                        <a:rPr lang="en-GB" sz="900" dirty="0">
                          <a:latin typeface="Times New Roman"/>
                          <a:ea typeface="Times New Roman"/>
                          <a:cs typeface="Times New Roman"/>
                        </a:rPr>
                        <a:t>Number of  dipoles / </a:t>
                      </a:r>
                      <a:r>
                        <a:rPr lang="en-GB" sz="900" dirty="0" err="1">
                          <a:latin typeface="Times New Roman"/>
                          <a:ea typeface="Times New Roman"/>
                          <a:cs typeface="Times New Roman"/>
                        </a:rPr>
                        <a:t>achromat</a:t>
                      </a:r>
                      <a:r>
                        <a:rPr lang="en-GB" sz="900" dirty="0">
                          <a:latin typeface="Times New Roman"/>
                          <a:ea typeface="Times New Roman"/>
                          <a:cs typeface="Times New Roman"/>
                        </a:rPr>
                        <a:t> </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Emittance (nm</a:t>
                      </a:r>
                      <a:r>
                        <a:rPr lang="it-IT" sz="900">
                          <a:latin typeface="Times New Roman"/>
                          <a:ea typeface="Times New Roman"/>
                          <a:cs typeface="Times New Roman"/>
                        </a:rPr>
                        <a:t>-</a:t>
                      </a:r>
                      <a:r>
                        <a:rPr lang="el-GR" sz="900">
                          <a:latin typeface="Times New Roman"/>
                          <a:ea typeface="Times New Roman"/>
                          <a:cs typeface="Times New Roman"/>
                        </a:rPr>
                        <a:t>rad)</a:t>
                      </a:r>
                      <a:r>
                        <a:rPr lang="it-IT" sz="900">
                          <a:latin typeface="Times New Roman"/>
                          <a:ea typeface="Times New Roman"/>
                          <a:cs typeface="Times New Roman"/>
                        </a:rPr>
                        <a:t> @ 2 GeV</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dirty="0">
                          <a:latin typeface="Symbol"/>
                          <a:ea typeface="Times New Roman"/>
                          <a:cs typeface="Times New Roman"/>
                        </a:rPr>
                        <a:t>s</a:t>
                      </a:r>
                      <a:r>
                        <a:rPr lang="el-GR" sz="900" baseline="-25000" dirty="0">
                          <a:latin typeface="Times New Roman"/>
                          <a:ea typeface="Times New Roman"/>
                          <a:cs typeface="Times New Roman"/>
                        </a:rPr>
                        <a:t>x</a:t>
                      </a:r>
                      <a:r>
                        <a:rPr lang="el-GR" sz="900" dirty="0">
                          <a:latin typeface="Times New Roman"/>
                          <a:ea typeface="Times New Roman"/>
                          <a:cs typeface="Times New Roman"/>
                        </a:rPr>
                        <a:t> ( </a:t>
                      </a:r>
                      <a:r>
                        <a:rPr lang="el-GR" sz="900" dirty="0">
                          <a:latin typeface="Symbol"/>
                          <a:ea typeface="Times New Roman"/>
                          <a:cs typeface="Times New Roman"/>
                        </a:rPr>
                        <a:t>m</a:t>
                      </a:r>
                      <a:r>
                        <a:rPr lang="el-GR" sz="900" dirty="0">
                          <a:latin typeface="Times New Roman"/>
                          <a:ea typeface="Times New Roman"/>
                          <a:cs typeface="Times New Roman"/>
                        </a:rPr>
                        <a:t>m) @</a:t>
                      </a:r>
                      <a:r>
                        <a:rPr lang="it-IT" sz="900" dirty="0">
                          <a:latin typeface="Times New Roman"/>
                          <a:ea typeface="Times New Roman"/>
                          <a:cs typeface="Times New Roman"/>
                        </a:rPr>
                        <a:t> LS</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dirty="0">
                          <a:latin typeface="Symbol"/>
                          <a:ea typeface="Times New Roman"/>
                          <a:cs typeface="Times New Roman"/>
                        </a:rPr>
                        <a:t>s</a:t>
                      </a:r>
                      <a:r>
                        <a:rPr lang="el-GR" sz="900" baseline="-25000" dirty="0">
                          <a:latin typeface="Times New Roman"/>
                          <a:ea typeface="Times New Roman"/>
                          <a:cs typeface="Times New Roman"/>
                        </a:rPr>
                        <a:t>y</a:t>
                      </a:r>
                      <a:r>
                        <a:rPr lang="el-GR" sz="900" dirty="0">
                          <a:latin typeface="Times New Roman"/>
                          <a:ea typeface="Times New Roman"/>
                          <a:cs typeface="Times New Roman"/>
                        </a:rPr>
                        <a:t> (</a:t>
                      </a:r>
                      <a:r>
                        <a:rPr lang="el-GR" sz="900" dirty="0">
                          <a:latin typeface="Symbol"/>
                          <a:ea typeface="Times New Roman"/>
                          <a:cs typeface="Times New Roman"/>
                        </a:rPr>
                        <a:t>m</a:t>
                      </a:r>
                      <a:r>
                        <a:rPr lang="el-GR" sz="900" dirty="0">
                          <a:latin typeface="Times New Roman"/>
                          <a:ea typeface="Times New Roman"/>
                          <a:cs typeface="Times New Roman"/>
                        </a:rPr>
                        <a:t>m) @1% coupl</a:t>
                      </a:r>
                      <a:r>
                        <a:rPr lang="it-IT" sz="900" dirty="0" err="1">
                          <a:latin typeface="Times New Roman"/>
                          <a:ea typeface="Times New Roman"/>
                          <a:cs typeface="Times New Roman"/>
                        </a:rPr>
                        <a:t>ing</a:t>
                      </a:r>
                      <a:r>
                        <a:rPr lang="el-GR" sz="900" dirty="0">
                          <a:latin typeface="Times New Roman"/>
                          <a:ea typeface="Times New Roman"/>
                          <a:cs typeface="Times New Roman"/>
                        </a:rPr>
                        <a:t> @ </a:t>
                      </a:r>
                      <a:r>
                        <a:rPr lang="it-IT" sz="900" dirty="0">
                          <a:latin typeface="Times New Roman"/>
                          <a:ea typeface="Times New Roman"/>
                          <a:cs typeface="Times New Roman"/>
                        </a:rPr>
                        <a:t>LS</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2234">
                <a:tc>
                  <a:txBody>
                    <a:bodyPr/>
                    <a:lstStyle/>
                    <a:p>
                      <a:pPr algn="ctr">
                        <a:spcBef>
                          <a:spcPts val="300"/>
                        </a:spcBef>
                        <a:spcAft>
                          <a:spcPts val="300"/>
                        </a:spcAft>
                      </a:pPr>
                      <a:r>
                        <a:rPr lang="el-GR" sz="900">
                          <a:latin typeface="Times New Roman"/>
                          <a:ea typeface="Times New Roman"/>
                          <a:cs typeface="Times New Roman"/>
                        </a:rPr>
                        <a:t>2</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7</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240</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dirty="0">
                          <a:latin typeface="Times New Roman"/>
                          <a:ea typeface="Times New Roman"/>
                          <a:cs typeface="Times New Roman"/>
                        </a:rPr>
                        <a:t>14</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2234">
                <a:tc>
                  <a:txBody>
                    <a:bodyPr/>
                    <a:lstStyle/>
                    <a:p>
                      <a:pPr algn="ctr">
                        <a:spcBef>
                          <a:spcPts val="300"/>
                        </a:spcBef>
                        <a:spcAft>
                          <a:spcPts val="300"/>
                        </a:spcAft>
                      </a:pPr>
                      <a:r>
                        <a:rPr lang="el-GR" sz="900">
                          <a:latin typeface="Times New Roman"/>
                          <a:ea typeface="Times New Roman"/>
                          <a:cs typeface="Times New Roman"/>
                        </a:rPr>
                        <a:t>4</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dirty="0">
                          <a:latin typeface="Times New Roman"/>
                          <a:ea typeface="Times New Roman"/>
                          <a:cs typeface="Times New Roman"/>
                        </a:rPr>
                        <a:t>0.</a:t>
                      </a:r>
                      <a:r>
                        <a:rPr lang="it-IT" sz="900" dirty="0">
                          <a:latin typeface="Times New Roman"/>
                          <a:ea typeface="Times New Roman"/>
                          <a:cs typeface="Times New Roman"/>
                        </a:rPr>
                        <a:t>74 </a:t>
                      </a:r>
                      <a:r>
                        <a:rPr lang="it-IT" sz="900" baseline="0" dirty="0">
                          <a:latin typeface="Times New Roman"/>
                          <a:ea typeface="Times New Roman"/>
                          <a:cs typeface="Times New Roman"/>
                        </a:rPr>
                        <a:t> (</a:t>
                      </a:r>
                      <a:r>
                        <a:rPr lang="it-IT" sz="900" dirty="0">
                          <a:latin typeface="Times New Roman"/>
                          <a:ea typeface="Times New Roman"/>
                          <a:cs typeface="Times New Roman"/>
                        </a:rPr>
                        <a:t>0.63)</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8</a:t>
                      </a:r>
                      <a:r>
                        <a:rPr lang="el-GR" sz="900">
                          <a:latin typeface="Times New Roman"/>
                          <a:ea typeface="Times New Roman"/>
                          <a:cs typeface="Times New Roman"/>
                        </a:rPr>
                        <a:t>0</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4.</a:t>
                      </a:r>
                      <a:r>
                        <a:rPr lang="it-IT" sz="900">
                          <a:latin typeface="Times New Roman"/>
                          <a:ea typeface="Times New Roman"/>
                          <a:cs typeface="Times New Roman"/>
                        </a:rPr>
                        <a:t>5</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234">
                <a:tc>
                  <a:txBody>
                    <a:bodyPr/>
                    <a:lstStyle/>
                    <a:p>
                      <a:pPr algn="ctr">
                        <a:spcBef>
                          <a:spcPts val="300"/>
                        </a:spcBef>
                        <a:spcAft>
                          <a:spcPts val="300"/>
                        </a:spcAft>
                      </a:pPr>
                      <a:r>
                        <a:rPr lang="el-GR" sz="900">
                          <a:latin typeface="Times New Roman"/>
                          <a:ea typeface="Times New Roman"/>
                          <a:cs typeface="Times New Roman"/>
                        </a:rPr>
                        <a:t>5</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0.</a:t>
                      </a:r>
                      <a:r>
                        <a:rPr lang="it-IT" sz="900">
                          <a:latin typeface="Times New Roman"/>
                          <a:ea typeface="Times New Roman"/>
                          <a:cs typeface="Times New Roman"/>
                        </a:rPr>
                        <a:t>43</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70</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3</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234">
                <a:tc>
                  <a:txBody>
                    <a:bodyPr/>
                    <a:lstStyle/>
                    <a:p>
                      <a:pPr algn="ctr">
                        <a:spcBef>
                          <a:spcPts val="300"/>
                        </a:spcBef>
                        <a:spcAft>
                          <a:spcPts val="300"/>
                        </a:spcAft>
                      </a:pPr>
                      <a:r>
                        <a:rPr lang="el-GR" sz="900" dirty="0">
                          <a:latin typeface="Times New Roman"/>
                          <a:ea typeface="Times New Roman"/>
                          <a:cs typeface="Times New Roman"/>
                        </a:rPr>
                        <a:t>6</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300"/>
                        </a:spcBef>
                        <a:spcAft>
                          <a:spcPts val="300"/>
                        </a:spcAft>
                      </a:pPr>
                      <a:r>
                        <a:rPr lang="el-GR" sz="900" dirty="0">
                          <a:latin typeface="Times New Roman"/>
                          <a:ea typeface="Times New Roman"/>
                          <a:cs typeface="Times New Roman"/>
                        </a:rPr>
                        <a:t>0.25</a:t>
                      </a:r>
                      <a:r>
                        <a:rPr lang="it-IT" sz="900" dirty="0">
                          <a:latin typeface="Times New Roman"/>
                          <a:ea typeface="Times New Roman"/>
                          <a:cs typeface="Times New Roman"/>
                        </a:rPr>
                        <a:t>   (0.19)</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300"/>
                        </a:spcBef>
                        <a:spcAft>
                          <a:spcPts val="300"/>
                        </a:spcAft>
                      </a:pPr>
                      <a:r>
                        <a:rPr lang="it-IT" sz="900" dirty="0">
                          <a:latin typeface="Times New Roman"/>
                          <a:ea typeface="Times New Roman"/>
                          <a:cs typeface="Times New Roman"/>
                        </a:rPr>
                        <a:t>55</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300"/>
                        </a:spcBef>
                        <a:spcAft>
                          <a:spcPts val="300"/>
                        </a:spcAft>
                      </a:pPr>
                      <a:r>
                        <a:rPr lang="it-IT" sz="900" dirty="0">
                          <a:latin typeface="Times New Roman"/>
                          <a:ea typeface="Times New Roman"/>
                          <a:cs typeface="Times New Roman"/>
                        </a:rPr>
                        <a:t>2</a:t>
                      </a:r>
                      <a:r>
                        <a:rPr lang="el-GR" sz="900" dirty="0">
                          <a:latin typeface="Times New Roman"/>
                          <a:ea typeface="Times New Roman"/>
                          <a:cs typeface="Times New Roman"/>
                        </a:rPr>
                        <a:t>.2</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62234">
                <a:tc>
                  <a:txBody>
                    <a:bodyPr/>
                    <a:lstStyle/>
                    <a:p>
                      <a:pPr algn="ctr">
                        <a:spcBef>
                          <a:spcPts val="300"/>
                        </a:spcBef>
                        <a:spcAft>
                          <a:spcPts val="300"/>
                        </a:spcAft>
                      </a:pPr>
                      <a:r>
                        <a:rPr lang="el-GR" sz="900">
                          <a:latin typeface="Times New Roman"/>
                          <a:ea typeface="Times New Roman"/>
                          <a:cs typeface="Times New Roman"/>
                        </a:rPr>
                        <a:t>7</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0.</a:t>
                      </a:r>
                      <a:r>
                        <a:rPr lang="it-IT" sz="900">
                          <a:latin typeface="Times New Roman"/>
                          <a:ea typeface="Times New Roman"/>
                          <a:cs typeface="Times New Roman"/>
                        </a:rPr>
                        <a:t>17</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40</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1</a:t>
                      </a:r>
                      <a:r>
                        <a:rPr lang="el-GR" sz="900">
                          <a:latin typeface="Times New Roman"/>
                          <a:ea typeface="Times New Roman"/>
                          <a:cs typeface="Times New Roman"/>
                        </a:rPr>
                        <a:t>.</a:t>
                      </a:r>
                      <a:r>
                        <a:rPr lang="it-IT" sz="900">
                          <a:latin typeface="Times New Roman"/>
                          <a:ea typeface="Times New Roman"/>
                          <a:cs typeface="Times New Roman"/>
                        </a:rPr>
                        <a:t>9</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2234">
                <a:tc>
                  <a:txBody>
                    <a:bodyPr/>
                    <a:lstStyle/>
                    <a:p>
                      <a:pPr algn="ctr">
                        <a:spcBef>
                          <a:spcPts val="300"/>
                        </a:spcBef>
                        <a:spcAft>
                          <a:spcPts val="300"/>
                        </a:spcAft>
                      </a:pPr>
                      <a:r>
                        <a:rPr lang="el-GR" sz="900">
                          <a:latin typeface="Times New Roman"/>
                          <a:ea typeface="Times New Roman"/>
                          <a:cs typeface="Times New Roman"/>
                        </a:rPr>
                        <a:t>8</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0.1</a:t>
                      </a:r>
                      <a:r>
                        <a:rPr lang="it-IT" sz="900">
                          <a:latin typeface="Times New Roman"/>
                          <a:ea typeface="Times New Roman"/>
                          <a:cs typeface="Times New Roman"/>
                        </a:rPr>
                        <a:t>1</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26</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1</a:t>
                      </a:r>
                      <a:r>
                        <a:rPr lang="el-GR" sz="900">
                          <a:latin typeface="Times New Roman"/>
                          <a:ea typeface="Times New Roman"/>
                          <a:cs typeface="Times New Roman"/>
                        </a:rPr>
                        <a:t>.</a:t>
                      </a:r>
                      <a:r>
                        <a:rPr lang="it-IT" sz="900">
                          <a:latin typeface="Times New Roman"/>
                          <a:ea typeface="Times New Roman"/>
                          <a:cs typeface="Times New Roman"/>
                        </a:rPr>
                        <a:t>7</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2234">
                <a:tc>
                  <a:txBody>
                    <a:bodyPr/>
                    <a:lstStyle/>
                    <a:p>
                      <a:pPr algn="ctr">
                        <a:spcBef>
                          <a:spcPts val="300"/>
                        </a:spcBef>
                        <a:spcAft>
                          <a:spcPts val="300"/>
                        </a:spcAft>
                      </a:pPr>
                      <a:r>
                        <a:rPr lang="el-GR" sz="900">
                          <a:latin typeface="Times New Roman"/>
                          <a:ea typeface="Times New Roman"/>
                          <a:cs typeface="Times New Roman"/>
                        </a:rPr>
                        <a:t>9</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0.0</a:t>
                      </a:r>
                      <a:r>
                        <a:rPr lang="it-IT" sz="900">
                          <a:latin typeface="Times New Roman"/>
                          <a:ea typeface="Times New Roman"/>
                          <a:cs typeface="Times New Roman"/>
                        </a:rPr>
                        <a:t>75</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22</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1.</a:t>
                      </a:r>
                      <a:r>
                        <a:rPr lang="it-IT" sz="900">
                          <a:latin typeface="Times New Roman"/>
                          <a:ea typeface="Times New Roman"/>
                          <a:cs typeface="Times New Roman"/>
                        </a:rPr>
                        <a:t>5</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2234">
                <a:tc>
                  <a:txBody>
                    <a:bodyPr/>
                    <a:lstStyle/>
                    <a:p>
                      <a:pPr algn="ctr">
                        <a:spcBef>
                          <a:spcPts val="300"/>
                        </a:spcBef>
                        <a:spcAft>
                          <a:spcPts val="300"/>
                        </a:spcAft>
                      </a:pPr>
                      <a:r>
                        <a:rPr lang="it-IT" sz="900" dirty="0">
                          <a:latin typeface="Times New Roman"/>
                          <a:ea typeface="Times New Roman"/>
                          <a:cs typeface="Times New Roman"/>
                        </a:rPr>
                        <a:t>10</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a:latin typeface="Times New Roman"/>
                          <a:ea typeface="Times New Roman"/>
                          <a:cs typeface="Times New Roman"/>
                        </a:rPr>
                        <a:t>0.0</a:t>
                      </a:r>
                      <a:r>
                        <a:rPr lang="it-IT" sz="900">
                          <a:latin typeface="Times New Roman"/>
                          <a:ea typeface="Times New Roman"/>
                          <a:cs typeface="Times New Roman"/>
                        </a:rPr>
                        <a:t>54</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it-IT" sz="900">
                          <a:latin typeface="Times New Roman"/>
                          <a:ea typeface="Times New Roman"/>
                          <a:cs typeface="Times New Roman"/>
                        </a:rPr>
                        <a:t>20</a:t>
                      </a:r>
                      <a:endParaRPr lang="it-IT" sz="10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l-GR" sz="900" dirty="0">
                          <a:latin typeface="Times New Roman"/>
                          <a:ea typeface="Times New Roman"/>
                          <a:cs typeface="Times New Roman"/>
                        </a:rPr>
                        <a:t>1.</a:t>
                      </a:r>
                      <a:r>
                        <a:rPr lang="it-IT" sz="900" dirty="0">
                          <a:latin typeface="Times New Roman"/>
                          <a:ea typeface="Times New Roman"/>
                          <a:cs typeface="Times New Roman"/>
                        </a:rPr>
                        <a:t>3</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0" name="Tabella 9"/>
          <p:cNvGraphicFramePr>
            <a:graphicFrameLocks noGrp="1"/>
          </p:cNvGraphicFramePr>
          <p:nvPr/>
        </p:nvGraphicFramePr>
        <p:xfrm>
          <a:off x="3960192" y="4427909"/>
          <a:ext cx="909905" cy="2664297"/>
        </p:xfrm>
        <a:graphic>
          <a:graphicData uri="http://schemas.openxmlformats.org/drawingml/2006/table">
            <a:tbl>
              <a:tblPr/>
              <a:tblGrid>
                <a:gridCol w="909905">
                  <a:extLst>
                    <a:ext uri="{9D8B030D-6E8A-4147-A177-3AD203B41FA5}">
                      <a16:colId xmlns:a16="http://schemas.microsoft.com/office/drawing/2014/main" val="20000"/>
                    </a:ext>
                  </a:extLst>
                </a:gridCol>
              </a:tblGrid>
              <a:tr h="566425">
                <a:tc>
                  <a:txBody>
                    <a:bodyPr/>
                    <a:lstStyle/>
                    <a:p>
                      <a:pPr algn="ctr">
                        <a:spcBef>
                          <a:spcPts val="300"/>
                        </a:spcBef>
                        <a:spcAft>
                          <a:spcPts val="300"/>
                        </a:spcAft>
                      </a:pPr>
                      <a:r>
                        <a:rPr lang="it-IT" sz="900" dirty="0" err="1">
                          <a:latin typeface="Times New Roman"/>
                          <a:ea typeface="Times New Roman"/>
                          <a:cs typeface="Times New Roman"/>
                        </a:rPr>
                        <a:t>Brilliance</a:t>
                      </a:r>
                      <a:r>
                        <a:rPr lang="it-IT" sz="900" dirty="0">
                          <a:latin typeface="Times New Roman"/>
                          <a:ea typeface="Times New Roman"/>
                          <a:cs typeface="Times New Roman"/>
                        </a:rPr>
                        <a:t> </a:t>
                      </a:r>
                      <a:r>
                        <a:rPr lang="it-IT" sz="900" dirty="0" err="1">
                          <a:latin typeface="Times New Roman"/>
                          <a:ea typeface="Times New Roman"/>
                          <a:cs typeface="Times New Roman"/>
                        </a:rPr>
                        <a:t>increase</a:t>
                      </a:r>
                      <a:r>
                        <a:rPr lang="it-IT" sz="900" dirty="0">
                          <a:latin typeface="Times New Roman"/>
                          <a:ea typeface="Times New Roman"/>
                          <a:cs typeface="Times New Roman"/>
                        </a:rPr>
                        <a:t> </a:t>
                      </a:r>
                      <a:r>
                        <a:rPr lang="it-IT" sz="900" dirty="0" err="1">
                          <a:latin typeface="Times New Roman"/>
                          <a:ea typeface="Times New Roman"/>
                          <a:cs typeface="Times New Roman"/>
                        </a:rPr>
                        <a:t>factor</a:t>
                      </a:r>
                      <a:r>
                        <a:rPr lang="it-IT" sz="900" dirty="0">
                          <a:latin typeface="Times New Roman"/>
                          <a:ea typeface="Times New Roman"/>
                          <a:cs typeface="Times New Roman"/>
                        </a:rPr>
                        <a:t> at 1keV</a:t>
                      </a: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2234">
                <a:tc>
                  <a:txBody>
                    <a:bodyPr/>
                    <a:lstStyle/>
                    <a:p>
                      <a:pPr algn="ctr">
                        <a:spcBef>
                          <a:spcPts val="300"/>
                        </a:spcBef>
                        <a:spcAft>
                          <a:spcPts val="300"/>
                        </a:spcAft>
                      </a:pPr>
                      <a:endParaRPr lang="it-IT" sz="10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2234">
                <a:tc>
                  <a:txBody>
                    <a:bodyPr/>
                    <a:lstStyle/>
                    <a:p>
                      <a:pPr algn="ctr">
                        <a:spcBef>
                          <a:spcPts val="300"/>
                        </a:spcBef>
                        <a:spcAft>
                          <a:spcPts val="300"/>
                        </a:spcAft>
                      </a:pPr>
                      <a:r>
                        <a:rPr lang="it-IT" sz="1000" dirty="0">
                          <a:latin typeface="Times New Roman"/>
                          <a:ea typeface="Times New Roman"/>
                          <a:cs typeface="Times New Roman"/>
                        </a:rPr>
                        <a:t>13  (15)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234">
                <a:tc>
                  <a:txBody>
                    <a:bodyPr/>
                    <a:lstStyle/>
                    <a:p>
                      <a:pPr algn="ctr">
                        <a:spcBef>
                          <a:spcPts val="300"/>
                        </a:spcBef>
                        <a:spcAft>
                          <a:spcPts val="300"/>
                        </a:spcAft>
                      </a:pPr>
                      <a:r>
                        <a:rPr lang="it-IT" sz="1000" dirty="0">
                          <a:latin typeface="Times New Roman"/>
                          <a:ea typeface="Times New Roman"/>
                          <a:cs typeface="Times New Roman"/>
                        </a:rPr>
                        <a:t>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234">
                <a:tc>
                  <a:txBody>
                    <a:bodyPr/>
                    <a:lstStyle/>
                    <a:p>
                      <a:pPr algn="ctr">
                        <a:spcBef>
                          <a:spcPts val="300"/>
                        </a:spcBef>
                        <a:spcAft>
                          <a:spcPts val="300"/>
                        </a:spcAft>
                      </a:pPr>
                      <a:r>
                        <a:rPr lang="it-IT" sz="1000" dirty="0">
                          <a:latin typeface="Times New Roman"/>
                          <a:ea typeface="Times New Roman"/>
                          <a:cs typeface="Times New Roman"/>
                        </a:rPr>
                        <a:t>35  (43)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62234">
                <a:tc>
                  <a:txBody>
                    <a:bodyPr/>
                    <a:lstStyle/>
                    <a:p>
                      <a:pPr algn="ctr">
                        <a:spcBef>
                          <a:spcPts val="300"/>
                        </a:spcBef>
                        <a:spcAft>
                          <a:spcPts val="300"/>
                        </a:spcAft>
                      </a:pPr>
                      <a:r>
                        <a:rPr lang="it-IT" sz="1000" dirty="0">
                          <a:latin typeface="Times New Roman"/>
                          <a:ea typeface="Times New Roman"/>
                          <a:cs typeface="Times New Roman"/>
                        </a:rPr>
                        <a:t>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2234">
                <a:tc>
                  <a:txBody>
                    <a:bodyPr/>
                    <a:lstStyle/>
                    <a:p>
                      <a:pPr algn="ctr">
                        <a:spcBef>
                          <a:spcPts val="300"/>
                        </a:spcBef>
                        <a:spcAft>
                          <a:spcPts val="300"/>
                        </a:spcAft>
                      </a:pPr>
                      <a:r>
                        <a:rPr lang="it-IT" sz="1000" dirty="0">
                          <a:latin typeface="Times New Roman"/>
                          <a:ea typeface="Times New Roman"/>
                          <a:cs typeface="Times New Roman"/>
                        </a:rPr>
                        <a:t>60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2234">
                <a:tc>
                  <a:txBody>
                    <a:bodyPr/>
                    <a:lstStyle/>
                    <a:p>
                      <a:pPr algn="ctr">
                        <a:spcBef>
                          <a:spcPts val="300"/>
                        </a:spcBef>
                        <a:spcAft>
                          <a:spcPts val="300"/>
                        </a:spcAft>
                      </a:pPr>
                      <a:r>
                        <a:rPr lang="it-IT" sz="1000" dirty="0">
                          <a:latin typeface="Times New Roman"/>
                          <a:ea typeface="Times New Roman"/>
                          <a:cs typeface="Times New Roman"/>
                        </a:rPr>
                        <a:t>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2234">
                <a:tc>
                  <a:txBody>
                    <a:bodyPr/>
                    <a:lstStyle/>
                    <a:p>
                      <a:pPr algn="ctr">
                        <a:spcBef>
                          <a:spcPts val="300"/>
                        </a:spcBef>
                        <a:spcAft>
                          <a:spcPts val="300"/>
                        </a:spcAft>
                      </a:pPr>
                      <a:r>
                        <a:rPr lang="it-IT" sz="1000" dirty="0">
                          <a:latin typeface="Times New Roman"/>
                          <a:ea typeface="Times New Roman"/>
                          <a:cs typeface="Times New Roman"/>
                        </a:rPr>
                        <a:t>84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16386" name="Picture 2"/>
          <p:cNvPicPr>
            <a:picLocks noChangeAspect="1" noChangeArrowheads="1"/>
          </p:cNvPicPr>
          <p:nvPr/>
        </p:nvPicPr>
        <p:blipFill>
          <a:blip r:embed="rId3"/>
          <a:srcRect/>
          <a:stretch>
            <a:fillRect/>
          </a:stretch>
        </p:blipFill>
        <p:spPr bwMode="auto">
          <a:xfrm>
            <a:off x="0" y="1691605"/>
            <a:ext cx="5334097" cy="2664296"/>
          </a:xfrm>
          <a:prstGeom prst="rect">
            <a:avLst/>
          </a:prstGeom>
          <a:noFill/>
          <a:ln w="9525">
            <a:noFill/>
            <a:miter lim="800000"/>
            <a:headEnd/>
            <a:tailEnd/>
          </a:ln>
          <a:effectLst/>
        </p:spPr>
      </p:pic>
      <p:sp>
        <p:nvSpPr>
          <p:cNvPr id="13" name="Ovale 12"/>
          <p:cNvSpPr/>
          <p:nvPr/>
        </p:nvSpPr>
        <p:spPr bwMode="auto">
          <a:xfrm>
            <a:off x="935856" y="1979637"/>
            <a:ext cx="576064" cy="720080"/>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7" name="Ovale 16"/>
          <p:cNvSpPr/>
          <p:nvPr/>
        </p:nvSpPr>
        <p:spPr bwMode="auto">
          <a:xfrm>
            <a:off x="2015976" y="3059757"/>
            <a:ext cx="576064" cy="720080"/>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6" name="Rettangolo 15"/>
          <p:cNvSpPr/>
          <p:nvPr/>
        </p:nvSpPr>
        <p:spPr bwMode="auto">
          <a:xfrm>
            <a:off x="431800" y="5364013"/>
            <a:ext cx="4248472" cy="216024"/>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8" name="Rettangolo 17"/>
          <p:cNvSpPr/>
          <p:nvPr/>
        </p:nvSpPr>
        <p:spPr bwMode="auto">
          <a:xfrm>
            <a:off x="431800" y="5868069"/>
            <a:ext cx="4248472" cy="216024"/>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9" name="Text Box 16"/>
          <p:cNvSpPr txBox="1">
            <a:spLocks noChangeArrowheads="1"/>
          </p:cNvSpPr>
          <p:nvPr/>
        </p:nvSpPr>
        <p:spPr bwMode="auto">
          <a:xfrm>
            <a:off x="5472360" y="4571925"/>
            <a:ext cx="4392488" cy="461665"/>
          </a:xfrm>
          <a:prstGeom prst="rect">
            <a:avLst/>
          </a:prstGeom>
          <a:noFill/>
          <a:ln w="19050" algn="ctr">
            <a:solidFill>
              <a:srgbClr val="FF3300"/>
            </a:solidFill>
            <a:miter lim="800000"/>
            <a:headEnd/>
            <a:tailEnd/>
          </a:ln>
        </p:spPr>
        <p:txBody>
          <a:bodyPr wrap="square">
            <a:spAutoFit/>
          </a:bodyPr>
          <a:lstStyle/>
          <a:p>
            <a:pPr algn="ctr">
              <a:spcBef>
                <a:spcPct val="50000"/>
              </a:spcBef>
            </a:pPr>
            <a:r>
              <a:rPr lang="en-US" dirty="0">
                <a:solidFill>
                  <a:schemeClr val="tx2"/>
                </a:solidFill>
                <a:latin typeface="Arial" pitchFamily="34" charset="0"/>
              </a:rPr>
              <a:t>Free space available for IDs</a:t>
            </a:r>
            <a:endParaRPr lang="en-US" sz="2000" dirty="0">
              <a:solidFill>
                <a:schemeClr val="tx2"/>
              </a:solidFill>
              <a:latin typeface="Arial" pitchFamily="34" charset="0"/>
            </a:endParaRPr>
          </a:p>
        </p:txBody>
      </p:sp>
      <p:pic>
        <p:nvPicPr>
          <p:cNvPr id="20" name="Immagine 19"/>
          <p:cNvPicPr/>
          <p:nvPr/>
        </p:nvPicPr>
        <p:blipFill>
          <a:blip r:embed="rId4" cstate="print"/>
          <a:srcRect/>
          <a:stretch>
            <a:fillRect/>
          </a:stretch>
        </p:blipFill>
        <p:spPr bwMode="auto">
          <a:xfrm>
            <a:off x="5472360" y="1691605"/>
            <a:ext cx="4320480" cy="2808312"/>
          </a:xfrm>
          <a:prstGeom prst="rect">
            <a:avLst/>
          </a:prstGeom>
          <a:noFill/>
          <a:ln w="9525">
            <a:noFill/>
            <a:miter lim="800000"/>
            <a:headEnd/>
            <a:tailEnd/>
          </a:ln>
        </p:spPr>
      </p:pic>
      <p:sp>
        <p:nvSpPr>
          <p:cNvPr id="21" name="CasellaDiTesto 20"/>
          <p:cNvSpPr txBox="1"/>
          <p:nvPr/>
        </p:nvSpPr>
        <p:spPr>
          <a:xfrm>
            <a:off x="5616376" y="5219997"/>
            <a:ext cx="4104456" cy="1008225"/>
          </a:xfrm>
          <a:prstGeom prst="rect">
            <a:avLst/>
          </a:prstGeom>
          <a:noFill/>
        </p:spPr>
        <p:txBody>
          <a:bodyPr wrap="square" rtlCol="0">
            <a:spAutoFit/>
          </a:bodyPr>
          <a:lstStyle/>
          <a:p>
            <a:r>
              <a:rPr lang="en-US" sz="1600" b="1" dirty="0">
                <a:solidFill>
                  <a:srgbClr val="C00000"/>
                </a:solidFill>
              </a:rPr>
              <a:t>Red</a:t>
            </a:r>
            <a:r>
              <a:rPr lang="en-US" sz="1600" dirty="0">
                <a:solidFill>
                  <a:schemeClr val="tx1"/>
                </a:solidFill>
              </a:rPr>
              <a:t>: free space available for IDs in the long straight section (dispersion free)</a:t>
            </a:r>
          </a:p>
          <a:p>
            <a:r>
              <a:rPr lang="en-US" sz="1600" b="1" dirty="0">
                <a:solidFill>
                  <a:srgbClr val="00B050"/>
                </a:solidFill>
              </a:rPr>
              <a:t>Green</a:t>
            </a:r>
            <a:r>
              <a:rPr lang="en-US" sz="1600" dirty="0">
                <a:solidFill>
                  <a:schemeClr val="tx1"/>
                </a:solidFill>
              </a:rPr>
              <a:t>: free space available for IDs in the arc (dispersive)</a:t>
            </a:r>
          </a:p>
        </p:txBody>
      </p:sp>
      <p:sp>
        <p:nvSpPr>
          <p:cNvPr id="22" name="Freccia in giù 21"/>
          <p:cNvSpPr/>
          <p:nvPr/>
        </p:nvSpPr>
        <p:spPr bwMode="auto">
          <a:xfrm>
            <a:off x="6696496" y="1763613"/>
            <a:ext cx="144016" cy="216024"/>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3" name="Freccia in giù 22"/>
          <p:cNvSpPr/>
          <p:nvPr/>
        </p:nvSpPr>
        <p:spPr bwMode="auto">
          <a:xfrm>
            <a:off x="7704608" y="2123653"/>
            <a:ext cx="144016" cy="216024"/>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22201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6" grpId="0" animBg="1"/>
      <p:bldP spid="18"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079" y="179438"/>
            <a:ext cx="7128545" cy="1076590"/>
          </a:xfrm>
        </p:spPr>
        <p:txBody>
          <a:bodyPr/>
          <a:lstStyle/>
          <a:p>
            <a:r>
              <a:rPr lang="en-GB" sz="32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Last requirements: S6BA-E </a:t>
            </a:r>
            <a:br>
              <a:rPr lang="en-GB" sz="32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endParaRPr lang="en-GB" sz="32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6</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sp>
        <p:nvSpPr>
          <p:cNvPr id="20" name="CasellaDiTesto 14">
            <a:extLst>
              <a:ext uri="{FF2B5EF4-FFF2-40B4-BE49-F238E27FC236}">
                <a16:creationId xmlns:a16="http://schemas.microsoft.com/office/drawing/2014/main" id="{5F521641-F3C8-4F12-8890-C09179A47714}"/>
              </a:ext>
            </a:extLst>
          </p:cNvPr>
          <p:cNvSpPr txBox="1"/>
          <p:nvPr/>
        </p:nvSpPr>
        <p:spPr>
          <a:xfrm>
            <a:off x="358725" y="1305956"/>
            <a:ext cx="9428552" cy="722057"/>
          </a:xfrm>
          <a:prstGeom prst="rect">
            <a:avLst/>
          </a:prstGeom>
          <a:solidFill>
            <a:schemeClr val="accent6">
              <a:lumMod val="20000"/>
              <a:lumOff val="80000"/>
            </a:schemeClr>
          </a:solidFill>
        </p:spPr>
        <p:txBody>
          <a:bodyPr wrap="square" rtlCol="0">
            <a:spAutoFit/>
          </a:bodyPr>
          <a:lstStyle/>
          <a:p>
            <a:r>
              <a:rPr lang="en-US" b="1" dirty="0">
                <a:solidFill>
                  <a:schemeClr val="tx1"/>
                </a:solidFill>
              </a:rPr>
              <a:t>Original version: Emittance 98 pm-rad </a:t>
            </a:r>
            <a:r>
              <a:rPr lang="en-US" sz="2000" b="1" dirty="0">
                <a:solidFill>
                  <a:schemeClr val="tx1"/>
                </a:solidFill>
              </a:rPr>
              <a:t>( 58 pm-rad at full coupling)</a:t>
            </a:r>
            <a:r>
              <a:rPr lang="el-GR" sz="2000" b="1" dirty="0">
                <a:solidFill>
                  <a:schemeClr val="tx1"/>
                </a:solidFill>
              </a:rPr>
              <a:t> </a:t>
            </a:r>
            <a:r>
              <a:rPr lang="it-IT" sz="2000" b="1" dirty="0">
                <a:solidFill>
                  <a:schemeClr val="tx1"/>
                </a:solidFill>
              </a:rPr>
              <a:t>at 2 </a:t>
            </a:r>
            <a:r>
              <a:rPr lang="it-IT" sz="2000" b="1" dirty="0" err="1">
                <a:solidFill>
                  <a:schemeClr val="tx1"/>
                </a:solidFill>
              </a:rPr>
              <a:t>GeV</a:t>
            </a:r>
            <a:r>
              <a:rPr lang="it-IT" sz="2000" b="1" dirty="0">
                <a:solidFill>
                  <a:schemeClr val="tx1"/>
                </a:solidFill>
              </a:rPr>
              <a:t> and 140 pm-rad at 2.4 GeV (87 </a:t>
            </a:r>
            <a:r>
              <a:rPr lang="it-IT" sz="2000" b="1" dirty="0" err="1">
                <a:solidFill>
                  <a:schemeClr val="tx1"/>
                </a:solidFill>
              </a:rPr>
              <a:t>pm-rad</a:t>
            </a:r>
            <a:r>
              <a:rPr lang="it-IT" sz="2000" b="1" dirty="0">
                <a:solidFill>
                  <a:schemeClr val="tx1"/>
                </a:solidFill>
              </a:rPr>
              <a:t> </a:t>
            </a:r>
            <a:r>
              <a:rPr lang="it-IT" sz="2000" b="1" dirty="0" err="1">
                <a:solidFill>
                  <a:schemeClr val="tx1"/>
                </a:solidFill>
              </a:rPr>
              <a:t>at</a:t>
            </a:r>
            <a:r>
              <a:rPr lang="it-IT" sz="2000" b="1" dirty="0">
                <a:solidFill>
                  <a:schemeClr val="tx1"/>
                </a:solidFill>
              </a:rPr>
              <a:t> full </a:t>
            </a:r>
            <a:r>
              <a:rPr lang="it-IT" sz="2000" b="1" dirty="0" err="1">
                <a:solidFill>
                  <a:schemeClr val="tx1"/>
                </a:solidFill>
              </a:rPr>
              <a:t>coupling</a:t>
            </a:r>
            <a:r>
              <a:rPr lang="it-IT" sz="2000" b="1" dirty="0">
                <a:solidFill>
                  <a:schemeClr val="tx1"/>
                </a:solidFill>
              </a:rPr>
              <a:t>)</a:t>
            </a:r>
            <a:endParaRPr lang="en-US" sz="2000" b="1" dirty="0">
              <a:solidFill>
                <a:schemeClr val="tx1"/>
              </a:solidFill>
            </a:endParaRPr>
          </a:p>
        </p:txBody>
      </p:sp>
      <p:graphicFrame>
        <p:nvGraphicFramePr>
          <p:cNvPr id="21" name="Table 20">
            <a:extLst>
              <a:ext uri="{FF2B5EF4-FFF2-40B4-BE49-F238E27FC236}">
                <a16:creationId xmlns:a16="http://schemas.microsoft.com/office/drawing/2014/main" id="{D274AD8B-587B-4A3C-9F2D-C586D64DF926}"/>
              </a:ext>
            </a:extLst>
          </p:cNvPr>
          <p:cNvGraphicFramePr>
            <a:graphicFrameLocks noGrp="1"/>
          </p:cNvGraphicFramePr>
          <p:nvPr>
            <p:extLst>
              <p:ext uri="{D42A27DB-BD31-4B8C-83A1-F6EECF244321}">
                <p14:modId xmlns:p14="http://schemas.microsoft.com/office/powerpoint/2010/main" val="3789308941"/>
              </p:ext>
            </p:extLst>
          </p:nvPr>
        </p:nvGraphicFramePr>
        <p:xfrm>
          <a:off x="3096701" y="2154467"/>
          <a:ext cx="6720415" cy="1752600"/>
        </p:xfrm>
        <a:graphic>
          <a:graphicData uri="http://schemas.openxmlformats.org/drawingml/2006/table">
            <a:tbl>
              <a:tblPr firstRow="1" bandRow="1">
                <a:tableStyleId>{D7AC3CCA-C797-4891-BE02-D94E43425B78}</a:tableStyleId>
              </a:tblPr>
              <a:tblGrid>
                <a:gridCol w="1344083">
                  <a:extLst>
                    <a:ext uri="{9D8B030D-6E8A-4147-A177-3AD203B41FA5}">
                      <a16:colId xmlns:a16="http://schemas.microsoft.com/office/drawing/2014/main" val="3911119751"/>
                    </a:ext>
                  </a:extLst>
                </a:gridCol>
                <a:gridCol w="1344083">
                  <a:extLst>
                    <a:ext uri="{9D8B030D-6E8A-4147-A177-3AD203B41FA5}">
                      <a16:colId xmlns:a16="http://schemas.microsoft.com/office/drawing/2014/main" val="1335463935"/>
                    </a:ext>
                  </a:extLst>
                </a:gridCol>
                <a:gridCol w="1344083">
                  <a:extLst>
                    <a:ext uri="{9D8B030D-6E8A-4147-A177-3AD203B41FA5}">
                      <a16:colId xmlns:a16="http://schemas.microsoft.com/office/drawing/2014/main" val="2577851657"/>
                    </a:ext>
                  </a:extLst>
                </a:gridCol>
                <a:gridCol w="1344083">
                  <a:extLst>
                    <a:ext uri="{9D8B030D-6E8A-4147-A177-3AD203B41FA5}">
                      <a16:colId xmlns:a16="http://schemas.microsoft.com/office/drawing/2014/main" val="3325489832"/>
                    </a:ext>
                  </a:extLst>
                </a:gridCol>
                <a:gridCol w="1344083">
                  <a:extLst>
                    <a:ext uri="{9D8B030D-6E8A-4147-A177-3AD203B41FA5}">
                      <a16:colId xmlns:a16="http://schemas.microsoft.com/office/drawing/2014/main" val="4118894970"/>
                    </a:ext>
                  </a:extLst>
                </a:gridCol>
              </a:tblGrid>
              <a:tr h="640080">
                <a:tc>
                  <a:txBody>
                    <a:bodyPr/>
                    <a:lstStyle/>
                    <a:p>
                      <a:r>
                        <a:rPr lang="it-IT" dirty="0"/>
                        <a:t>2.4 GeV</a:t>
                      </a:r>
                      <a:endParaRPr lang="en-GB" dirty="0"/>
                    </a:p>
                  </a:txBody>
                  <a:tcPr/>
                </a:tc>
                <a:tc>
                  <a:txBody>
                    <a:bodyPr/>
                    <a:lstStyle/>
                    <a:p>
                      <a:r>
                        <a:rPr lang="it-IT" dirty="0"/>
                        <a:t>L1 T G=21T/m</a:t>
                      </a:r>
                      <a:endParaRPr lang="en-GB" dirty="0"/>
                    </a:p>
                  </a:txBody>
                  <a:tcPr/>
                </a:tc>
                <a:tc>
                  <a:txBody>
                    <a:bodyPr/>
                    <a:lstStyle/>
                    <a:p>
                      <a:r>
                        <a:rPr lang="it-IT" dirty="0"/>
                        <a:t>L2  T</a:t>
                      </a:r>
                    </a:p>
                    <a:p>
                      <a:r>
                        <a:rPr lang="it-IT" dirty="0"/>
                        <a:t>G=0  </a:t>
                      </a:r>
                      <a:endParaRPr lang="en-GB" dirty="0"/>
                    </a:p>
                  </a:txBody>
                  <a:tcPr/>
                </a:tc>
                <a:tc>
                  <a:txBody>
                    <a:bodyPr/>
                    <a:lstStyle/>
                    <a:p>
                      <a:r>
                        <a:rPr lang="it-IT" dirty="0"/>
                        <a:t>L3 T</a:t>
                      </a:r>
                    </a:p>
                    <a:p>
                      <a:r>
                        <a:rPr lang="it-IT" dirty="0"/>
                        <a:t>G=21 T/m</a:t>
                      </a:r>
                      <a:endParaRPr lang="en-GB" dirty="0"/>
                    </a:p>
                  </a:txBody>
                  <a:tcPr/>
                </a:tc>
                <a:tc>
                  <a:txBody>
                    <a:bodyPr/>
                    <a:lstStyle/>
                    <a:p>
                      <a:r>
                        <a:rPr lang="it-IT" dirty="0"/>
                        <a:t>Emittance</a:t>
                      </a:r>
                    </a:p>
                    <a:p>
                      <a:r>
                        <a:rPr lang="it-IT" dirty="0"/>
                        <a:t>pmrad</a:t>
                      </a:r>
                      <a:endParaRPr lang="en-GB" dirty="0"/>
                    </a:p>
                  </a:txBody>
                  <a:tcPr/>
                </a:tc>
                <a:extLst>
                  <a:ext uri="{0D108BD9-81ED-4DB2-BD59-A6C34878D82A}">
                    <a16:rowId xmlns:a16="http://schemas.microsoft.com/office/drawing/2014/main" val="3324940801"/>
                  </a:ext>
                </a:extLst>
              </a:tr>
              <a:tr h="370840">
                <a:tc>
                  <a:txBody>
                    <a:bodyPr/>
                    <a:lstStyle/>
                    <a:p>
                      <a:r>
                        <a:rPr lang="it-IT" dirty="0"/>
                        <a:t>V</a:t>
                      </a:r>
                      <a:r>
                        <a:rPr lang="it-IT" baseline="0" dirty="0"/>
                        <a:t>H-LG</a:t>
                      </a:r>
                      <a:endParaRPr lang="en-GB" dirty="0"/>
                    </a:p>
                  </a:txBody>
                  <a:tcPr/>
                </a:tc>
                <a:tc>
                  <a:txBody>
                    <a:bodyPr/>
                    <a:lstStyle/>
                    <a:p>
                      <a:r>
                        <a:rPr lang="it-IT" dirty="0"/>
                        <a:t>0.77 T</a:t>
                      </a:r>
                      <a:endParaRPr lang="en-GB" dirty="0"/>
                    </a:p>
                  </a:txBody>
                  <a:tcPr/>
                </a:tc>
                <a:tc>
                  <a:txBody>
                    <a:bodyPr/>
                    <a:lstStyle/>
                    <a:p>
                      <a:r>
                        <a:rPr lang="it-IT" dirty="0"/>
                        <a:t>2.16 </a:t>
                      </a:r>
                      <a:endParaRPr lang="en-GB" dirty="0"/>
                    </a:p>
                  </a:txBody>
                  <a:tcPr/>
                </a:tc>
                <a:tc>
                  <a:txBody>
                    <a:bodyPr/>
                    <a:lstStyle/>
                    <a:p>
                      <a:r>
                        <a:rPr lang="it-IT" dirty="0"/>
                        <a:t>0.77 </a:t>
                      </a:r>
                      <a:endParaRPr lang="en-GB" dirty="0"/>
                    </a:p>
                  </a:txBody>
                  <a:tcPr/>
                </a:tc>
                <a:tc>
                  <a:txBody>
                    <a:bodyPr/>
                    <a:lstStyle/>
                    <a:p>
                      <a:r>
                        <a:rPr lang="it-IT" dirty="0"/>
                        <a:t>140</a:t>
                      </a:r>
                      <a:endParaRPr lang="en-GB" dirty="0"/>
                    </a:p>
                  </a:txBody>
                  <a:tcPr/>
                </a:tc>
                <a:extLst>
                  <a:ext uri="{0D108BD9-81ED-4DB2-BD59-A6C34878D82A}">
                    <a16:rowId xmlns:a16="http://schemas.microsoft.com/office/drawing/2014/main" val="141139804"/>
                  </a:ext>
                </a:extLst>
              </a:tr>
              <a:tr h="370840">
                <a:tc>
                  <a:txBody>
                    <a:bodyPr/>
                    <a:lstStyle/>
                    <a:p>
                      <a:r>
                        <a:rPr lang="en-GB" dirty="0"/>
                        <a:t>H-LG</a:t>
                      </a:r>
                    </a:p>
                  </a:txBody>
                  <a:tcPr/>
                </a:tc>
                <a:tc>
                  <a:txBody>
                    <a:bodyPr/>
                    <a:lstStyle/>
                    <a:p>
                      <a:r>
                        <a:rPr lang="it-IT" dirty="0"/>
                        <a:t>0.92 T</a:t>
                      </a:r>
                      <a:endParaRPr lang="en-GB" dirty="0"/>
                    </a:p>
                  </a:txBody>
                  <a:tcPr/>
                </a:tc>
                <a:tc>
                  <a:txBody>
                    <a:bodyPr/>
                    <a:lstStyle/>
                    <a:p>
                      <a:r>
                        <a:rPr lang="it-IT" dirty="0"/>
                        <a:t>1.78</a:t>
                      </a:r>
                      <a:endParaRPr lang="en-GB" dirty="0"/>
                    </a:p>
                  </a:txBody>
                  <a:tcPr/>
                </a:tc>
                <a:tc>
                  <a:txBody>
                    <a:bodyPr/>
                    <a:lstStyle/>
                    <a:p>
                      <a:r>
                        <a:rPr lang="it-IT" dirty="0"/>
                        <a:t>0.92 </a:t>
                      </a:r>
                      <a:endParaRPr lang="en-GB" dirty="0"/>
                    </a:p>
                  </a:txBody>
                  <a:tcPr/>
                </a:tc>
                <a:tc>
                  <a:txBody>
                    <a:bodyPr/>
                    <a:lstStyle/>
                    <a:p>
                      <a:r>
                        <a:rPr lang="it-IT" dirty="0"/>
                        <a:t>150</a:t>
                      </a:r>
                      <a:endParaRPr lang="en-GB" dirty="0"/>
                    </a:p>
                  </a:txBody>
                  <a:tcPr/>
                </a:tc>
                <a:extLst>
                  <a:ext uri="{0D108BD9-81ED-4DB2-BD59-A6C34878D82A}">
                    <a16:rowId xmlns:a16="http://schemas.microsoft.com/office/drawing/2014/main" val="2093611880"/>
                  </a:ext>
                </a:extLst>
              </a:tr>
              <a:tr h="370840">
                <a:tc>
                  <a:txBody>
                    <a:bodyPr/>
                    <a:lstStyle/>
                    <a:p>
                      <a:r>
                        <a:rPr lang="it-IT" dirty="0"/>
                        <a:t>M-LG</a:t>
                      </a:r>
                      <a:endParaRPr lang="en-GB" dirty="0"/>
                    </a:p>
                  </a:txBody>
                  <a:tcPr/>
                </a:tc>
                <a:tc>
                  <a:txBody>
                    <a:bodyPr/>
                    <a:lstStyle/>
                    <a:p>
                      <a:r>
                        <a:rPr lang="it-IT" dirty="0"/>
                        <a:t>1.036 T</a:t>
                      </a:r>
                      <a:endParaRPr lang="en-GB" dirty="0"/>
                    </a:p>
                  </a:txBody>
                  <a:tcPr/>
                </a:tc>
                <a:tc>
                  <a:txBody>
                    <a:bodyPr/>
                    <a:lstStyle/>
                    <a:p>
                      <a:r>
                        <a:rPr lang="it-IT" dirty="0"/>
                        <a:t>1.46</a:t>
                      </a:r>
                      <a:endParaRPr lang="en-GB" dirty="0"/>
                    </a:p>
                  </a:txBody>
                  <a:tcPr/>
                </a:tc>
                <a:tc>
                  <a:txBody>
                    <a:bodyPr/>
                    <a:lstStyle/>
                    <a:p>
                      <a:r>
                        <a:rPr lang="it-IT" dirty="0"/>
                        <a:t>1.036 </a:t>
                      </a:r>
                      <a:endParaRPr lang="en-GB" dirty="0"/>
                    </a:p>
                  </a:txBody>
                  <a:tcPr/>
                </a:tc>
                <a:tc>
                  <a:txBody>
                    <a:bodyPr/>
                    <a:lstStyle/>
                    <a:p>
                      <a:r>
                        <a:rPr lang="it-IT" dirty="0"/>
                        <a:t>177</a:t>
                      </a:r>
                      <a:endParaRPr lang="en-GB" dirty="0"/>
                    </a:p>
                  </a:txBody>
                  <a:tcPr/>
                </a:tc>
                <a:extLst>
                  <a:ext uri="{0D108BD9-81ED-4DB2-BD59-A6C34878D82A}">
                    <a16:rowId xmlns:a16="http://schemas.microsoft.com/office/drawing/2014/main" val="1459497334"/>
                  </a:ext>
                </a:extLst>
              </a:tr>
            </a:tbl>
          </a:graphicData>
        </a:graphic>
      </p:graphicFrame>
      <p:pic>
        <p:nvPicPr>
          <p:cNvPr id="22" name="Picture 21">
            <a:extLst>
              <a:ext uri="{FF2B5EF4-FFF2-40B4-BE49-F238E27FC236}">
                <a16:creationId xmlns:a16="http://schemas.microsoft.com/office/drawing/2014/main" id="{E8379867-E8B5-4632-A29D-1D6E5182A858}"/>
              </a:ext>
            </a:extLst>
          </p:cNvPr>
          <p:cNvPicPr>
            <a:picLocks noChangeAspect="1"/>
          </p:cNvPicPr>
          <p:nvPr/>
        </p:nvPicPr>
        <p:blipFill>
          <a:blip r:embed="rId2"/>
          <a:stretch>
            <a:fillRect/>
          </a:stretch>
        </p:blipFill>
        <p:spPr>
          <a:xfrm>
            <a:off x="297517" y="2164040"/>
            <a:ext cx="2576521" cy="1820599"/>
          </a:xfrm>
          <a:prstGeom prst="rect">
            <a:avLst/>
          </a:prstGeom>
        </p:spPr>
      </p:pic>
      <p:sp>
        <p:nvSpPr>
          <p:cNvPr id="3" name="Rectangle 2">
            <a:extLst>
              <a:ext uri="{FF2B5EF4-FFF2-40B4-BE49-F238E27FC236}">
                <a16:creationId xmlns:a16="http://schemas.microsoft.com/office/drawing/2014/main" id="{D1C6D784-2ABD-49C9-A3A3-E9D2C6D22AE8}"/>
              </a:ext>
            </a:extLst>
          </p:cNvPr>
          <p:cNvSpPr/>
          <p:nvPr/>
        </p:nvSpPr>
        <p:spPr>
          <a:xfrm>
            <a:off x="380908" y="4367101"/>
            <a:ext cx="9490694" cy="779252"/>
          </a:xfrm>
          <a:prstGeom prst="rect">
            <a:avLst/>
          </a:prstGeom>
          <a:ln w="12700">
            <a:solidFill>
              <a:schemeClr val="tx1"/>
            </a:solidFill>
          </a:ln>
        </p:spPr>
        <p:txBody>
          <a:bodyPr wrap="square">
            <a:spAutoFit/>
          </a:bodyPr>
          <a:lstStyle/>
          <a:p>
            <a:r>
              <a:rPr lang="en-GB" sz="1600" i="1" dirty="0">
                <a:solidFill>
                  <a:schemeClr val="tx1"/>
                </a:solidFill>
              </a:rPr>
              <a:t>There is a great interest for that kind of magnets for high central fields </a:t>
            </a:r>
            <a:r>
              <a:rPr lang="en-GB" sz="1600" b="1" i="1" dirty="0">
                <a:solidFill>
                  <a:schemeClr val="tx1"/>
                </a:solidFill>
              </a:rPr>
              <a:t>but</a:t>
            </a:r>
            <a:r>
              <a:rPr lang="en-GB" sz="1600" i="1" dirty="0">
                <a:solidFill>
                  <a:schemeClr val="tx1"/>
                </a:solidFill>
              </a:rPr>
              <a:t> </a:t>
            </a:r>
            <a:r>
              <a:rPr lang="en-GB" sz="1600" b="1" i="1" dirty="0">
                <a:solidFill>
                  <a:schemeClr val="tx1"/>
                </a:solidFill>
              </a:rPr>
              <a:t>using permanent magnets</a:t>
            </a:r>
            <a:r>
              <a:rPr lang="en-GB" sz="1600" i="1" dirty="0">
                <a:solidFill>
                  <a:schemeClr val="tx1"/>
                </a:solidFill>
              </a:rPr>
              <a:t>. Recently a joint project (VADER) with CERN, Elettra, KYMA and CIEMAT is financed from the EU (Horizon 2020 - Innovation Pilot Project for Particle Accelerators) </a:t>
            </a:r>
            <a:r>
              <a:rPr lang="en-GB" sz="1400" i="1" dirty="0">
                <a:solidFill>
                  <a:schemeClr val="tx1"/>
                </a:solidFill>
              </a:rPr>
              <a:t>- &gt; </a:t>
            </a:r>
            <a:r>
              <a:rPr lang="en-GB" sz="1400" b="1" i="1" dirty="0">
                <a:solidFill>
                  <a:schemeClr val="tx1"/>
                </a:solidFill>
              </a:rPr>
              <a:t>see talk by Axel </a:t>
            </a:r>
            <a:r>
              <a:rPr lang="en-GB" sz="1400" b="1" i="1" dirty="0" err="1">
                <a:solidFill>
                  <a:schemeClr val="tx1"/>
                </a:solidFill>
              </a:rPr>
              <a:t>Poyet</a:t>
            </a:r>
            <a:endParaRPr lang="en-GB" sz="1400" b="1" dirty="0"/>
          </a:p>
        </p:txBody>
      </p:sp>
      <p:sp>
        <p:nvSpPr>
          <p:cNvPr id="6" name="TextBox 5">
            <a:extLst>
              <a:ext uri="{FF2B5EF4-FFF2-40B4-BE49-F238E27FC236}">
                <a16:creationId xmlns:a16="http://schemas.microsoft.com/office/drawing/2014/main" id="{1D7DD509-7110-44C9-AD8F-243AE1F14CC7}"/>
              </a:ext>
            </a:extLst>
          </p:cNvPr>
          <p:cNvSpPr txBox="1"/>
          <p:nvPr/>
        </p:nvSpPr>
        <p:spPr>
          <a:xfrm>
            <a:off x="3528144" y="760934"/>
            <a:ext cx="4392240" cy="435825"/>
          </a:xfrm>
          <a:prstGeom prst="rect">
            <a:avLst/>
          </a:prstGeom>
          <a:solidFill>
            <a:srgbClr val="92D050"/>
          </a:solidFill>
          <a:ln w="12700">
            <a:solidFill>
              <a:schemeClr val="tx1"/>
            </a:solidFill>
          </a:ln>
        </p:spPr>
        <p:txBody>
          <a:bodyPr wrap="square" rtlCol="0">
            <a:spAutoFit/>
          </a:bodyPr>
          <a:lstStyle/>
          <a:p>
            <a:r>
              <a:rPr lang="en-GB" dirty="0">
                <a:solidFill>
                  <a:schemeClr val="tx1"/>
                </a:solidFill>
              </a:rPr>
              <a:t>Use LG dipoles and anti-bends</a:t>
            </a:r>
          </a:p>
        </p:txBody>
      </p:sp>
      <p:pic>
        <p:nvPicPr>
          <p:cNvPr id="19" name="Picture 18">
            <a:extLst>
              <a:ext uri="{FF2B5EF4-FFF2-40B4-BE49-F238E27FC236}">
                <a16:creationId xmlns:a16="http://schemas.microsoft.com/office/drawing/2014/main" id="{E29265CA-FB1B-493B-8420-3514F2DEF733}"/>
              </a:ext>
            </a:extLst>
          </p:cNvPr>
          <p:cNvPicPr>
            <a:picLocks noChangeAspect="1"/>
          </p:cNvPicPr>
          <p:nvPr/>
        </p:nvPicPr>
        <p:blipFill>
          <a:blip r:embed="rId3"/>
          <a:stretch>
            <a:fillRect/>
          </a:stretch>
        </p:blipFill>
        <p:spPr>
          <a:xfrm>
            <a:off x="477464" y="5425662"/>
            <a:ext cx="9264650" cy="1670050"/>
          </a:xfrm>
          <a:prstGeom prst="rect">
            <a:avLst/>
          </a:prstGeom>
        </p:spPr>
      </p:pic>
    </p:spTree>
    <p:extLst>
      <p:ext uri="{BB962C8B-B14F-4D97-AF65-F5344CB8AC3E}">
        <p14:creationId xmlns:p14="http://schemas.microsoft.com/office/powerpoint/2010/main" val="349527671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540" y="224411"/>
            <a:ext cx="6982496" cy="1083341"/>
          </a:xfrm>
        </p:spPr>
        <p:txBody>
          <a:bodyPr>
            <a:noAutofit/>
          </a:bodyPr>
          <a:lstStyle/>
          <a:p>
            <a:pPr algn="ctr"/>
            <a:r>
              <a:rPr lang="en-GB" sz="3600" b="1" i="1" dirty="0" err="1">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VAriable</a:t>
            </a:r>
            <a:r>
              <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Dipole for the </a:t>
            </a:r>
            <a:r>
              <a:rPr lang="en-GB" sz="3600" b="1" i="1" dirty="0" err="1">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Elettra</a:t>
            </a:r>
            <a:r>
              <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Ring - VADER</a:t>
            </a:r>
          </a:p>
        </p:txBody>
      </p:sp>
      <p:sp>
        <p:nvSpPr>
          <p:cNvPr id="3" name="Content Placeholder 2"/>
          <p:cNvSpPr>
            <a:spLocks noGrp="1"/>
          </p:cNvSpPr>
          <p:nvPr>
            <p:ph idx="1"/>
          </p:nvPr>
        </p:nvSpPr>
        <p:spPr>
          <a:xfrm>
            <a:off x="487361" y="3487364"/>
            <a:ext cx="9406983" cy="1720771"/>
          </a:xfrm>
        </p:spPr>
        <p:txBody>
          <a:bodyPr>
            <a:noAutofit/>
          </a:bodyPr>
          <a:lstStyle/>
          <a:p>
            <a:r>
              <a:rPr lang="en-GB" sz="2976" b="1" dirty="0"/>
              <a:t>Task 7.3 </a:t>
            </a:r>
            <a:r>
              <a:rPr lang="en-GB" sz="2976" dirty="0"/>
              <a:t>within I.FAST </a:t>
            </a:r>
            <a:r>
              <a:rPr lang="en-GB" sz="2976" b="1" dirty="0"/>
              <a:t>WP7</a:t>
            </a:r>
            <a:r>
              <a:rPr lang="en-GB" sz="2976" dirty="0"/>
              <a:t>: High Brightness Accelerators for Light Sources already financed</a:t>
            </a:r>
          </a:p>
          <a:p>
            <a:r>
              <a:rPr lang="en-US" sz="2976" dirty="0"/>
              <a:t>Partners and contact persons:</a:t>
            </a:r>
          </a:p>
        </p:txBody>
      </p:sp>
      <p:sp>
        <p:nvSpPr>
          <p:cNvPr id="4" name="Footer Placeholder 3"/>
          <p:cNvSpPr>
            <a:spLocks noGrp="1"/>
          </p:cNvSpPr>
          <p:nvPr>
            <p:ph type="ftr" sz="quarter" idx="11"/>
          </p:nvPr>
        </p:nvSpPr>
        <p:spPr/>
        <p:txBody>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GB" sz="2400" b="0" i="0" u="none" strike="noStrike" kern="1200" cap="none" spc="0" normalizeH="0" baseline="0" noProof="0" dirty="0">
                <a:ln>
                  <a:noFill/>
                </a:ln>
                <a:solidFill>
                  <a:prstClr val="white"/>
                </a:solidFill>
                <a:effectLst/>
                <a:uLnTx/>
                <a:uFillTx/>
                <a:latin typeface="Arial" charset="0"/>
                <a:ea typeface="MS PGothic" charset="0"/>
              </a:rPr>
              <a:t>Y. Papaphilippou – IFAST K-off</a:t>
            </a:r>
          </a:p>
        </p:txBody>
      </p:sp>
      <p:sp>
        <p:nvSpPr>
          <p:cNvPr id="5" name="Slide Number Placeholder 4"/>
          <p:cNvSpPr>
            <a:spLocks noGrp="1"/>
          </p:cNvSpPr>
          <p:nvPr>
            <p:ph type="sldNum" sz="quarter" idx="12"/>
          </p:nvPr>
        </p:nvSpPr>
        <p:spPr/>
        <p:txBody>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fld id="{81B4523E-0E60-2F49-A1DB-8E66CE3DE81B}" type="slidenum">
              <a:rPr kumimoji="0" lang="en-GB" sz="2400" b="0" i="0" u="none" strike="noStrike" kern="1200" cap="none" spc="0" normalizeH="0" baseline="0" noProof="0" smtClean="0">
                <a:ln>
                  <a:noFill/>
                </a:ln>
                <a:solidFill>
                  <a:prstClr val="white"/>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t>7</a:t>
            </a:fld>
            <a:endParaRPr kumimoji="0" lang="en-GB" sz="2400" b="0" i="0" u="none" strike="noStrike" kern="1200" cap="none" spc="0" normalizeH="0" baseline="0" noProof="0">
              <a:ln>
                <a:noFill/>
              </a:ln>
              <a:solidFill>
                <a:prstClr val="white"/>
              </a:solidFill>
              <a:effectLst/>
              <a:uLnTx/>
              <a:uFillTx/>
              <a:latin typeface="Arial" charset="0"/>
              <a:ea typeface="MS PGothic" charset="0"/>
            </a:endParaRPr>
          </a:p>
        </p:txBody>
      </p:sp>
      <p:pic>
        <p:nvPicPr>
          <p:cNvPr id="6" name="Picture 5">
            <a:extLst>
              <a:ext uri="{FF2B5EF4-FFF2-40B4-BE49-F238E27FC236}">
                <a16:creationId xmlns:a16="http://schemas.microsoft.com/office/drawing/2014/main" id="{C65D3F52-CA59-CB40-9926-2EAE10F2D89B}"/>
              </a:ext>
            </a:extLst>
          </p:cNvPr>
          <p:cNvPicPr>
            <a:picLocks noChangeAspect="1"/>
          </p:cNvPicPr>
          <p:nvPr/>
        </p:nvPicPr>
        <p:blipFill rotWithShape="1">
          <a:blip r:embed="rId2"/>
          <a:srcRect l="9153" t="17454" r="13011" b="12000"/>
          <a:stretch/>
        </p:blipFill>
        <p:spPr>
          <a:xfrm>
            <a:off x="2435750" y="5517302"/>
            <a:ext cx="1845674" cy="895218"/>
          </a:xfrm>
          <a:prstGeom prst="rect">
            <a:avLst/>
          </a:prstGeom>
        </p:spPr>
      </p:pic>
      <p:pic>
        <p:nvPicPr>
          <p:cNvPr id="7" name="Picture 6">
            <a:extLst>
              <a:ext uri="{FF2B5EF4-FFF2-40B4-BE49-F238E27FC236}">
                <a16:creationId xmlns:a16="http://schemas.microsoft.com/office/drawing/2014/main" id="{697C1962-2963-434A-89B8-F64EA2E7B124}"/>
              </a:ext>
            </a:extLst>
          </p:cNvPr>
          <p:cNvPicPr>
            <a:picLocks noChangeAspect="1"/>
          </p:cNvPicPr>
          <p:nvPr/>
        </p:nvPicPr>
        <p:blipFill>
          <a:blip r:embed="rId3"/>
          <a:stretch>
            <a:fillRect/>
          </a:stretch>
        </p:blipFill>
        <p:spPr>
          <a:xfrm>
            <a:off x="796092" y="5234220"/>
            <a:ext cx="1245490" cy="1245490"/>
          </a:xfrm>
          <a:prstGeom prst="rect">
            <a:avLst/>
          </a:prstGeom>
        </p:spPr>
      </p:pic>
      <p:pic>
        <p:nvPicPr>
          <p:cNvPr id="8" name="Picture 7">
            <a:extLst>
              <a:ext uri="{FF2B5EF4-FFF2-40B4-BE49-F238E27FC236}">
                <a16:creationId xmlns:a16="http://schemas.microsoft.com/office/drawing/2014/main" id="{CCB788E0-28B4-8746-90FF-04BAE2EE25DD}"/>
              </a:ext>
            </a:extLst>
          </p:cNvPr>
          <p:cNvPicPr>
            <a:picLocks noChangeAspect="1"/>
          </p:cNvPicPr>
          <p:nvPr/>
        </p:nvPicPr>
        <p:blipFill rotWithShape="1">
          <a:blip r:embed="rId4"/>
          <a:srcRect l="8783" t="9598" r="8377" b="9402"/>
          <a:stretch/>
        </p:blipFill>
        <p:spPr>
          <a:xfrm>
            <a:off x="4714549" y="5422786"/>
            <a:ext cx="1710239" cy="1003342"/>
          </a:xfrm>
          <a:prstGeom prst="rect">
            <a:avLst/>
          </a:prstGeom>
        </p:spPr>
      </p:pic>
      <p:pic>
        <p:nvPicPr>
          <p:cNvPr id="11" name="Picture 10">
            <a:extLst>
              <a:ext uri="{FF2B5EF4-FFF2-40B4-BE49-F238E27FC236}">
                <a16:creationId xmlns:a16="http://schemas.microsoft.com/office/drawing/2014/main" id="{A236D95A-6D73-624E-8273-F6DB72FC1770}"/>
              </a:ext>
            </a:extLst>
          </p:cNvPr>
          <p:cNvPicPr>
            <a:picLocks noChangeAspect="1"/>
          </p:cNvPicPr>
          <p:nvPr/>
        </p:nvPicPr>
        <p:blipFill>
          <a:blip r:embed="rId5"/>
          <a:stretch>
            <a:fillRect/>
          </a:stretch>
        </p:blipFill>
        <p:spPr>
          <a:xfrm>
            <a:off x="7574711" y="5855742"/>
            <a:ext cx="2081480" cy="301894"/>
          </a:xfrm>
          <a:prstGeom prst="rect">
            <a:avLst/>
          </a:prstGeom>
        </p:spPr>
      </p:pic>
      <p:sp>
        <p:nvSpPr>
          <p:cNvPr id="12" name="Rectangle 11">
            <a:extLst>
              <a:ext uri="{FF2B5EF4-FFF2-40B4-BE49-F238E27FC236}">
                <a16:creationId xmlns:a16="http://schemas.microsoft.com/office/drawing/2014/main" id="{5DFD8005-4495-FD42-86DC-D40900FAC045}"/>
              </a:ext>
            </a:extLst>
          </p:cNvPr>
          <p:cNvSpPr/>
          <p:nvPr/>
        </p:nvSpPr>
        <p:spPr>
          <a:xfrm>
            <a:off x="487361" y="6479707"/>
            <a:ext cx="1885966" cy="329064"/>
          </a:xfrm>
          <a:prstGeom prst="rect">
            <a:avLst/>
          </a:prstGeom>
        </p:spPr>
        <p:txBody>
          <a:bodyPr wrap="none">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654" b="1" i="0" u="none" strike="noStrike" kern="1200" cap="none" spc="0" normalizeH="0" baseline="0" noProof="0" dirty="0">
                <a:ln>
                  <a:noFill/>
                </a:ln>
                <a:solidFill>
                  <a:prstClr val="black"/>
                </a:solidFill>
                <a:effectLst/>
                <a:uLnTx/>
                <a:uFillTx/>
                <a:latin typeface="Arial"/>
                <a:ea typeface="MS PGothic" charset="0"/>
                <a:cs typeface="Arial"/>
              </a:rPr>
              <a:t>Y. Papaphilippou</a:t>
            </a:r>
            <a:endParaRPr kumimoji="0" lang="en-CH" sz="1654" b="1" i="0" u="none" strike="noStrike" kern="1200" cap="none" spc="0" normalizeH="0" baseline="0" noProof="0" dirty="0">
              <a:ln>
                <a:noFill/>
              </a:ln>
              <a:solidFill>
                <a:prstClr val="white"/>
              </a:solidFill>
              <a:effectLst/>
              <a:uLnTx/>
              <a:uFillTx/>
              <a:ea typeface="MS PGothic" charset="0"/>
            </a:endParaRPr>
          </a:p>
        </p:txBody>
      </p:sp>
      <p:sp>
        <p:nvSpPr>
          <p:cNvPr id="13" name="Rectangle 12">
            <a:extLst>
              <a:ext uri="{FF2B5EF4-FFF2-40B4-BE49-F238E27FC236}">
                <a16:creationId xmlns:a16="http://schemas.microsoft.com/office/drawing/2014/main" id="{976CB09D-5E58-F44E-94D9-9292AE31E303}"/>
              </a:ext>
            </a:extLst>
          </p:cNvPr>
          <p:cNvSpPr/>
          <p:nvPr/>
        </p:nvSpPr>
        <p:spPr>
          <a:xfrm>
            <a:off x="2954360" y="6469084"/>
            <a:ext cx="913199" cy="329064"/>
          </a:xfrm>
          <a:prstGeom prst="rect">
            <a:avLst/>
          </a:prstGeom>
        </p:spPr>
        <p:txBody>
          <a:bodyPr wrap="none">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654" b="1" i="0" u="none" strike="noStrike" kern="1200" cap="none" spc="0" normalizeH="0" baseline="0" noProof="0" dirty="0">
                <a:ln>
                  <a:noFill/>
                </a:ln>
                <a:solidFill>
                  <a:prstClr val="black"/>
                </a:solidFill>
                <a:effectLst/>
                <a:uLnTx/>
                <a:uFillTx/>
                <a:latin typeface="Arial"/>
                <a:ea typeface="MS PGothic" charset="0"/>
                <a:cs typeface="Arial"/>
              </a:rPr>
              <a:t>F. Toral</a:t>
            </a:r>
            <a:endParaRPr kumimoji="0" lang="en-CH" sz="1654" b="1" i="0" u="none" strike="noStrike" kern="1200" cap="none" spc="0" normalizeH="0" baseline="0" noProof="0" dirty="0">
              <a:ln>
                <a:noFill/>
              </a:ln>
              <a:solidFill>
                <a:prstClr val="white"/>
              </a:solidFill>
              <a:effectLst/>
              <a:uLnTx/>
              <a:uFillTx/>
              <a:ea typeface="MS PGothic" charset="0"/>
            </a:endParaRPr>
          </a:p>
        </p:txBody>
      </p:sp>
      <p:sp>
        <p:nvSpPr>
          <p:cNvPr id="14" name="Rectangle 13">
            <a:extLst>
              <a:ext uri="{FF2B5EF4-FFF2-40B4-BE49-F238E27FC236}">
                <a16:creationId xmlns:a16="http://schemas.microsoft.com/office/drawing/2014/main" id="{F3B810FB-5DCC-CD47-873A-7D1F2E458229}"/>
              </a:ext>
            </a:extLst>
          </p:cNvPr>
          <p:cNvSpPr/>
          <p:nvPr/>
        </p:nvSpPr>
        <p:spPr>
          <a:xfrm>
            <a:off x="4845973" y="6469084"/>
            <a:ext cx="1720343" cy="329064"/>
          </a:xfrm>
          <a:prstGeom prst="rect">
            <a:avLst/>
          </a:prstGeom>
        </p:spPr>
        <p:txBody>
          <a:bodyPr wrap="none">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654" b="1" i="0" u="none" strike="noStrike" kern="1200" cap="none" spc="0" normalizeH="0" baseline="0" noProof="0" dirty="0">
                <a:ln>
                  <a:noFill/>
                </a:ln>
                <a:solidFill>
                  <a:prstClr val="black"/>
                </a:solidFill>
                <a:effectLst/>
                <a:uLnTx/>
                <a:uFillTx/>
                <a:latin typeface="Arial"/>
                <a:ea typeface="MS PGothic" charset="0"/>
                <a:cs typeface="Arial"/>
              </a:rPr>
              <a:t>E. </a:t>
            </a:r>
            <a:r>
              <a:rPr kumimoji="0" lang="en-US" sz="1654" b="1" i="0" u="none" strike="noStrike" kern="1200" cap="none" spc="0" normalizeH="0" baseline="0" noProof="0" dirty="0" err="1">
                <a:ln>
                  <a:noFill/>
                </a:ln>
                <a:solidFill>
                  <a:prstClr val="black"/>
                </a:solidFill>
                <a:effectLst/>
                <a:uLnTx/>
                <a:uFillTx/>
                <a:latin typeface="Arial"/>
                <a:ea typeface="MS PGothic" charset="0"/>
                <a:cs typeface="Arial"/>
              </a:rPr>
              <a:t>Karantzoulis</a:t>
            </a:r>
            <a:endParaRPr kumimoji="0" lang="en-CH" sz="1654" b="1" i="0" u="none" strike="noStrike" kern="1200" cap="none" spc="0" normalizeH="0" baseline="0" noProof="0" dirty="0">
              <a:ln>
                <a:noFill/>
              </a:ln>
              <a:solidFill>
                <a:prstClr val="white"/>
              </a:solidFill>
              <a:effectLst/>
              <a:uLnTx/>
              <a:uFillTx/>
              <a:ea typeface="MS PGothic" charset="0"/>
            </a:endParaRPr>
          </a:p>
        </p:txBody>
      </p:sp>
      <p:sp>
        <p:nvSpPr>
          <p:cNvPr id="15" name="Rectangle 14">
            <a:extLst>
              <a:ext uri="{FF2B5EF4-FFF2-40B4-BE49-F238E27FC236}">
                <a16:creationId xmlns:a16="http://schemas.microsoft.com/office/drawing/2014/main" id="{07B419F0-4C70-AE41-BC84-C8247A678E62}"/>
              </a:ext>
            </a:extLst>
          </p:cNvPr>
          <p:cNvSpPr/>
          <p:nvPr/>
        </p:nvSpPr>
        <p:spPr>
          <a:xfrm>
            <a:off x="7811466" y="6475360"/>
            <a:ext cx="1768433" cy="329064"/>
          </a:xfrm>
          <a:prstGeom prst="rect">
            <a:avLst/>
          </a:prstGeom>
        </p:spPr>
        <p:txBody>
          <a:bodyPr wrap="none">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654" b="1" i="0" u="none" strike="noStrike" kern="1200" cap="none" spc="0" normalizeH="0" baseline="0" noProof="0" dirty="0">
                <a:ln>
                  <a:noFill/>
                </a:ln>
                <a:solidFill>
                  <a:prstClr val="black"/>
                </a:solidFill>
                <a:effectLst/>
                <a:uLnTx/>
                <a:uFillTx/>
                <a:latin typeface="Arial"/>
                <a:ea typeface="MS PGothic" charset="0"/>
                <a:cs typeface="Arial"/>
              </a:rPr>
              <a:t>R. </a:t>
            </a:r>
            <a:r>
              <a:rPr kumimoji="0" lang="en-US" sz="1654" b="1" i="0" u="none" strike="noStrike" kern="1200" cap="none" spc="0" normalizeH="0" baseline="0" noProof="0" dirty="0" err="1">
                <a:ln>
                  <a:noFill/>
                </a:ln>
                <a:solidFill>
                  <a:prstClr val="black"/>
                </a:solidFill>
                <a:effectLst/>
                <a:uLnTx/>
                <a:uFillTx/>
                <a:latin typeface="Arial"/>
                <a:ea typeface="MS PGothic" charset="0"/>
                <a:cs typeface="Arial"/>
              </a:rPr>
              <a:t>Geometrante</a:t>
            </a:r>
            <a:endParaRPr kumimoji="0" lang="en-CH" sz="1654" b="1" i="0" u="none" strike="noStrike" kern="1200" cap="none" spc="0" normalizeH="0" baseline="0" noProof="0" dirty="0">
              <a:ln>
                <a:noFill/>
              </a:ln>
              <a:solidFill>
                <a:prstClr val="white"/>
              </a:solidFill>
              <a:effectLst/>
              <a:uLnTx/>
              <a:uFillTx/>
              <a:ea typeface="MS PGothic" charset="0"/>
            </a:endParaRPr>
          </a:p>
        </p:txBody>
      </p:sp>
      <p:sp>
        <p:nvSpPr>
          <p:cNvPr id="9" name="Rectangle 8">
            <a:extLst>
              <a:ext uri="{FF2B5EF4-FFF2-40B4-BE49-F238E27FC236}">
                <a16:creationId xmlns:a16="http://schemas.microsoft.com/office/drawing/2014/main" id="{3A24E9D9-DB31-420A-9929-276FD11070DA}"/>
              </a:ext>
            </a:extLst>
          </p:cNvPr>
          <p:cNvSpPr/>
          <p:nvPr/>
        </p:nvSpPr>
        <p:spPr>
          <a:xfrm>
            <a:off x="71760" y="1597671"/>
            <a:ext cx="10008865" cy="1569660"/>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GB" altLang="en-US" sz="2400" b="1" i="1" u="none" strike="noStrike" kern="0" cap="none" spc="0" normalizeH="0" baseline="0" noProof="0" dirty="0">
                <a:ln>
                  <a:noFill/>
                </a:ln>
                <a:solidFill>
                  <a:srgbClr val="C00000"/>
                </a:solidFill>
                <a:effectLst/>
                <a:uLnTx/>
                <a:uFillTx/>
                <a:latin typeface="Arial"/>
                <a:ea typeface="Times New Roman" panose="02020603050405020304" pitchFamily="18" charset="0"/>
                <a:cs typeface="Times New Roman" panose="02020603050405020304" pitchFamily="18" charset="0"/>
              </a:rPr>
              <a:t>Main operating energy 2.4 GeV (and only for sometime at 2 GeV)</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2400" b="1" i="1" u="none" strike="noStrike" kern="0" cap="none" spc="0" normalizeH="0" baseline="0" noProof="0" dirty="0">
              <a:ln>
                <a:noFill/>
              </a:ln>
              <a:solidFill>
                <a:srgbClr val="C00000"/>
              </a:solidFill>
              <a:effectLst/>
              <a:uLnTx/>
              <a:uFillTx/>
              <a:latin typeface="Arial"/>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en-GB" altLang="en-US" sz="2400" b="1" i="1" u="none" strike="noStrike" kern="0" cap="none" spc="0" normalizeH="0" baseline="0" noProof="0" dirty="0">
                <a:ln>
                  <a:noFill/>
                </a:ln>
                <a:solidFill>
                  <a:srgbClr val="002060"/>
                </a:solidFill>
                <a:effectLst/>
                <a:uLnTx/>
                <a:uFillTx/>
                <a:latin typeface="Arial"/>
                <a:ea typeface="Times New Roman" panose="02020603050405020304" pitchFamily="18" charset="0"/>
                <a:cs typeface="Times New Roman" panose="02020603050405020304" pitchFamily="18" charset="0"/>
              </a:rPr>
              <a:t>Once the energy will be fixed, thinking about future, we could replace the LG dipoles with permanent ones</a:t>
            </a:r>
          </a:p>
        </p:txBody>
      </p:sp>
      <p:sp>
        <p:nvSpPr>
          <p:cNvPr id="10" name="TextBox 9">
            <a:extLst>
              <a:ext uri="{FF2B5EF4-FFF2-40B4-BE49-F238E27FC236}">
                <a16:creationId xmlns:a16="http://schemas.microsoft.com/office/drawing/2014/main" id="{31E66B8C-F5D8-46CA-8631-449DEB200233}"/>
              </a:ext>
            </a:extLst>
          </p:cNvPr>
          <p:cNvSpPr txBox="1"/>
          <p:nvPr/>
        </p:nvSpPr>
        <p:spPr>
          <a:xfrm>
            <a:off x="3339442" y="3115918"/>
            <a:ext cx="2949456" cy="349968"/>
          </a:xfrm>
          <a:prstGeom prst="rect">
            <a:avLst/>
          </a:prstGeom>
          <a:noFill/>
          <a:ln w="19050">
            <a:solidFill>
              <a:schemeClr val="tx1"/>
            </a:solidFill>
          </a:ln>
        </p:spPr>
        <p:txBody>
          <a:bodyPr wrap="square" rtlCol="0">
            <a:spAutoFit/>
          </a:bodyPr>
          <a:lstStyle/>
          <a:p>
            <a:r>
              <a:rPr lang="en-GB" sz="1800" i="1" dirty="0">
                <a:solidFill>
                  <a:schemeClr val="tx1"/>
                </a:solidFill>
                <a:effectLst>
                  <a:outerShdw blurRad="38100" dist="38100" dir="2700000" algn="tl">
                    <a:srgbClr val="000000">
                      <a:alpha val="43137"/>
                    </a:srgbClr>
                  </a:outerShdw>
                </a:effectLst>
              </a:rPr>
              <a:t>more on Axel </a:t>
            </a:r>
            <a:r>
              <a:rPr lang="en-GB" sz="1800" i="1" dirty="0" err="1">
                <a:solidFill>
                  <a:schemeClr val="tx1"/>
                </a:solidFill>
                <a:effectLst>
                  <a:outerShdw blurRad="38100" dist="38100" dir="2700000" algn="tl">
                    <a:srgbClr val="000000">
                      <a:alpha val="43137"/>
                    </a:srgbClr>
                  </a:outerShdw>
                </a:effectLst>
              </a:rPr>
              <a:t>Poyet</a:t>
            </a:r>
            <a:r>
              <a:rPr lang="en-GB" sz="1800" i="1" dirty="0">
                <a:solidFill>
                  <a:schemeClr val="tx1"/>
                </a:solidFill>
                <a:effectLst>
                  <a:outerShdw blurRad="38100" dist="38100" dir="2700000" algn="tl">
                    <a:srgbClr val="000000">
                      <a:alpha val="43137"/>
                    </a:srgbClr>
                  </a:outerShdw>
                </a:effectLst>
              </a:rPr>
              <a:t> talk </a:t>
            </a:r>
          </a:p>
        </p:txBody>
      </p:sp>
    </p:spTree>
    <p:extLst>
      <p:ext uri="{BB962C8B-B14F-4D97-AF65-F5344CB8AC3E}">
        <p14:creationId xmlns:p14="http://schemas.microsoft.com/office/powerpoint/2010/main" val="79905753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72" y="179438"/>
            <a:ext cx="6979978" cy="739359"/>
          </a:xfrm>
        </p:spPr>
        <p:txBody>
          <a:bodyPr/>
          <a:lstStyle/>
          <a:p>
            <a:r>
              <a:rPr lang="en-GB" sz="34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The lattice (</a:t>
            </a:r>
            <a:r>
              <a:rPr lang="en-GB" sz="24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S6BA-E</a:t>
            </a:r>
            <a:r>
              <a:rPr lang="en-GB" sz="34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is frozen</a:t>
            </a:r>
          </a:p>
        </p:txBody>
      </p:sp>
      <p:sp>
        <p:nvSpPr>
          <p:cNvPr id="4" name="Slide Number Placeholder 3"/>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8</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sp>
        <p:nvSpPr>
          <p:cNvPr id="5" name="TextBox 4">
            <a:extLst>
              <a:ext uri="{FF2B5EF4-FFF2-40B4-BE49-F238E27FC236}">
                <a16:creationId xmlns:a16="http://schemas.microsoft.com/office/drawing/2014/main" id="{CFB26A52-6BC5-45C7-98A6-AE319AAD22BC}"/>
              </a:ext>
            </a:extLst>
          </p:cNvPr>
          <p:cNvSpPr txBox="1"/>
          <p:nvPr/>
        </p:nvSpPr>
        <p:spPr>
          <a:xfrm>
            <a:off x="499455" y="5412549"/>
            <a:ext cx="5596819" cy="1809726"/>
          </a:xfrm>
          <a:prstGeom prst="rect">
            <a:avLst/>
          </a:prstGeom>
          <a:solidFill>
            <a:srgbClr val="92D050"/>
          </a:solidFill>
          <a:ln w="12700">
            <a:solidFill>
              <a:schemeClr val="tx1"/>
            </a:solidFill>
          </a:ln>
        </p:spPr>
        <p:txBody>
          <a:bodyPr wrap="square" rtlCol="0">
            <a:spAutoFit/>
          </a:bodyPr>
          <a:lstStyle/>
          <a:p>
            <a:pPr marL="342900" marR="0" lvl="0" indent="-342900" algn="l" defTabSz="447675" rtl="0" eaLnBrk="1" fontAlgn="base" latinLnBrk="0" hangingPunct="0">
              <a:lnSpc>
                <a:spcPct val="93000"/>
              </a:lnSpc>
              <a:spcBef>
                <a:spcPct val="0"/>
              </a:spcBef>
              <a:spcAft>
                <a:spcPct val="0"/>
              </a:spcAft>
              <a:buClr>
                <a:srgbClr val="000000"/>
              </a:buClr>
              <a:buSzPct val="100000"/>
              <a:buFont typeface="Wingdings" panose="05000000000000000000" pitchFamily="2" charset="2"/>
              <a:buChar char="v"/>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The lattice is 12-fold symmetric ( 24 arcs ) with </a:t>
            </a:r>
            <a:r>
              <a:rPr kumimoji="0" lang="en-GB"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LS=5.104 m and SS=1.26 m (from magnet to magnet) </a:t>
            </a:r>
            <a:r>
              <a:rPr kumimoji="0" lang="en-GB" sz="20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this way </a:t>
            </a: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the LSs coincide to those of the actual Elettra i.e. no radial shift of the IDs beam lines on the LSs. </a:t>
            </a:r>
          </a:p>
        </p:txBody>
      </p:sp>
      <p:pic>
        <p:nvPicPr>
          <p:cNvPr id="3" name="Picture 2">
            <a:extLst>
              <a:ext uri="{FF2B5EF4-FFF2-40B4-BE49-F238E27FC236}">
                <a16:creationId xmlns:a16="http://schemas.microsoft.com/office/drawing/2014/main" id="{B8CD88CA-1F15-4484-BD88-0F4A14028198}"/>
              </a:ext>
            </a:extLst>
          </p:cNvPr>
          <p:cNvPicPr>
            <a:picLocks noChangeAspect="1"/>
          </p:cNvPicPr>
          <p:nvPr/>
        </p:nvPicPr>
        <p:blipFill>
          <a:blip r:embed="rId3"/>
          <a:stretch>
            <a:fillRect/>
          </a:stretch>
        </p:blipFill>
        <p:spPr>
          <a:xfrm>
            <a:off x="499455" y="1024208"/>
            <a:ext cx="9360596" cy="3863389"/>
          </a:xfrm>
          <a:prstGeom prst="rect">
            <a:avLst/>
          </a:prstGeom>
          <a:solidFill>
            <a:schemeClr val="accent3">
              <a:lumMod val="50000"/>
            </a:schemeClr>
          </a:solidFill>
        </p:spPr>
      </p:pic>
      <p:sp>
        <p:nvSpPr>
          <p:cNvPr id="9" name="TextBox 8"/>
          <p:cNvSpPr txBox="1"/>
          <p:nvPr/>
        </p:nvSpPr>
        <p:spPr>
          <a:xfrm>
            <a:off x="863848" y="4550009"/>
            <a:ext cx="563834" cy="278410"/>
          </a:xfrm>
          <a:prstGeom prst="rect">
            <a:avLst/>
          </a:prstGeom>
          <a:no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it-IT" sz="1300" b="1" i="0" u="none" strike="noStrike" kern="1200" cap="none" spc="0" normalizeH="0" baseline="0" noProof="0" dirty="0">
                <a:ln>
                  <a:noFill/>
                </a:ln>
                <a:solidFill>
                  <a:prstClr val="black"/>
                </a:solidFill>
                <a:effectLst/>
                <a:uLnTx/>
                <a:uFillTx/>
                <a:latin typeface="Arial" charset="0"/>
                <a:ea typeface="MS PGothic" charset="0"/>
              </a:rPr>
              <a:t>LS</a:t>
            </a:r>
            <a:endParaRPr kumimoji="0" lang="en-GB" sz="1300" b="1" i="0" u="none" strike="noStrike" kern="1200" cap="none" spc="0" normalizeH="0" baseline="0" noProof="0" dirty="0">
              <a:ln>
                <a:noFill/>
              </a:ln>
              <a:solidFill>
                <a:prstClr val="black"/>
              </a:solidFill>
              <a:effectLst/>
              <a:uLnTx/>
              <a:uFillTx/>
              <a:latin typeface="Arial" charset="0"/>
              <a:ea typeface="MS PGothic" charset="0"/>
            </a:endParaRPr>
          </a:p>
        </p:txBody>
      </p:sp>
      <p:sp>
        <p:nvSpPr>
          <p:cNvPr id="12" name="TextBox 11">
            <a:extLst>
              <a:ext uri="{FF2B5EF4-FFF2-40B4-BE49-F238E27FC236}">
                <a16:creationId xmlns:a16="http://schemas.microsoft.com/office/drawing/2014/main" id="{5545C56A-0286-4237-A95A-B368D0C287C9}"/>
              </a:ext>
            </a:extLst>
          </p:cNvPr>
          <p:cNvSpPr txBox="1"/>
          <p:nvPr/>
        </p:nvSpPr>
        <p:spPr>
          <a:xfrm>
            <a:off x="4863557" y="4665082"/>
            <a:ext cx="632391" cy="278410"/>
          </a:xfrm>
          <a:prstGeom prst="rect">
            <a:avLst/>
          </a:prstGeom>
          <a:no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it-IT" sz="1300" b="1" i="0" u="none" strike="noStrike" kern="1200" cap="none" spc="0" normalizeH="0" baseline="0" noProof="0" dirty="0">
                <a:ln>
                  <a:noFill/>
                </a:ln>
                <a:solidFill>
                  <a:prstClr val="black"/>
                </a:solidFill>
                <a:effectLst/>
                <a:uLnTx/>
                <a:uFillTx/>
                <a:latin typeface="Arial" charset="0"/>
                <a:ea typeface="MS PGothic" charset="0"/>
              </a:rPr>
              <a:t>SS</a:t>
            </a:r>
            <a:endParaRPr kumimoji="0" lang="en-GB" sz="1300" b="1" i="0" u="none" strike="noStrike" kern="1200" cap="none" spc="0" normalizeH="0" baseline="0" noProof="0" dirty="0">
              <a:ln>
                <a:noFill/>
              </a:ln>
              <a:solidFill>
                <a:prstClr val="black"/>
              </a:solidFill>
              <a:effectLst/>
              <a:uLnTx/>
              <a:uFillTx/>
              <a:latin typeface="Arial" charset="0"/>
              <a:ea typeface="MS PGothic" charset="0"/>
            </a:endParaRPr>
          </a:p>
        </p:txBody>
      </p:sp>
      <p:sp>
        <p:nvSpPr>
          <p:cNvPr id="11" name="TextBox 10">
            <a:extLst>
              <a:ext uri="{FF2B5EF4-FFF2-40B4-BE49-F238E27FC236}">
                <a16:creationId xmlns:a16="http://schemas.microsoft.com/office/drawing/2014/main" id="{057A3B2E-4153-4E3E-B3DE-DCB9808C3516}"/>
              </a:ext>
            </a:extLst>
          </p:cNvPr>
          <p:cNvSpPr txBox="1"/>
          <p:nvPr/>
        </p:nvSpPr>
        <p:spPr>
          <a:xfrm>
            <a:off x="8931823" y="4552774"/>
            <a:ext cx="632391" cy="278410"/>
          </a:xfrm>
          <a:prstGeom prst="rect">
            <a:avLst/>
          </a:prstGeom>
          <a:no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it-IT" sz="1300" b="1" i="0" u="none" strike="noStrike" kern="1200" cap="none" spc="0" normalizeH="0" baseline="0" noProof="0" dirty="0">
                <a:ln>
                  <a:noFill/>
                </a:ln>
                <a:solidFill>
                  <a:prstClr val="black"/>
                </a:solidFill>
                <a:effectLst/>
                <a:uLnTx/>
                <a:uFillTx/>
                <a:latin typeface="Arial" charset="0"/>
                <a:ea typeface="MS PGothic" charset="0"/>
              </a:rPr>
              <a:t>LS</a:t>
            </a:r>
            <a:endParaRPr kumimoji="0" lang="en-GB" sz="1300" b="1" i="0" u="none" strike="noStrike" kern="1200" cap="none" spc="0" normalizeH="0" baseline="0" noProof="0" dirty="0">
              <a:ln>
                <a:noFill/>
              </a:ln>
              <a:solidFill>
                <a:prstClr val="black"/>
              </a:solidFill>
              <a:effectLst/>
              <a:uLnTx/>
              <a:uFillTx/>
              <a:latin typeface="Arial" charset="0"/>
              <a:ea typeface="MS PGothic" charset="0"/>
            </a:endParaRPr>
          </a:p>
        </p:txBody>
      </p:sp>
      <p:sp>
        <p:nvSpPr>
          <p:cNvPr id="6" name="TextBox 5">
            <a:extLst>
              <a:ext uri="{FF2B5EF4-FFF2-40B4-BE49-F238E27FC236}">
                <a16:creationId xmlns:a16="http://schemas.microsoft.com/office/drawing/2014/main" id="{3EFBC4D5-7344-4055-9129-E897F810B92A}"/>
              </a:ext>
            </a:extLst>
          </p:cNvPr>
          <p:cNvSpPr txBox="1"/>
          <p:nvPr/>
        </p:nvSpPr>
        <p:spPr>
          <a:xfrm>
            <a:off x="3476957" y="1183632"/>
            <a:ext cx="3384376" cy="349968"/>
          </a:xfrm>
          <a:prstGeom prst="rect">
            <a:avLst/>
          </a:prstGeom>
          <a:solidFill>
            <a:schemeClr val="accent3">
              <a:lumMod val="60000"/>
              <a:lumOff val="40000"/>
            </a:schemeClr>
          </a:solidFill>
          <a:ln w="12700">
            <a:solidFill>
              <a:schemeClr val="tx1"/>
            </a:solidFill>
          </a:ln>
        </p:spPr>
        <p:txBody>
          <a:bodyPr wrap="square" rtlCol="0">
            <a:spAutoFit/>
          </a:bodyPr>
          <a:lstStyle/>
          <a:p>
            <a:r>
              <a:rPr lang="en-GB" sz="1800" dirty="0" err="1">
                <a:solidFill>
                  <a:schemeClr val="tx1"/>
                </a:solidFill>
              </a:rPr>
              <a:t>Long+vertical</a:t>
            </a:r>
            <a:r>
              <a:rPr lang="en-GB" sz="1800" dirty="0">
                <a:solidFill>
                  <a:schemeClr val="tx1"/>
                </a:solidFill>
              </a:rPr>
              <a:t> focusing dipoles</a:t>
            </a:r>
          </a:p>
        </p:txBody>
      </p:sp>
      <p:cxnSp>
        <p:nvCxnSpPr>
          <p:cNvPr id="13" name="Straight Arrow Connector 12">
            <a:extLst>
              <a:ext uri="{FF2B5EF4-FFF2-40B4-BE49-F238E27FC236}">
                <a16:creationId xmlns:a16="http://schemas.microsoft.com/office/drawing/2014/main" id="{4733F775-4CA8-4709-A81E-C265A5C06AE3}"/>
              </a:ext>
            </a:extLst>
          </p:cNvPr>
          <p:cNvCxnSpPr>
            <a:cxnSpLocks/>
          </p:cNvCxnSpPr>
          <p:nvPr/>
        </p:nvCxnSpPr>
        <p:spPr bwMode="auto">
          <a:xfrm flipH="1">
            <a:off x="3373531" y="1560299"/>
            <a:ext cx="386519" cy="2655559"/>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a:extLst>
              <a:ext uri="{FF2B5EF4-FFF2-40B4-BE49-F238E27FC236}">
                <a16:creationId xmlns:a16="http://schemas.microsoft.com/office/drawing/2014/main" id="{61472E9D-6B27-41E1-B3DD-40A5C3F5F95F}"/>
              </a:ext>
            </a:extLst>
          </p:cNvPr>
          <p:cNvCxnSpPr>
            <a:cxnSpLocks/>
          </p:cNvCxnSpPr>
          <p:nvPr/>
        </p:nvCxnSpPr>
        <p:spPr bwMode="auto">
          <a:xfrm flipH="1">
            <a:off x="4320232" y="1543365"/>
            <a:ext cx="324036" cy="266852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DA69ABAF-6B0A-43E0-90EB-54846C03902D}"/>
              </a:ext>
            </a:extLst>
          </p:cNvPr>
          <p:cNvCxnSpPr/>
          <p:nvPr/>
        </p:nvCxnSpPr>
        <p:spPr bwMode="auto">
          <a:xfrm>
            <a:off x="5688384" y="1526431"/>
            <a:ext cx="144018" cy="2676717"/>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F6F797A7-A69A-442C-8388-B7C82F955868}"/>
              </a:ext>
            </a:extLst>
          </p:cNvPr>
          <p:cNvCxnSpPr>
            <a:cxnSpLocks/>
          </p:cNvCxnSpPr>
          <p:nvPr/>
        </p:nvCxnSpPr>
        <p:spPr bwMode="auto">
          <a:xfrm>
            <a:off x="6370061" y="1543365"/>
            <a:ext cx="326436" cy="2659783"/>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2446790A-65F3-444C-9C9F-9989216BDABA}"/>
              </a:ext>
            </a:extLst>
          </p:cNvPr>
          <p:cNvSpPr txBox="1"/>
          <p:nvPr/>
        </p:nvSpPr>
        <p:spPr>
          <a:xfrm>
            <a:off x="3968229" y="5062581"/>
            <a:ext cx="2401832" cy="349968"/>
          </a:xfrm>
          <a:prstGeom prst="rect">
            <a:avLst/>
          </a:prstGeom>
          <a:solidFill>
            <a:schemeClr val="accent6">
              <a:lumMod val="50000"/>
            </a:schemeClr>
          </a:solidFill>
          <a:ln w="9525">
            <a:solidFill>
              <a:schemeClr val="tx1"/>
            </a:solidFill>
          </a:ln>
        </p:spPr>
        <p:txBody>
          <a:bodyPr wrap="square" rtlCol="0">
            <a:spAutoFit/>
          </a:bodyPr>
          <a:lstStyle/>
          <a:p>
            <a:r>
              <a:rPr lang="en-GB" sz="1800" dirty="0"/>
              <a:t>Reverse bend-quads</a:t>
            </a:r>
          </a:p>
        </p:txBody>
      </p:sp>
      <p:cxnSp>
        <p:nvCxnSpPr>
          <p:cNvPr id="22" name="Straight Arrow Connector 21">
            <a:extLst>
              <a:ext uri="{FF2B5EF4-FFF2-40B4-BE49-F238E27FC236}">
                <a16:creationId xmlns:a16="http://schemas.microsoft.com/office/drawing/2014/main" id="{394AAA5A-4175-4CC3-A8CC-B9814995D663}"/>
              </a:ext>
            </a:extLst>
          </p:cNvPr>
          <p:cNvCxnSpPr>
            <a:cxnSpLocks/>
            <a:stCxn id="20" idx="1"/>
          </p:cNvCxnSpPr>
          <p:nvPr/>
        </p:nvCxnSpPr>
        <p:spPr bwMode="auto">
          <a:xfrm flipH="1" flipV="1">
            <a:off x="3055653" y="4434115"/>
            <a:ext cx="912576" cy="80345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A518E4F8-75DD-4014-9123-D55144C294E8}"/>
              </a:ext>
            </a:extLst>
          </p:cNvPr>
          <p:cNvCxnSpPr/>
          <p:nvPr/>
        </p:nvCxnSpPr>
        <p:spPr bwMode="auto">
          <a:xfrm flipH="1" flipV="1">
            <a:off x="3760050" y="4467983"/>
            <a:ext cx="288032" cy="627788"/>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32306403-FEB2-4D47-9647-D4FB2F7370FB}"/>
              </a:ext>
            </a:extLst>
          </p:cNvPr>
          <p:cNvCxnSpPr/>
          <p:nvPr/>
        </p:nvCxnSpPr>
        <p:spPr bwMode="auto">
          <a:xfrm flipH="1" flipV="1">
            <a:off x="3983880" y="4434115"/>
            <a:ext cx="336352" cy="628466"/>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EDB067AB-4FA6-4D6E-AC16-DD1E86CD0279}"/>
              </a:ext>
            </a:extLst>
          </p:cNvPr>
          <p:cNvCxnSpPr>
            <a:cxnSpLocks/>
          </p:cNvCxnSpPr>
          <p:nvPr/>
        </p:nvCxnSpPr>
        <p:spPr bwMode="auto">
          <a:xfrm flipV="1">
            <a:off x="5328344" y="4467983"/>
            <a:ext cx="108012" cy="594598"/>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DC0B60F2-5D58-4A04-96E8-4EC4F570CA43}"/>
              </a:ext>
            </a:extLst>
          </p:cNvPr>
          <p:cNvCxnSpPr/>
          <p:nvPr/>
        </p:nvCxnSpPr>
        <p:spPr bwMode="auto">
          <a:xfrm flipV="1">
            <a:off x="5832402" y="4467983"/>
            <a:ext cx="263872" cy="627788"/>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FA5F6235-F6FD-4C72-87D3-CBD5C9DDB855}"/>
              </a:ext>
            </a:extLst>
          </p:cNvPr>
          <p:cNvCxnSpPr/>
          <p:nvPr/>
        </p:nvCxnSpPr>
        <p:spPr bwMode="auto">
          <a:xfrm flipV="1">
            <a:off x="6221941" y="4467983"/>
            <a:ext cx="126991" cy="571869"/>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E08074BF-3AAA-4657-81C1-3F55AE5ED345}"/>
              </a:ext>
            </a:extLst>
          </p:cNvPr>
          <p:cNvCxnSpPr>
            <a:cxnSpLocks/>
          </p:cNvCxnSpPr>
          <p:nvPr/>
        </p:nvCxnSpPr>
        <p:spPr bwMode="auto">
          <a:xfrm flipV="1">
            <a:off x="6317254" y="4405275"/>
            <a:ext cx="758483" cy="881664"/>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Straight Arrow Connector 37">
            <a:extLst>
              <a:ext uri="{FF2B5EF4-FFF2-40B4-BE49-F238E27FC236}">
                <a16:creationId xmlns:a16="http://schemas.microsoft.com/office/drawing/2014/main" id="{BE6FA128-CCC1-48B7-AA1A-1AA9A3133C4B}"/>
              </a:ext>
            </a:extLst>
          </p:cNvPr>
          <p:cNvCxnSpPr>
            <a:cxnSpLocks/>
          </p:cNvCxnSpPr>
          <p:nvPr/>
        </p:nvCxnSpPr>
        <p:spPr bwMode="auto">
          <a:xfrm flipH="1" flipV="1">
            <a:off x="4644268" y="4467984"/>
            <a:ext cx="159697" cy="594597"/>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7" name="Picture 6">
            <a:extLst>
              <a:ext uri="{FF2B5EF4-FFF2-40B4-BE49-F238E27FC236}">
                <a16:creationId xmlns:a16="http://schemas.microsoft.com/office/drawing/2014/main" id="{BBB78AD7-7B12-4E77-A689-A678ED78CC32}"/>
              </a:ext>
            </a:extLst>
          </p:cNvPr>
          <p:cNvPicPr>
            <a:picLocks noChangeAspect="1"/>
          </p:cNvPicPr>
          <p:nvPr/>
        </p:nvPicPr>
        <p:blipFill>
          <a:blip r:embed="rId4"/>
          <a:stretch>
            <a:fillRect/>
          </a:stretch>
        </p:blipFill>
        <p:spPr>
          <a:xfrm>
            <a:off x="6189833" y="5489066"/>
            <a:ext cx="3999198" cy="1544664"/>
          </a:xfrm>
          <a:prstGeom prst="rect">
            <a:avLst/>
          </a:prstGeom>
        </p:spPr>
      </p:pic>
      <p:sp>
        <p:nvSpPr>
          <p:cNvPr id="8" name="TextBox 7">
            <a:extLst>
              <a:ext uri="{FF2B5EF4-FFF2-40B4-BE49-F238E27FC236}">
                <a16:creationId xmlns:a16="http://schemas.microsoft.com/office/drawing/2014/main" id="{B3B53337-02F1-49D1-9BB2-08F233B79A68}"/>
              </a:ext>
            </a:extLst>
          </p:cNvPr>
          <p:cNvSpPr txBox="1"/>
          <p:nvPr/>
        </p:nvSpPr>
        <p:spPr>
          <a:xfrm>
            <a:off x="7576232" y="5286939"/>
            <a:ext cx="1158494" cy="1809726"/>
          </a:xfrm>
          <a:prstGeom prst="rect">
            <a:avLst/>
          </a:prstGeom>
          <a:solidFill>
            <a:schemeClr val="accent3">
              <a:lumMod val="75000"/>
            </a:schemeClr>
          </a:solidFill>
        </p:spPr>
        <p:txBody>
          <a:bodyPr wrap="square" rtlCol="0">
            <a:spAutoFit/>
          </a:bodyPr>
          <a:lstStyle/>
          <a:p>
            <a:r>
              <a:rPr lang="en-GB" sz="1500" dirty="0"/>
              <a:t>More than two orders of magnitude brighter and 50 times more coherent</a:t>
            </a:r>
          </a:p>
        </p:txBody>
      </p:sp>
      <p:sp>
        <p:nvSpPr>
          <p:cNvPr id="10" name="TextBox 9">
            <a:extLst>
              <a:ext uri="{FF2B5EF4-FFF2-40B4-BE49-F238E27FC236}">
                <a16:creationId xmlns:a16="http://schemas.microsoft.com/office/drawing/2014/main" id="{7A870F49-D894-4BE0-AE4B-FF277BB6FB6E}"/>
              </a:ext>
            </a:extLst>
          </p:cNvPr>
          <p:cNvSpPr txBox="1"/>
          <p:nvPr/>
        </p:nvSpPr>
        <p:spPr>
          <a:xfrm>
            <a:off x="719832" y="1162317"/>
            <a:ext cx="1537575" cy="292709"/>
          </a:xfrm>
          <a:prstGeom prst="rect">
            <a:avLst/>
          </a:prstGeom>
          <a:noFill/>
        </p:spPr>
        <p:txBody>
          <a:bodyPr wrap="square" rtlCol="0">
            <a:spAutoFit/>
          </a:bodyPr>
          <a:lstStyle/>
          <a:p>
            <a:r>
              <a:rPr lang="en-GB" sz="1400" b="1" i="1" dirty="0">
                <a:solidFill>
                  <a:schemeClr val="tx1"/>
                </a:solidFill>
              </a:rPr>
              <a:t>Phase 2 optics</a:t>
            </a:r>
          </a:p>
        </p:txBody>
      </p:sp>
    </p:spTree>
    <p:extLst>
      <p:ext uri="{BB962C8B-B14F-4D97-AF65-F5344CB8AC3E}">
        <p14:creationId xmlns:p14="http://schemas.microsoft.com/office/powerpoint/2010/main" val="2981752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4F56-3D8E-424B-B336-42F8F3D7D966}"/>
              </a:ext>
            </a:extLst>
          </p:cNvPr>
          <p:cNvSpPr>
            <a:spLocks noGrp="1"/>
          </p:cNvSpPr>
          <p:nvPr>
            <p:ph type="title"/>
          </p:nvPr>
        </p:nvSpPr>
        <p:spPr/>
        <p:txBody>
          <a:bodyPr/>
          <a:lstStyle/>
          <a:p>
            <a:r>
              <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Phase-1 optics</a:t>
            </a:r>
          </a:p>
        </p:txBody>
      </p:sp>
      <p:sp>
        <p:nvSpPr>
          <p:cNvPr id="4" name="Slide Number Placeholder 3">
            <a:extLst>
              <a:ext uri="{FF2B5EF4-FFF2-40B4-BE49-F238E27FC236}">
                <a16:creationId xmlns:a16="http://schemas.microsoft.com/office/drawing/2014/main" id="{18AE3E76-1B14-44C5-826A-7BB0B2E123D9}"/>
              </a:ext>
            </a:extLst>
          </p:cNvPr>
          <p:cNvSpPr>
            <a:spLocks noGrp="1"/>
          </p:cNvSpPr>
          <p:nvPr>
            <p:ph type="sldNum" sz="quarter" idx="10"/>
          </p:nvPr>
        </p:nvSpPr>
        <p:spPr/>
        <p:txBody>
          <a:bodyPr/>
          <a:lstStyle/>
          <a:p>
            <a:pPr>
              <a:defRPr/>
            </a:pPr>
            <a:fld id="{1F71F16B-F57D-6044-AFB5-C1CBB03C6F13}" type="slidenum">
              <a:rPr lang="it-IT" smtClean="0"/>
              <a:pPr>
                <a:defRPr/>
              </a:pPr>
              <a:t>9</a:t>
            </a:fld>
            <a:endParaRPr lang="it-IT" dirty="0"/>
          </a:p>
        </p:txBody>
      </p:sp>
      <p:pic>
        <p:nvPicPr>
          <p:cNvPr id="6" name="Picture 5">
            <a:extLst>
              <a:ext uri="{FF2B5EF4-FFF2-40B4-BE49-F238E27FC236}">
                <a16:creationId xmlns:a16="http://schemas.microsoft.com/office/drawing/2014/main" id="{377F5B49-1150-482A-838F-DC325FA5CB68}"/>
              </a:ext>
            </a:extLst>
          </p:cNvPr>
          <p:cNvPicPr>
            <a:picLocks noChangeAspect="1"/>
          </p:cNvPicPr>
          <p:nvPr/>
        </p:nvPicPr>
        <p:blipFill>
          <a:blip r:embed="rId2"/>
          <a:stretch>
            <a:fillRect/>
          </a:stretch>
        </p:blipFill>
        <p:spPr>
          <a:xfrm>
            <a:off x="58967" y="2667077"/>
            <a:ext cx="6192688" cy="3775221"/>
          </a:xfrm>
          <a:prstGeom prst="rect">
            <a:avLst/>
          </a:prstGeom>
          <a:ln>
            <a:noFill/>
          </a:ln>
          <a:effectLst>
            <a:softEdge rad="112500"/>
          </a:effectLst>
        </p:spPr>
      </p:pic>
      <p:sp>
        <p:nvSpPr>
          <p:cNvPr id="9" name="TextBox 8">
            <a:extLst>
              <a:ext uri="{FF2B5EF4-FFF2-40B4-BE49-F238E27FC236}">
                <a16:creationId xmlns:a16="http://schemas.microsoft.com/office/drawing/2014/main" id="{84CF21EC-EEAB-4429-AD85-FF845213B495}"/>
              </a:ext>
            </a:extLst>
          </p:cNvPr>
          <p:cNvSpPr txBox="1"/>
          <p:nvPr/>
        </p:nvSpPr>
        <p:spPr>
          <a:xfrm>
            <a:off x="287784" y="1285153"/>
            <a:ext cx="5904656" cy="1237262"/>
          </a:xfrm>
          <a:prstGeom prst="rect">
            <a:avLst/>
          </a:prstGeom>
          <a:noFill/>
          <a:ln w="19050">
            <a:solidFill>
              <a:schemeClr val="tx1"/>
            </a:solidFill>
          </a:ln>
        </p:spPr>
        <p:txBody>
          <a:bodyPr wrap="square" rtlCol="0">
            <a:spAutoFit/>
          </a:bodyPr>
          <a:lstStyle/>
          <a:p>
            <a:r>
              <a:rPr lang="en-GB" sz="2000" dirty="0">
                <a:solidFill>
                  <a:schemeClr val="tx1"/>
                </a:solidFill>
              </a:rPr>
              <a:t>H tune 32.3 i.e. one integer lower</a:t>
            </a:r>
          </a:p>
          <a:p>
            <a:r>
              <a:rPr lang="en-GB" sz="2000" dirty="0">
                <a:solidFill>
                  <a:schemeClr val="tx1"/>
                </a:solidFill>
              </a:rPr>
              <a:t>The bare emittance is  227 pm rad </a:t>
            </a:r>
          </a:p>
          <a:p>
            <a:r>
              <a:rPr lang="en-GB" sz="2000" dirty="0">
                <a:solidFill>
                  <a:schemeClr val="tx1"/>
                </a:solidFill>
              </a:rPr>
              <a:t>The gain is ±2 mm more DA in the horizontal and appears less sensitivity to errors</a:t>
            </a:r>
          </a:p>
        </p:txBody>
      </p:sp>
      <p:pic>
        <p:nvPicPr>
          <p:cNvPr id="13" name="Picture 12">
            <a:extLst>
              <a:ext uri="{FF2B5EF4-FFF2-40B4-BE49-F238E27FC236}">
                <a16:creationId xmlns:a16="http://schemas.microsoft.com/office/drawing/2014/main" id="{65A63DA9-7C1D-46C8-9276-730D310A4478}"/>
              </a:ext>
            </a:extLst>
          </p:cNvPr>
          <p:cNvPicPr>
            <a:picLocks noChangeAspect="1"/>
          </p:cNvPicPr>
          <p:nvPr/>
        </p:nvPicPr>
        <p:blipFill>
          <a:blip r:embed="rId3"/>
          <a:stretch>
            <a:fillRect/>
          </a:stretch>
        </p:blipFill>
        <p:spPr>
          <a:xfrm>
            <a:off x="6251655" y="4136275"/>
            <a:ext cx="3588493" cy="2771991"/>
          </a:xfrm>
          <a:prstGeom prst="rect">
            <a:avLst/>
          </a:prstGeom>
        </p:spPr>
      </p:pic>
      <p:pic>
        <p:nvPicPr>
          <p:cNvPr id="5" name="Picture 4">
            <a:extLst>
              <a:ext uri="{FF2B5EF4-FFF2-40B4-BE49-F238E27FC236}">
                <a16:creationId xmlns:a16="http://schemas.microsoft.com/office/drawing/2014/main" id="{D70EEB1D-FF6B-42A5-A9A9-D82BA199A1ED}"/>
              </a:ext>
            </a:extLst>
          </p:cNvPr>
          <p:cNvPicPr>
            <a:picLocks noChangeAspect="1"/>
          </p:cNvPicPr>
          <p:nvPr/>
        </p:nvPicPr>
        <p:blipFill>
          <a:blip r:embed="rId4"/>
          <a:stretch>
            <a:fillRect/>
          </a:stretch>
        </p:blipFill>
        <p:spPr>
          <a:xfrm>
            <a:off x="6253357" y="1138719"/>
            <a:ext cx="3482984" cy="2898296"/>
          </a:xfrm>
          <a:prstGeom prst="rect">
            <a:avLst/>
          </a:prstGeom>
        </p:spPr>
      </p:pic>
      <p:sp>
        <p:nvSpPr>
          <p:cNvPr id="8" name="TextBox 7">
            <a:extLst>
              <a:ext uri="{FF2B5EF4-FFF2-40B4-BE49-F238E27FC236}">
                <a16:creationId xmlns:a16="http://schemas.microsoft.com/office/drawing/2014/main" id="{E5553038-8C98-4924-A48F-EBF8F7761A4B}"/>
              </a:ext>
            </a:extLst>
          </p:cNvPr>
          <p:cNvSpPr txBox="1"/>
          <p:nvPr/>
        </p:nvSpPr>
        <p:spPr>
          <a:xfrm>
            <a:off x="7390669" y="901983"/>
            <a:ext cx="1437374" cy="292709"/>
          </a:xfrm>
          <a:prstGeom prst="rect">
            <a:avLst/>
          </a:prstGeom>
          <a:noFill/>
        </p:spPr>
        <p:txBody>
          <a:bodyPr wrap="square" rtlCol="0">
            <a:spAutoFit/>
          </a:bodyPr>
          <a:lstStyle/>
          <a:p>
            <a:r>
              <a:rPr lang="en-GB" sz="1400" b="1" i="1" dirty="0">
                <a:solidFill>
                  <a:srgbClr val="002060"/>
                </a:solidFill>
                <a:effectLst>
                  <a:outerShdw blurRad="38100" dist="38100" dir="2700000" algn="tl">
                    <a:srgbClr val="000000">
                      <a:alpha val="43137"/>
                    </a:srgbClr>
                  </a:outerShdw>
                </a:effectLst>
              </a:rPr>
              <a:t>Phase-2 optics</a:t>
            </a:r>
          </a:p>
        </p:txBody>
      </p:sp>
    </p:spTree>
    <p:extLst>
      <p:ext uri="{BB962C8B-B14F-4D97-AF65-F5344CB8AC3E}">
        <p14:creationId xmlns:p14="http://schemas.microsoft.com/office/powerpoint/2010/main" val="2184158598"/>
      </p:ext>
    </p:extLst>
  </p:cSld>
  <p:clrMapOvr>
    <a:masterClrMapping/>
  </p:clrMapOvr>
  <p:transition spd="med">
    <p:fade/>
  </p:transition>
</p:sld>
</file>

<file path=ppt/theme/theme1.xml><?xml version="1.0" encoding="utf-8"?>
<a:theme xmlns:a="http://schemas.openxmlformats.org/drawingml/2006/main" name="GECI-TMP-24-rev00UK-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12883</TotalTime>
  <Words>2268</Words>
  <Application>Microsoft Office PowerPoint</Application>
  <PresentationFormat>Custom</PresentationFormat>
  <Paragraphs>357</Paragraphs>
  <Slides>22</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MS Mincho</vt:lpstr>
      <vt:lpstr>MS PGothic</vt:lpstr>
      <vt:lpstr>MS PGothic</vt:lpstr>
      <vt:lpstr>Arial</vt:lpstr>
      <vt:lpstr>Arial Narrow</vt:lpstr>
      <vt:lpstr>Calibri</vt:lpstr>
      <vt:lpstr>Palatino</vt:lpstr>
      <vt:lpstr>Symbol</vt:lpstr>
      <vt:lpstr>Times New Roman</vt:lpstr>
      <vt:lpstr>Verdana</vt:lpstr>
      <vt:lpstr>Wingdings</vt:lpstr>
      <vt:lpstr>GECI-TMP-24-rev00UK-2</vt:lpstr>
      <vt:lpstr>Elettra 2.0  Emanuel Karantzoulis on behalf of the Elettra team      </vt:lpstr>
      <vt:lpstr>Elettra - Sincrotrone Trieste, Italy:         2  complementary Light Sources</vt:lpstr>
      <vt:lpstr>Important: Points of view of what is a light source</vt:lpstr>
      <vt:lpstr>Requirements </vt:lpstr>
      <vt:lpstr>How from initial requirements  arrived at the S6BA Elettra 2.0 first version Lattice     2017</vt:lpstr>
      <vt:lpstr>Last requirements: S6BA-E  </vt:lpstr>
      <vt:lpstr>VAriable Dipole for the Elettra Ring - VADER</vt:lpstr>
      <vt:lpstr>The lattice (S6BA-E) is frozen</vt:lpstr>
      <vt:lpstr>Phase-1 optics</vt:lpstr>
      <vt:lpstr>Elettra 2.0 Lattice in the tunnel</vt:lpstr>
      <vt:lpstr>The S6BA-E machine parameters</vt:lpstr>
      <vt:lpstr>PowerPoint Presentation</vt:lpstr>
      <vt:lpstr>PowerPoint Presentation</vt:lpstr>
      <vt:lpstr>PowerPoint Presentation</vt:lpstr>
      <vt:lpstr>Touschek and intra-beam effects</vt:lpstr>
      <vt:lpstr>Impedances</vt:lpstr>
      <vt:lpstr>PowerPoint Presentation</vt:lpstr>
      <vt:lpstr>PowerPoint Presentation</vt:lpstr>
      <vt:lpstr>Summary and discussion</vt:lpstr>
      <vt:lpstr>Emittance and beam variation</vt:lpstr>
      <vt:lpstr>Injection and manipulations</vt:lpstr>
      <vt:lpstr>Field and Alignment Errors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dc:creator>
  <cp:lastModifiedBy>Emanuel Karantzoulis</cp:lastModifiedBy>
  <cp:revision>673</cp:revision>
  <cp:lastPrinted>2014-01-23T15:18:44Z</cp:lastPrinted>
  <dcterms:created xsi:type="dcterms:W3CDTF">2013-06-05T13:23:56Z</dcterms:created>
  <dcterms:modified xsi:type="dcterms:W3CDTF">2022-06-24T09:36:26Z</dcterms:modified>
</cp:coreProperties>
</file>