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68" r:id="rId2"/>
    <p:sldId id="587" r:id="rId3"/>
    <p:sldId id="318" r:id="rId4"/>
    <p:sldId id="336" r:id="rId5"/>
    <p:sldId id="477" r:id="rId6"/>
    <p:sldId id="393" r:id="rId7"/>
    <p:sldId id="263" r:id="rId8"/>
    <p:sldId id="413" r:id="rId9"/>
    <p:sldId id="589" r:id="rId10"/>
    <p:sldId id="432" r:id="rId11"/>
    <p:sldId id="417" r:id="rId12"/>
    <p:sldId id="433" r:id="rId13"/>
    <p:sldId id="267" r:id="rId14"/>
    <p:sldId id="419" r:id="rId15"/>
    <p:sldId id="583" r:id="rId16"/>
    <p:sldId id="586" r:id="rId17"/>
    <p:sldId id="582" r:id="rId18"/>
    <p:sldId id="498" r:id="rId19"/>
    <p:sldId id="570" r:id="rId20"/>
    <p:sldId id="580" r:id="rId21"/>
    <p:sldId id="497" r:id="rId22"/>
    <p:sldId id="585" r:id="rId23"/>
    <p:sldId id="578" r:id="rId24"/>
    <p:sldId id="375" r:id="rId25"/>
    <p:sldId id="450" r:id="rId26"/>
    <p:sldId id="424" r:id="rId27"/>
    <p:sldId id="588" r:id="rId28"/>
    <p:sldId id="411" r:id="rId29"/>
    <p:sldId id="399" r:id="rId30"/>
  </p:sldIdLst>
  <p:sldSz cx="12192000" cy="6858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lini, Riccardo" initials="BR" lastIdx="0" clrIdx="0">
    <p:extLst>
      <p:ext uri="{19B8F6BF-5375-455C-9EA6-DF929625EA0E}">
        <p15:presenceInfo xmlns:p15="http://schemas.microsoft.com/office/powerpoint/2012/main" userId="S-1-5-21-3018955115-4118484798-3177128962-96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FDF"/>
    <a:srgbClr val="E64123"/>
    <a:srgbClr val="2DA4A4"/>
    <a:srgbClr val="004A6E"/>
    <a:srgbClr val="952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3"/>
          </a:solidFill>
        </a:fill>
      </a:tcStyle>
    </a:wholeTbl>
    <a:band2H>
      <a:tcTxStyle/>
      <a:tcStyle>
        <a:tcBdr/>
        <a:fill>
          <a:solidFill>
            <a:srgbClr val="E6EF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6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5"/>
          </a:solidFill>
        </a:fill>
      </a:tcStyle>
    </a:wholeTbl>
    <a:band2H>
      <a:tcTxStyle/>
      <a:tcStyle>
        <a:tcBdr/>
        <a:fill>
          <a:solidFill>
            <a:srgbClr val="E7E9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766" autoAdjust="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0" tIns="49521" rIns="99040" bIns="49521"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46575" y="4861441"/>
            <a:ext cx="5206153" cy="4605576"/>
          </a:xfrm>
          <a:prstGeom prst="rect">
            <a:avLst/>
          </a:prstGeom>
        </p:spPr>
        <p:txBody>
          <a:bodyPr lIns="99040" tIns="49521" rIns="99040" bIns="4952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44737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50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09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6369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4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509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0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Apologies – updated to the best of my knowledge</a:t>
            </a:r>
          </a:p>
          <a:p>
            <a:r>
              <a:rPr lang="en-US" dirty="0"/>
              <a:t>Highlight PETRAIV-DLSD-SSLRX-CLICDR- ESRF-EBS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61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14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273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Bunch length? HC for optimal bunch lengthening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12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59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07987" y="349611"/>
            <a:ext cx="11376026" cy="1855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2335014"/>
            <a:ext cx="11376026" cy="15257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2"/>
                </a:solidFill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414395" y="4096780"/>
            <a:ext cx="11369551" cy="700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</a:pPr>
            <a:endParaRPr/>
          </a:p>
        </p:txBody>
      </p:sp>
      <p:pic>
        <p:nvPicPr>
          <p:cNvPr id="15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031" y="5669841"/>
            <a:ext cx="793751" cy="794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6261913"/>
            <a:ext cx="2168482" cy="16061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07987" y="349611"/>
            <a:ext cx="11376026" cy="4510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  <a:lvl2pPr marL="0" indent="26670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buFontTx/>
              <a:defRPr b="1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Fußzeilenplatzhalter 2"/>
          <p:cNvSpPr txBox="1"/>
          <p:nvPr/>
        </p:nvSpPr>
        <p:spPr>
          <a:xfrm>
            <a:off x="791578" y="6580800"/>
            <a:ext cx="9948937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dirty="0"/>
              <a:t>LEL 2022, Barcelona, 27</a:t>
            </a:r>
            <a:r>
              <a:rPr lang="en-US" sz="1000" baseline="30000" dirty="0"/>
              <a:t>th</a:t>
            </a:r>
            <a:r>
              <a:rPr lang="en-US" sz="1000" dirty="0"/>
              <a:t> June 2022</a:t>
            </a:r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900" y="332657"/>
            <a:ext cx="1988460" cy="72338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2 Conten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7988" y="1406427"/>
            <a:ext cx="5616575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| Technical Advisory Committee Meeting September 2021 | PETRA IV WP &lt;No&gt; - &lt;Name&gt;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 bwMode="auto">
          <a:xfrm>
            <a:off x="6167439" y="1406427"/>
            <a:ext cx="5616574" cy="5010249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91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82216" cy="1728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Grafik 9" descr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111" y="6614018"/>
            <a:ext cx="325554" cy="1006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61950" marR="0" indent="-36195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6619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9286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195387" marR="0" indent="-300037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472803" marR="0" indent="-310753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146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9718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290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886200" marR="0" indent="-228600" algn="l" defTabSz="914400" rtl="0" latinLnBrk="0">
        <a:lnSpc>
          <a:spcPct val="11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>
          <a:tab pos="355600" algn="l"/>
        </a:tabLst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1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4.wmf"/><Relationship Id="rId12" Type="http://schemas.openxmlformats.org/officeDocument/2006/relationships/image" Target="../media/image47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0884"/>
            <a:ext cx="12191997" cy="342899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8000" y="1842773"/>
            <a:ext cx="11376025" cy="1357629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PETRA IV progress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8873" y="4045743"/>
            <a:ext cx="11376025" cy="122602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Riccardo Bartolini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PETRA IV Machine Project Leader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LEL 2022, 3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workshop on low emittance lattice design, June 27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2022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40000"/>
            <a:ext cx="234446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583BE-84D8-42E8-A89A-0882D74F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1001487"/>
            <a:ext cx="5739753" cy="5268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806633-6165-4466-B835-1F31A0449EC1}"/>
              </a:ext>
            </a:extLst>
          </p:cNvPr>
          <p:cNvSpPr/>
          <p:nvPr/>
        </p:nvSpPr>
        <p:spPr>
          <a:xfrm>
            <a:off x="4571998" y="1001487"/>
            <a:ext cx="1555262" cy="5268686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Main parameters of the H6BA lattice 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654C6C3-1F5E-4FE5-8520-A283DB7E2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08483"/>
              </p:ext>
            </p:extLst>
          </p:nvPr>
        </p:nvGraphicFramePr>
        <p:xfrm>
          <a:off x="5165970" y="1633220"/>
          <a:ext cx="6701044" cy="3591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4122">
                  <a:extLst>
                    <a:ext uri="{9D8B030D-6E8A-4147-A177-3AD203B41FA5}">
                      <a16:colId xmlns:a16="http://schemas.microsoft.com/office/drawing/2014/main" val="1474656612"/>
                    </a:ext>
                  </a:extLst>
                </a:gridCol>
                <a:gridCol w="1763241">
                  <a:extLst>
                    <a:ext uri="{9D8B030D-6E8A-4147-A177-3AD203B41FA5}">
                      <a16:colId xmlns:a16="http://schemas.microsoft.com/office/drawing/2014/main" val="981105077"/>
                    </a:ext>
                  </a:extLst>
                </a:gridCol>
                <a:gridCol w="2233681">
                  <a:extLst>
                    <a:ext uri="{9D8B030D-6E8A-4147-A177-3AD203B41FA5}">
                      <a16:colId xmlns:a16="http://schemas.microsoft.com/office/drawing/2014/main" val="2463804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Parameters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Brightness mode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Timing mode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23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Number of bunches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1600-1920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(40)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11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Total current (mA)</a:t>
                      </a:r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Single bunch current (mA)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  <a:p>
                      <a:pPr algn="ctr"/>
                      <a:r>
                        <a:rPr lang="en-US" sz="1600" dirty="0"/>
                        <a:t>0.125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 (80)</a:t>
                      </a:r>
                    </a:p>
                    <a:p>
                      <a:pPr algn="ctr"/>
                      <a:r>
                        <a:rPr lang="en-US" sz="1600" dirty="0"/>
                        <a:t>1 (2)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7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Arc ID (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/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) [m]</a:t>
                      </a:r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Flagship ID (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/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1600" baseline="0" dirty="0">
                          <a:sym typeface="Symbol" panose="05050102010706020507" pitchFamily="18" charset="2"/>
                        </a:rPr>
                        <a:t>) [m]</a:t>
                      </a:r>
                      <a:endParaRPr lang="de-DE" sz="16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2.2/2.2</a:t>
                      </a:r>
                    </a:p>
                    <a:p>
                      <a:pPr algn="ctr"/>
                      <a:r>
                        <a:rPr lang="en-US" sz="1600" dirty="0"/>
                        <a:t>4/4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4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Hor. Emittance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dirty="0"/>
                        <a:t>[pm]</a:t>
                      </a:r>
                    </a:p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Ver. Emittance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sz="1600" dirty="0"/>
                        <a:t>[pm]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  <a:p>
                      <a:pPr algn="ctr"/>
                      <a:r>
                        <a:rPr lang="en-US" sz="1600" dirty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(38)</a:t>
                      </a:r>
                    </a:p>
                    <a:p>
                      <a:pPr algn="ctr"/>
                      <a:r>
                        <a:rPr lang="en-US" sz="1600" dirty="0"/>
                        <a:t>7 (8)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15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Bunch length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t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 [</a:t>
                      </a:r>
                      <a:r>
                        <a:rPr lang="en-US" sz="1600" dirty="0" err="1">
                          <a:sym typeface="Symbol" panose="05050102010706020507" pitchFamily="18" charset="2"/>
                        </a:rPr>
                        <a:t>ps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 (75)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4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Energy spread 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600" baseline="-25000" dirty="0"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</a:t>
                      </a:r>
                      <a:r>
                        <a:rPr lang="en-US" sz="1600" dirty="0">
                          <a:sym typeface="Symbol" panose="05050102010706020507" pitchFamily="18" charset="2"/>
                        </a:rPr>
                        <a:t>10</a:t>
                      </a:r>
                      <a:r>
                        <a:rPr lang="en-US" sz="1600" baseline="30000" dirty="0">
                          <a:sym typeface="Symbol" panose="05050102010706020507" pitchFamily="18" charset="2"/>
                        </a:rPr>
                        <a:t>-3</a:t>
                      </a:r>
                      <a:endParaRPr lang="de-DE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 (1.5)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3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Symbol" panose="05050102010706020507" pitchFamily="18" charset="2"/>
                        </a:rPr>
                        <a:t>Touschek lifetime [h]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~10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~5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85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82874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71385"/>
            <a:ext cx="8605384" cy="87238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Performance of the H6BA: bare lattice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DA764C-74B7-4426-B919-A6C6C074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1" y="1690082"/>
            <a:ext cx="4901371" cy="34153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88F68E-E1B2-43E4-8065-15895D086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>
          <a:xfrm>
            <a:off x="6324600" y="1505023"/>
            <a:ext cx="5175097" cy="3710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5F6DD27-07BC-40D1-AB22-FCD1D1505CDA}"/>
              </a:ext>
            </a:extLst>
          </p:cNvPr>
          <p:cNvSpPr/>
          <p:nvPr/>
        </p:nvSpPr>
        <p:spPr>
          <a:xfrm>
            <a:off x="407987" y="5482746"/>
            <a:ext cx="11376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Although this performance is significantly degraded by errors, it is still decisively better than the combi lattice and the CDR lattice previously used as baseline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60C6E6-003E-404E-92A0-BF54AB847F1A}"/>
              </a:ext>
            </a:extLst>
          </p:cNvPr>
          <p:cNvSpPr/>
          <p:nvPr/>
        </p:nvSpPr>
        <p:spPr>
          <a:xfrm>
            <a:off x="407987" y="959755"/>
            <a:ext cx="11376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H6BA bare lattice has a remarkable performance (bare lattice)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776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7D93D9-C281-4E87-AD97-99463D3D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11" y="892630"/>
            <a:ext cx="5547443" cy="3107486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Lattice with errors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ADD5E-43EF-4A31-A2A5-91646A17A22A}"/>
              </a:ext>
            </a:extLst>
          </p:cNvPr>
          <p:cNvSpPr txBox="1"/>
          <p:nvPr/>
        </p:nvSpPr>
        <p:spPr>
          <a:xfrm>
            <a:off x="217256" y="876080"/>
            <a:ext cx="5878744" cy="53245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following error table are used to assess the robustness of the lattice optimization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Commissioning simulation are implemented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first turn threading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sextupole ramp up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RF on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rbit correction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tune correction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BBA [by hand so far]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LOCO 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+/- 15 mm without errors reduces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 ~10 mm with few exceptions 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Classic off-axis injection is possible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1AF436-8CA9-4D4D-A089-06FEF2B5E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16" y="3858016"/>
            <a:ext cx="7366121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863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BD6DF17-9829-48C2-B63E-76F94BF0AB08}"/>
              </a:ext>
            </a:extLst>
          </p:cNvPr>
          <p:cNvGrpSpPr/>
          <p:nvPr/>
        </p:nvGrpSpPr>
        <p:grpSpPr>
          <a:xfrm>
            <a:off x="6565846" y="1178622"/>
            <a:ext cx="5539476" cy="5577186"/>
            <a:chOff x="6565846" y="1113306"/>
            <a:chExt cx="5539476" cy="5577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6565846" y="1422689"/>
              <a:ext cx="5539476" cy="5267803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>
              <a:cxnSpLocks/>
            </p:cNvCxnSpPr>
            <p:nvPr/>
          </p:nvCxnSpPr>
          <p:spPr bwMode="auto">
            <a:xfrm>
              <a:off x="7928858" y="4093845"/>
              <a:ext cx="792087" cy="0"/>
            </a:xfrm>
            <a:prstGeom prst="straightConnector1">
              <a:avLst/>
            </a:prstGeom>
            <a:ln w="28575" cap="flat">
              <a:solidFill>
                <a:srgbClr val="E35D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cxnSpLocks/>
            </p:cNvCxnSpPr>
            <p:nvPr/>
          </p:nvCxnSpPr>
          <p:spPr bwMode="auto">
            <a:xfrm flipH="1">
              <a:off x="9801066" y="4381877"/>
              <a:ext cx="648072" cy="0"/>
            </a:xfrm>
            <a:prstGeom prst="straightConnector1">
              <a:avLst/>
            </a:prstGeom>
            <a:ln w="28575" cap="flat">
              <a:solidFill>
                <a:srgbClr val="E35D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cxnSpLocks/>
            </p:cNvCxnSpPr>
            <p:nvPr/>
          </p:nvCxnSpPr>
          <p:spPr bwMode="auto">
            <a:xfrm flipH="1">
              <a:off x="9729058" y="5678021"/>
              <a:ext cx="288032" cy="0"/>
            </a:xfrm>
            <a:prstGeom prst="straightConnector1">
              <a:avLst/>
            </a:prstGeom>
            <a:ln w="28575" cap="flat">
              <a:solidFill>
                <a:srgbClr val="E35D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41C2E9-D90F-4C7F-ACF8-4F8D8CDA773A}"/>
                </a:ext>
              </a:extLst>
            </p:cNvPr>
            <p:cNvSpPr txBox="1"/>
            <p:nvPr/>
          </p:nvSpPr>
          <p:spPr>
            <a:xfrm>
              <a:off x="7456714" y="1113306"/>
              <a:ext cx="3494315" cy="92332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Nominal </a:t>
              </a:r>
              <a:r>
                <a:rPr lang="en-US" dirty="0"/>
                <a:t>m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isalignments: </a:t>
              </a:r>
            </a:p>
            <a:p>
              <a:pPr algn="ctr"/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30 </a:t>
              </a:r>
              <a:r>
                <a:rPr lang="en-US" dirty="0">
                  <a:sym typeface="Symbol" panose="05050102010706020507" pitchFamily="18" charset="2"/>
                </a:rPr>
                <a:t></a:t>
              </a:r>
              <a:r>
                <a: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 magnet-to-magnet</a:t>
              </a:r>
            </a:p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100 </a:t>
              </a:r>
              <a:r>
                <a:rPr lang="en-US" dirty="0">
                  <a:sym typeface="Symbol" panose="05050102010706020507" pitchFamily="18" charset="2"/>
                </a:rPr>
                <a:t>m girder-to-girder</a:t>
              </a:r>
              <a:endPara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07988" y="404040"/>
            <a:ext cx="8496324" cy="76827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Commissioning simulations and tolerance analysis: machine operation is challenging but feasible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36359" y="332656"/>
            <a:ext cx="2520000" cy="916751"/>
          </a:xfrm>
          <a:prstGeom prst="rect">
            <a:avLst/>
          </a:prstGeom>
        </p:spPr>
      </p:pic>
      <p:sp>
        <p:nvSpPr>
          <p:cNvPr id="6" name="Rectangle 4"/>
          <p:cNvSpPr txBox="1"/>
          <p:nvPr/>
        </p:nvSpPr>
        <p:spPr bwMode="auto">
          <a:xfrm>
            <a:off x="109042" y="1764027"/>
            <a:ext cx="6670848" cy="1758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tabLst>
                <a:tab pos="361950" algn="l"/>
              </a:tabLst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Tx/>
              <a:buChar char="▪"/>
              <a:defRPr sz="22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Beam parameters in the target range demonstrated:</a:t>
            </a:r>
          </a:p>
          <a:p>
            <a:pPr marL="361950" lvl="1" indent="0">
              <a:buClr>
                <a:schemeClr val="accent2"/>
              </a:buClr>
              <a:buNone/>
              <a:defRPr sz="22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DA ~10 mm at injection point (with errors)</a:t>
            </a:r>
          </a:p>
          <a:p>
            <a:pPr marL="361950" lvl="1" indent="0">
              <a:buClr>
                <a:schemeClr val="accent2"/>
              </a:buClr>
              <a:buNone/>
              <a:defRPr sz="22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LMA ~ 3% (with errors) </a:t>
            </a:r>
          </a:p>
          <a:p>
            <a:pPr marL="361950" lvl="1" indent="0">
              <a:buClr>
                <a:schemeClr val="accent2"/>
              </a:buClr>
              <a:buNone/>
              <a:defRPr sz="2200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lifetime ~10 h in brightness mode ~5 h in timing mode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D03E877-0114-4579-9B7F-7E215F3C0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890" y="3833800"/>
            <a:ext cx="3240000" cy="2160000"/>
          </a:xfrm>
          <a:prstGeom prst="rect">
            <a:avLst/>
          </a:prstGeom>
        </p:spPr>
      </p:pic>
      <p:pic>
        <p:nvPicPr>
          <p:cNvPr id="11" name="Grafik 11">
            <a:extLst>
              <a:ext uri="{FF2B5EF4-FFF2-40B4-BE49-F238E27FC236}">
                <a16:creationId xmlns:a16="http://schemas.microsoft.com/office/drawing/2014/main" id="{A11AFBA9-BA9A-47EB-AFC7-D957B24AC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5" y="3844686"/>
            <a:ext cx="32400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435410"/>
            <a:ext cx="11376026" cy="4510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lifetime of lattice with errors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DCA5210E-6E69-4D0B-9EE7-6CBAE4B3B994}"/>
              </a:ext>
            </a:extLst>
          </p:cNvPr>
          <p:cNvSpPr txBox="1">
            <a:spLocks/>
          </p:cNvSpPr>
          <p:nvPr/>
        </p:nvSpPr>
        <p:spPr>
          <a:xfrm>
            <a:off x="482889" y="1004787"/>
            <a:ext cx="5829526" cy="501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66700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28687" marR="0" indent="-300037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195387" marR="0" indent="-300037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472803" marR="0" indent="-310753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146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718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290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8862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sz="1600" b="0" dirty="0">
                <a:solidFill>
                  <a:schemeClr val="tx1"/>
                </a:solidFill>
              </a:rPr>
              <a:t>Simulation of LMA and Touschek lifetime after orbit and optics correction (‘reasonably well corrected machine’)</a:t>
            </a:r>
          </a:p>
          <a:p>
            <a:pPr hangingPunct="1"/>
            <a:endParaRPr lang="en-US" sz="1600" b="0" dirty="0">
              <a:solidFill>
                <a:schemeClr val="tx1"/>
              </a:solidFill>
            </a:endParaRPr>
          </a:p>
          <a:p>
            <a:pPr hangingPunct="1"/>
            <a:r>
              <a:rPr lang="en-US" sz="1600" b="0" dirty="0">
                <a:solidFill>
                  <a:schemeClr val="tx1"/>
                </a:solidFill>
              </a:rPr>
              <a:t>Simulation procedure: 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Misalignment of quadrupoles of various amplitudes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Correction of tunes &amp; corrected the orbit with 100 SV per plane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Selected solution with 5% beta beating; computed LMA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Computed Touschek lifetime from LMA with IBS, 3</a:t>
            </a:r>
            <a:r>
              <a:rPr lang="en-US" sz="1600" b="0" baseline="30000" dirty="0">
                <a:solidFill>
                  <a:schemeClr val="tx1"/>
                </a:solidFill>
              </a:rPr>
              <a:t>rd</a:t>
            </a:r>
            <a:r>
              <a:rPr lang="en-US" sz="1600" b="0" dirty="0">
                <a:solidFill>
                  <a:schemeClr val="tx1"/>
                </a:solidFill>
              </a:rPr>
              <a:t> harmonic cavities and impedance effects</a:t>
            </a:r>
          </a:p>
          <a:p>
            <a:pPr hangingPunct="1"/>
            <a:endParaRPr lang="en-US" sz="1600" b="0" dirty="0">
              <a:solidFill>
                <a:schemeClr val="tx1"/>
              </a:solidFill>
            </a:endParaRPr>
          </a:p>
          <a:p>
            <a:pPr hangingPunct="1"/>
            <a:r>
              <a:rPr lang="en-US" sz="1600" b="0" dirty="0">
                <a:solidFill>
                  <a:schemeClr val="tx1"/>
                </a:solidFill>
              </a:rPr>
              <a:t>Conditions: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22.75 m / 23 m H6BA lattice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1024 turns, SR on, 6D, RF voltage 8 MV, with aperture limitations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Touschek Lifetime for 5% beta beating: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</a:rPr>
              <a:t>Brightness mode (0.125 mA) mean &gt;10 h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FF0000"/>
                </a:solidFill>
              </a:rPr>
              <a:t>Timing mode (1 mA), mean &gt; 5 h</a:t>
            </a:r>
          </a:p>
          <a:p>
            <a:pPr hangingPunct="1"/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17" name="Content Placeholder 12">
            <a:extLst>
              <a:ext uri="{FF2B5EF4-FFF2-40B4-BE49-F238E27FC236}">
                <a16:creationId xmlns:a16="http://schemas.microsoft.com/office/drawing/2014/main" id="{6CD6A9A0-A949-4113-8869-1463FACE8B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6" r="14244" b="7505"/>
          <a:stretch/>
        </p:blipFill>
        <p:spPr>
          <a:xfrm>
            <a:off x="6719994" y="2034966"/>
            <a:ext cx="5318959" cy="408435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06BD07-CF4F-4644-B009-2F2B617A7492}"/>
              </a:ext>
            </a:extLst>
          </p:cNvPr>
          <p:cNvCxnSpPr>
            <a:cxnSpLocks/>
          </p:cNvCxnSpPr>
          <p:nvPr/>
        </p:nvCxnSpPr>
        <p:spPr>
          <a:xfrm>
            <a:off x="9796686" y="2166257"/>
            <a:ext cx="0" cy="37247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24F869-00BC-4BFD-8A50-4CCAF219147F}"/>
              </a:ext>
            </a:extLst>
          </p:cNvPr>
          <p:cNvCxnSpPr>
            <a:cxnSpLocks/>
          </p:cNvCxnSpPr>
          <p:nvPr/>
        </p:nvCxnSpPr>
        <p:spPr>
          <a:xfrm flipH="1">
            <a:off x="8030943" y="2166257"/>
            <a:ext cx="35439" cy="318808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D24E9D0-321A-4805-B7EB-D1F2B46EA56D}"/>
              </a:ext>
            </a:extLst>
          </p:cNvPr>
          <p:cNvSpPr txBox="1"/>
          <p:nvPr/>
        </p:nvSpPr>
        <p:spPr>
          <a:xfrm>
            <a:off x="8149803" y="2695421"/>
            <a:ext cx="151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Brightness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B0EA62-6E50-438F-8AA3-7D6D9E121AAD}"/>
              </a:ext>
            </a:extLst>
          </p:cNvPr>
          <p:cNvSpPr txBox="1"/>
          <p:nvPr/>
        </p:nvSpPr>
        <p:spPr>
          <a:xfrm>
            <a:off x="9786788" y="3023710"/>
            <a:ext cx="1125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8F11E1-5325-4EAF-B83D-20681902B80E}"/>
              </a:ext>
            </a:extLst>
          </p:cNvPr>
          <p:cNvSpPr txBox="1"/>
          <p:nvPr/>
        </p:nvSpPr>
        <p:spPr>
          <a:xfrm>
            <a:off x="11183730" y="3738589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7D99A-0B56-4E04-8EE1-18A80732A1F6}"/>
              </a:ext>
            </a:extLst>
          </p:cNvPr>
          <p:cNvSpPr txBox="1"/>
          <p:nvPr/>
        </p:nvSpPr>
        <p:spPr>
          <a:xfrm>
            <a:off x="7692891" y="1475142"/>
            <a:ext cx="434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Touschek Lifetime with 5% beta beating</a:t>
            </a:r>
          </a:p>
        </p:txBody>
      </p:sp>
    </p:spTree>
    <p:extLst>
      <p:ext uri="{BB962C8B-B14F-4D97-AF65-F5344CB8AC3E}">
        <p14:creationId xmlns:p14="http://schemas.microsoft.com/office/powerpoint/2010/main" val="17858091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435410"/>
            <a:ext cx="11376026" cy="451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Octupoles influence the tune vs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dp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/p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Content Placeholder 7">
            <a:extLst>
              <a:ext uri="{FF2B5EF4-FFF2-40B4-BE49-F238E27FC236}">
                <a16:creationId xmlns:a16="http://schemas.microsoft.com/office/drawing/2014/main" id="{CC12ECC9-1B43-4A7E-A7E7-0E54E0CED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5"/>
          <a:stretch/>
        </p:blipFill>
        <p:spPr>
          <a:xfrm rot="5400000">
            <a:off x="823260" y="577050"/>
            <a:ext cx="4831967" cy="626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B3B652-24FC-4AE5-A60B-2DD66E35669C}"/>
              </a:ext>
            </a:extLst>
          </p:cNvPr>
          <p:cNvCxnSpPr/>
          <p:nvPr/>
        </p:nvCxnSpPr>
        <p:spPr>
          <a:xfrm>
            <a:off x="1334255" y="3486479"/>
            <a:ext cx="367245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C9BF79-5781-4973-9B98-29F0E6FC086F}"/>
              </a:ext>
            </a:extLst>
          </p:cNvPr>
          <p:cNvSpPr txBox="1"/>
          <p:nvPr/>
        </p:nvSpPr>
        <p:spPr>
          <a:xfrm>
            <a:off x="2594044" y="422276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ξ </a:t>
            </a:r>
            <a:r>
              <a:rPr lang="en-US" sz="1600" dirty="0"/>
              <a:t>= +6 / +6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BEBB44-0A6F-439E-B498-BA60DA5B631B}"/>
              </a:ext>
            </a:extLst>
          </p:cNvPr>
          <p:cNvSpPr txBox="1"/>
          <p:nvPr/>
        </p:nvSpPr>
        <p:spPr>
          <a:xfrm>
            <a:off x="1833667" y="3581023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-2.8%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5F5601-3AFB-4B30-B5C4-1E5213BCCBD3}"/>
              </a:ext>
            </a:extLst>
          </p:cNvPr>
          <p:cNvSpPr/>
          <p:nvPr/>
        </p:nvSpPr>
        <p:spPr>
          <a:xfrm>
            <a:off x="4212368" y="357539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597208-D2EA-4F31-9EEF-F691389B7D00}"/>
              </a:ext>
            </a:extLst>
          </p:cNvPr>
          <p:cNvSpPr txBox="1"/>
          <p:nvPr/>
        </p:nvSpPr>
        <p:spPr>
          <a:xfrm>
            <a:off x="2031321" y="1110947"/>
            <a:ext cx="2536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Octupole K3 = -30000 m</a:t>
            </a:r>
            <a:r>
              <a:rPr lang="en-US" sz="1600" baseline="30000" dirty="0"/>
              <a:t>-4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974AF1-3880-474F-A9C7-AB612FBC4F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2"/>
          <a:stretch/>
        </p:blipFill>
        <p:spPr>
          <a:xfrm rot="5400000">
            <a:off x="6358050" y="695319"/>
            <a:ext cx="4846346" cy="626390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8D7540-FA86-467E-8A7A-B4BFBD63EA7A}"/>
              </a:ext>
            </a:extLst>
          </p:cNvPr>
          <p:cNvCxnSpPr/>
          <p:nvPr/>
        </p:nvCxnSpPr>
        <p:spPr>
          <a:xfrm>
            <a:off x="6875074" y="3618784"/>
            <a:ext cx="367245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3B026AE-1D25-41E7-96E2-B40BDA317D1E}"/>
              </a:ext>
            </a:extLst>
          </p:cNvPr>
          <p:cNvSpPr txBox="1"/>
          <p:nvPr/>
        </p:nvSpPr>
        <p:spPr>
          <a:xfrm>
            <a:off x="8025533" y="4150872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ξ </a:t>
            </a:r>
            <a:r>
              <a:rPr lang="en-US" sz="1600" dirty="0"/>
              <a:t>= +5 / +5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B4D684-7269-4C28-B911-0F8A8F85EAA5}"/>
              </a:ext>
            </a:extLst>
          </p:cNvPr>
          <p:cNvSpPr txBox="1"/>
          <p:nvPr/>
        </p:nvSpPr>
        <p:spPr>
          <a:xfrm>
            <a:off x="10035592" y="3157634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3.8%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E3B3B-669C-4931-85E1-EB2A7F9D5F80}"/>
              </a:ext>
            </a:extLst>
          </p:cNvPr>
          <p:cNvSpPr txBox="1"/>
          <p:nvPr/>
        </p:nvSpPr>
        <p:spPr>
          <a:xfrm>
            <a:off x="7442779" y="1049796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Octupole K3 = -27000 m</a:t>
            </a:r>
            <a:r>
              <a:rPr lang="en-US" sz="1600" baseline="30000" dirty="0"/>
              <a:t>-4</a:t>
            </a:r>
            <a:endParaRPr lang="en-US" sz="1600" dirty="0"/>
          </a:p>
          <a:p>
            <a:pPr algn="ctr"/>
            <a:r>
              <a:rPr lang="en-US" sz="1600" dirty="0"/>
              <a:t>lower chromaticity of +5/+5</a:t>
            </a:r>
            <a:endParaRPr lang="en-US" sz="1600" baseline="30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24EA-6CAC-46A9-9B8B-37C9E46AE0B8}"/>
              </a:ext>
            </a:extLst>
          </p:cNvPr>
          <p:cNvSpPr txBox="1"/>
          <p:nvPr/>
        </p:nvSpPr>
        <p:spPr>
          <a:xfrm>
            <a:off x="554019" y="5817808"/>
            <a:ext cx="1144203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Integer resonance crossing limits the LMA and can be controlled with lower chromaticity and lower octupoles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However the on momentum DA is reduced -  A trade-off needs to be find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0233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435410"/>
            <a:ext cx="11376026" cy="451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Reverse bends impact was analysed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C224EA-6CAC-46A9-9B8B-37C9E46AE0B8}"/>
              </a:ext>
            </a:extLst>
          </p:cNvPr>
          <p:cNvSpPr txBox="1"/>
          <p:nvPr/>
        </p:nvSpPr>
        <p:spPr>
          <a:xfrm>
            <a:off x="185181" y="1383934"/>
            <a:ext cx="6722854" cy="421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Reverse bends were studied offsetting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two pairs of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uadrupoles in the dispersion bump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moderate offset 0.7 mm was found to reduce the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cell emittance from 43 pm to 33 pm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significant gain in DA and MA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However the RF power due to beam losses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reduced by 25% (U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3.2 MeV/turn from 4.2 MeV/turn)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Power consumption is becoming an issue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This might trigger some modification to the baseline lattice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CFDC77-12EB-4E7E-97BE-F07F694C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532212"/>
            <a:ext cx="5034870" cy="4487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3BED93-D94B-4520-BF80-23BEF17A576D}"/>
              </a:ext>
            </a:extLst>
          </p:cNvPr>
          <p:cNvSpPr txBox="1"/>
          <p:nvPr/>
        </p:nvSpPr>
        <p:spPr>
          <a:xfrm flipH="1">
            <a:off x="7716520" y="1183880"/>
            <a:ext cx="325900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Quads used as reverse bends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6581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1CA8AF-78F3-41A1-A099-9AC8E9F7A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7" y="3284419"/>
            <a:ext cx="4298626" cy="3223969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404043"/>
            <a:ext cx="11376026" cy="4510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lifetime and ultra-low emittance 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DE241-18B7-4C74-BF18-CCD16BF872AE}"/>
              </a:ext>
            </a:extLst>
          </p:cNvPr>
          <p:cNvSpPr txBox="1"/>
          <p:nvPr/>
        </p:nvSpPr>
        <p:spPr>
          <a:xfrm>
            <a:off x="212221" y="1037866"/>
            <a:ext cx="11767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Ultralow emittance ring explore a new regime for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lifetime.</a:t>
            </a:r>
          </a:p>
          <a:p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loss rate [Bruck (flat beam),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Piwinski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(coupled beam)]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6CF4D13-0CD0-4C6C-9811-E57F29C68F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018110" y="3071588"/>
          <a:ext cx="25876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5" imgW="1562040" imgH="457200" progId="Equation.DSMT4">
                  <p:embed/>
                </p:oleObj>
              </mc:Choice>
              <mc:Fallback>
                <p:oleObj name="Equation" r:id="rId5" imgW="1562040" imgH="4572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56CF4D13-0CD0-4C6C-9811-E57F29C68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18110" y="3071588"/>
                        <a:ext cx="2587625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0A73525-BFFE-42D3-AD9A-2E56A3F765D4}"/>
              </a:ext>
            </a:extLst>
          </p:cNvPr>
          <p:cNvSpPr txBox="1"/>
          <p:nvPr/>
        </p:nvSpPr>
        <p:spPr>
          <a:xfrm>
            <a:off x="5067420" y="3804887"/>
            <a:ext cx="7124580" cy="2708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3rd generation light sources operate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region where 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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 is flat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3%; beta 10 m; 3 GeV; 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3 nm)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~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 ~ 0.09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upgrades will probe the new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regime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MAX-IV – like (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4%; beta 5 m; 3 GeV; 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0.3 nm)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 ~ 0.77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PETRA IV – like (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3%; beta 5 m; 6 GeV; 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20 pm)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 ~ 1.6</a:t>
            </a:r>
          </a:p>
          <a:p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lower emittance  small transverse momentum </a:t>
            </a:r>
            <a:r>
              <a:rPr lang="en-US" sz="20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’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</a:t>
            </a:r>
            <a:r>
              <a:rPr lang="en-US" sz="20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’ &lt; </a:t>
            </a:r>
            <a:r>
              <a:rPr lang="en-US" sz="2000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28E7B27-ACCE-4AF6-9723-BBA0D4484A6E}"/>
              </a:ext>
            </a:extLst>
          </p:cNvPr>
          <p:cNvCxnSpPr>
            <a:cxnSpLocks/>
          </p:cNvCxnSpPr>
          <p:nvPr/>
        </p:nvCxnSpPr>
        <p:spPr>
          <a:xfrm>
            <a:off x="3058876" y="3527512"/>
            <a:ext cx="0" cy="2527418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14A4D9-466E-4C2E-89B8-D9B43CB5ECC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04870" y="2278315"/>
          <a:ext cx="5190173" cy="86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7" imgW="3134034" imgH="523819" progId="Equation.DSMT4">
                  <p:embed/>
                </p:oleObj>
              </mc:Choice>
              <mc:Fallback>
                <p:oleObj name="Equation" r:id="rId7" imgW="3134034" imgH="52381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414A4D9-466E-4C2E-89B8-D9B43CB5E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4870" y="2278315"/>
                        <a:ext cx="5190173" cy="867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9345D52-9C32-417F-8421-6B7E6479E86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7105" y="2304888"/>
          <a:ext cx="3592287" cy="110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9" imgW="1447560" imgH="444240" progId="Equation.DSMT4">
                  <p:embed/>
                </p:oleObj>
              </mc:Choice>
              <mc:Fallback>
                <p:oleObj name="Equation" r:id="rId9" imgW="144756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9345D52-9C32-417F-8421-6B7E6479E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7105" y="2304888"/>
                        <a:ext cx="3592287" cy="110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43D965-8745-4FBF-A3E4-13515607F766}"/>
              </a:ext>
            </a:extLst>
          </p:cNvPr>
          <p:cNvSpPr txBox="1"/>
          <p:nvPr/>
        </p:nvSpPr>
        <p:spPr>
          <a:xfrm>
            <a:off x="3085918" y="4571291"/>
            <a:ext cx="184531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New Touschek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regime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C906D9-14AF-430A-A8F6-E5A7ED5A59A0}"/>
              </a:ext>
            </a:extLst>
          </p:cNvPr>
          <p:cNvCxnSpPr>
            <a:cxnSpLocks/>
          </p:cNvCxnSpPr>
          <p:nvPr/>
        </p:nvCxnSpPr>
        <p:spPr>
          <a:xfrm>
            <a:off x="3102431" y="5203371"/>
            <a:ext cx="1436914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1530909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Emittance reduction with damping wigglers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B51DC-7BFE-402B-A2AE-80FD55600BA9}"/>
              </a:ext>
            </a:extLst>
          </p:cNvPr>
          <p:cNvSpPr txBox="1"/>
          <p:nvPr/>
        </p:nvSpPr>
        <p:spPr>
          <a:xfrm>
            <a:off x="407986" y="947053"/>
            <a:ext cx="1145744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For wiggler field not too large (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negligible self-dispersions), d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amping wigglers  	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40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reduce the emittance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increase the radiation damping rate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limited energy spread increase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8D6F1A-46BF-436F-8735-05BAC6940B0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4046" y="4406126"/>
          <a:ext cx="3352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4" imgW="1676400" imgH="381000" progId="Equation.DSMT4">
                  <p:embed/>
                </p:oleObj>
              </mc:Choice>
              <mc:Fallback>
                <p:oleObj name="Equation" r:id="rId4" imgW="1676400" imgH="3810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C8D6F1A-46BF-436F-8735-05BAC6940B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46" y="4406126"/>
                        <a:ext cx="3352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8613C53-47AC-486A-9A81-5F3BAAAE75D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2394" y="5271445"/>
          <a:ext cx="365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6" imgW="1828800" imgH="381000" progId="Equation.DSMT4">
                  <p:embed/>
                </p:oleObj>
              </mc:Choice>
              <mc:Fallback>
                <p:oleObj name="Equation" r:id="rId6" imgW="1828800" imgH="381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8613C53-47AC-486A-9A81-5F3BAAAE7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94" y="5271445"/>
                        <a:ext cx="3657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55DDA90-B0B2-4A27-9C92-F6448D5CB2E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3018" y="3487293"/>
          <a:ext cx="3349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8" imgW="1676160" imgH="393480" progId="Equation.DSMT4">
                  <p:embed/>
                </p:oleObj>
              </mc:Choice>
              <mc:Fallback>
                <p:oleObj name="Equation" r:id="rId8" imgW="16761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55DDA90-B0B2-4A27-9C92-F6448D5CB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18" y="3487293"/>
                        <a:ext cx="33496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10EAEA9-EA69-43F8-A0F8-D8947B1938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3824" y="2588138"/>
          <a:ext cx="2513510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10" imgW="1256755" imgH="406224" progId="Equation.DSMT4">
                  <p:embed/>
                </p:oleObj>
              </mc:Choice>
              <mc:Fallback>
                <p:oleObj name="Equation" r:id="rId10" imgW="1256755" imgH="40622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10EAEA9-EA69-43F8-A0F8-D8947B193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24" y="2588138"/>
                        <a:ext cx="2513510" cy="81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4111BBB-AC38-4C8D-B3EE-4E7BC106DBC9}"/>
              </a:ext>
            </a:extLst>
          </p:cNvPr>
          <p:cNvSpPr/>
          <p:nvPr/>
        </p:nvSpPr>
        <p:spPr>
          <a:xfrm>
            <a:off x="4232142" y="3586890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1/I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1/U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6E74F9-2900-40E3-B2E8-E91B758399E2}"/>
              </a:ext>
            </a:extLst>
          </p:cNvPr>
          <p:cNvSpPr/>
          <p:nvPr/>
        </p:nvSpPr>
        <p:spPr>
          <a:xfrm>
            <a:off x="4210370" y="4509304"/>
            <a:ext cx="20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1/I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1/U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3D466-CA0E-4284-A9EB-2532EF088871}"/>
              </a:ext>
            </a:extLst>
          </p:cNvPr>
          <p:cNvSpPr txBox="1"/>
          <p:nvPr/>
        </p:nvSpPr>
        <p:spPr>
          <a:xfrm>
            <a:off x="3962393" y="4898581"/>
            <a:ext cx="278952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negligible self-dispersion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1B36FF-CFF9-4B23-AC0A-BD10D6B899F9}"/>
              </a:ext>
            </a:extLst>
          </p:cNvPr>
          <p:cNvSpPr/>
          <p:nvPr/>
        </p:nvSpPr>
        <p:spPr>
          <a:xfrm>
            <a:off x="4166825" y="5349867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de-DE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increases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with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U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e.g. </a:t>
            </a:r>
            <a:r>
              <a:rPr lang="de-DE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approx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 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de-DE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U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de-DE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endParaRPr lang="de-DE" sz="24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92F4BC-7449-4A00-8CD7-B48FF80C4290}"/>
              </a:ext>
            </a:extLst>
          </p:cNvPr>
          <p:cNvSpPr/>
          <p:nvPr/>
        </p:nvSpPr>
        <p:spPr>
          <a:xfrm>
            <a:off x="4243025" y="2759576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I</a:t>
            </a:r>
            <a:r>
              <a:rPr lang="de-DE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endParaRPr lang="de-DE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11A744-6461-47A4-8311-A3EBCB13C1C5}"/>
              </a:ext>
            </a:extLst>
          </p:cNvPr>
          <p:cNvSpPr/>
          <p:nvPr/>
        </p:nvSpPr>
        <p:spPr>
          <a:xfrm>
            <a:off x="7291100" y="3867390"/>
            <a:ext cx="4900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 IV H6BA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Damping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Wigglers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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43.5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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0.71e-3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1.25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/Turn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PETRA IV H6BA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Damping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Wigglers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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19.3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	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0.90e-3</a:t>
            </a:r>
          </a:p>
          <a:p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</a:t>
            </a:r>
            <a:r>
              <a:rPr lang="de-DE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4.17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/Turn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20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nergy</a:t>
            </a:r>
            <a:r>
              <a:rPr lang="de-DE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spread</a:t>
            </a:r>
            <a:r>
              <a:rPr lang="de-DE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de-DE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still limited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760769-C0BA-43E1-89B6-70EDCEF11B2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16748" y="1439167"/>
            <a:ext cx="3646821" cy="24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842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235E7B-7621-483A-AB1D-BF737C79B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53" y="1600520"/>
            <a:ext cx="3614287" cy="2892887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353557" y="436698"/>
            <a:ext cx="11376026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PETRA IV upgrade – the ring with the lowest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/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endParaRPr baseline="30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DE241-18B7-4C74-BF18-CCD16BF872AE}"/>
              </a:ext>
            </a:extLst>
          </p:cNvPr>
          <p:cNvSpPr txBox="1"/>
          <p:nvPr/>
        </p:nvSpPr>
        <p:spPr>
          <a:xfrm>
            <a:off x="223107" y="1103178"/>
            <a:ext cx="1176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H6BA lattice, 6 GeV, 20 pm emittance with damping wigglers (43 pm no damping wiggler)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64A96D-F194-41D2-9EC8-13B65A3D60D0}"/>
              </a:ext>
            </a:extLst>
          </p:cNvPr>
          <p:cNvSpPr txBox="1"/>
          <p:nvPr/>
        </p:nvSpPr>
        <p:spPr>
          <a:xfrm>
            <a:off x="5009932" y="4491014"/>
            <a:ext cx="7182068" cy="22467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mA in 1600 bunches - 20 pm lattice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momentum aperture ~4% (no errors) TLT ~100h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the emittance from 43pm to 20pm with damping wiggler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increasing U</a:t>
            </a:r>
            <a:r>
              <a:rPr lang="en-US" sz="20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1.2 MeV/turn to 4.2 MeV/Turn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Increase in lifetime of ~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%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(small contribution from bunch lengthening)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 significant reduction of MA with errors reduce lifetime  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FF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E1D0E6-94F4-4D83-98BD-11269E49B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3" y="1764138"/>
            <a:ext cx="2900865" cy="2053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22EBEC-0B96-4BFC-9995-A09D9A48A5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0" y="3891320"/>
            <a:ext cx="3470531" cy="2673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AEDA39-CEFC-4D52-86C9-1FE608B9894D}"/>
              </a:ext>
            </a:extLst>
          </p:cNvPr>
          <p:cNvSpPr txBox="1"/>
          <p:nvPr/>
        </p:nvSpPr>
        <p:spPr>
          <a:xfrm>
            <a:off x="6326092" y="4171201"/>
            <a:ext cx="1074111" cy="24621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U</a:t>
            </a:r>
            <a:r>
              <a:rPr kumimoji="0" lang="de-DE" sz="1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0</a:t>
            </a:r>
            <a:r>
              <a: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(</a:t>
            </a:r>
            <a:r>
              <a:rPr kumimoji="0" lang="de-DE" sz="1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MeV</a:t>
            </a:r>
            <a:r>
              <a:rPr lang="de-DE" sz="1000" dirty="0"/>
              <a:t>)</a:t>
            </a:r>
            <a:endParaRPr kumimoji="0" lang="de-DE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F1DFF-A055-4C54-8356-E899D9C71D52}"/>
              </a:ext>
            </a:extLst>
          </p:cNvPr>
          <p:cNvGrpSpPr/>
          <p:nvPr/>
        </p:nvGrpSpPr>
        <p:grpSpPr>
          <a:xfrm>
            <a:off x="4709161" y="1789487"/>
            <a:ext cx="3991195" cy="2625173"/>
            <a:chOff x="4709161" y="1789487"/>
            <a:chExt cx="3991195" cy="26251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B3FBA4-216B-4CF9-A92A-5B125EE05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161" y="1789487"/>
              <a:ext cx="3991195" cy="261526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5EDED4-1D73-4B71-99A9-F65E012FA345}"/>
                </a:ext>
              </a:extLst>
            </p:cNvPr>
            <p:cNvSpPr txBox="1"/>
            <p:nvPr/>
          </p:nvSpPr>
          <p:spPr>
            <a:xfrm>
              <a:off x="6326092" y="2840016"/>
              <a:ext cx="1074111" cy="24621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U</a:t>
              </a:r>
              <a:r>
                <a:rPr kumimoji="0" lang="de-DE" sz="1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0</a:t>
              </a:r>
              <a:r>
                <a:rPr kumimoji="0" lang="de-DE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(</a:t>
              </a:r>
              <a:r>
                <a:rPr kumimoji="0" lang="de-DE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MeV</a:t>
              </a:r>
              <a:r>
                <a:rPr lang="de-DE" sz="1000" dirty="0"/>
                <a:t>)</a:t>
              </a:r>
              <a:endPara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3B601F-1189-4B89-A7C7-D6A0B1048A42}"/>
                </a:ext>
              </a:extLst>
            </p:cNvPr>
            <p:cNvSpPr txBox="1"/>
            <p:nvPr/>
          </p:nvSpPr>
          <p:spPr>
            <a:xfrm>
              <a:off x="6326092" y="4168441"/>
              <a:ext cx="1074111" cy="246219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U</a:t>
              </a:r>
              <a:r>
                <a:rPr kumimoji="0" lang="de-DE" sz="1000" b="0" i="0" u="none" strike="noStrike" cap="none" spc="0" normalizeH="0" baseline="-25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0</a:t>
              </a:r>
              <a:r>
                <a:rPr kumimoji="0" lang="de-DE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(</a:t>
              </a:r>
              <a:r>
                <a:rPr kumimoji="0" lang="de-DE" sz="10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MeV</a:t>
              </a:r>
              <a:r>
                <a:rPr lang="de-DE" sz="1000" dirty="0"/>
                <a:t>)</a:t>
              </a:r>
              <a:endParaRPr kumimoji="0" lang="de-DE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056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06071"/>
            <a:ext cx="7560354" cy="451098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1873C-690E-4875-B28C-A7B298FFB2DB}"/>
              </a:ext>
            </a:extLst>
          </p:cNvPr>
          <p:cNvSpPr txBox="1"/>
          <p:nvPr/>
        </p:nvSpPr>
        <p:spPr>
          <a:xfrm>
            <a:off x="1959429" y="1592257"/>
            <a:ext cx="6226629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The PETRA IV project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Lattice design and analysis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Damping wigglers and IBS for PETRA IV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(short) highlight of technical system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4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4288571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6A7C2E-6ACF-45E4-B389-CD5A0D5EC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" y="2155326"/>
            <a:ext cx="2918366" cy="2248184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353557" y="436698"/>
            <a:ext cx="11376026" cy="4616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Touschek lifetime sensitivity to momentum aperture</a:t>
            </a:r>
            <a:endParaRPr baseline="30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CDE241-18B7-4C74-BF18-CCD16BF872AE}"/>
              </a:ext>
            </a:extLst>
          </p:cNvPr>
          <p:cNvSpPr txBox="1"/>
          <p:nvPr/>
        </p:nvSpPr>
        <p:spPr>
          <a:xfrm>
            <a:off x="223107" y="1103178"/>
            <a:ext cx="1176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Lifetime increase with emittance is very sensitive to the momentum aperture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39766-5D47-4D95-9A29-D5D9F01EA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5" y="4282786"/>
            <a:ext cx="2776006" cy="21385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DB85DE-107C-4BE6-8B6D-8326D556C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1" y="4282787"/>
            <a:ext cx="2998366" cy="2309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3AEE63-3551-4CC2-843E-9868E38F3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91" y="2093697"/>
            <a:ext cx="2998364" cy="2309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B5703-E508-4643-A001-E3C1E09D6121}"/>
              </a:ext>
            </a:extLst>
          </p:cNvPr>
          <p:cNvSpPr txBox="1"/>
          <p:nvPr/>
        </p:nvSpPr>
        <p:spPr>
          <a:xfrm>
            <a:off x="310013" y="1693588"/>
            <a:ext cx="1141957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 errors seeds providing a residual ~5% beta beating or poor MA 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Touschek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lifetime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quickly reduced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5AAD9-BFA3-44E2-B2CE-23400C50F1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54" y="2457049"/>
            <a:ext cx="4920149" cy="3145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36D8BD7-5240-4432-AFB2-BCA9CEF65891}"/>
              </a:ext>
            </a:extLst>
          </p:cNvPr>
          <p:cNvSpPr txBox="1"/>
          <p:nvPr/>
        </p:nvSpPr>
        <p:spPr>
          <a:xfrm>
            <a:off x="6220957" y="5539746"/>
            <a:ext cx="571383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Lifetime calculations as a function of momentum aperture predict a dependence more rapid than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</a:t>
            </a:r>
            <a:r>
              <a:rPr kumimoji="0" lang="en-US" sz="20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acc</a:t>
            </a:r>
            <a:r>
              <a:rPr kumimoji="0" lang="en-US" sz="20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</a:t>
            </a:r>
            <a:endParaRPr kumimoji="0" lang="en-US" sz="20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from PEP-X (Cai, PRSTAB 2012) 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7DF6F-0399-4675-AF31-331D9AE8FF66}"/>
              </a:ext>
            </a:extLst>
          </p:cNvPr>
          <p:cNvSpPr txBox="1"/>
          <p:nvPr/>
        </p:nvSpPr>
        <p:spPr>
          <a:xfrm>
            <a:off x="3581400" y="3516083"/>
            <a:ext cx="15940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>
                <a:sym typeface="Symbol" panose="05050102010706020507" pitchFamily="18" charset="2"/>
              </a:rPr>
              <a:t></a:t>
            </a:r>
            <a:r>
              <a:rPr lang="de-DE" baseline="-25000" dirty="0" err="1">
                <a:sym typeface="Symbol" panose="05050102010706020507" pitchFamily="18" charset="2"/>
              </a:rPr>
              <a:t>acc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 ~3.6 %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83B1E9-F700-409F-B27D-1B8B8D1F2087}"/>
              </a:ext>
            </a:extLst>
          </p:cNvPr>
          <p:cNvSpPr txBox="1"/>
          <p:nvPr/>
        </p:nvSpPr>
        <p:spPr>
          <a:xfrm>
            <a:off x="3603172" y="5660849"/>
            <a:ext cx="159409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dirty="0">
                <a:sym typeface="Symbol" panose="05050102010706020507" pitchFamily="18" charset="2"/>
              </a:rPr>
              <a:t></a:t>
            </a:r>
            <a:r>
              <a:rPr lang="de-DE" baseline="-25000" dirty="0" err="1">
                <a:sym typeface="Symbol" panose="05050102010706020507" pitchFamily="18" charset="2"/>
              </a:rPr>
              <a:t>acc</a:t>
            </a: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 ~2.1 %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57574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IBS with damping wigglers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13F8D-22DA-4ADD-823A-8900327A2801}"/>
              </a:ext>
            </a:extLst>
          </p:cNvPr>
          <p:cNvSpPr txBox="1"/>
          <p:nvPr/>
        </p:nvSpPr>
        <p:spPr>
          <a:xfrm>
            <a:off x="310015" y="965250"/>
            <a:ext cx="1123972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Tx (IBS) also varies with the emittance (and with U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and in some conditions it scales approximately proportional to the emittance. From Bane formula</a:t>
            </a:r>
            <a:endParaRPr kumimoji="0" lang="de-DE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10EFB7-F8F3-4245-AAD1-CEA8BECA461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8786" y="2228782"/>
          <a:ext cx="5747034" cy="103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4" imgW="2429101" imgH="438136" progId="Equation.DSMT4">
                  <p:embed/>
                </p:oleObj>
              </mc:Choice>
              <mc:Fallback>
                <p:oleObj name="Equation" r:id="rId4" imgW="2429101" imgH="43813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910EFB7-F8F3-4245-AAD1-CEA8BECA46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786" y="2228782"/>
                        <a:ext cx="5747034" cy="103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A23CF15-AE65-4F26-932A-F9A7299909A3}"/>
              </a:ext>
            </a:extLst>
          </p:cNvPr>
          <p:cNvSpPr/>
          <p:nvPr/>
        </p:nvSpPr>
        <p:spPr>
          <a:xfrm>
            <a:off x="6694714" y="1712332"/>
            <a:ext cx="5497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constant fixed at e.g. 8 pm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(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/H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1/2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grows with U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approximation 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U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 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(1/4)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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 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(-1/4)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 this regime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(IBS) ~ 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1/U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endParaRPr lang="de-DE" sz="2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303AD81-D715-4E85-971E-4F45CB8FF8C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39694" y="5034787"/>
          <a:ext cx="2709530" cy="91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6" imgW="1244520" imgH="419040" progId="Equation.DSMT4">
                  <p:embed/>
                </p:oleObj>
              </mc:Choice>
              <mc:Fallback>
                <p:oleObj name="Equation" r:id="rId6" imgW="1244520" imgH="4190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303AD81-D715-4E85-971E-4F45CB8FF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9694" y="5034787"/>
                        <a:ext cx="2709530" cy="912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603DA46-ACF5-4593-AF64-1C27907CD61D}"/>
              </a:ext>
            </a:extLst>
          </p:cNvPr>
          <p:cNvSpPr/>
          <p:nvPr/>
        </p:nvSpPr>
        <p:spPr>
          <a:xfrm>
            <a:off x="407987" y="3999802"/>
            <a:ext cx="11664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When the emittance is reduced with moderate field damping wigglers, the  contribution to the equilibrium IBS emittance by IBS and radiation damping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compensate each other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37514D-A92A-4992-93B5-EEC76ED8D3D5}"/>
              </a:ext>
            </a:extLst>
          </p:cNvPr>
          <p:cNvSpPr/>
          <p:nvPr/>
        </p:nvSpPr>
        <p:spPr>
          <a:xfrm>
            <a:off x="4916852" y="5135178"/>
            <a:ext cx="5170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radiation damping  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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1/U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IBS growth rate  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(IBS) ~ 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~ 1/U</a:t>
            </a:r>
            <a:r>
              <a:rPr lang="en-US" sz="24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endParaRPr lang="de-DE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925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6686106-C910-4299-9774-81785D992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40" y="3041804"/>
            <a:ext cx="4408345" cy="3172527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93155"/>
            <a:ext cx="11376026" cy="4510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Emittance and IBS with damping wigglers: PETRA IV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BE0B6-7F06-44CB-9E7B-9A915FDC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" y="969416"/>
            <a:ext cx="10684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Calculation of IBS equilibrium emittance for PETRA IV as a function of the energy loss per turn produced by the damping wigglers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22EE7-3936-4D1A-A264-E442DC125E8C}"/>
              </a:ext>
            </a:extLst>
          </p:cNvPr>
          <p:cNvSpPr txBox="1"/>
          <p:nvPr/>
        </p:nvSpPr>
        <p:spPr>
          <a:xfrm>
            <a:off x="299129" y="2395436"/>
            <a:ext cx="1109821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rightness mode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mA in 1600 bunches (0.125 mA per bunch – 0.97 </a:t>
            </a:r>
            <a:r>
              <a:rPr lang="en-US" sz="2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(no errors)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B5892-36B3-414F-BC5D-A93E0E950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85" y="3074628"/>
            <a:ext cx="4381550" cy="34408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19BFDE-9570-482C-B293-6C3CB5F1748B}"/>
              </a:ext>
            </a:extLst>
          </p:cNvPr>
          <p:cNvSpPr txBox="1"/>
          <p:nvPr/>
        </p:nvSpPr>
        <p:spPr>
          <a:xfrm>
            <a:off x="212221" y="1867092"/>
            <a:ext cx="1176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H6BA lattice, 6 GeV, 20 pm emittance with damping wigglers (43 pm no damping wiggler)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9351DB-061B-4940-816F-04F29A5E2967}"/>
              </a:ext>
            </a:extLst>
          </p:cNvPr>
          <p:cNvSpPr/>
          <p:nvPr/>
        </p:nvSpPr>
        <p:spPr>
          <a:xfrm>
            <a:off x="299129" y="2965602"/>
            <a:ext cx="31734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IBS emittance increase </a:t>
            </a: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~constant for all emittances</a:t>
            </a: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small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limited to 6% - 16% 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(compared to 40% expected from the same emittance reduction without damping wigglers) via  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2B22C59-7E4A-419C-9225-9138D08C54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6217" y="5536614"/>
          <a:ext cx="27098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6" imgW="2709922" imgH="911553" progId="Equation.DSMT4">
                  <p:embed/>
                </p:oleObj>
              </mc:Choice>
              <mc:Fallback>
                <p:oleObj name="Equation" r:id="rId6" imgW="2709922" imgH="91155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2B22C59-7E4A-419C-9225-9138D08C5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217" y="5536614"/>
                        <a:ext cx="2709863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231AFBF-DE99-4D43-8DE2-71B1FD11C5EF}"/>
              </a:ext>
            </a:extLst>
          </p:cNvPr>
          <p:cNvSpPr txBox="1"/>
          <p:nvPr/>
        </p:nvSpPr>
        <p:spPr>
          <a:xfrm>
            <a:off x="6389916" y="3200033"/>
            <a:ext cx="90351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IBS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</a:rPr>
              <a:t>no IBS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942A6-8243-4D1F-AF55-B23D3C7E11AA}"/>
              </a:ext>
            </a:extLst>
          </p:cNvPr>
          <p:cNvSpPr txBox="1"/>
          <p:nvPr/>
        </p:nvSpPr>
        <p:spPr>
          <a:xfrm>
            <a:off x="10287280" y="3359995"/>
            <a:ext cx="138770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IBS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no IBS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8AEF72-FE63-4CC6-BDED-C864C248C1AC}"/>
              </a:ext>
            </a:extLst>
          </p:cNvPr>
          <p:cNvSpPr txBox="1"/>
          <p:nvPr/>
        </p:nvSpPr>
        <p:spPr>
          <a:xfrm>
            <a:off x="4294827" y="4733151"/>
            <a:ext cx="99563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IBS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no IBS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9430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93156"/>
            <a:ext cx="11376026" cy="45109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Emittance and IBS with damping wigglers: PETRA IV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BE0B6-7F06-44CB-9E7B-9A915FDC2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969416"/>
            <a:ext cx="106845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eaLnBrk="1" hangingPunct="1"/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Calculation of IBS equilibrium emittance for PETRA IV as a function of the energy loss per turn produced by the damping wigglers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22EE7-3936-4D1A-A264-E442DC125E8C}"/>
              </a:ext>
            </a:extLst>
          </p:cNvPr>
          <p:cNvSpPr txBox="1"/>
          <p:nvPr/>
        </p:nvSpPr>
        <p:spPr>
          <a:xfrm>
            <a:off x="299129" y="2395436"/>
            <a:ext cx="775629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Timing mode 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mA in 80 bunches (1.0 mA per bunch – 7.7 </a:t>
            </a:r>
            <a:r>
              <a:rPr lang="en-US" sz="2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(no errors)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9BFDE-9570-482C-B293-6C3CB5F1748B}"/>
              </a:ext>
            </a:extLst>
          </p:cNvPr>
          <p:cNvSpPr txBox="1"/>
          <p:nvPr/>
        </p:nvSpPr>
        <p:spPr>
          <a:xfrm>
            <a:off x="212221" y="1867092"/>
            <a:ext cx="1176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H6BA lattice, 6 GeV, 20 pm emittance with damping wigglers (43 pm no damping wiggler)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F50D44-D06B-4D15-87CB-7AA65B872C66}"/>
              </a:ext>
            </a:extLst>
          </p:cNvPr>
          <p:cNvSpPr/>
          <p:nvPr/>
        </p:nvSpPr>
        <p:spPr>
          <a:xfrm>
            <a:off x="418872" y="2856744"/>
            <a:ext cx="31734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beam dynamic is dominated by collective effects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by IBS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 bunch lengthening reduces the IBS emittance increase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IBS emittance increase is</a:t>
            </a:r>
          </a:p>
          <a:p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~constant for all emittances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Relative emittance increase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IBS + IMPEDANCE 20%-110%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624CA-52EA-4CD0-868C-D803AED73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06" y="3364979"/>
            <a:ext cx="3868223" cy="31045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AD45CB-39BA-4A83-8B57-AB43FD4C8256}"/>
              </a:ext>
            </a:extLst>
          </p:cNvPr>
          <p:cNvSpPr txBox="1"/>
          <p:nvPr/>
        </p:nvSpPr>
        <p:spPr>
          <a:xfrm>
            <a:off x="6106886" y="2983474"/>
            <a:ext cx="42647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o IBS;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with IBS; </a:t>
            </a:r>
            <a:r>
              <a:rPr lang="en-US" dirty="0">
                <a:solidFill>
                  <a:srgbClr val="FF0000"/>
                </a:solidFill>
              </a:rPr>
              <a:t>with IBS + Impedance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3C02B4-7D18-4A12-853E-DA58EADCC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35" y="3429000"/>
            <a:ext cx="4615793" cy="30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21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39044"/>
            <a:ext cx="11376026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PETRA IV </a:t>
            </a:r>
            <a:br>
              <a:rPr lang="en-GB" dirty="0">
                <a:solidFill>
                  <a:srgbClr val="00B0F0"/>
                </a:solidFill>
              </a:rPr>
            </a:br>
            <a:r>
              <a:rPr lang="en-GB" dirty="0">
                <a:solidFill>
                  <a:srgbClr val="00B0F0"/>
                </a:solidFill>
              </a:rPr>
              <a:t>Magnets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E53E6-0B23-4864-8E4F-82617E7E19AC}"/>
              </a:ext>
            </a:extLst>
          </p:cNvPr>
          <p:cNvSpPr txBox="1"/>
          <p:nvPr/>
        </p:nvSpPr>
        <p:spPr>
          <a:xfrm>
            <a:off x="491108" y="4180458"/>
            <a:ext cx="115233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ym typeface="Symbol" panose="05050102010706020507" pitchFamily="18" charset="2"/>
              </a:rPr>
              <a:t>Magnet </a:t>
            </a:r>
            <a:r>
              <a:rPr lang="en-GB" sz="2200" dirty="0" err="1">
                <a:sym typeface="Symbol" panose="05050102010706020507" pitchFamily="18" charset="2"/>
              </a:rPr>
              <a:t>summar</a:t>
            </a:r>
            <a:r>
              <a:rPr lang="en-US" sz="2200" dirty="0">
                <a:sym typeface="Symbol" panose="05050102010706020507" pitchFamily="18" charset="2"/>
              </a:rPr>
              <a:t>y and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some quadrupoles have significantly large gradients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ym typeface="Symbol" panose="05050102010706020507" pitchFamily="18" charset="2"/>
              </a:rPr>
              <a:t>programme</a:t>
            </a:r>
            <a:r>
              <a:rPr lang="en-US" sz="2200" dirty="0">
                <a:sym typeface="Symbol" panose="05050102010706020507" pitchFamily="18" charset="2"/>
              </a:rPr>
              <a:t> based on PM extended to DLs and DLQ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collaborations with ESRF established and with Daresbury </a:t>
            </a:r>
            <a:r>
              <a:rPr 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[open to further partners]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 panose="05050102010706020507" pitchFamily="18" charset="2"/>
              </a:rPr>
              <a:t>engineering integration ongoing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92625-6ED3-4663-AB06-55497A7CC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25" y="204566"/>
            <a:ext cx="7306147" cy="40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610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2DEFD8-5F3C-4F8D-8EE8-070F73F1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9" y="1659723"/>
            <a:ext cx="6712955" cy="760290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262844"/>
            <a:ext cx="11376026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Magnet design is progressing: high gradient quads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7284A4-7733-46A6-90A0-560344322B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582" y="1092334"/>
            <a:ext cx="4004945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F1D35-05D2-481D-81E7-497B5A5E91C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09821" y="2444181"/>
            <a:ext cx="3733800" cy="2800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CD0A76-06CF-48B2-ACC2-B0AA7FF47B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00" y="3891910"/>
            <a:ext cx="3986530" cy="2606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9D7C01-B927-45C8-9664-A61ACA8A075B}"/>
              </a:ext>
            </a:extLst>
          </p:cNvPr>
          <p:cNvSpPr txBox="1"/>
          <p:nvPr/>
        </p:nvSpPr>
        <p:spPr>
          <a:xfrm>
            <a:off x="383681" y="858719"/>
            <a:ext cx="643559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High gradient quadrupoles (PQA, PQB) in the triplet of the straight section require large gradient 115 T/m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8C189-25D8-4FA2-9E26-3C5D7F420278}"/>
              </a:ext>
            </a:extLst>
          </p:cNvPr>
          <p:cNvSpPr/>
          <p:nvPr/>
        </p:nvSpPr>
        <p:spPr>
          <a:xfrm>
            <a:off x="407987" y="5194930"/>
            <a:ext cx="6371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agnet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specifications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tender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prototype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</a:t>
            </a:r>
            <a:endParaRPr lang="de-DE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20827-A332-4C39-8E07-0EF2A4EBED16}"/>
              </a:ext>
            </a:extLst>
          </p:cNvPr>
          <p:cNvSpPr/>
          <p:nvPr/>
        </p:nvSpPr>
        <p:spPr>
          <a:xfrm>
            <a:off x="366383" y="3164447"/>
            <a:ext cx="29850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maller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bore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radius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(11 mm) </a:t>
            </a:r>
          </a:p>
          <a:p>
            <a:pPr marL="342900" indent="-342900">
              <a:buFontTx/>
              <a:buChar char="-"/>
            </a:pP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vacoflux</a:t>
            </a:r>
            <a:r>
              <a:rPr lang="de-DE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poles</a:t>
            </a:r>
            <a:endParaRPr lang="de-D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C3AC7E-572D-4F08-BB7C-CB0C2E25B8C9}"/>
              </a:ext>
            </a:extLst>
          </p:cNvPr>
          <p:cNvSpPr/>
          <p:nvPr/>
        </p:nvSpPr>
        <p:spPr>
          <a:xfrm>
            <a:off x="783770" y="1628158"/>
            <a:ext cx="348343" cy="769439"/>
          </a:xfrm>
          <a:prstGeom prst="ellipse">
            <a:avLst/>
          </a:prstGeom>
          <a:noFill/>
          <a:ln w="31750" cap="flat">
            <a:solidFill>
              <a:srgbClr val="00B05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047144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232623" y="339044"/>
            <a:ext cx="11376026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Extensive use of permanent magnet based CF dipoles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AAF0A-D52A-49BA-B12C-B5B7DA7542C3}"/>
              </a:ext>
            </a:extLst>
          </p:cNvPr>
          <p:cNvSpPr txBox="1"/>
          <p:nvPr/>
        </p:nvSpPr>
        <p:spPr>
          <a:xfrm>
            <a:off x="43535" y="968827"/>
            <a:ext cx="1223988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Dipole magnets will be either longitudinal dipoles or combined longitudinal dipole with a transverse gradient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8D4756-E307-4779-B4DE-48211485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4202225"/>
            <a:ext cx="3602896" cy="2079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51028-CBED-495C-9F44-150DB83C8CD3}"/>
              </a:ext>
            </a:extLst>
          </p:cNvPr>
          <p:cNvSpPr txBox="1"/>
          <p:nvPr/>
        </p:nvSpPr>
        <p:spPr>
          <a:xfrm>
            <a:off x="326570" y="1538462"/>
            <a:ext cx="3731116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432 PM magnets in total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DLQ with different modules but same ratio  B/G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i.e. same pole tip design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Design concentrating on the hardest DLQ module DL1A_3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C3DA3-2A6D-428F-8CDE-CE05D0B6C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90" y="1403131"/>
            <a:ext cx="3033421" cy="4878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318873-111E-47E8-A934-B664925A144A}"/>
              </a:ext>
            </a:extLst>
          </p:cNvPr>
          <p:cNvSpPr txBox="1"/>
          <p:nvPr/>
        </p:nvSpPr>
        <p:spPr>
          <a:xfrm flipH="1">
            <a:off x="5006454" y="6211469"/>
            <a:ext cx="29193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Collaboration with ESRF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5A733A-E323-4920-A60E-6BAB57CF0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229" y="2073772"/>
            <a:ext cx="2525910" cy="38807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A7003D-5A8E-4983-A5E3-F356D24FAF77}"/>
              </a:ext>
            </a:extLst>
          </p:cNvPr>
          <p:cNvSpPr txBox="1"/>
          <p:nvPr/>
        </p:nvSpPr>
        <p:spPr>
          <a:xfrm>
            <a:off x="8501743" y="1743621"/>
            <a:ext cx="31895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R&amp;D on PMQ (not in baseline)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00548-D9CA-406B-8D8E-65F47645CA79}"/>
              </a:ext>
            </a:extLst>
          </p:cNvPr>
          <p:cNvSpPr txBox="1"/>
          <p:nvPr/>
        </p:nvSpPr>
        <p:spPr>
          <a:xfrm>
            <a:off x="8433714" y="5954488"/>
            <a:ext cx="34317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Supported by the I-FAST project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41530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262844"/>
            <a:ext cx="11376026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</a:rPr>
              <a:t>Novel girder structures are proposed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75765-067F-47F4-9BA1-2B08A6450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100" y="1136321"/>
            <a:ext cx="5828631" cy="28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platzhalter 8">
            <a:extLst>
              <a:ext uri="{FF2B5EF4-FFF2-40B4-BE49-F238E27FC236}">
                <a16:creationId xmlns:a16="http://schemas.microsoft.com/office/drawing/2014/main" id="{B66B8165-6F5A-47A8-A54D-16BD4A7DD6C6}"/>
              </a:ext>
            </a:extLst>
          </p:cNvPr>
          <p:cNvSpPr txBox="1">
            <a:spLocks/>
          </p:cNvSpPr>
          <p:nvPr/>
        </p:nvSpPr>
        <p:spPr>
          <a:xfrm>
            <a:off x="508219" y="984410"/>
            <a:ext cx="7615887" cy="52644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defTabSz="914400">
              <a:lnSpc>
                <a:spcPct val="9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Topology optimization of the Girder</a:t>
            </a:r>
          </a:p>
          <a:p>
            <a:pPr marL="361950" lvl="0" indent="-36195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GB" dirty="0">
                <a:latin typeface="Calibri" pitchFamily="34" charset="0"/>
                <a:cs typeface="Calibri" pitchFamily="34" charset="0"/>
              </a:rPr>
              <a:t>Process established to generate a new design in 3 days</a:t>
            </a:r>
          </a:p>
          <a:p>
            <a:pPr marL="361950" lvl="0" indent="-36195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Design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V6.2.1 includes the girder surface and reduced the 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weight to &lt; 4t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Girder to magnet connection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Magnet interface defined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GB" dirty="0">
                <a:latin typeface="Calibri" pitchFamily="34" charset="0"/>
                <a:cs typeface="Calibri" pitchFamily="34" charset="0"/>
              </a:rPr>
              <a:t>Cad Model produced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Girder Mover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Initial design finished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Currently in contact with suppliers to order parts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tabLst>
                <a:tab pos="36195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Magnet Alignment Unit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Cooperation with AZETA to develop such a unit</a:t>
            </a:r>
          </a:p>
          <a:p>
            <a:pPr marL="361950" indent="-361950" defTabSz="9144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36195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high precision electric/hydraulic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A11F87A-9ED3-4BC8-AF90-A1660F26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0130" y="3815257"/>
            <a:ext cx="3384376" cy="250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05581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353557" y="431477"/>
            <a:ext cx="11376026" cy="461665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integration ongoing</a:t>
            </a:r>
            <a:endParaRPr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E863-AC26-4AA3-B208-58801B536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" y="1206610"/>
            <a:ext cx="12192000" cy="1939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05AEC-8AEA-45E3-A447-8C553E1EE363}"/>
              </a:ext>
            </a:extLst>
          </p:cNvPr>
          <p:cNvSpPr txBox="1"/>
          <p:nvPr/>
        </p:nvSpPr>
        <p:spPr>
          <a:xfrm>
            <a:off x="263756" y="981668"/>
            <a:ext cx="1129937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Preliminary design of the vacuum system available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Evaluation of canted extraction of the photon cone and possible clashes is ongoing</a:t>
            </a:r>
            <a:endParaRPr kumimoji="0" lang="de-DE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395D44-B78E-4CE3-B5A9-09038044E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2720779"/>
            <a:ext cx="6384699" cy="34749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FDF547-900D-4000-9DAD-D289A6477269}"/>
              </a:ext>
            </a:extLst>
          </p:cNvPr>
          <p:cNvSpPr txBox="1"/>
          <p:nvPr/>
        </p:nvSpPr>
        <p:spPr>
          <a:xfrm flipH="1">
            <a:off x="6415842" y="3145954"/>
            <a:ext cx="5780312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Engineering integration: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000" dirty="0"/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000" dirty="0"/>
              <a:t>a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ll magnets in the final design stage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000" dirty="0"/>
              <a:t>engineering integration of all components in the cell on the girders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check on</a:t>
            </a:r>
            <a:r>
              <a:rPr lang="en-US" sz="2000" dirty="0"/>
              <a:t> space envelope and clashes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design of the extraction photon pipe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000" dirty="0"/>
              <a:t>Implementation of the canted photon beamlines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83062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Conclusions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AE4FA01-0386-4D51-B07E-32BA36CA2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800709"/>
            <a:ext cx="11226800" cy="557075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Many projects will come on line in the next years and competition is fierce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it-IT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MAX IV in operation (200 mA – IPAC17)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ESRF-EBS in operation in August 2020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Sirius</a:t>
            </a:r>
            <a:r>
              <a:rPr lang="it-IT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(Brazil) in operation at November 2020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APS-U (US) under construction – operation in 2023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HEPS (China) construction phase started – operation in 2025 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ELETTRA 2.0, SLS-II and SKIF </a:t>
            </a:r>
            <a:r>
              <a:rPr lang="it-IT" alt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it-IT" alt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ALS-U, Diamond-II </a:t>
            </a:r>
            <a:r>
              <a:rPr lang="it-IT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moved</a:t>
            </a: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 TDR phase with </a:t>
            </a:r>
            <a:r>
              <a:rPr lang="it-IT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substantial</a:t>
            </a: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R&amp;D </a:t>
            </a:r>
            <a:r>
              <a:rPr lang="it-IT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labs are investigating options (CLS, SOLEIL, PAL, BESSY, ...) in more or less advanced consultations with users in view of CDR/TDR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it-IT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PETRA IV is the highest priority project at DESY and promise to deliver beams with world leading emittance and brightness</a:t>
            </a:r>
          </a:p>
          <a:p>
            <a:pPr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	Lattice well defined.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Many elements of the machine are close to their final design.</a:t>
            </a:r>
          </a:p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Prototypes are on the way</a:t>
            </a:r>
          </a:p>
          <a:p>
            <a:pPr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Recruitment is progressing</a:t>
            </a:r>
          </a:p>
        </p:txBody>
      </p:sp>
    </p:spTree>
    <p:extLst>
      <p:ext uri="{BB962C8B-B14F-4D97-AF65-F5344CB8AC3E}">
        <p14:creationId xmlns:p14="http://schemas.microsoft.com/office/powerpoint/2010/main" val="13040771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PETRA III is one of the core facilities at DESY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3" descr="https://media.desy.de/DESYmediabank/ConvertAssets/2015-09-29_Luftbild_mit_Beschleunigern_RS-0045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9" b="5597"/>
          <a:stretch>
            <a:fillRect/>
          </a:stretch>
        </p:blipFill>
        <p:spPr bwMode="auto">
          <a:xfrm>
            <a:off x="468313" y="1693716"/>
            <a:ext cx="7772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p Arrow 8"/>
          <p:cNvSpPr>
            <a:spLocks noChangeArrowheads="1"/>
          </p:cNvSpPr>
          <p:nvPr/>
        </p:nvSpPr>
        <p:spPr bwMode="auto">
          <a:xfrm>
            <a:off x="2414588" y="4314683"/>
            <a:ext cx="215900" cy="904054"/>
          </a:xfrm>
          <a:prstGeom prst="upArrow">
            <a:avLst>
              <a:gd name="adj1" fmla="val 50000"/>
              <a:gd name="adj2" fmla="val 50033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de-DE" altLang="de-DE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474788" y="5239374"/>
            <a:ext cx="209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de-DE" dirty="0"/>
              <a:t>Max von Laue Hall</a:t>
            </a:r>
          </a:p>
        </p:txBody>
      </p:sp>
      <p:sp>
        <p:nvSpPr>
          <p:cNvPr id="10" name="Up Arrow 6"/>
          <p:cNvSpPr>
            <a:spLocks noChangeArrowheads="1"/>
          </p:cNvSpPr>
          <p:nvPr/>
        </p:nvSpPr>
        <p:spPr bwMode="auto">
          <a:xfrm>
            <a:off x="6588125" y="4658509"/>
            <a:ext cx="215900" cy="584201"/>
          </a:xfrm>
          <a:prstGeom prst="upArrow">
            <a:avLst>
              <a:gd name="adj1" fmla="val 50000"/>
              <a:gd name="adj2" fmla="val 49969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de-DE" altLang="de-DE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867400" y="5242711"/>
            <a:ext cx="2052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en-US" altLang="de-DE"/>
              <a:t>Paul P. Ewald Hall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de-DE" sz="1400"/>
              <a:t>Extension Hall North</a:t>
            </a:r>
          </a:p>
        </p:txBody>
      </p:sp>
      <p:sp>
        <p:nvSpPr>
          <p:cNvPr id="12" name="Down Arrow 4"/>
          <p:cNvSpPr>
            <a:spLocks noChangeArrowheads="1"/>
          </p:cNvSpPr>
          <p:nvPr/>
        </p:nvSpPr>
        <p:spPr bwMode="auto">
          <a:xfrm>
            <a:off x="1116013" y="1660855"/>
            <a:ext cx="215900" cy="1124132"/>
          </a:xfrm>
          <a:prstGeom prst="downArrow">
            <a:avLst>
              <a:gd name="adj1" fmla="val 50000"/>
              <a:gd name="adj2" fmla="val 500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de-DE" altLang="de-DE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68313" y="1106817"/>
            <a:ext cx="18272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800"/>
              </a:spcAft>
              <a:buFont typeface="Arial" pitchFamily="34" charset="0"/>
              <a:buChar char="•"/>
              <a:tabLst>
                <a:tab pos="266700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de-DE"/>
              <a:t>Ada Yonath Hall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buNone/>
            </a:pPr>
            <a:r>
              <a:rPr lang="en-US" altLang="de-DE" sz="1200"/>
              <a:t>Extension Hall East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329613" y="2012634"/>
          <a:ext cx="3738562" cy="1274603"/>
        </p:xfrm>
        <a:graphic>
          <a:graphicData uri="http://schemas.openxmlformats.org/drawingml/2006/table">
            <a:tbl>
              <a:tblPr firstRow="1" firstCol="1" bandRow="1"/>
              <a:tblGrid>
                <a:gridCol w="2376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 dirty="0">
                          <a:effectLst/>
                          <a:latin typeface="Times New Roman"/>
                          <a:ea typeface="Times New Roman"/>
                        </a:rPr>
                        <a:t>Parameter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kern="800">
                          <a:effectLst/>
                          <a:latin typeface="Times New Roman"/>
                          <a:ea typeface="Times New Roman"/>
                        </a:rPr>
                        <a:t>PETRA III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Energy [GeV]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Circumference [m]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>
                          <a:effectLst/>
                          <a:latin typeface="Times New Roman"/>
                          <a:ea typeface="Times New Roman"/>
                        </a:rPr>
                        <a:t>2304</a:t>
                      </a:r>
                      <a:endParaRPr lang="de-DE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Emittance (hor./vert.) [nm]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1.3 / 0.013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Total current [mA]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Droid Sans"/>
                          <a:cs typeface="Droid Sans"/>
                        </a:defRPr>
                      </a:lvl9pPr>
                    </a:lstStyle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kern="800" dirty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de-DE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65" marR="6856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ransition from conceptual to detailed technical design"/>
          <p:cNvSpPr txBox="1">
            <a:spLocks noGrp="1"/>
          </p:cNvSpPr>
          <p:nvPr>
            <p:ph type="body" sz="quarter" idx="1"/>
          </p:nvPr>
        </p:nvSpPr>
        <p:spPr>
          <a:xfrm>
            <a:off x="407987" y="817500"/>
            <a:ext cx="11376026" cy="37925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Each year ~5000h users operation serve more than 2000 users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AD7C1-CA0A-4699-9F84-60056B1157AA}"/>
              </a:ext>
            </a:extLst>
          </p:cNvPr>
          <p:cNvSpPr txBox="1"/>
          <p:nvPr/>
        </p:nvSpPr>
        <p:spPr>
          <a:xfrm>
            <a:off x="291072" y="5693720"/>
            <a:ext cx="11713573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Arial"/>
              </a:rPr>
              <a:t>PETRA IV project: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replacing PIII with an ultra low emittance ring (20 pm) addin</a:t>
            </a:r>
            <a:r>
              <a:rPr lang="en-US" b="1" dirty="0">
                <a:solidFill>
                  <a:srgbClr val="FF0000"/>
                </a:solidFill>
              </a:rPr>
              <a:t>g a new Experimental Halls in two more octants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1405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06071"/>
            <a:ext cx="7560354" cy="451098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GB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PETRA III to PETRA IV</a:t>
            </a:r>
            <a:endParaRPr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5" y="990645"/>
            <a:ext cx="4624105" cy="424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941" y="5238645"/>
            <a:ext cx="59980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Eight Arcs</a:t>
            </a:r>
            <a:r>
              <a:rPr lang="en-US" dirty="0"/>
              <a:t> (45°), 201.6 m long</a:t>
            </a:r>
          </a:p>
          <a:p>
            <a:pPr lvl="1"/>
            <a:r>
              <a:rPr lang="en-US" sz="1400" dirty="0"/>
              <a:t>One arc build from 9 </a:t>
            </a:r>
            <a:r>
              <a:rPr lang="en-US" sz="1400" b="1" i="1" u="sng" dirty="0">
                <a:solidFill>
                  <a:srgbClr val="0000FF"/>
                </a:solidFill>
              </a:rPr>
              <a:t>DBA cells </a:t>
            </a:r>
            <a:r>
              <a:rPr lang="en-US" sz="1400" dirty="0" err="1"/>
              <a:t>L</a:t>
            </a:r>
            <a:r>
              <a:rPr lang="en-US" sz="1400" baseline="-25000" dirty="0" err="1"/>
              <a:t>cell</a:t>
            </a:r>
            <a:r>
              <a:rPr lang="en-US" sz="1400" dirty="0"/>
              <a:t> = 23 m, 5 m ID straight sections</a:t>
            </a:r>
          </a:p>
          <a:p>
            <a:pPr lvl="1"/>
            <a:r>
              <a:rPr lang="en-US" sz="1400" dirty="0"/>
              <a:t>5 pure FODO-arcs + 2 modified FODO arcs with 2 </a:t>
            </a:r>
            <a:r>
              <a:rPr lang="en-US" sz="1400" b="1" i="1" u="sng" dirty="0">
                <a:solidFill>
                  <a:srgbClr val="0000FF"/>
                </a:solidFill>
              </a:rPr>
              <a:t>DBA cells</a:t>
            </a:r>
          </a:p>
          <a:p>
            <a:pPr marL="366713" indent="-285750"/>
            <a:r>
              <a:rPr lang="en-US" b="1" dirty="0"/>
              <a:t>Beamlines</a:t>
            </a:r>
            <a:endParaRPr lang="en-US" dirty="0"/>
          </a:p>
          <a:p>
            <a:pPr marL="730250" lvl="1" indent="-285750"/>
            <a:r>
              <a:rPr lang="en-US" sz="1400" dirty="0"/>
              <a:t>Max von-Laue Hall:14; PXN:5; PXE: 7 </a:t>
            </a:r>
            <a:endParaRPr lang="en-US" sz="600" dirty="0"/>
          </a:p>
        </p:txBody>
      </p:sp>
      <p:sp>
        <p:nvSpPr>
          <p:cNvPr id="11" name="Rectangle 10"/>
          <p:cNvSpPr/>
          <p:nvPr/>
        </p:nvSpPr>
        <p:spPr>
          <a:xfrm>
            <a:off x="6315074" y="5257590"/>
            <a:ext cx="56673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Eight Arcs</a:t>
            </a:r>
            <a:r>
              <a:rPr lang="en-US" dirty="0"/>
              <a:t> (45°), 201.6 m long</a:t>
            </a:r>
          </a:p>
          <a:p>
            <a:pPr lvl="1"/>
            <a:r>
              <a:rPr lang="en-US" sz="1400" dirty="0"/>
              <a:t>72 cells ESRF-EBS </a:t>
            </a:r>
            <a:r>
              <a:rPr lang="en-US" sz="1400" b="1" i="1" u="sng" dirty="0">
                <a:solidFill>
                  <a:srgbClr val="FF0000"/>
                </a:solidFill>
              </a:rPr>
              <a:t>H6BA cells</a:t>
            </a:r>
            <a:endParaRPr lang="en-US" sz="1400" i="1" u="sng" dirty="0"/>
          </a:p>
          <a:p>
            <a:pPr lvl="1"/>
            <a:r>
              <a:rPr lang="en-US" sz="1400" dirty="0"/>
              <a:t>9 cells per arc </a:t>
            </a:r>
            <a:r>
              <a:rPr lang="en-US" sz="1400" dirty="0" err="1"/>
              <a:t>L</a:t>
            </a:r>
            <a:r>
              <a:rPr lang="en-US" sz="1400" baseline="-25000" dirty="0" err="1"/>
              <a:t>cell</a:t>
            </a:r>
            <a:r>
              <a:rPr lang="en-US" sz="1400" dirty="0"/>
              <a:t> = 22.75 m, 4.3(TBC) m ID straight sections</a:t>
            </a:r>
          </a:p>
          <a:p>
            <a:pPr marL="366713" indent="-285750"/>
            <a:r>
              <a:rPr lang="en-US" b="1" dirty="0"/>
              <a:t>Straights for Beamlines</a:t>
            </a:r>
            <a:endParaRPr lang="en-US" dirty="0"/>
          </a:p>
          <a:p>
            <a:pPr marL="730250" lvl="1" indent="-285750"/>
            <a:r>
              <a:rPr lang="en-US" sz="1400" dirty="0"/>
              <a:t>Max von-Laue Hall: 9; PXN: 3; PXE: 3 + New Hall: 9 + 9(8)</a:t>
            </a:r>
            <a:endParaRPr lang="en-US" sz="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C27F3D-B46E-4D18-8C32-3FB2B7E6A4A5}"/>
              </a:ext>
            </a:extLst>
          </p:cNvPr>
          <p:cNvGrpSpPr/>
          <p:nvPr/>
        </p:nvGrpSpPr>
        <p:grpSpPr>
          <a:xfrm>
            <a:off x="6552352" y="1007324"/>
            <a:ext cx="4439407" cy="4090951"/>
            <a:chOff x="6432606" y="1007324"/>
            <a:chExt cx="4439407" cy="409095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B94CA96-CB7E-4CF4-B3B3-541C7080B510}"/>
                </a:ext>
              </a:extLst>
            </p:cNvPr>
            <p:cNvSpPr/>
            <p:nvPr/>
          </p:nvSpPr>
          <p:spPr>
            <a:xfrm>
              <a:off x="9938656" y="3145971"/>
              <a:ext cx="144000" cy="14400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98BE84-505F-4031-B86A-C0A7BE566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06" y="1007324"/>
              <a:ext cx="4439407" cy="40909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4C7A6-7DD3-4EF9-A1E7-8EB315ECE6F9}"/>
                </a:ext>
              </a:extLst>
            </p:cNvPr>
            <p:cNvSpPr txBox="1"/>
            <p:nvPr/>
          </p:nvSpPr>
          <p:spPr>
            <a:xfrm flipH="1">
              <a:off x="9636032" y="3058883"/>
              <a:ext cx="46373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PIA</a:t>
              </a:r>
              <a:endParaRPr kumimoji="0" lang="de-DE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09E3EC0-7913-453B-A69D-0E589A26E4FC}"/>
              </a:ext>
            </a:extLst>
          </p:cNvPr>
          <p:cNvSpPr txBox="1"/>
          <p:nvPr/>
        </p:nvSpPr>
        <p:spPr>
          <a:xfrm flipH="1">
            <a:off x="4290944" y="838193"/>
            <a:ext cx="363385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1300 pm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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   20 pm</a:t>
            </a:r>
            <a:endParaRPr kumimoji="0" lang="de-D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9197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B55243-E160-403D-A50F-3781A1439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0" y="963463"/>
            <a:ext cx="6972658" cy="4369025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404043"/>
            <a:ext cx="11376026" cy="451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Landscape of low emittance rings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FB3500-F96D-4C99-BB72-6684204B9045}"/>
              </a:ext>
            </a:extLst>
          </p:cNvPr>
          <p:cNvCxnSpPr/>
          <p:nvPr/>
        </p:nvCxnSpPr>
        <p:spPr>
          <a:xfrm>
            <a:off x="1702522" y="1341865"/>
            <a:ext cx="4213225" cy="1619250"/>
          </a:xfrm>
          <a:prstGeom prst="line">
            <a:avLst/>
          </a:prstGeom>
          <a:ln w="25400">
            <a:solidFill>
              <a:srgbClr val="0C0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"/>
          <p:cNvGraphicFramePr>
            <a:graphicFrameLocks noChangeAspect="1"/>
          </p:cNvGraphicFramePr>
          <p:nvPr>
            <p:extLst/>
          </p:nvPr>
        </p:nvGraphicFramePr>
        <p:xfrm>
          <a:off x="1203823" y="3879850"/>
          <a:ext cx="2289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5" imgW="1143000" imgH="381000" progId="Equation.DSMT4">
                  <p:embed/>
                </p:oleObj>
              </mc:Choice>
              <mc:Fallback>
                <p:oleObj name="Equation" r:id="rId5" imgW="1143000" imgH="381000" progId="Equation.DSMT4">
                  <p:embed/>
                  <p:pic>
                    <p:nvPicPr>
                      <p:cNvPr id="1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823" y="3879850"/>
                        <a:ext cx="2289175" cy="7635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2159F4-585F-4769-BD49-E47894083813}"/>
              </a:ext>
            </a:extLst>
          </p:cNvPr>
          <p:cNvCxnSpPr/>
          <p:nvPr/>
        </p:nvCxnSpPr>
        <p:spPr>
          <a:xfrm>
            <a:off x="1743573" y="2486716"/>
            <a:ext cx="4213225" cy="16192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093982" y="1246739"/>
            <a:ext cx="1341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000099"/>
                </a:solidFill>
              </a:rPr>
              <a:t>DBA/TBA</a:t>
            </a:r>
          </a:p>
        </p:txBody>
      </p:sp>
      <p:sp>
        <p:nvSpPr>
          <p:cNvPr id="23" name="Down Arrow 6"/>
          <p:cNvSpPr>
            <a:spLocks noChangeArrowheads="1"/>
          </p:cNvSpPr>
          <p:nvPr/>
        </p:nvSpPr>
        <p:spPr bwMode="auto">
          <a:xfrm>
            <a:off x="7473395" y="1689425"/>
            <a:ext cx="485775" cy="642937"/>
          </a:xfrm>
          <a:prstGeom prst="downArrow">
            <a:avLst>
              <a:gd name="adj1" fmla="val 50000"/>
              <a:gd name="adj2" fmla="val 4990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878082" y="2507214"/>
            <a:ext cx="16922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MBA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</a:rPr>
              <a:t>+ technology</a:t>
            </a:r>
          </a:p>
        </p:txBody>
      </p:sp>
      <p:sp>
        <p:nvSpPr>
          <p:cNvPr id="25" name="Down Arrow 23"/>
          <p:cNvSpPr>
            <a:spLocks noChangeArrowheads="1"/>
          </p:cNvSpPr>
          <p:nvPr/>
        </p:nvSpPr>
        <p:spPr bwMode="auto">
          <a:xfrm>
            <a:off x="7469085" y="3502121"/>
            <a:ext cx="484188" cy="642938"/>
          </a:xfrm>
          <a:prstGeom prst="downArrow">
            <a:avLst>
              <a:gd name="adj1" fmla="val 50000"/>
              <a:gd name="adj2" fmla="val 50072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B0F0"/>
              </a:solidFill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918458" y="4151864"/>
            <a:ext cx="1690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B0F0"/>
                </a:solidFill>
              </a:rPr>
              <a:t>On-axis inj.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B0F0"/>
                </a:solidFill>
              </a:rPr>
              <a:t>+ technology</a:t>
            </a:r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A8E1083-B753-42A8-9EB1-7DDD7D149FE2}"/>
              </a:ext>
            </a:extLst>
          </p:cNvPr>
          <p:cNvSpPr/>
          <p:nvPr/>
        </p:nvSpPr>
        <p:spPr>
          <a:xfrm>
            <a:off x="5687920" y="3805681"/>
            <a:ext cx="215900" cy="215900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C278C9-EDA7-4FD7-8D3A-7125FEE2B996}"/>
              </a:ext>
            </a:extLst>
          </p:cNvPr>
          <p:cNvCxnSpPr>
            <a:cxnSpLocks/>
          </p:cNvCxnSpPr>
          <p:nvPr/>
        </p:nvCxnSpPr>
        <p:spPr>
          <a:xfrm>
            <a:off x="5795870" y="2714005"/>
            <a:ext cx="0" cy="1048132"/>
          </a:xfrm>
          <a:prstGeom prst="straightConnector1">
            <a:avLst/>
          </a:prstGeom>
          <a:ln w="25400">
            <a:solidFill>
              <a:srgbClr val="FF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F31E22D-890F-4EBC-ABE3-643C09713CB1}"/>
              </a:ext>
            </a:extLst>
          </p:cNvPr>
          <p:cNvSpPr txBox="1"/>
          <p:nvPr/>
        </p:nvSpPr>
        <p:spPr>
          <a:xfrm>
            <a:off x="68648" y="5365107"/>
            <a:ext cx="121998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Multibend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achromat technology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underpins the development of diffraction limited light sources </a:t>
            </a:r>
          </a:p>
          <a:p>
            <a:pPr algn="ctr"/>
            <a:r>
              <a:rPr lang="it-IT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HEPS &lt;60 </a:t>
            </a:r>
            <a:r>
              <a:rPr lang="it-IT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it-IT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APS-U 42 </a:t>
            </a:r>
            <a:r>
              <a:rPr lang="it-IT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it-IT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PETRA IV 20 </a:t>
            </a:r>
            <a:r>
              <a:rPr lang="it-IT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it-IT" altLang="en-US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Ultra-low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emittance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rings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brightness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coherence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high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photon</a:t>
            </a:r>
            <a:r>
              <a:rPr lang="it-IT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endParaRPr lang="it-IT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B98D19-2C8B-4AA8-AFDF-D07AF0843D57}"/>
              </a:ext>
            </a:extLst>
          </p:cNvPr>
          <p:cNvCxnSpPr/>
          <p:nvPr/>
        </p:nvCxnSpPr>
        <p:spPr>
          <a:xfrm>
            <a:off x="1702523" y="2184398"/>
            <a:ext cx="4213225" cy="1619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Picture 3">
            <a:extLst>
              <a:ext uri="{FF2B5EF4-FFF2-40B4-BE49-F238E27FC236}">
                <a16:creationId xmlns:a16="http://schemas.microsoft.com/office/drawing/2014/main" id="{3BCEEE8A-A6F0-4FFE-8E18-57BF85841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rcRect l="5541" t="10473" r="13414" b="4723"/>
          <a:stretch>
            <a:fillRect/>
          </a:stretch>
        </p:blipFill>
        <p:spPr>
          <a:xfrm>
            <a:off x="8630862" y="1252673"/>
            <a:ext cx="3273716" cy="262188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12EFBD-A72D-4561-81C6-D7583D51240B}"/>
              </a:ext>
            </a:extLst>
          </p:cNvPr>
          <p:cNvSpPr/>
          <p:nvPr/>
        </p:nvSpPr>
        <p:spPr>
          <a:xfrm>
            <a:off x="8918283" y="3903535"/>
            <a:ext cx="327371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99" indent="-179999">
              <a:spcBef>
                <a:spcPts val="500"/>
              </a:spcBef>
              <a:buClr>
                <a:srgbClr val="FF9E1B"/>
              </a:buClr>
              <a:buSzPct val="100000"/>
              <a:buChar char="&gt;"/>
            </a:pPr>
            <a:r>
              <a:rPr lang="de-DE" sz="1400" dirty="0" err="1"/>
              <a:t>emittance</a:t>
            </a:r>
            <a:r>
              <a:rPr lang="de-DE" sz="1400" dirty="0"/>
              <a:t>: : ~ 20 x 4 pmrad</a:t>
            </a:r>
            <a:r>
              <a:rPr lang="de-DE" sz="1400" baseline="31999" dirty="0"/>
              <a:t>2</a:t>
            </a:r>
          </a:p>
          <a:p>
            <a:pPr marL="179999" indent="-179999">
              <a:spcBef>
                <a:spcPts val="500"/>
              </a:spcBef>
              <a:buClr>
                <a:srgbClr val="FF9E1B"/>
              </a:buClr>
              <a:buSzPct val="100000"/>
              <a:buChar char="&gt;"/>
            </a:pPr>
            <a:r>
              <a:rPr lang="de-DE" sz="1400" dirty="0" err="1"/>
              <a:t>undulators</a:t>
            </a:r>
            <a:r>
              <a:rPr lang="de-DE" sz="1400" dirty="0"/>
              <a:t>: 4.3 m and 10 m</a:t>
            </a:r>
          </a:p>
          <a:p>
            <a:pPr marL="179999" indent="-179999">
              <a:spcBef>
                <a:spcPts val="500"/>
              </a:spcBef>
              <a:buClr>
                <a:srgbClr val="FF9E1B"/>
              </a:buClr>
              <a:buSzPct val="100000"/>
              <a:buChar char="&gt;"/>
            </a:pPr>
            <a:r>
              <a:rPr lang="de-DE" sz="1400" dirty="0" err="1"/>
              <a:t>optimised</a:t>
            </a:r>
            <a:r>
              <a:rPr lang="de-DE" sz="1400" dirty="0"/>
              <a:t> </a:t>
            </a:r>
            <a:r>
              <a:rPr lang="de-DE" sz="1400" dirty="0" err="1"/>
              <a:t>beta</a:t>
            </a:r>
            <a:r>
              <a:rPr lang="de-DE" sz="1400" dirty="0"/>
              <a:t> 2.2 m</a:t>
            </a:r>
            <a:endParaRPr lang="de-DE" sz="1400" baseline="31999" dirty="0"/>
          </a:p>
          <a:p>
            <a:pPr marL="179999" indent="-179999">
              <a:spcBef>
                <a:spcPts val="500"/>
              </a:spcBef>
              <a:buClr>
                <a:srgbClr val="FF9E1B"/>
              </a:buClr>
              <a:buSzPct val="100000"/>
              <a:buChar char="&gt;"/>
            </a:pPr>
            <a:r>
              <a:rPr lang="de-DE" sz="1400" dirty="0"/>
              <a:t>ring </a:t>
            </a:r>
            <a:r>
              <a:rPr lang="de-DE" sz="1400" dirty="0" err="1"/>
              <a:t>current</a:t>
            </a:r>
            <a:r>
              <a:rPr lang="de-DE" sz="1400" dirty="0"/>
              <a:t>: 200 mA </a:t>
            </a:r>
          </a:p>
          <a:p>
            <a:pPr marL="179999" indent="-179999">
              <a:spcBef>
                <a:spcPts val="500"/>
              </a:spcBef>
              <a:buClr>
                <a:srgbClr val="FF9E1B"/>
              </a:buClr>
              <a:buSzPct val="100000"/>
              <a:buChar char="&gt;"/>
            </a:pPr>
            <a:r>
              <a:rPr lang="en-US" sz="1400" dirty="0"/>
              <a:t>B</a:t>
            </a:r>
            <a:r>
              <a:rPr lang="de-DE" sz="1400" dirty="0" err="1"/>
              <a:t>rightness</a:t>
            </a:r>
            <a:r>
              <a:rPr lang="de-DE" sz="1400" dirty="0"/>
              <a:t> </a:t>
            </a:r>
            <a:r>
              <a:rPr lang="de-DE" sz="1400" dirty="0" err="1"/>
              <a:t>increase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* 500-1000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CF0B5400-F223-42EF-B11B-9A33CC5D6382}"/>
              </a:ext>
            </a:extLst>
          </p:cNvPr>
          <p:cNvSpPr/>
          <p:nvPr/>
        </p:nvSpPr>
        <p:spPr>
          <a:xfrm flipV="1">
            <a:off x="10794097" y="1528433"/>
            <a:ext cx="1" cy="1312738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79A6ED5C-D63A-4963-AF32-DB706691498B}"/>
              </a:ext>
            </a:extLst>
          </p:cNvPr>
          <p:cNvSpPr/>
          <p:nvPr/>
        </p:nvSpPr>
        <p:spPr>
          <a:xfrm flipV="1">
            <a:off x="11392817" y="1996523"/>
            <a:ext cx="0" cy="1530451"/>
          </a:xfrm>
          <a:prstGeom prst="line">
            <a:avLst/>
          </a:prstGeom>
          <a:ln w="254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3225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C4636D-417D-48CA-9107-1C8B1F48C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74" y="1411961"/>
            <a:ext cx="5340504" cy="2504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5659E2-4F41-42AC-A620-3F6BDC303F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105028"/>
            <a:ext cx="5248792" cy="24797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379763-42F5-434E-95FA-EACDCF5F49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35" y="3331958"/>
            <a:ext cx="3292631" cy="2994444"/>
          </a:xfrm>
          <a:prstGeom prst="rect">
            <a:avLst/>
          </a:prstGeom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xfrm>
            <a:off x="407987" y="373455"/>
            <a:ext cx="11376026" cy="70788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PETRA IV lattice based on a H6BA cell proposed 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P. Raimondi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31478-E9A3-4F09-9E4F-1822F2AFC52C}"/>
              </a:ext>
            </a:extLst>
          </p:cNvPr>
          <p:cNvSpPr txBox="1"/>
          <p:nvPr/>
        </p:nvSpPr>
        <p:spPr>
          <a:xfrm>
            <a:off x="220145" y="1294590"/>
            <a:ext cx="635202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First version of H6BA in c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ollaboration with ERSF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565D-604A-4D34-841A-322E2A779000}"/>
              </a:ext>
            </a:extLst>
          </p:cNvPr>
          <p:cNvSpPr txBox="1"/>
          <p:nvPr/>
        </p:nvSpPr>
        <p:spPr>
          <a:xfrm>
            <a:off x="236089" y="1797786"/>
            <a:ext cx="5849025" cy="1785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H6BA cell (43 pm):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/>
              <a:t>2 DLQs and 4 </a:t>
            </a:r>
            <a:r>
              <a:rPr lang="de-DE" sz="2000" dirty="0"/>
              <a:t>DQs </a:t>
            </a:r>
          </a:p>
          <a:p>
            <a:pPr marL="285750" marR="0" indent="-28575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/>
              <a:t>Same cell s</a:t>
            </a:r>
            <a:r>
              <a:rPr lang="de-DE" sz="2000" dirty="0" err="1"/>
              <a:t>tructure</a:t>
            </a:r>
            <a:r>
              <a:rPr lang="de-DE" sz="2000" dirty="0"/>
              <a:t> </a:t>
            </a:r>
            <a:r>
              <a:rPr lang="de-DE" sz="2000" dirty="0" err="1"/>
              <a:t>replicated</a:t>
            </a:r>
            <a:r>
              <a:rPr lang="de-DE" sz="2000" dirty="0"/>
              <a:t> </a:t>
            </a:r>
            <a:r>
              <a:rPr lang="de-DE" sz="2000" dirty="0" err="1"/>
              <a:t>across</a:t>
            </a:r>
            <a:r>
              <a:rPr lang="de-DE" sz="2000" dirty="0"/>
              <a:t> all </a:t>
            </a:r>
            <a:r>
              <a:rPr lang="de-DE" sz="2000" dirty="0" err="1"/>
              <a:t>octants</a:t>
            </a:r>
            <a:endParaRPr lang="de-DE" sz="2000" dirty="0"/>
          </a:p>
          <a:p>
            <a:endParaRPr lang="en-US" sz="1000" dirty="0"/>
          </a:p>
          <a:p>
            <a:r>
              <a:rPr lang="en-US" sz="2000" dirty="0"/>
              <a:t>Achieving 20 pm beam emittance with DW and relaxed arcs</a:t>
            </a:r>
            <a:endParaRPr lang="de-DE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22044-B174-4061-8A6E-D96E949E1857}"/>
              </a:ext>
            </a:extLst>
          </p:cNvPr>
          <p:cNvSpPr/>
          <p:nvPr/>
        </p:nvSpPr>
        <p:spPr>
          <a:xfrm>
            <a:off x="236089" y="3822274"/>
            <a:ext cx="2829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de-DE" dirty="0" err="1"/>
              <a:t>xtensive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wigglers</a:t>
            </a:r>
            <a:r>
              <a:rPr lang="de-DE" dirty="0"/>
              <a:t> in 5 </a:t>
            </a:r>
            <a:r>
              <a:rPr lang="de-DE" dirty="0" err="1"/>
              <a:t>octants</a:t>
            </a:r>
            <a:r>
              <a:rPr lang="de-DE" dirty="0"/>
              <a:t> (OCTA)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emittance</a:t>
            </a:r>
            <a:r>
              <a:rPr lang="de-DE" dirty="0"/>
              <a:t> </a:t>
            </a:r>
            <a:r>
              <a:rPr lang="de-DE" dirty="0" err="1"/>
              <a:t>damping</a:t>
            </a:r>
            <a:r>
              <a:rPr lang="de-DE" dirty="0"/>
              <a:t> and </a:t>
            </a:r>
            <a:r>
              <a:rPr lang="de-DE" dirty="0" err="1"/>
              <a:t>control</a:t>
            </a:r>
            <a:r>
              <a:rPr lang="de-DE" dirty="0"/>
              <a:t>.</a:t>
            </a:r>
          </a:p>
          <a:p>
            <a:r>
              <a:rPr lang="en-US" dirty="0"/>
              <a:t>U</a:t>
            </a:r>
            <a:r>
              <a:rPr lang="de-DE" dirty="0" err="1"/>
              <a:t>ndulator</a:t>
            </a:r>
            <a:r>
              <a:rPr lang="de-DE" dirty="0"/>
              <a:t> </a:t>
            </a:r>
            <a:r>
              <a:rPr lang="de-DE" dirty="0" err="1"/>
              <a:t>beamlines</a:t>
            </a:r>
            <a:r>
              <a:rPr lang="de-DE" dirty="0"/>
              <a:t> in 3 </a:t>
            </a:r>
            <a:r>
              <a:rPr lang="de-DE" dirty="0" err="1"/>
              <a:t>octants</a:t>
            </a:r>
            <a:r>
              <a:rPr lang="de-DE" dirty="0"/>
              <a:t> (OCTU)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511A8-0AB2-4F3B-A747-E33C960F355E}"/>
              </a:ext>
            </a:extLst>
          </p:cNvPr>
          <p:cNvSpPr txBox="1"/>
          <p:nvPr/>
        </p:nvSpPr>
        <p:spPr>
          <a:xfrm>
            <a:off x="9746009" y="1468875"/>
            <a:ext cx="158257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Classic H7BA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138C78-B06D-41BC-983D-D025554B6D4B}"/>
              </a:ext>
            </a:extLst>
          </p:cNvPr>
          <p:cNvSpPr txBox="1"/>
          <p:nvPr/>
        </p:nvSpPr>
        <p:spPr>
          <a:xfrm>
            <a:off x="10530047" y="4168371"/>
            <a:ext cx="7795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H6BA</a:t>
            </a:r>
            <a:endParaRPr kumimoji="0" lang="de-DE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6295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F1F6FFA-705A-44F4-B2C6-16E0679C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3" y="1795491"/>
            <a:ext cx="8950515" cy="1013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01A0D4-2BA1-4711-93E2-53365F376D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398"/>
          <a:stretch/>
        </p:blipFill>
        <p:spPr bwMode="auto">
          <a:xfrm>
            <a:off x="5329521" y="2809201"/>
            <a:ext cx="4974623" cy="2236789"/>
          </a:xfrm>
          <a:prstGeom prst="rect">
            <a:avLst/>
          </a:prstGeom>
        </p:spPr>
      </p:pic>
      <p:pic>
        <p:nvPicPr>
          <p:cNvPr id="4" name="Picture 3" descr="A picture containing antenna, device&#10;&#10;Description automatically generated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989" y="4941452"/>
            <a:ext cx="11387772" cy="18955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407989" y="522109"/>
            <a:ext cx="9288412" cy="45109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H6BA cell design stable: the baseline lattice is frozen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336359" y="332656"/>
            <a:ext cx="2520000" cy="916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0547E1-BA89-482B-9838-E5A96CAE4FB8}"/>
              </a:ext>
            </a:extLst>
          </p:cNvPr>
          <p:cNvSpPr txBox="1"/>
          <p:nvPr/>
        </p:nvSpPr>
        <p:spPr>
          <a:xfrm>
            <a:off x="407989" y="1150446"/>
            <a:ext cx="113038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Items investigated: sensitivity to errors, number and type of correctors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 have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efined the lattice and recently agreed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freeze the main hardware components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dipoles, quadrupoles, sextupoles, RF section.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5FEE05-4A92-4114-9CB3-FB5BCE4EDBB8}"/>
              </a:ext>
            </a:extLst>
          </p:cNvPr>
          <p:cNvSpPr txBox="1"/>
          <p:nvPr/>
        </p:nvSpPr>
        <p:spPr>
          <a:xfrm>
            <a:off x="3757351" y="2248824"/>
            <a:ext cx="4610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DQ2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FE582-A089-4CDA-B9F7-BD54F3D93A37}"/>
              </a:ext>
            </a:extLst>
          </p:cNvPr>
          <p:cNvSpPr txBox="1"/>
          <p:nvPr/>
        </p:nvSpPr>
        <p:spPr bwMode="auto">
          <a:xfrm>
            <a:off x="3144907" y="2248824"/>
            <a:ext cx="57088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DLQ1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ABD31-2C97-4AD8-85D5-3FAF0E4D8B5B}"/>
              </a:ext>
            </a:extLst>
          </p:cNvPr>
          <p:cNvSpPr txBox="1"/>
          <p:nvPr/>
        </p:nvSpPr>
        <p:spPr bwMode="auto">
          <a:xfrm>
            <a:off x="5412102" y="1839441"/>
            <a:ext cx="4610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DQ3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D1611-C4F1-428F-8C28-837451C50E7A}"/>
              </a:ext>
            </a:extLst>
          </p:cNvPr>
          <p:cNvSpPr txBox="1"/>
          <p:nvPr/>
        </p:nvSpPr>
        <p:spPr bwMode="auto">
          <a:xfrm>
            <a:off x="6421782" y="1840895"/>
            <a:ext cx="4610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DQ3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3104F8-751F-4625-854F-FA9CC745D034}"/>
              </a:ext>
            </a:extLst>
          </p:cNvPr>
          <p:cNvSpPr txBox="1"/>
          <p:nvPr/>
        </p:nvSpPr>
        <p:spPr bwMode="auto">
          <a:xfrm>
            <a:off x="8117755" y="2236635"/>
            <a:ext cx="4610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DQ2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DD009-B935-475F-96EF-87A4B39C16D0}"/>
              </a:ext>
            </a:extLst>
          </p:cNvPr>
          <p:cNvSpPr txBox="1"/>
          <p:nvPr/>
        </p:nvSpPr>
        <p:spPr bwMode="auto">
          <a:xfrm>
            <a:off x="8679803" y="2236635"/>
            <a:ext cx="56040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DLQ1</a:t>
            </a:r>
            <a:endParaRPr kumimoji="0" lang="de-DE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E25A9-428F-4B22-A44B-46E0145B6A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2" y="2679880"/>
            <a:ext cx="3302373" cy="23377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Long and Short Straight Sections in PETRA IV tunnel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373F444E-7427-431C-9343-F1DEBDB92B00}"/>
              </a:ext>
            </a:extLst>
          </p:cNvPr>
          <p:cNvSpPr txBox="1">
            <a:spLocks/>
          </p:cNvSpPr>
          <p:nvPr/>
        </p:nvSpPr>
        <p:spPr>
          <a:xfrm>
            <a:off x="657867" y="4669249"/>
            <a:ext cx="7593504" cy="124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66700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928687" marR="0" indent="-300037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195387" marR="0" indent="-300037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1472803" marR="0" indent="-310753" algn="l" defTabSz="914400" rtl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>
                <a:tab pos="355600" algn="l"/>
              </a:tabLst>
              <a:defRPr sz="1800" b="1" i="0" u="none" strike="noStrike" cap="none" spc="0" baseline="0">
                <a:solidFill>
                  <a:schemeClr val="accent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146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29718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290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886200" marR="0" indent="-228600" algn="l" defTabSz="914400" rtl="0" latinLnBrk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>
                <a:tab pos="355600" algn="l"/>
              </a:tabLst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1 (short) Injection section with two large 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β</a:t>
            </a:r>
            <a:r>
              <a:rPr lang="en-US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x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peaks (~46 m) and 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α</a:t>
            </a:r>
            <a:r>
              <a:rPr lang="en-US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x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= 0 for off-axis injection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3 Short Straight Sections (SSS) with 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β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*</a:t>
            </a:r>
            <a:r>
              <a:rPr lang="en-US" b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x,y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= 4 m for 10 m long undulator 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4 Long Straight Sections (LSS) with 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β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*</a:t>
            </a:r>
            <a:r>
              <a:rPr lang="en-US" b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x,y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= 4 m for 10 m long undulator </a:t>
            </a:r>
          </a:p>
          <a:p>
            <a:pPr marL="285750" indent="-285750" hangingPunct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All straight sections have a phase advance of 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φ</a:t>
            </a:r>
            <a:r>
              <a:rPr lang="en-US" b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x,y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= 2</a:t>
            </a:r>
            <a:r>
              <a:rPr lang="el-GR" b="0" dirty="0">
                <a:solidFill>
                  <a:schemeClr val="tx1"/>
                </a:solidFill>
                <a:cs typeface="Calibri" panose="020F0502020204030204" pitchFamily="34" charset="0"/>
              </a:rPr>
              <a:t>π</a:t>
            </a:r>
            <a:b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→ increases periodicity of the lattice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417183C-5527-437C-B5D7-729178EBC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" t="7022" r="16592" b="15458"/>
          <a:stretch/>
        </p:blipFill>
        <p:spPr>
          <a:xfrm>
            <a:off x="6710575" y="1799260"/>
            <a:ext cx="3892733" cy="2496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B5FBD7-B4D2-4AC7-A871-C0077FF72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" t="6701" r="16881" b="15630"/>
          <a:stretch/>
        </p:blipFill>
        <p:spPr>
          <a:xfrm>
            <a:off x="694267" y="1804011"/>
            <a:ext cx="3894666" cy="2510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C437646-0EFD-4EBB-B829-0F1FBC942D09}"/>
              </a:ext>
            </a:extLst>
          </p:cNvPr>
          <p:cNvSpPr txBox="1"/>
          <p:nvPr/>
        </p:nvSpPr>
        <p:spPr>
          <a:xfrm>
            <a:off x="2114223" y="1447130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Injection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CE4FBC-D28B-403F-9766-B962628BD52F}"/>
              </a:ext>
            </a:extLst>
          </p:cNvPr>
          <p:cNvSpPr txBox="1"/>
          <p:nvPr/>
        </p:nvSpPr>
        <p:spPr>
          <a:xfrm>
            <a:off x="7216164" y="1425595"/>
            <a:ext cx="290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Long Straight Section (LSS)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5D5B6A-6377-42E1-B8A6-CF58F894BD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" t="6824" r="16640" b="15555"/>
          <a:stretch/>
        </p:blipFill>
        <p:spPr>
          <a:xfrm>
            <a:off x="8345300" y="4340601"/>
            <a:ext cx="3023118" cy="1951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FCB1E58-69E7-4749-A75D-FBB33F2FAB40}"/>
              </a:ext>
            </a:extLst>
          </p:cNvPr>
          <p:cNvSpPr/>
          <p:nvPr/>
        </p:nvSpPr>
        <p:spPr>
          <a:xfrm>
            <a:off x="9264352" y="3704144"/>
            <a:ext cx="497854" cy="50405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67CBD80-6E84-4B80-976B-E6C867E83BDB}"/>
              </a:ext>
            </a:extLst>
          </p:cNvPr>
          <p:cNvCxnSpPr>
            <a:cxnSpLocks/>
          </p:cNvCxnSpPr>
          <p:nvPr/>
        </p:nvCxnSpPr>
        <p:spPr>
          <a:xfrm>
            <a:off x="9696400" y="4161305"/>
            <a:ext cx="216024" cy="38370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F0072C6-AA84-44E0-8C16-1D783BA904A0}"/>
              </a:ext>
            </a:extLst>
          </p:cNvPr>
          <p:cNvSpPr txBox="1"/>
          <p:nvPr/>
        </p:nvSpPr>
        <p:spPr>
          <a:xfrm>
            <a:off x="9513279" y="6339112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4 m</a:t>
            </a:r>
            <a:endParaRPr lang="en-US" sz="1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E748A9-C762-4797-8FE8-2340D687325D}"/>
              </a:ext>
            </a:extLst>
          </p:cNvPr>
          <p:cNvCxnSpPr>
            <a:cxnSpLocks/>
          </p:cNvCxnSpPr>
          <p:nvPr/>
        </p:nvCxnSpPr>
        <p:spPr>
          <a:xfrm flipV="1">
            <a:off x="9912424" y="6021288"/>
            <a:ext cx="0" cy="3898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C5224F-F91A-42BE-B11B-D91ED8C928E1}"/>
              </a:ext>
            </a:extLst>
          </p:cNvPr>
          <p:cNvCxnSpPr/>
          <p:nvPr/>
        </p:nvCxnSpPr>
        <p:spPr>
          <a:xfrm>
            <a:off x="2992790" y="2679504"/>
            <a:ext cx="0" cy="21602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06B627C-99E3-477E-8FEA-9AE0EB515C50}"/>
              </a:ext>
            </a:extLst>
          </p:cNvPr>
          <p:cNvSpPr txBox="1"/>
          <p:nvPr/>
        </p:nvSpPr>
        <p:spPr>
          <a:xfrm>
            <a:off x="2518942" y="232568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Injection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C50477-C243-4A51-BCA8-C3FA5C2121E7}"/>
              </a:ext>
            </a:extLst>
          </p:cNvPr>
          <p:cNvSpPr txBox="1"/>
          <p:nvPr/>
        </p:nvSpPr>
        <p:spPr>
          <a:xfrm>
            <a:off x="9510712" y="5174125"/>
            <a:ext cx="80342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Space for</a:t>
            </a:r>
            <a:br>
              <a:rPr lang="en-US" sz="1100" dirty="0"/>
            </a:br>
            <a:r>
              <a:rPr lang="en-US" sz="1100" dirty="0"/>
              <a:t>10 m long</a:t>
            </a:r>
            <a:br>
              <a:rPr lang="en-US" sz="1100" dirty="0"/>
            </a:br>
            <a:r>
              <a:rPr lang="en-US" sz="1100" dirty="0"/>
              <a:t>undulator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5505E1-7C2C-4460-80DF-9AD82F716B74}"/>
              </a:ext>
            </a:extLst>
          </p:cNvPr>
          <p:cNvCxnSpPr/>
          <p:nvPr/>
        </p:nvCxnSpPr>
        <p:spPr>
          <a:xfrm>
            <a:off x="1847528" y="1951186"/>
            <a:ext cx="1656184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B57FD8C-3203-46FF-9055-2E6C1D22EC23}"/>
              </a:ext>
            </a:extLst>
          </p:cNvPr>
          <p:cNvSpPr txBox="1"/>
          <p:nvPr/>
        </p:nvSpPr>
        <p:spPr>
          <a:xfrm>
            <a:off x="2518942" y="1892195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en-US" sz="1600" dirty="0" err="1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AC26187-E83E-4949-B835-45B5A31C0222}"/>
              </a:ext>
            </a:extLst>
          </p:cNvPr>
          <p:cNvCxnSpPr>
            <a:cxnSpLocks/>
          </p:cNvCxnSpPr>
          <p:nvPr/>
        </p:nvCxnSpPr>
        <p:spPr>
          <a:xfrm>
            <a:off x="7608168" y="1951186"/>
            <a:ext cx="1944216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3C4D91-01C8-4699-87F8-D52BDFB0276F}"/>
              </a:ext>
            </a:extLst>
          </p:cNvPr>
          <p:cNvSpPr txBox="1"/>
          <p:nvPr/>
        </p:nvSpPr>
        <p:spPr>
          <a:xfrm>
            <a:off x="8381671" y="1892195"/>
            <a:ext cx="402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endParaRPr lang="en-US" sz="1600" dirty="0" err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182B1F-7330-4F26-A85E-0D8636C19E0A}"/>
              </a:ext>
            </a:extLst>
          </p:cNvPr>
          <p:cNvSpPr txBox="1"/>
          <p:nvPr/>
        </p:nvSpPr>
        <p:spPr>
          <a:xfrm>
            <a:off x="3071664" y="2693287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cs typeface="Calibri" panose="020F0502020204030204" pitchFamily="34" charset="0"/>
              </a:rPr>
              <a:t>β</a:t>
            </a:r>
            <a:r>
              <a:rPr lang="en-US" sz="1600" baseline="-25000" dirty="0">
                <a:cs typeface="Calibri" panose="020F0502020204030204" pitchFamily="34" charset="0"/>
              </a:rPr>
              <a:t>x</a:t>
            </a:r>
            <a:r>
              <a:rPr lang="en-US" sz="1600" dirty="0">
                <a:cs typeface="Calibri" panose="020F0502020204030204" pitchFamily="34" charset="0"/>
              </a:rPr>
              <a:t> = 46 m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47910-048A-4B04-8E12-1D2E9436C86F}"/>
              </a:ext>
            </a:extLst>
          </p:cNvPr>
          <p:cNvSpPr txBox="1"/>
          <p:nvPr/>
        </p:nvSpPr>
        <p:spPr>
          <a:xfrm>
            <a:off x="735085" y="946374"/>
            <a:ext cx="9579051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Straight section with equal phase advance of 2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Symbol" panose="05050102010706020507" pitchFamily="18" charset="2"/>
              </a:rPr>
              <a:t> plus space for super ID beamlines</a:t>
            </a:r>
            <a:endParaRPr kumimoji="0" lang="de-DE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990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48527" y="6580799"/>
            <a:ext cx="127001" cy="17281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0" name="PETRA IV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Matching of chromatic functions is essential</a:t>
            </a:r>
            <a:endParaRPr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47910-048A-4B04-8E12-1D2E9436C86F}"/>
              </a:ext>
            </a:extLst>
          </p:cNvPr>
          <p:cNvSpPr txBox="1"/>
          <p:nvPr/>
        </p:nvSpPr>
        <p:spPr>
          <a:xfrm>
            <a:off x="545303" y="1067144"/>
            <a:ext cx="1137602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arcs and straight sections are matched also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wrt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chromatic functions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Wx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Wy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DDx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DDPx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beating of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Wy,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D’x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D’px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for the full ring; otherwise the local momentum acceptance is reduced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E5FD4-BB6F-4D04-AEBD-39ED44946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86" y="2267855"/>
            <a:ext cx="5714244" cy="3442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D4ED0-2DED-4C58-A956-1D54BF2A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6" y="2041463"/>
            <a:ext cx="5585688" cy="37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288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SY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DESY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DES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2629</Words>
  <Application>Microsoft Office PowerPoint</Application>
  <PresentationFormat>Widescreen</PresentationFormat>
  <Paragraphs>387</Paragraphs>
  <Slides>29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Droid Sans</vt:lpstr>
      <vt:lpstr>Helvetica</vt:lpstr>
      <vt:lpstr>Osaka</vt:lpstr>
      <vt:lpstr>Symbol</vt:lpstr>
      <vt:lpstr>Times New Roman</vt:lpstr>
      <vt:lpstr>DESY</vt:lpstr>
      <vt:lpstr>Equation</vt:lpstr>
      <vt:lpstr>PETRA IV progress</vt:lpstr>
      <vt:lpstr>Outline</vt:lpstr>
      <vt:lpstr>PETRA III is one of the core facilities at DESY</vt:lpstr>
      <vt:lpstr>from PETRA III to PETRA IV</vt:lpstr>
      <vt:lpstr>Landscape of low emittance rings</vt:lpstr>
      <vt:lpstr>PETRA IV lattice based on a H6BA cell proposed by  P. Raimondi</vt:lpstr>
      <vt:lpstr>H6BA cell design stable: the baseline lattice is frozen</vt:lpstr>
      <vt:lpstr>Long and Short Straight Sections in PETRA IV tunnel</vt:lpstr>
      <vt:lpstr>Matching of chromatic functions is essential</vt:lpstr>
      <vt:lpstr>Main parameters of the H6BA lattice </vt:lpstr>
      <vt:lpstr>Performance of the H6BA: bare lattice</vt:lpstr>
      <vt:lpstr>Lattice with errors</vt:lpstr>
      <vt:lpstr>Commissioning simulations and tolerance analysis: machine operation is challenging but feasible</vt:lpstr>
      <vt:lpstr>Touschek lifetime of lattice with errors</vt:lpstr>
      <vt:lpstr>Octupoles influence the tune vs dp/p</vt:lpstr>
      <vt:lpstr>Reverse bends impact was analysed</vt:lpstr>
      <vt:lpstr>Touschek lifetime and ultra-low emittance </vt:lpstr>
      <vt:lpstr>Emittance reduction with damping wigglers</vt:lpstr>
      <vt:lpstr>The PETRA IV upgrade – the ring with the lowest x/2</vt:lpstr>
      <vt:lpstr>Touschek lifetime sensitivity to momentum aperture</vt:lpstr>
      <vt:lpstr>IBS with damping wigglers</vt:lpstr>
      <vt:lpstr>Emittance and IBS with damping wigglers: PETRA IV</vt:lpstr>
      <vt:lpstr>Emittance and IBS with damping wigglers: PETRA IV</vt:lpstr>
      <vt:lpstr>PETRA IV  Magnets</vt:lpstr>
      <vt:lpstr>Magnet design is progressing: high gradient quads</vt:lpstr>
      <vt:lpstr>Extensive use of permanent magnet based CF dipoles</vt:lpstr>
      <vt:lpstr>Novel girder structures are proposed</vt:lpstr>
      <vt:lpstr>Engineering integration ongoing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PETRA IV Machine Upgrade Status and Programme</dc:title>
  <dc:creator>Klumpp, Stephan</dc:creator>
  <cp:lastModifiedBy>Bartolini, Riccardo</cp:lastModifiedBy>
  <cp:revision>887</cp:revision>
  <cp:lastPrinted>2021-09-08T12:00:37Z</cp:lastPrinted>
  <dcterms:modified xsi:type="dcterms:W3CDTF">2022-06-27T06:43:30Z</dcterms:modified>
</cp:coreProperties>
</file>